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60" r:id="rId4"/>
    <p:sldId id="261" r:id="rId5"/>
    <p:sldId id="258" r:id="rId6"/>
    <p:sldId id="262" r:id="rId7"/>
    <p:sldId id="263" r:id="rId8"/>
    <p:sldId id="256" r:id="rId9"/>
    <p:sldId id="264" r:id="rId10"/>
    <p:sldId id="265" r:id="rId11"/>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Sem Título" id="{FF049786-4373-46B0-9858-DFCE8508A336}">
          <p14:sldIdLst>
            <p14:sldId id="257"/>
            <p14:sldId id="259"/>
            <p14:sldId id="260"/>
            <p14:sldId id="261"/>
            <p14:sldId id="258"/>
            <p14:sldId id="262"/>
            <p14:sldId id="263"/>
            <p14:sldId id="256"/>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03A"/>
    <a:srgbClr val="0C112B"/>
    <a:srgbClr val="1F354C"/>
    <a:srgbClr val="FACB28"/>
    <a:srgbClr val="16191F"/>
    <a:srgbClr val="2927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2" d="100"/>
          <a:sy n="42" d="100"/>
        </p:scale>
        <p:origin x="25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A0458C-AF21-4280-957D-4A87BEFC7D4D}" type="datetimeFigureOut">
              <a:rPr lang="pt-BR" smtClean="0"/>
              <a:t>29/04/2024</a:t>
            </a:fld>
            <a:endParaRPr lang="pt-BR"/>
          </a:p>
        </p:txBody>
      </p:sp>
      <p:sp>
        <p:nvSpPr>
          <p:cNvPr id="4" name="Marcador de Posição da Imagem do Diapositivo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F0C11-9FEF-422A-A500-9B72F0E8585E}" type="slidenum">
              <a:rPr lang="pt-BR" smtClean="0"/>
              <a:t>‹nº›</a:t>
            </a:fld>
            <a:endParaRPr lang="pt-BR"/>
          </a:p>
        </p:txBody>
      </p:sp>
    </p:spTree>
    <p:extLst>
      <p:ext uri="{BB962C8B-B14F-4D97-AF65-F5344CB8AC3E}">
        <p14:creationId xmlns:p14="http://schemas.microsoft.com/office/powerpoint/2010/main" val="143477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86CF0C11-9FEF-422A-A500-9B72F0E8585E}" type="slidenum">
              <a:rPr lang="pt-BR" smtClean="0"/>
              <a:t>8</a:t>
            </a:fld>
            <a:endParaRPr lang="pt-BR"/>
          </a:p>
        </p:txBody>
      </p:sp>
    </p:spTree>
    <p:extLst>
      <p:ext uri="{BB962C8B-B14F-4D97-AF65-F5344CB8AC3E}">
        <p14:creationId xmlns:p14="http://schemas.microsoft.com/office/powerpoint/2010/main" val="106881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6C2CE37D-554D-4889-BDE4-1CD4E4E8F680}" type="datetimeFigureOut">
              <a:rPr lang="pt-BR" smtClean="0"/>
              <a:t>29/04/2024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309731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C2CE37D-554D-4889-BDE4-1CD4E4E8F680}" type="datetimeFigureOut">
              <a:rPr lang="pt-BR" smtClean="0"/>
              <a:t>29/04/2024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29378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C2CE37D-554D-4889-BDE4-1CD4E4E8F680}" type="datetimeFigureOut">
              <a:rPr lang="pt-BR" smtClean="0"/>
              <a:t>29/04/2024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424376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C2CE37D-554D-4889-BDE4-1CD4E4E8F680}" type="datetimeFigureOut">
              <a:rPr lang="pt-BR" smtClean="0"/>
              <a:t>29/04/2024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231364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C2CE37D-554D-4889-BDE4-1CD4E4E8F680}" type="datetimeFigureOut">
              <a:rPr lang="pt-BR" smtClean="0"/>
              <a:t>29/04/2024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538698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6C2CE37D-554D-4889-BDE4-1CD4E4E8F680}" type="datetimeFigureOut">
              <a:rPr lang="pt-BR" smtClean="0"/>
              <a:t>29/04/2024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308923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PT"/>
              <a:t>Clique para editar os estilos do texto de Modelo Global</a:t>
            </a:r>
          </a:p>
        </p:txBody>
      </p:sp>
      <p:sp>
        <p:nvSpPr>
          <p:cNvPr id="4" name="Content Placeholder 3"/>
          <p:cNvSpPr>
            <a:spLocks noGrp="1"/>
          </p:cNvSpPr>
          <p:nvPr>
            <p:ph sz="half" idx="2"/>
          </p:nvPr>
        </p:nvSpPr>
        <p:spPr>
          <a:xfrm>
            <a:off x="661334" y="4676140"/>
            <a:ext cx="4061757" cy="68778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PT"/>
              <a:t>Clique para editar os estilos do texto de Modelo Global</a:t>
            </a:r>
          </a:p>
        </p:txBody>
      </p:sp>
      <p:sp>
        <p:nvSpPr>
          <p:cNvPr id="6" name="Content Placeholder 5"/>
          <p:cNvSpPr>
            <a:spLocks noGrp="1"/>
          </p:cNvSpPr>
          <p:nvPr>
            <p:ph sz="quarter" idx="4"/>
          </p:nvPr>
        </p:nvSpPr>
        <p:spPr>
          <a:xfrm>
            <a:off x="4860608" y="4676140"/>
            <a:ext cx="4081761" cy="68778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6C2CE37D-554D-4889-BDE4-1CD4E4E8F680}" type="datetimeFigureOut">
              <a:rPr lang="pt-BR" smtClean="0"/>
              <a:t>29/04/2024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215171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C2CE37D-554D-4889-BDE4-1CD4E4E8F680}" type="datetimeFigureOut">
              <a:rPr lang="pt-BR" smtClean="0"/>
              <a:t>29/04/2024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383641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CE37D-554D-4889-BDE4-1CD4E4E8F680}" type="datetimeFigureOut">
              <a:rPr lang="pt-BR" smtClean="0"/>
              <a:t>29/04/2024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1260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PT"/>
              <a:t>Clique para editar o estilo de título do Modelo Global</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C2CE37D-554D-4889-BDE4-1CD4E4E8F680}" type="datetimeFigureOut">
              <a:rPr lang="pt-BR" smtClean="0"/>
              <a:t>29/04/2024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863534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PT"/>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C2CE37D-554D-4889-BDE4-1CD4E4E8F680}" type="datetimeFigureOut">
              <a:rPr lang="pt-BR" smtClean="0"/>
              <a:t>29/04/2024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73AD18-C9F9-4659-8D2F-7EC1D7A3ED6A}" type="slidenum">
              <a:rPr lang="pt-BR" smtClean="0"/>
              <a:t>‹nº›</a:t>
            </a:fld>
            <a:endParaRPr lang="pt-BR"/>
          </a:p>
        </p:txBody>
      </p:sp>
    </p:spTree>
    <p:extLst>
      <p:ext uri="{BB962C8B-B14F-4D97-AF65-F5344CB8AC3E}">
        <p14:creationId xmlns:p14="http://schemas.microsoft.com/office/powerpoint/2010/main" val="416569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6C2CE37D-554D-4889-BDE4-1CD4E4E8F680}" type="datetimeFigureOut">
              <a:rPr lang="pt-BR" smtClean="0"/>
              <a:t>29/04/2024</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C973AD18-C9F9-4659-8D2F-7EC1D7A3ED6A}" type="slidenum">
              <a:rPr lang="pt-BR" smtClean="0"/>
              <a:t>‹nº›</a:t>
            </a:fld>
            <a:endParaRPr lang="pt-BR"/>
          </a:p>
        </p:txBody>
      </p:sp>
    </p:spTree>
    <p:extLst>
      <p:ext uri="{BB962C8B-B14F-4D97-AF65-F5344CB8AC3E}">
        <p14:creationId xmlns:p14="http://schemas.microsoft.com/office/powerpoint/2010/main" val="1496607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E62C728F-E15E-89FF-BD47-4CB2F8C40A91}"/>
              </a:ext>
            </a:extLst>
          </p:cNvPr>
          <p:cNvSpPr txBox="1"/>
          <p:nvPr/>
        </p:nvSpPr>
        <p:spPr>
          <a:xfrm>
            <a:off x="0" y="0"/>
            <a:ext cx="9601200" cy="12801600"/>
          </a:xfrm>
          <a:prstGeom prst="rect">
            <a:avLst/>
          </a:prstGeom>
          <a:solidFill>
            <a:srgbClr val="16191F"/>
          </a:solidFill>
        </p:spPr>
        <p:txBody>
          <a:bodyPr wrap="square" rtlCol="0">
            <a:spAutoFit/>
          </a:bodyPr>
          <a:lstStyle/>
          <a:p>
            <a:endParaRPr lang="pt-BR" dirty="0"/>
          </a:p>
        </p:txBody>
      </p:sp>
      <p:pic>
        <p:nvPicPr>
          <p:cNvPr id="6" name="Imagem 5">
            <a:extLst>
              <a:ext uri="{FF2B5EF4-FFF2-40B4-BE49-F238E27FC236}">
                <a16:creationId xmlns:a16="http://schemas.microsoft.com/office/drawing/2014/main" id="{185BADA1-1FC0-5456-6334-129F0CE1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902"/>
            <a:ext cx="9601200" cy="11449842"/>
          </a:xfrm>
          <a:prstGeom prst="rect">
            <a:avLst/>
          </a:prstGeom>
        </p:spPr>
      </p:pic>
      <p:sp>
        <p:nvSpPr>
          <p:cNvPr id="7" name="CaixaDeTexto 6">
            <a:extLst>
              <a:ext uri="{FF2B5EF4-FFF2-40B4-BE49-F238E27FC236}">
                <a16:creationId xmlns:a16="http://schemas.microsoft.com/office/drawing/2014/main" id="{BA37BF8F-2079-F2A3-2C96-C5582997C0E4}"/>
              </a:ext>
            </a:extLst>
          </p:cNvPr>
          <p:cNvSpPr txBox="1"/>
          <p:nvPr/>
        </p:nvSpPr>
        <p:spPr>
          <a:xfrm>
            <a:off x="0" y="11014038"/>
            <a:ext cx="9601200" cy="1569660"/>
          </a:xfrm>
          <a:prstGeom prst="rect">
            <a:avLst/>
          </a:prstGeom>
          <a:noFill/>
          <a:effectLst>
            <a:outerShdw blurRad="76200" dir="13500000" sy="23000" kx="1200000" algn="br" rotWithShape="0">
              <a:prstClr val="black">
                <a:alpha val="20000"/>
              </a:prstClr>
            </a:outerShdw>
          </a:effectLst>
        </p:spPr>
        <p:txBody>
          <a:bodyPr wrap="square" rtlCol="0">
            <a:spAutoFit/>
          </a:bodyPr>
          <a:lstStyle/>
          <a:p>
            <a:pPr algn="ctr"/>
            <a:r>
              <a:rPr lang="pt-BR" sz="4800" i="1" u="sng" dirty="0">
                <a:solidFill>
                  <a:schemeClr val="accent4">
                    <a:lumMod val="60000"/>
                    <a:lumOff val="40000"/>
                  </a:schemeClr>
                </a:solidFill>
                <a:effectLst/>
                <a:highlight>
                  <a:srgbClr val="16191F"/>
                </a:highlight>
                <a:latin typeface="Impact" panose="020B0806030902050204" pitchFamily="34" charset="0"/>
              </a:rPr>
              <a:t>Da Fiação aos Códigos: Um Eletricista Inicia sua Jornada na Programação</a:t>
            </a:r>
            <a:endParaRPr lang="pt-BR" sz="4800" i="1" u="sng" dirty="0">
              <a:solidFill>
                <a:schemeClr val="accent4">
                  <a:lumMod val="60000"/>
                  <a:lumOff val="40000"/>
                </a:schemeClr>
              </a:solidFill>
              <a:highlight>
                <a:srgbClr val="16191F"/>
              </a:highlight>
              <a:latin typeface="Impact" panose="020B0806030902050204" pitchFamily="34" charset="0"/>
            </a:endParaRPr>
          </a:p>
        </p:txBody>
      </p:sp>
    </p:spTree>
    <p:extLst>
      <p:ext uri="{BB962C8B-B14F-4D97-AF65-F5344CB8AC3E}">
        <p14:creationId xmlns:p14="http://schemas.microsoft.com/office/powerpoint/2010/main" val="141208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1FB7E0A1-4B2F-1580-3553-888274020E99}"/>
              </a:ext>
            </a:extLst>
          </p:cNvPr>
          <p:cNvSpPr>
            <a:spLocks noGrp="1"/>
          </p:cNvSpPr>
          <p:nvPr>
            <p:ph idx="1"/>
          </p:nvPr>
        </p:nvSpPr>
        <p:spPr>
          <a:xfrm>
            <a:off x="256033" y="493776"/>
            <a:ext cx="8685086" cy="11036555"/>
          </a:xfrm>
        </p:spPr>
        <p:txBody>
          <a:bodyPr/>
          <a:lstStyle/>
          <a:p>
            <a:pPr algn="l"/>
            <a:r>
              <a:rPr lang="pt-BR" sz="3200" b="0" i="0" dirty="0">
                <a:solidFill>
                  <a:srgbClr val="0D0D0D"/>
                </a:solidFill>
                <a:effectLst/>
                <a:highlight>
                  <a:srgbClr val="FFFFFF"/>
                </a:highlight>
                <a:latin typeface="Söhne"/>
              </a:rPr>
              <a:t>Portanto, caro leitor, permita-me convidá-lo a acompanhar-me nesta jornada, a explorar os altos e baixos, os triunfos e as tribulações de um eletricista em sua jornada rumo à programação. Pois, embora o caminho possa ser árduo e os desafios muitos, no final da jornada aguarda-nos um horizonte vasto e repleto de promessas.</a:t>
            </a:r>
          </a:p>
          <a:p>
            <a:pPr algn="l"/>
            <a:r>
              <a:rPr lang="pt-BR" sz="3200" b="0" i="0" dirty="0">
                <a:solidFill>
                  <a:srgbClr val="0D0D0D"/>
                </a:solidFill>
                <a:effectLst/>
                <a:highlight>
                  <a:srgbClr val="FFFFFF"/>
                </a:highlight>
                <a:latin typeface="Söhne"/>
              </a:rPr>
              <a:t>Que a jornada continue.</a:t>
            </a:r>
          </a:p>
          <a:p>
            <a:pPr algn="l"/>
            <a:endParaRPr lang="pt-BR" sz="3200" dirty="0">
              <a:solidFill>
                <a:srgbClr val="0D0D0D"/>
              </a:solidFill>
              <a:highlight>
                <a:srgbClr val="FFFFFF"/>
              </a:highlight>
              <a:latin typeface="Söhne"/>
            </a:endParaRPr>
          </a:p>
          <a:p>
            <a:pPr algn="l"/>
            <a:endParaRPr lang="pt-BR" sz="3200" b="0" i="0" dirty="0">
              <a:solidFill>
                <a:srgbClr val="0D0D0D"/>
              </a:solidFill>
              <a:effectLst/>
              <a:highlight>
                <a:srgbClr val="FFFFFF"/>
              </a:highlight>
              <a:latin typeface="Söhne"/>
            </a:endParaRPr>
          </a:p>
          <a:p>
            <a:pPr algn="l"/>
            <a:endParaRPr lang="pt-BR" sz="3200" dirty="0">
              <a:solidFill>
                <a:srgbClr val="0D0D0D"/>
              </a:solidFill>
              <a:highlight>
                <a:srgbClr val="FFFFFF"/>
              </a:highlight>
              <a:latin typeface="Söhne"/>
            </a:endParaRPr>
          </a:p>
          <a:p>
            <a:pPr algn="l"/>
            <a:endParaRPr lang="pt-BR" sz="3200" b="0" i="0" dirty="0">
              <a:solidFill>
                <a:srgbClr val="0D0D0D"/>
              </a:solidFill>
              <a:effectLst/>
              <a:highlight>
                <a:srgbClr val="FFFFFF"/>
              </a:highlight>
              <a:latin typeface="Söhne"/>
            </a:endParaRPr>
          </a:p>
          <a:p>
            <a:pPr algn="l"/>
            <a:endParaRPr lang="pt-BR" sz="3200" dirty="0">
              <a:solidFill>
                <a:srgbClr val="0D0D0D"/>
              </a:solidFill>
              <a:highlight>
                <a:srgbClr val="FFFFFF"/>
              </a:highlight>
              <a:latin typeface="Söhne"/>
            </a:endParaRPr>
          </a:p>
          <a:p>
            <a:pPr algn="l"/>
            <a:endParaRPr lang="pt-BR" sz="3200" b="0" i="0" dirty="0">
              <a:solidFill>
                <a:srgbClr val="0D0D0D"/>
              </a:solidFill>
              <a:effectLst/>
              <a:highlight>
                <a:srgbClr val="FFFFFF"/>
              </a:highlight>
              <a:latin typeface="Söhne"/>
            </a:endParaRPr>
          </a:p>
          <a:p>
            <a:pPr algn="l"/>
            <a:endParaRPr lang="pt-BR" sz="3200" dirty="0">
              <a:solidFill>
                <a:srgbClr val="0D0D0D"/>
              </a:solidFill>
              <a:highlight>
                <a:srgbClr val="FFFFFF"/>
              </a:highlight>
              <a:latin typeface="Söhne"/>
            </a:endParaRPr>
          </a:p>
          <a:p>
            <a:pPr algn="l"/>
            <a:endParaRPr lang="pt-BR" sz="3200" b="0" i="0" dirty="0">
              <a:solidFill>
                <a:srgbClr val="0D0D0D"/>
              </a:solidFill>
              <a:effectLst/>
              <a:highlight>
                <a:srgbClr val="FFFFFF"/>
              </a:highlight>
              <a:latin typeface="Söhne"/>
            </a:endParaRPr>
          </a:p>
          <a:p>
            <a:pPr algn="l"/>
            <a:endParaRPr lang="pt-BR" sz="3200" dirty="0">
              <a:solidFill>
                <a:srgbClr val="0D0D0D"/>
              </a:solidFill>
              <a:highlight>
                <a:srgbClr val="FFFFFF"/>
              </a:highlight>
              <a:latin typeface="Söhne"/>
            </a:endParaRPr>
          </a:p>
          <a:p>
            <a:pPr algn="l"/>
            <a:endParaRPr lang="pt-BR" sz="3200" dirty="0">
              <a:solidFill>
                <a:srgbClr val="0D0D0D"/>
              </a:solidFill>
              <a:highlight>
                <a:srgbClr val="FFFFFF"/>
              </a:highlight>
              <a:latin typeface="Söhne"/>
            </a:endParaRPr>
          </a:p>
          <a:p>
            <a:pPr algn="l"/>
            <a:endParaRPr lang="pt-BR" sz="3200" dirty="0">
              <a:solidFill>
                <a:srgbClr val="0D0D0D"/>
              </a:solidFill>
              <a:highlight>
                <a:srgbClr val="FFFFFF"/>
              </a:highlight>
              <a:latin typeface="Söhne"/>
            </a:endParaRPr>
          </a:p>
          <a:p>
            <a:pPr marL="0" indent="0" algn="r">
              <a:buNone/>
            </a:pPr>
            <a:r>
              <a:rPr lang="pt-BR" sz="3200" dirty="0">
                <a:solidFill>
                  <a:srgbClr val="0D0D0D"/>
                </a:solidFill>
                <a:highlight>
                  <a:srgbClr val="FFFFFF"/>
                </a:highlight>
                <a:latin typeface="Söhne"/>
              </a:rPr>
              <a:t>                                             Jefferson Jaily  G. Félix</a:t>
            </a:r>
            <a:endParaRPr lang="pt-BR" sz="3200" b="0" i="0" dirty="0">
              <a:solidFill>
                <a:srgbClr val="0D0D0D"/>
              </a:solidFill>
              <a:effectLst/>
              <a:highlight>
                <a:srgbClr val="FFFFFF"/>
              </a:highlight>
              <a:latin typeface="Söhne"/>
            </a:endParaRPr>
          </a:p>
          <a:p>
            <a:endParaRPr lang="pt-BR" dirty="0"/>
          </a:p>
        </p:txBody>
      </p:sp>
    </p:spTree>
    <p:extLst>
      <p:ext uri="{BB962C8B-B14F-4D97-AF65-F5344CB8AC3E}">
        <p14:creationId xmlns:p14="http://schemas.microsoft.com/office/powerpoint/2010/main" val="20591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BFFE5DE9-F8E1-EF45-686A-3DBA90331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
            <a:ext cx="9601200" cy="12801600"/>
          </a:xfrm>
          <a:prstGeom prst="rect">
            <a:avLst/>
          </a:prstGeom>
        </p:spPr>
      </p:pic>
      <p:sp>
        <p:nvSpPr>
          <p:cNvPr id="10" name="CaixaDeTexto 9">
            <a:extLst>
              <a:ext uri="{FF2B5EF4-FFF2-40B4-BE49-F238E27FC236}">
                <a16:creationId xmlns:a16="http://schemas.microsoft.com/office/drawing/2014/main" id="{8A25ECE8-F910-5AB2-3567-5814CC763241}"/>
              </a:ext>
            </a:extLst>
          </p:cNvPr>
          <p:cNvSpPr txBox="1"/>
          <p:nvPr/>
        </p:nvSpPr>
        <p:spPr>
          <a:xfrm>
            <a:off x="0" y="10387584"/>
            <a:ext cx="9601200" cy="2414016"/>
          </a:xfrm>
          <a:prstGeom prst="rect">
            <a:avLst/>
          </a:prstGeom>
          <a:solidFill>
            <a:schemeClr val="tx1"/>
          </a:solidFill>
          <a:ln>
            <a:solidFill>
              <a:schemeClr val="tx1">
                <a:lumMod val="75000"/>
                <a:lumOff val="25000"/>
              </a:schemeClr>
            </a:solidFill>
          </a:ln>
        </p:spPr>
        <p:txBody>
          <a:bodyPr wrap="square" rtlCol="0">
            <a:spAutoFit/>
          </a:bodyPr>
          <a:lstStyle/>
          <a:p>
            <a:endParaRPr lang="pt-BR" dirty="0"/>
          </a:p>
        </p:txBody>
      </p:sp>
      <p:sp>
        <p:nvSpPr>
          <p:cNvPr id="11" name="CaixaDeTexto 10">
            <a:extLst>
              <a:ext uri="{FF2B5EF4-FFF2-40B4-BE49-F238E27FC236}">
                <a16:creationId xmlns:a16="http://schemas.microsoft.com/office/drawing/2014/main" id="{31B52660-CFB7-626C-402E-541DBCF9BCD9}"/>
              </a:ext>
            </a:extLst>
          </p:cNvPr>
          <p:cNvSpPr txBox="1"/>
          <p:nvPr/>
        </p:nvSpPr>
        <p:spPr>
          <a:xfrm>
            <a:off x="0" y="9672334"/>
            <a:ext cx="9601200" cy="2492990"/>
          </a:xfrm>
          <a:prstGeom prst="rect">
            <a:avLst/>
          </a:prstGeom>
          <a:noFill/>
        </p:spPr>
        <p:txBody>
          <a:bodyPr wrap="square" rtlCol="0">
            <a:spAutoFit/>
          </a:bodyPr>
          <a:lstStyle/>
          <a:p>
            <a:pPr algn="ctr"/>
            <a:br>
              <a:rPr lang="pt-BR" sz="4800" b="1" i="0" dirty="0">
                <a:solidFill>
                  <a:schemeClr val="accent4">
                    <a:lumMod val="60000"/>
                    <a:lumOff val="40000"/>
                  </a:schemeClr>
                </a:solidFill>
                <a:effectLst/>
                <a:highlight>
                  <a:srgbClr val="000000"/>
                </a:highlight>
                <a:latin typeface="Impact" panose="020B0806030902050204" pitchFamily="34" charset="0"/>
              </a:rPr>
            </a:br>
            <a:br>
              <a:rPr lang="pt-BR" sz="5400" b="1" i="0" dirty="0">
                <a:solidFill>
                  <a:schemeClr val="accent4">
                    <a:lumMod val="60000"/>
                    <a:lumOff val="40000"/>
                  </a:schemeClr>
                </a:solidFill>
                <a:effectLst/>
                <a:highlight>
                  <a:srgbClr val="000000"/>
                </a:highlight>
                <a:latin typeface="Impact" panose="020B0806030902050204" pitchFamily="34" charset="0"/>
              </a:rPr>
            </a:br>
            <a:r>
              <a:rPr lang="pt-BR" sz="5400" b="1" i="0" dirty="0">
                <a:solidFill>
                  <a:schemeClr val="accent4">
                    <a:lumMod val="60000"/>
                    <a:lumOff val="40000"/>
                  </a:schemeClr>
                </a:solidFill>
                <a:effectLst/>
                <a:highlight>
                  <a:srgbClr val="000000"/>
                </a:highlight>
                <a:latin typeface="Impact" panose="020B0806030902050204" pitchFamily="34" charset="0"/>
              </a:rPr>
              <a:t>Capítulo 1: Raízes Eletrificadas</a:t>
            </a:r>
            <a:endParaRPr lang="pt-BR" sz="5400" dirty="0">
              <a:solidFill>
                <a:schemeClr val="accent4">
                  <a:lumMod val="60000"/>
                  <a:lumOff val="40000"/>
                </a:schemeClr>
              </a:solidFill>
              <a:highlight>
                <a:srgbClr val="000000"/>
              </a:highlight>
              <a:latin typeface="Impact" panose="020B0806030902050204" pitchFamily="34" charset="0"/>
            </a:endParaRPr>
          </a:p>
        </p:txBody>
      </p:sp>
    </p:spTree>
    <p:extLst>
      <p:ext uri="{BB962C8B-B14F-4D97-AF65-F5344CB8AC3E}">
        <p14:creationId xmlns:p14="http://schemas.microsoft.com/office/powerpoint/2010/main" val="376074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4E678157-9E09-BBEA-9FC6-1732F1FE1066}"/>
              </a:ext>
            </a:extLst>
          </p:cNvPr>
          <p:cNvSpPr>
            <a:spLocks noGrp="1"/>
          </p:cNvSpPr>
          <p:nvPr>
            <p:ph idx="1"/>
          </p:nvPr>
        </p:nvSpPr>
        <p:spPr>
          <a:xfrm>
            <a:off x="146303" y="804672"/>
            <a:ext cx="9326881" cy="10442448"/>
          </a:xfrm>
        </p:spPr>
        <p:txBody>
          <a:bodyPr>
            <a:noAutofit/>
          </a:bodyPr>
          <a:lstStyle/>
          <a:p>
            <a:pPr algn="l"/>
            <a:r>
              <a:rPr lang="pt-BR" sz="3200" b="0" i="0" dirty="0">
                <a:solidFill>
                  <a:srgbClr val="0D0D0D"/>
                </a:solidFill>
                <a:effectLst/>
                <a:highlight>
                  <a:srgbClr val="FFFFFF"/>
                </a:highlight>
                <a:latin typeface="Söhne"/>
              </a:rPr>
              <a:t>Nascido e criado entre os zumbidos dos transformadores e o estalo dos disjuntores, minha vida como eletricista começou muito antes de eu sequer entender o significado da palavra. Meu tio, um habilidoso eletricista por conta própria, viu em mim não apenas um sobrinho, mas um aprendiz em potencial, um herdeiro do ofício que ele tanto amava.</a:t>
            </a:r>
          </a:p>
          <a:p>
            <a:pPr algn="l"/>
            <a:r>
              <a:rPr lang="pt-BR" sz="3200" b="0" i="0" dirty="0">
                <a:solidFill>
                  <a:srgbClr val="0D0D0D"/>
                </a:solidFill>
                <a:effectLst/>
                <a:highlight>
                  <a:srgbClr val="FFFFFF"/>
                </a:highlight>
                <a:latin typeface="Söhne"/>
              </a:rPr>
              <a:t>Assim, desde tenra idade, fui introduzido ao mundo fascinante da eletricidade. Aprendi a distinguir entre fases e neutros, a manipular ferramentas com destreza e a respeitar a corrente que fluía através dos fios como uma serpente elétrica, poderosa e imprevisível.</a:t>
            </a:r>
          </a:p>
          <a:p>
            <a:pPr algn="l"/>
            <a:r>
              <a:rPr lang="pt-BR" sz="3200" b="0" i="0" dirty="0">
                <a:solidFill>
                  <a:srgbClr val="0D0D0D"/>
                </a:solidFill>
                <a:effectLst/>
                <a:highlight>
                  <a:srgbClr val="FFFFFF"/>
                </a:highlight>
                <a:latin typeface="Söhne"/>
              </a:rPr>
              <a:t>À medida que os anos passavam, mergulhei cada vez mais fundo nesse universo eletrificado. Tornei-me um mestre na arte de domar os caprichos da eletricidade, um solucionador de problemas habilidoso que podia diagnosticar e corrigir falhas com uma precisão quase cirúrgica.</a:t>
            </a:r>
          </a:p>
        </p:txBody>
      </p:sp>
    </p:spTree>
    <p:extLst>
      <p:ext uri="{BB962C8B-B14F-4D97-AF65-F5344CB8AC3E}">
        <p14:creationId xmlns:p14="http://schemas.microsoft.com/office/powerpoint/2010/main" val="217278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747CFB78-5A7B-EBC3-89A5-5C85F4E7189C}"/>
              </a:ext>
            </a:extLst>
          </p:cNvPr>
          <p:cNvSpPr>
            <a:spLocks noGrp="1"/>
          </p:cNvSpPr>
          <p:nvPr>
            <p:ph idx="1"/>
          </p:nvPr>
        </p:nvSpPr>
        <p:spPr>
          <a:xfrm>
            <a:off x="129731" y="768096"/>
            <a:ext cx="9306877" cy="10625329"/>
          </a:xfrm>
        </p:spPr>
        <p:txBody>
          <a:bodyPr/>
          <a:lstStyle/>
          <a:p>
            <a:pPr algn="l"/>
            <a:r>
              <a:rPr lang="pt-BR" sz="3200" b="0" i="0" dirty="0">
                <a:solidFill>
                  <a:srgbClr val="0D0D0D"/>
                </a:solidFill>
                <a:effectLst/>
                <a:highlight>
                  <a:srgbClr val="FFFFFF"/>
                </a:highlight>
                <a:latin typeface="Söhne"/>
              </a:rPr>
              <a:t>No entanto, por mais gratificante que fosse minha carreira como eletricista, uma sensação de inquietação começou a se insinuar em minha mente. Era como se algo dentro de mim clamasse por novos desafios, por horizontes mais amplos além das paredes de metal e fios.</a:t>
            </a:r>
          </a:p>
          <a:p>
            <a:r>
              <a:rPr lang="pt-BR" sz="3200" b="0" i="0" dirty="0">
                <a:solidFill>
                  <a:srgbClr val="0D0D0D"/>
                </a:solidFill>
                <a:effectLst/>
                <a:highlight>
                  <a:srgbClr val="FFFFFF"/>
                </a:highlight>
                <a:latin typeface="Söhne"/>
              </a:rPr>
              <a:t>Assim, enquanto minhas mãos trabalhavam habilmente com fios e circuitos, meu coração ansiava por algo mais, por um desafio que me levasse além das fronteiras de minha própria experiência. E foi essa busca incessante por conhecimento, essa sede insaciável por novos horizontes, que me levou a dar os primeiros passos em direção ao mundo da programação.</a:t>
            </a:r>
            <a:endParaRPr lang="pt-BR" sz="3200" dirty="0"/>
          </a:p>
          <a:p>
            <a:endParaRPr lang="pt-BR" dirty="0"/>
          </a:p>
        </p:txBody>
      </p:sp>
    </p:spTree>
    <p:extLst>
      <p:ext uri="{BB962C8B-B14F-4D97-AF65-F5344CB8AC3E}">
        <p14:creationId xmlns:p14="http://schemas.microsoft.com/office/powerpoint/2010/main" val="191695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FD19C8A-C577-C773-39FE-DC1942C47AE9}"/>
              </a:ext>
            </a:extLst>
          </p:cNvPr>
          <p:cNvSpPr txBox="1"/>
          <p:nvPr/>
        </p:nvSpPr>
        <p:spPr>
          <a:xfrm>
            <a:off x="0" y="0"/>
            <a:ext cx="9601200" cy="12801600"/>
          </a:xfrm>
          <a:prstGeom prst="rect">
            <a:avLst/>
          </a:prstGeom>
          <a:solidFill>
            <a:srgbClr val="FACB28"/>
          </a:solidFill>
        </p:spPr>
        <p:txBody>
          <a:bodyPr wrap="square" rtlCol="0">
            <a:spAutoFit/>
          </a:bodyPr>
          <a:lstStyle/>
          <a:p>
            <a:endParaRPr lang="pt-BR" dirty="0"/>
          </a:p>
        </p:txBody>
      </p:sp>
      <p:pic>
        <p:nvPicPr>
          <p:cNvPr id="5" name="Imagem 4">
            <a:extLst>
              <a:ext uri="{FF2B5EF4-FFF2-40B4-BE49-F238E27FC236}">
                <a16:creationId xmlns:a16="http://schemas.microsoft.com/office/drawing/2014/main" id="{AD917172-DB4C-52BF-CF81-82872EAB3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276"/>
            <a:ext cx="9601201" cy="9757791"/>
          </a:xfrm>
          <a:prstGeom prst="rect">
            <a:avLst/>
          </a:prstGeom>
        </p:spPr>
      </p:pic>
      <p:sp>
        <p:nvSpPr>
          <p:cNvPr id="6" name="CaixaDeTexto 5">
            <a:extLst>
              <a:ext uri="{FF2B5EF4-FFF2-40B4-BE49-F238E27FC236}">
                <a16:creationId xmlns:a16="http://schemas.microsoft.com/office/drawing/2014/main" id="{4EAEBE94-3ADE-6AE6-B16C-3C58186B501A}"/>
              </a:ext>
            </a:extLst>
          </p:cNvPr>
          <p:cNvSpPr txBox="1"/>
          <p:nvPr/>
        </p:nvSpPr>
        <p:spPr>
          <a:xfrm>
            <a:off x="0" y="9019386"/>
            <a:ext cx="9729217" cy="3693319"/>
          </a:xfrm>
          <a:prstGeom prst="rect">
            <a:avLst/>
          </a:prstGeom>
          <a:noFill/>
        </p:spPr>
        <p:txBody>
          <a:bodyPr wrap="square" rtlCol="0">
            <a:spAutoFit/>
          </a:bodyPr>
          <a:lstStyle/>
          <a:p>
            <a:pPr algn="ctr"/>
            <a:br>
              <a:rPr lang="pt-BR" sz="5400" b="1" i="0" dirty="0">
                <a:solidFill>
                  <a:srgbClr val="0C112B"/>
                </a:solidFill>
                <a:effectLst/>
                <a:highlight>
                  <a:srgbClr val="FACB28"/>
                </a:highlight>
                <a:latin typeface="Impact" panose="020B0806030902050204" pitchFamily="34" charset="0"/>
              </a:rPr>
            </a:br>
            <a:br>
              <a:rPr lang="pt-BR" sz="6000" b="1" i="0" dirty="0">
                <a:solidFill>
                  <a:srgbClr val="0C112B"/>
                </a:solidFill>
                <a:effectLst/>
                <a:highlight>
                  <a:srgbClr val="FACB28"/>
                </a:highlight>
                <a:latin typeface="Impact" panose="020B0806030902050204" pitchFamily="34" charset="0"/>
              </a:rPr>
            </a:br>
            <a:r>
              <a:rPr lang="pt-BR" sz="6000" b="1" i="0" dirty="0">
                <a:solidFill>
                  <a:schemeClr val="accent1">
                    <a:lumMod val="50000"/>
                  </a:schemeClr>
                </a:solidFill>
                <a:effectLst/>
                <a:highlight>
                  <a:srgbClr val="FACB28"/>
                </a:highlight>
                <a:latin typeface="Söhne"/>
              </a:rPr>
              <a:t>Capítulo 2: O Despertar da Curiosidade</a:t>
            </a:r>
            <a:endParaRPr lang="pt-BR" sz="6000" dirty="0">
              <a:solidFill>
                <a:schemeClr val="accent1">
                  <a:lumMod val="50000"/>
                </a:schemeClr>
              </a:solidFill>
              <a:highlight>
                <a:srgbClr val="FACB28"/>
              </a:highlight>
              <a:latin typeface="Impact" panose="020B0806030902050204" pitchFamily="34" charset="0"/>
            </a:endParaRPr>
          </a:p>
        </p:txBody>
      </p:sp>
    </p:spTree>
    <p:extLst>
      <p:ext uri="{BB962C8B-B14F-4D97-AF65-F5344CB8AC3E}">
        <p14:creationId xmlns:p14="http://schemas.microsoft.com/office/powerpoint/2010/main" val="405187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B35376C8-4463-2F73-9BE6-F74A6DBA88AC}"/>
              </a:ext>
            </a:extLst>
          </p:cNvPr>
          <p:cNvSpPr>
            <a:spLocks noGrp="1"/>
          </p:cNvSpPr>
          <p:nvPr>
            <p:ph idx="1"/>
          </p:nvPr>
        </p:nvSpPr>
        <p:spPr>
          <a:xfrm>
            <a:off x="310896" y="566928"/>
            <a:ext cx="8630223" cy="10963403"/>
          </a:xfrm>
        </p:spPr>
        <p:txBody>
          <a:bodyPr>
            <a:normAutofit/>
          </a:bodyPr>
          <a:lstStyle/>
          <a:p>
            <a:pPr algn="l"/>
            <a:r>
              <a:rPr lang="pt-BR" sz="3200" b="0" i="0" dirty="0">
                <a:solidFill>
                  <a:srgbClr val="0D0D0D"/>
                </a:solidFill>
                <a:effectLst/>
                <a:highlight>
                  <a:srgbClr val="FFFFFF"/>
                </a:highlight>
                <a:latin typeface="Söhne"/>
              </a:rPr>
              <a:t>Os primeiros passos na jornada da programação foram como um despertar para um mundo totalmente novo, um mundo onde as regras eram ditadas por linhas de código e algoritmos em vez de correntes elétricas e componentes eletrônicos. Era um mundo de possibilidades infinitas, onde a única limitação era a minha própria imaginação.</a:t>
            </a:r>
          </a:p>
          <a:p>
            <a:pPr algn="l"/>
            <a:r>
              <a:rPr lang="pt-BR" sz="3200" b="0" i="0" dirty="0">
                <a:solidFill>
                  <a:srgbClr val="0D0D0D"/>
                </a:solidFill>
                <a:effectLst/>
                <a:highlight>
                  <a:srgbClr val="FFFFFF"/>
                </a:highlight>
                <a:latin typeface="Söhne"/>
              </a:rPr>
              <a:t>No entanto, como todo iniciante, logo me deparei com os desafios e dificuldades que acompanham qualquer jornada de aprendizado. Os códigos pareciam hieróglifos indecifráveis, as mensagens de erro eram um enigma a ser decifrado, e cada novo conceito era como um labirinto escuro e sinuoso a ser explorado.</a:t>
            </a:r>
          </a:p>
          <a:p>
            <a:pPr algn="l"/>
            <a:r>
              <a:rPr lang="pt-BR" sz="3200" b="0" i="0" dirty="0">
                <a:solidFill>
                  <a:srgbClr val="0D0D0D"/>
                </a:solidFill>
                <a:effectLst/>
                <a:highlight>
                  <a:srgbClr val="FFFFFF"/>
                </a:highlight>
                <a:latin typeface="Söhne"/>
              </a:rPr>
              <a:t>Mas, assim como meu tio me ensinara a enfrentar os desafios da eletricidade com coragem e determinação, também aprendi a enfrentar os desafios da programação com a mesma resiliência e perseverança. Investi horas intermináveis ​​diante do computador, mergulhando em tutoriais e documentações, buscando compreender os segredos por trás das linhas de código que me desafiavam.</a:t>
            </a:r>
          </a:p>
          <a:p>
            <a:endParaRPr lang="pt-BR" dirty="0"/>
          </a:p>
        </p:txBody>
      </p:sp>
    </p:spTree>
    <p:extLst>
      <p:ext uri="{BB962C8B-B14F-4D97-AF65-F5344CB8AC3E}">
        <p14:creationId xmlns:p14="http://schemas.microsoft.com/office/powerpoint/2010/main" val="3534674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E47F9E9F-1CB9-CF80-2AC5-7C946B9EA05C}"/>
              </a:ext>
            </a:extLst>
          </p:cNvPr>
          <p:cNvSpPr>
            <a:spLocks noGrp="1"/>
          </p:cNvSpPr>
          <p:nvPr>
            <p:ph idx="1"/>
          </p:nvPr>
        </p:nvSpPr>
        <p:spPr>
          <a:xfrm>
            <a:off x="347472" y="566928"/>
            <a:ext cx="8593647" cy="10963403"/>
          </a:xfrm>
        </p:spPr>
        <p:txBody>
          <a:bodyPr/>
          <a:lstStyle/>
          <a:p>
            <a:r>
              <a:rPr lang="pt-BR" sz="3200" b="0" i="0" dirty="0">
                <a:solidFill>
                  <a:srgbClr val="0D0D0D"/>
                </a:solidFill>
                <a:effectLst/>
                <a:highlight>
                  <a:srgbClr val="FFFFFF"/>
                </a:highlight>
                <a:latin typeface="Söhne"/>
              </a:rPr>
              <a:t>E aos poucos, à medida que me dedicava cada vez mais ao estudo e à prática, comecei a ver os frutos do meu trabalho. Os códigos que antes pareciam tão intimidantes agora se tornavam cada vez mais claros, as mensagens de erro se tornavam menos frequentes, e eu começava a vislumbrar a beleza e a elegância por trás dos algoritmos que eu escrevia.</a:t>
            </a:r>
          </a:p>
          <a:p>
            <a:pPr marL="0" indent="0">
              <a:buNone/>
            </a:pPr>
            <a:endParaRPr lang="pt-BR" dirty="0"/>
          </a:p>
        </p:txBody>
      </p:sp>
    </p:spTree>
    <p:extLst>
      <p:ext uri="{BB962C8B-B14F-4D97-AF65-F5344CB8AC3E}">
        <p14:creationId xmlns:p14="http://schemas.microsoft.com/office/powerpoint/2010/main" val="96964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9C4F01C3-218D-157F-2BA6-209627A52BE6}"/>
              </a:ext>
            </a:extLst>
          </p:cNvPr>
          <p:cNvSpPr/>
          <p:nvPr/>
        </p:nvSpPr>
        <p:spPr>
          <a:xfrm>
            <a:off x="0" y="0"/>
            <a:ext cx="9601200" cy="12801600"/>
          </a:xfrm>
          <a:prstGeom prst="rect">
            <a:avLst/>
          </a:prstGeom>
          <a:solidFill>
            <a:srgbClr val="2320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2181199-19D5-5505-8608-2DBC62AB7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9495"/>
            <a:ext cx="9601200" cy="10698481"/>
          </a:xfrm>
          <a:prstGeom prst="rect">
            <a:avLst/>
          </a:prstGeom>
        </p:spPr>
      </p:pic>
      <p:sp>
        <p:nvSpPr>
          <p:cNvPr id="9" name="CaixaDeTexto 8">
            <a:extLst>
              <a:ext uri="{FF2B5EF4-FFF2-40B4-BE49-F238E27FC236}">
                <a16:creationId xmlns:a16="http://schemas.microsoft.com/office/drawing/2014/main" id="{8A80D985-E939-3A8F-0C8B-6218EA489E94}"/>
              </a:ext>
            </a:extLst>
          </p:cNvPr>
          <p:cNvSpPr txBox="1"/>
          <p:nvPr/>
        </p:nvSpPr>
        <p:spPr>
          <a:xfrm>
            <a:off x="-128016" y="9108281"/>
            <a:ext cx="9729216" cy="3693319"/>
          </a:xfrm>
          <a:prstGeom prst="rect">
            <a:avLst/>
          </a:prstGeom>
          <a:noFill/>
        </p:spPr>
        <p:txBody>
          <a:bodyPr wrap="square" rtlCol="0">
            <a:spAutoFit/>
          </a:bodyPr>
          <a:lstStyle/>
          <a:p>
            <a:pPr algn="ctr"/>
            <a:br>
              <a:rPr lang="pt-BR" sz="5400" b="1" i="0" dirty="0">
                <a:solidFill>
                  <a:srgbClr val="0C112B"/>
                </a:solidFill>
                <a:effectLst/>
                <a:highlight>
                  <a:srgbClr val="23203A"/>
                </a:highlight>
                <a:latin typeface="Impact" panose="020B0806030902050204" pitchFamily="34" charset="0"/>
              </a:rPr>
            </a:br>
            <a:br>
              <a:rPr lang="pt-BR" sz="6000" b="1" i="0" dirty="0">
                <a:solidFill>
                  <a:srgbClr val="0C112B"/>
                </a:solidFill>
                <a:effectLst/>
                <a:highlight>
                  <a:srgbClr val="23203A"/>
                </a:highlight>
                <a:latin typeface="Impact" panose="020B0806030902050204" pitchFamily="34" charset="0"/>
              </a:rPr>
            </a:br>
            <a:r>
              <a:rPr lang="pt-BR" sz="6000" b="1" i="0" dirty="0">
                <a:solidFill>
                  <a:schemeClr val="accent4">
                    <a:lumMod val="60000"/>
                    <a:lumOff val="40000"/>
                  </a:schemeClr>
                </a:solidFill>
                <a:effectLst/>
                <a:highlight>
                  <a:srgbClr val="23203A"/>
                </a:highlight>
                <a:latin typeface="Söhne"/>
              </a:rPr>
              <a:t>Capítulo 3: O Horizonte Rumo a Novos Conhecimentos </a:t>
            </a:r>
            <a:endParaRPr lang="pt-BR" sz="6000" dirty="0">
              <a:solidFill>
                <a:schemeClr val="accent4">
                  <a:lumMod val="60000"/>
                  <a:lumOff val="40000"/>
                </a:schemeClr>
              </a:solidFill>
              <a:highlight>
                <a:srgbClr val="23203A"/>
              </a:highlight>
              <a:latin typeface="Impact" panose="020B0806030902050204" pitchFamily="34" charset="0"/>
            </a:endParaRPr>
          </a:p>
        </p:txBody>
      </p:sp>
    </p:spTree>
    <p:extLst>
      <p:ext uri="{BB962C8B-B14F-4D97-AF65-F5344CB8AC3E}">
        <p14:creationId xmlns:p14="http://schemas.microsoft.com/office/powerpoint/2010/main" val="299575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D5BC82C-4059-A1FB-775E-9C946F4F756E}"/>
              </a:ext>
            </a:extLst>
          </p:cNvPr>
          <p:cNvSpPr>
            <a:spLocks noGrp="1"/>
          </p:cNvSpPr>
          <p:nvPr>
            <p:ph idx="1"/>
          </p:nvPr>
        </p:nvSpPr>
        <p:spPr>
          <a:xfrm>
            <a:off x="420625" y="384048"/>
            <a:ext cx="8520494" cy="11146283"/>
          </a:xfrm>
        </p:spPr>
        <p:txBody>
          <a:bodyPr/>
          <a:lstStyle/>
          <a:p>
            <a:r>
              <a:rPr lang="pt-BR" sz="3200" b="0" i="0" dirty="0">
                <a:solidFill>
                  <a:srgbClr val="0D0D0D"/>
                </a:solidFill>
                <a:effectLst/>
                <a:highlight>
                  <a:srgbClr val="FFFFFF"/>
                </a:highlight>
                <a:latin typeface="Söhne"/>
              </a:rPr>
              <a:t>À medida que minha jornada na programação avançava, uma transformação silenciosa começou a ocorrer dentro de mim. O desejo de aprender e crescer, que sempre estivera presente desde os primeiros dias de minha infância, agora </a:t>
            </a:r>
            <a:r>
              <a:rPr lang="pt-BR" sz="3200" dirty="0">
                <a:solidFill>
                  <a:srgbClr val="0D0D0D"/>
                </a:solidFill>
                <a:highlight>
                  <a:srgbClr val="FFFFFF"/>
                </a:highlight>
                <a:latin typeface="Söhne"/>
              </a:rPr>
              <a:t>se manifesestava </a:t>
            </a:r>
            <a:r>
              <a:rPr lang="pt-BR" sz="3200" b="0" i="0" dirty="0">
                <a:solidFill>
                  <a:srgbClr val="0D0D0D"/>
                </a:solidFill>
                <a:effectLst/>
                <a:highlight>
                  <a:srgbClr val="FFFFFF"/>
                </a:highlight>
                <a:latin typeface="Söhne"/>
              </a:rPr>
              <a:t>de maneiras novas e surpreendentes.</a:t>
            </a:r>
          </a:p>
          <a:p>
            <a:pPr algn="l"/>
            <a:r>
              <a:rPr lang="pt-BR" sz="3200" b="0" i="0" dirty="0">
                <a:solidFill>
                  <a:srgbClr val="0D0D0D"/>
                </a:solidFill>
                <a:effectLst/>
                <a:highlight>
                  <a:srgbClr val="FFFFFF"/>
                </a:highlight>
                <a:latin typeface="Söhne"/>
              </a:rPr>
              <a:t>Não tratava apenas de adquirir novas habilidades ou conhecimentos, mas sim de expandir minha própria compreensão do mundo e de meu lugar nele. A programação não era apenas uma ferramenta para mim, mas sim uma maneira de explorar novos horizontes, de desafiar os limites do que eu achava ser possível e de dar vida a ideias que antes existiam apenas em minha imaginação.</a:t>
            </a:r>
          </a:p>
          <a:p>
            <a:pPr algn="l"/>
            <a:r>
              <a:rPr lang="pt-BR" sz="3200" b="0" i="0" dirty="0">
                <a:solidFill>
                  <a:srgbClr val="0D0D0D"/>
                </a:solidFill>
                <a:effectLst/>
                <a:highlight>
                  <a:srgbClr val="FFFFFF"/>
                </a:highlight>
                <a:latin typeface="Söhne"/>
              </a:rPr>
              <a:t>E assim, com coragem e determinação, continuei minha jornada na programação, alimentando a chama do conhecimento que ardia dentro de mim. Pois, embora o caminho à frente possa ser longo e sinuoso, sei que cada obstáculo superado me aproxima um pouco mais do meu objetivo final.</a:t>
            </a:r>
          </a:p>
          <a:p>
            <a:pPr lvl="2"/>
            <a:endParaRPr lang="pt-BR" dirty="0"/>
          </a:p>
        </p:txBody>
      </p:sp>
    </p:spTree>
    <p:extLst>
      <p:ext uri="{BB962C8B-B14F-4D97-AF65-F5344CB8AC3E}">
        <p14:creationId xmlns:p14="http://schemas.microsoft.com/office/powerpoint/2010/main" val="248023220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TotalTime>
  <Words>786</Words>
  <Application>Microsoft Office PowerPoint</Application>
  <PresentationFormat>Papel A3 (297x420 mm)</PresentationFormat>
  <Paragraphs>31</Paragraphs>
  <Slides>10</Slides>
  <Notes>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10</vt:i4>
      </vt:variant>
    </vt:vector>
  </HeadingPairs>
  <TitlesOfParts>
    <vt:vector size="16" baseType="lpstr">
      <vt:lpstr>Arial</vt:lpstr>
      <vt:lpstr>Calibri</vt:lpstr>
      <vt:lpstr>Calibri Light</vt:lpstr>
      <vt:lpstr>Impact</vt:lpstr>
      <vt:lpstr>Söhne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pc</dc:creator>
  <cp:lastModifiedBy>pc</cp:lastModifiedBy>
  <cp:revision>5</cp:revision>
  <dcterms:created xsi:type="dcterms:W3CDTF">2024-04-29T19:14:19Z</dcterms:created>
  <dcterms:modified xsi:type="dcterms:W3CDTF">2024-04-29T20:32:42Z</dcterms:modified>
</cp:coreProperties>
</file>