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69" r:id="rId12"/>
    <p:sldId id="268" r:id="rId13"/>
    <p:sldId id="267" r:id="rId14"/>
    <p:sldId id="285" r:id="rId15"/>
    <p:sldId id="286" r:id="rId16"/>
    <p:sldId id="272" r:id="rId17"/>
    <p:sldId id="284" r:id="rId18"/>
    <p:sldId id="274" r:id="rId19"/>
    <p:sldId id="275" r:id="rId20"/>
    <p:sldId id="277" r:id="rId21"/>
    <p:sldId id="278" r:id="rId22"/>
    <p:sldId id="282" r:id="rId23"/>
    <p:sldId id="283" r:id="rId24"/>
    <p:sldId id="279" r:id="rId25"/>
    <p:sldId id="25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C4B68-A1EA-4D1A-9945-9CF0A256B498}" v="6" dt="2019-08-24T03:25:48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83468" autoAdjust="0"/>
  </p:normalViewPr>
  <p:slideViewPr>
    <p:cSldViewPr snapToGrid="0" snapToObjects="1">
      <p:cViewPr varScale="1">
        <p:scale>
          <a:sx n="86" d="100"/>
          <a:sy n="86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rtero" userId="63cc86495731c8a7" providerId="LiveId" clId="{540C4B68-A1EA-4D1A-9945-9CF0A256B498}"/>
    <pc:docChg chg="custSel delSld modSld sldOrd">
      <pc:chgData name="Sergio Artero" userId="63cc86495731c8a7" providerId="LiveId" clId="{540C4B68-A1EA-4D1A-9945-9CF0A256B498}" dt="2019-08-24T03:22:35.523" v="40" actId="313"/>
      <pc:docMkLst>
        <pc:docMk/>
      </pc:docMkLst>
      <pc:sldChg chg="modNotesTx">
        <pc:chgData name="Sergio Artero" userId="63cc86495731c8a7" providerId="LiveId" clId="{540C4B68-A1EA-4D1A-9945-9CF0A256B498}" dt="2019-08-24T03:22:35.523" v="40" actId="313"/>
        <pc:sldMkLst>
          <pc:docMk/>
          <pc:sldMk cId="1269452893" sldId="267"/>
        </pc:sldMkLst>
      </pc:sldChg>
      <pc:sldChg chg="ord modNotesTx">
        <pc:chgData name="Sergio Artero" userId="63cc86495731c8a7" providerId="LiveId" clId="{540C4B68-A1EA-4D1A-9945-9CF0A256B498}" dt="2019-08-24T03:16:56.568" v="35" actId="20577"/>
        <pc:sldMkLst>
          <pc:docMk/>
          <pc:sldMk cId="824987442" sldId="268"/>
        </pc:sldMkLst>
      </pc:sldChg>
      <pc:sldChg chg="del">
        <pc:chgData name="Sergio Artero" userId="63cc86495731c8a7" providerId="LiveId" clId="{540C4B68-A1EA-4D1A-9945-9CF0A256B498}" dt="2019-08-24T03:17:07.904" v="36" actId="2696"/>
        <pc:sldMkLst>
          <pc:docMk/>
          <pc:sldMk cId="1077565090" sldId="273"/>
        </pc:sldMkLst>
      </pc:sldChg>
      <pc:sldChg chg="del">
        <pc:chgData name="Sergio Artero" userId="63cc86495731c8a7" providerId="LiveId" clId="{540C4B68-A1EA-4D1A-9945-9CF0A256B498}" dt="2019-08-24T02:42:56.144" v="0" actId="2696"/>
        <pc:sldMkLst>
          <pc:docMk/>
          <pc:sldMk cId="2116462559" sldId="276"/>
        </pc:sldMkLst>
      </pc:sldChg>
      <pc:sldChg chg="del">
        <pc:chgData name="Sergio Artero" userId="63cc86495731c8a7" providerId="LiveId" clId="{540C4B68-A1EA-4D1A-9945-9CF0A256B498}" dt="2019-08-24T02:43:15.517" v="1" actId="2696"/>
        <pc:sldMkLst>
          <pc:docMk/>
          <pc:sldMk cId="2211571594" sldId="280"/>
        </pc:sldMkLst>
      </pc:sldChg>
      <pc:sldChg chg="del">
        <pc:chgData name="Sergio Artero" userId="63cc86495731c8a7" providerId="LiveId" clId="{540C4B68-A1EA-4D1A-9945-9CF0A256B498}" dt="2019-08-24T02:43:17.845" v="2" actId="2696"/>
        <pc:sldMkLst>
          <pc:docMk/>
          <pc:sldMk cId="1451945608" sldId="281"/>
        </pc:sldMkLst>
      </pc:sldChg>
      <pc:sldChg chg="del">
        <pc:chgData name="Sergio Artero" userId="63cc86495731c8a7" providerId="LiveId" clId="{540C4B68-A1EA-4D1A-9945-9CF0A256B498}" dt="2019-08-24T03:15:50.694" v="3" actId="2696"/>
        <pc:sldMkLst>
          <pc:docMk/>
          <pc:sldMk cId="1064673937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F5C27-A58D-40C6-8A68-F1F3E8FB908B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1F7D4-D90F-4B32-B522-5AB8412B549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3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dn.totvs.com/display/framework/FWMsExcelEx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7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o que é 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implementa</a:t>
            </a:r>
            <a:r>
              <a:rPr lang="en-US" dirty="0"/>
              <a:t> a consulta </a:t>
            </a:r>
            <a:r>
              <a:rPr lang="en-US" dirty="0" err="1"/>
              <a:t>padrão</a:t>
            </a:r>
            <a:r>
              <a:rPr lang="en-US" dirty="0"/>
              <a:t> no cadastro de modelo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03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Validar o </a:t>
            </a:r>
            <a:r>
              <a:rPr lang="en-US" dirty="0" err="1"/>
              <a:t>preenchimento</a:t>
            </a:r>
            <a:r>
              <a:rPr lang="en-US" dirty="0"/>
              <a:t> do campo Código da Marca, no cadastro de </a:t>
            </a:r>
            <a:r>
              <a:rPr lang="en-US" dirty="0" err="1"/>
              <a:t>Modelos</a:t>
            </a:r>
            <a:endParaRPr lang="en-US" dirty="0"/>
          </a:p>
          <a:p>
            <a:r>
              <a:rPr lang="en-US" dirty="0"/>
              <a:t>Usar </a:t>
            </a:r>
            <a:r>
              <a:rPr lang="en-US" dirty="0" err="1"/>
              <a:t>ExistCpo</a:t>
            </a:r>
            <a:r>
              <a:rPr lang="en-US" dirty="0"/>
              <a:t> e </a:t>
            </a:r>
            <a:r>
              <a:rPr lang="en-US" dirty="0" err="1"/>
              <a:t>ExistChav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77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o que é 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implementa</a:t>
            </a:r>
            <a:r>
              <a:rPr lang="en-US" dirty="0"/>
              <a:t> o </a:t>
            </a:r>
            <a:r>
              <a:rPr lang="en-US" dirty="0" err="1"/>
              <a:t>gatilho</a:t>
            </a:r>
            <a:r>
              <a:rPr lang="en-US" dirty="0"/>
              <a:t>, </a:t>
            </a:r>
            <a:r>
              <a:rPr lang="en-US" dirty="0" err="1"/>
              <a:t>criando</a:t>
            </a:r>
            <a:r>
              <a:rPr lang="en-US" dirty="0"/>
              <a:t> um campo virtual </a:t>
            </a:r>
            <a:r>
              <a:rPr lang="en-US" dirty="0" err="1"/>
              <a:t>na</a:t>
            </a:r>
            <a:r>
              <a:rPr lang="en-US" dirty="0"/>
              <a:t> entidade de Modelo para </a:t>
            </a:r>
            <a:r>
              <a:rPr lang="en-US" dirty="0" err="1"/>
              <a:t>gatilhar</a:t>
            </a:r>
            <a:r>
              <a:rPr lang="en-US" dirty="0"/>
              <a:t> a </a:t>
            </a:r>
            <a:r>
              <a:rPr lang="en-US" dirty="0" err="1"/>
              <a:t>descrição</a:t>
            </a:r>
            <a:r>
              <a:rPr lang="en-US" dirty="0"/>
              <a:t> da Marca</a:t>
            </a:r>
          </a:p>
          <a:p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fwxFilial</a:t>
            </a:r>
            <a:r>
              <a:rPr lang="en-US" dirty="0"/>
              <a:t> </a:t>
            </a:r>
          </a:p>
          <a:p>
            <a:r>
              <a:rPr lang="en-US" dirty="0" err="1"/>
              <a:t>Explicar</a:t>
            </a:r>
            <a:r>
              <a:rPr lang="en-US" dirty="0"/>
              <a:t> o que é </a:t>
            </a:r>
            <a:r>
              <a:rPr lang="en-US" dirty="0" err="1"/>
              <a:t>variavel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endParaRPr lang="en-US" dirty="0"/>
          </a:p>
          <a:p>
            <a:r>
              <a:rPr lang="pl-PL" dirty="0"/>
              <a:t>POSICIONE('ZA0',1,FWXFILIAL('ZA0')+ZA1-&gt;ZA1_IDMARC,'ZA0_DESC’)</a:t>
            </a:r>
            <a:endParaRPr lang="pt-BR" dirty="0"/>
          </a:p>
          <a:p>
            <a:r>
              <a:rPr lang="pl-PL" dirty="0"/>
              <a:t>IIF(!INCLUI,POSICIONE('ZA0',1,FWXFILIAL('ZA0')+ZA1-&gt;ZA1_IDMARC,'ZA0_DESC'),'')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04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Validar o </a:t>
            </a:r>
            <a:r>
              <a:rPr lang="en-US" dirty="0" err="1"/>
              <a:t>preenchimento</a:t>
            </a:r>
            <a:r>
              <a:rPr lang="en-US" dirty="0"/>
              <a:t> do campo Código da Marca, no cadastro de </a:t>
            </a:r>
            <a:r>
              <a:rPr lang="en-US" dirty="0" err="1"/>
              <a:t>Modelos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218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Validar o </a:t>
            </a:r>
            <a:r>
              <a:rPr lang="en-US" dirty="0" err="1"/>
              <a:t>preenchimento</a:t>
            </a:r>
            <a:r>
              <a:rPr lang="en-US" dirty="0"/>
              <a:t> do campo Código da Marca, no cadastro de </a:t>
            </a:r>
            <a:r>
              <a:rPr lang="en-US" dirty="0" err="1"/>
              <a:t>Modelos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988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Hands On do problema de </a:t>
            </a:r>
            <a:r>
              <a:rPr lang="en-US" dirty="0" err="1"/>
              <a:t>gatilhar</a:t>
            </a:r>
            <a:r>
              <a:rPr lang="en-US" dirty="0"/>
              <a:t> o campo virtual de </a:t>
            </a:r>
            <a:r>
              <a:rPr lang="en-US" dirty="0" err="1"/>
              <a:t>marca</a:t>
            </a:r>
            <a:r>
              <a:rPr lang="en-US" dirty="0"/>
              <a:t> e inicializador </a:t>
            </a:r>
            <a:r>
              <a:rPr lang="en-US" dirty="0" err="1"/>
              <a:t>padrão</a:t>
            </a:r>
            <a:r>
              <a:rPr lang="en-US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Criar consulta </a:t>
            </a:r>
            <a:r>
              <a:rPr lang="en-US" dirty="0" err="1"/>
              <a:t>padrão</a:t>
            </a:r>
            <a:r>
              <a:rPr lang="en-US" dirty="0"/>
              <a:t> de modelo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Alterar consulta </a:t>
            </a:r>
            <a:r>
              <a:rPr lang="en-US" dirty="0" err="1"/>
              <a:t>padrão</a:t>
            </a:r>
            <a:r>
              <a:rPr lang="en-US" dirty="0"/>
              <a:t> para </a:t>
            </a:r>
            <a:r>
              <a:rPr lang="en-US" dirty="0" err="1"/>
              <a:t>aparecer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novo </a:t>
            </a:r>
            <a:r>
              <a:rPr lang="en-US" dirty="0" err="1"/>
              <a:t>indice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Criar </a:t>
            </a:r>
            <a:r>
              <a:rPr lang="en-US" dirty="0" err="1"/>
              <a:t>funcao</a:t>
            </a:r>
            <a:r>
              <a:rPr lang="en-US" dirty="0"/>
              <a:t> GATILHO para </a:t>
            </a:r>
            <a:r>
              <a:rPr lang="en-US" dirty="0" err="1"/>
              <a:t>preencher</a:t>
            </a:r>
            <a:r>
              <a:rPr lang="en-US" dirty="0"/>
              <a:t> campo de </a:t>
            </a:r>
            <a:r>
              <a:rPr lang="en-US" dirty="0" err="1"/>
              <a:t>descrição</a:t>
            </a:r>
            <a:r>
              <a:rPr lang="en-US" dirty="0"/>
              <a:t> da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tabela de </a:t>
            </a:r>
            <a:r>
              <a:rPr lang="en-US" dirty="0" err="1"/>
              <a:t>lançamentos</a:t>
            </a:r>
            <a:r>
              <a:rPr lang="en-US" dirty="0"/>
              <a:t> e também </a:t>
            </a:r>
            <a:r>
              <a:rPr lang="en-US" dirty="0" err="1"/>
              <a:t>preencher</a:t>
            </a:r>
            <a:r>
              <a:rPr lang="en-US" dirty="0"/>
              <a:t> inicializador de browse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76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89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Falar sobre cadastro modelo 2 que </a:t>
            </a:r>
            <a:r>
              <a:rPr lang="en-US" dirty="0" err="1"/>
              <a:t>poderá</a:t>
            </a:r>
            <a:r>
              <a:rPr lang="en-US" dirty="0"/>
              <a:t> ser feito entre as entidades Marca e Modelo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6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/>
              <a:t>Desenhar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interface para entidade </a:t>
            </a:r>
            <a:r>
              <a:rPr lang="en-US" dirty="0" err="1"/>
              <a:t>Lançamento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mão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u="sng" dirty="0"/>
          </a:p>
          <a:p>
            <a:r>
              <a:rPr lang="en-US" dirty="0" err="1"/>
              <a:t>MBrowse</a:t>
            </a:r>
            <a:r>
              <a:rPr lang="en-US" dirty="0"/>
              <a:t> – com </a:t>
            </a:r>
            <a:r>
              <a:rPr lang="en-US" dirty="0" err="1"/>
              <a:t>chamada</a:t>
            </a:r>
            <a:r>
              <a:rPr lang="en-US" dirty="0"/>
              <a:t> para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lançamento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axCadastro</a:t>
            </a:r>
            <a:r>
              <a:rPr lang="en-US" dirty="0"/>
              <a:t> – </a:t>
            </a:r>
            <a:r>
              <a:rPr lang="en-US" dirty="0" err="1"/>
              <a:t>Induzir</a:t>
            </a:r>
            <a:r>
              <a:rPr lang="en-US" dirty="0"/>
              <a:t> para que seja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alunos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MsDialog</a:t>
            </a:r>
            <a:endParaRPr lang="en-US" dirty="0"/>
          </a:p>
          <a:p>
            <a:r>
              <a:rPr lang="en-US" dirty="0" err="1"/>
              <a:t>TGet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MsNewGetDados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/>
              <a:t>Mostrar</a:t>
            </a:r>
            <a:r>
              <a:rPr lang="en-US" dirty="0"/>
              <a:t> MVC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75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criação</a:t>
            </a:r>
            <a:r>
              <a:rPr lang="en-US" dirty="0"/>
              <a:t> de SX1 pelo configurador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/>
              <a:t>Mostrar</a:t>
            </a:r>
            <a:r>
              <a:rPr lang="en-US" dirty="0"/>
              <a:t> um relatório simples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setPrint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/>
              <a:t>Mostrar</a:t>
            </a:r>
            <a:r>
              <a:rPr lang="en-US" dirty="0"/>
              <a:t> um relatório gerando um excel &gt;&gt;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FWMsExcelEx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http://tdn.totvs.com/display/framework/FWMsExcelEx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nduzir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aos alunos fazerem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Mostrar um relatório simples em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Treport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5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34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/>
              <a:t>Explicar</a:t>
            </a:r>
            <a:r>
              <a:rPr lang="en-US" dirty="0"/>
              <a:t> o que é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Criar um </a:t>
            </a:r>
            <a:r>
              <a:rPr lang="en-US" dirty="0" err="1"/>
              <a:t>ponto</a:t>
            </a:r>
            <a:r>
              <a:rPr lang="en-US" dirty="0"/>
              <a:t> de entrada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interface de </a:t>
            </a:r>
            <a:r>
              <a:rPr lang="en-US" dirty="0" err="1"/>
              <a:t>mBrowse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rotinas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Criar um </a:t>
            </a:r>
            <a:r>
              <a:rPr lang="en-US" dirty="0" err="1"/>
              <a:t>ponto</a:t>
            </a:r>
            <a:r>
              <a:rPr lang="en-US" dirty="0"/>
              <a:t> de entrada do </a:t>
            </a:r>
            <a:r>
              <a:rPr lang="en-US" dirty="0" err="1"/>
              <a:t>padrão</a:t>
            </a:r>
            <a:r>
              <a:rPr lang="en-US" dirty="0"/>
              <a:t>, para </a:t>
            </a:r>
            <a:r>
              <a:rPr lang="en-US" dirty="0" err="1"/>
              <a:t>adicionar</a:t>
            </a:r>
            <a:r>
              <a:rPr lang="en-US" dirty="0"/>
              <a:t> nova rotina no browse do pedido de </a:t>
            </a:r>
            <a:r>
              <a:rPr lang="en-US" dirty="0" err="1"/>
              <a:t>venda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364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Criar </a:t>
            </a:r>
            <a:r>
              <a:rPr lang="en-US" dirty="0" err="1"/>
              <a:t>Execauto</a:t>
            </a:r>
            <a:r>
              <a:rPr lang="en-US" dirty="0"/>
              <a:t> de Cliente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execauto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03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Criar </a:t>
            </a:r>
            <a:r>
              <a:rPr lang="en-US" dirty="0" err="1"/>
              <a:t>Execauto</a:t>
            </a:r>
            <a:r>
              <a:rPr lang="en-US" dirty="0"/>
              <a:t> de Cliente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899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7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31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Falar sobre</a:t>
            </a:r>
          </a:p>
          <a:p>
            <a:endParaRPr lang="en-US" dirty="0"/>
          </a:p>
          <a:p>
            <a:r>
              <a:rPr lang="en-US" dirty="0"/>
              <a:t>RPO</a:t>
            </a:r>
          </a:p>
          <a:p>
            <a:r>
              <a:rPr lang="en-US" dirty="0" err="1"/>
              <a:t>Appserver</a:t>
            </a:r>
            <a:endParaRPr lang="en-US" dirty="0"/>
          </a:p>
          <a:p>
            <a:r>
              <a:rPr lang="en-US" dirty="0"/>
              <a:t>Balance</a:t>
            </a:r>
          </a:p>
          <a:p>
            <a:r>
              <a:rPr lang="en-US" dirty="0" err="1"/>
              <a:t>SmartClient</a:t>
            </a:r>
            <a:endParaRPr lang="en-US" dirty="0"/>
          </a:p>
          <a:p>
            <a:r>
              <a:rPr lang="en-US" dirty="0"/>
              <a:t>TDS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4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o que é um dicionário de dados, </a:t>
            </a:r>
            <a:r>
              <a:rPr lang="en-US" dirty="0" err="1"/>
              <a:t>exemplificar</a:t>
            </a:r>
            <a:r>
              <a:rPr lang="en-US" dirty="0"/>
              <a:t> </a:t>
            </a: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entidade de </a:t>
            </a:r>
          </a:p>
          <a:p>
            <a:r>
              <a:rPr lang="en-US" dirty="0" err="1"/>
              <a:t>Marcas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FILIAL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DESCRICAO</a:t>
            </a:r>
          </a:p>
          <a:p>
            <a:endParaRPr lang="en-US" dirty="0"/>
          </a:p>
          <a:p>
            <a:r>
              <a:rPr lang="en-US" dirty="0"/>
              <a:t>FIAT / CHEVROLET / VOLKSWAGEN / FORD / RENAULT / TOYOTA …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1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82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Aqui, </a:t>
            </a:r>
            <a:r>
              <a:rPr lang="en-US" dirty="0" err="1"/>
              <a:t>ensinar</a:t>
            </a:r>
            <a:r>
              <a:rPr lang="en-US" dirty="0"/>
              <a:t>:</a:t>
            </a:r>
          </a:p>
          <a:p>
            <a:r>
              <a:rPr lang="en-US" dirty="0"/>
              <a:t>Estrutura 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AdvPl</a:t>
            </a:r>
            <a:r>
              <a:rPr lang="en-US" dirty="0"/>
              <a:t>. Somente User Function e </a:t>
            </a:r>
            <a:r>
              <a:rPr lang="en-US" dirty="0" err="1"/>
              <a:t>Conout</a:t>
            </a:r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compilar</a:t>
            </a:r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configurar</a:t>
            </a:r>
            <a:r>
              <a:rPr lang="en-US" dirty="0"/>
              <a:t> o </a:t>
            </a:r>
            <a:r>
              <a:rPr lang="en-US" dirty="0" err="1"/>
              <a:t>SmartClient</a:t>
            </a:r>
            <a:r>
              <a:rPr lang="en-US" dirty="0"/>
              <a:t> no IDE</a:t>
            </a:r>
          </a:p>
          <a:p>
            <a:r>
              <a:rPr lang="en-US" dirty="0"/>
              <a:t>Como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pelo 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Aqui, </a:t>
            </a:r>
            <a:r>
              <a:rPr lang="en-US" dirty="0" err="1"/>
              <a:t>ensinar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Mbrowse</a:t>
            </a:r>
            <a:r>
              <a:rPr lang="en-US" dirty="0"/>
              <a:t> – Desenvolver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mão</a:t>
            </a:r>
            <a:endParaRPr lang="en-US" dirty="0"/>
          </a:p>
          <a:p>
            <a:r>
              <a:rPr lang="en-US" dirty="0"/>
              <a:t>Como Colocar a rotina no menu do Protheus</a:t>
            </a:r>
          </a:p>
          <a:p>
            <a:endParaRPr lang="en-US" dirty="0"/>
          </a:p>
          <a:p>
            <a:r>
              <a:rPr lang="en-US" dirty="0"/>
              <a:t>CRIAR DO CADASTRO DE MARCA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5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1F7D4-D90F-4B32-B522-5AB8412B549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6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D83AD-B4D7-C744-A822-9C29CDC8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4BF27-0602-8F43-B842-3DD6DE48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ABEF5-6524-2F49-B0B8-58FD6F65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FCF0C-D39F-0D46-A74C-D76E4A11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6380-AC36-2C44-840F-B6AB4C11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5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60315-C4A8-FD4D-ABBD-2DA2DE5D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109C3A-16A3-4E48-B4AE-C731ECBA9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F07F3-5408-5B4C-9DDE-2FB07860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8D0E1-ED45-FB41-9AC5-C957DAA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218BF-94E2-B441-8F30-C76A33D6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3F2193-71DF-3548-B604-9B772280C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7B45F8-F3EB-A949-8F90-DED1B2B5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A95B6-24B3-4D4E-8602-0A2134F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9B89E-31D3-1344-9DCB-24032CB5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3847F-D797-AB4C-AFC9-597941AD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6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FF9B2-7273-7347-A641-0C031637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4B4C9-95E0-B84A-B42E-1571E8C0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24918F-83AD-6545-8223-617D0A67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92ABA2-9A8A-DA42-B7AE-412574C7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D9114-D837-5E49-B557-E9BE26F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8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29D7C-B057-804A-A421-C5450C5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B4E65-11FA-F740-8956-3BE71FE1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0764A-C286-934B-B623-C4795E6F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44ECA-9116-7A4B-983F-10C7F909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4A1DA-A91C-D240-9E60-033722A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48064-F8CA-E24E-ABD9-04B0DD4F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9E56C-497F-C74E-B57F-9D3FD3760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3BE68-D235-284D-A6E5-A579B1276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D436B-39AA-4F4E-9A3B-3492238B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F2C7C-11B0-5F4C-BAB8-D09A70CD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D3E5F5-3C32-AE4C-AB6E-1883F1AC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56F45-F39C-D745-8C01-487A9081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26A64C-7749-5E47-AA2E-9E623918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FA038A-5EB3-7944-88F9-7715AE6B5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2B6918-A9A9-FD48-9C32-1D4C4A9DA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D97A37-7DE8-2C4E-AA89-0001A9A2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89657D-EF88-AD4E-823E-5895D193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34AFFB-0633-8C40-88E7-D20DB0B3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A27949-D66F-7346-887B-D079A07C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BAEC-7E91-2649-B2F1-6E9B0419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AEFF38-87FE-744E-8AD9-34E5D7C8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C36474-82C6-3948-A7DF-17A2BD60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B92995-4291-2945-9B67-9A439F27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25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9E170F-89FE-C441-9E11-CB65A88D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7E4C6D-09B2-904D-86CF-6E3A71F2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C7B8EF-20F0-FC4C-962A-1B083743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51491-F7AF-5C44-8271-EFF84FE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4C1C6-C376-1549-93A9-8E2CD95B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536A72-294C-2B4A-B8A1-07E8564A2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50E58-16DC-6D43-A7C6-ED8BE104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99BD4A-BFB0-044D-9234-65457F54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EE891A-6C14-1A4C-81D5-A09EF7C0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B66A8-1041-324D-91D4-72AA434E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204300-CECB-1242-8021-94D9CDF3C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121CD6-69BB-C64B-8FE1-99A5E947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7D8223-C23C-4D41-9226-46854487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0B5AF7-0FCB-D346-9013-64E48EE0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BF6367-94A3-2246-810A-BEEEC5A2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2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47873E-2698-2D41-9487-6EC60B1E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9BF84-E21B-384E-A581-C76132FE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288B7-6C4C-E941-91DB-2F936E2F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EAFF-952D-9E4A-A687-9C7A690457D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783B2-A15D-724D-881C-912BB73C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AEA0F-A298-6647-AB02-88D95792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548C-A766-3447-8B5E-0C839AD76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5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4C78CB57-7F47-C349-8CFB-85F65C83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F3E2B1C-7978-B743-99EF-C7F793650290}"/>
              </a:ext>
            </a:extLst>
          </p:cNvPr>
          <p:cNvSpPr/>
          <p:nvPr/>
        </p:nvSpPr>
        <p:spPr>
          <a:xfrm>
            <a:off x="0" y="2017621"/>
            <a:ext cx="12192000" cy="2068498"/>
          </a:xfrm>
          <a:prstGeom prst="rect">
            <a:avLst/>
          </a:prstGeom>
          <a:gradFill>
            <a:gsLst>
              <a:gs pos="34000">
                <a:schemeClr val="accent1">
                  <a:lumMod val="5000"/>
                  <a:lumOff val="95000"/>
                  <a:alpha val="94000"/>
                </a:schemeClr>
              </a:gs>
              <a:gs pos="74000">
                <a:schemeClr val="bg1">
                  <a:lumMod val="75000"/>
                  <a:alpha val="0"/>
                </a:schemeClr>
              </a:gs>
              <a:gs pos="82000">
                <a:schemeClr val="bg1">
                  <a:lumMod val="65000"/>
                  <a:alpha val="29000"/>
                </a:schemeClr>
              </a:gs>
              <a:gs pos="100000">
                <a:schemeClr val="bg1">
                  <a:lumMod val="50000"/>
                  <a:alpha val="1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DCE8601-05F5-DF4A-8C9C-1F5739E7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7" y="2454994"/>
            <a:ext cx="3341993" cy="134757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3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71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620503" y="-44273"/>
            <a:ext cx="2395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Desafio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1E9680-652F-4119-96EF-8D8CF13C4437}"/>
              </a:ext>
            </a:extLst>
          </p:cNvPr>
          <p:cNvSpPr/>
          <p:nvPr/>
        </p:nvSpPr>
        <p:spPr>
          <a:xfrm>
            <a:off x="2342408" y="2505670"/>
            <a:ext cx="7507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Crie o cadastro do modelo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51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3668910" y="2814951"/>
            <a:ext cx="4854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Consulta Padrão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8157098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5203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3052080" y="2814951"/>
            <a:ext cx="6087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Validação de campos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8157098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824987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945702" y="2814951"/>
            <a:ext cx="230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Gatilho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6408981" y="2699501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269452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3067314" y="2814951"/>
            <a:ext cx="60574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Validação de </a:t>
            </a:r>
            <a:r>
              <a:rPr lang="pt-BR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Usuário </a:t>
            </a:r>
          </a:p>
          <a:p>
            <a:pPr algn="ctr"/>
            <a:r>
              <a:rPr lang="pt-BR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usando função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8157098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4138820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2074735" y="2814951"/>
            <a:ext cx="8042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Auto Incremental de Campos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9191390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994201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620503" y="-44273"/>
            <a:ext cx="2395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Desafio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1E9680-652F-4119-96EF-8D8CF13C4437}"/>
              </a:ext>
            </a:extLst>
          </p:cNvPr>
          <p:cNvSpPr/>
          <p:nvPr/>
        </p:nvSpPr>
        <p:spPr>
          <a:xfrm>
            <a:off x="1695596" y="2039506"/>
            <a:ext cx="88008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Crie o cadastro do lançamentos</a:t>
            </a:r>
          </a:p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do estacionamento</a:t>
            </a:r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845E67D-F797-4A3E-88AD-F85EC7D344FC}"/>
              </a:ext>
            </a:extLst>
          </p:cNvPr>
          <p:cNvGraphicFramePr>
            <a:graphicFrameLocks noGrp="1"/>
          </p:cNvGraphicFramePr>
          <p:nvPr/>
        </p:nvGraphicFramePr>
        <p:xfrm>
          <a:off x="1879601" y="4001459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4491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652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682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937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Modelo (Virtual)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8380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B6491F6-2C18-4221-AF44-DECD363D3B6E}"/>
              </a:ext>
            </a:extLst>
          </p:cNvPr>
          <p:cNvGraphicFramePr>
            <a:graphicFrameLocks noGrp="1"/>
          </p:cNvGraphicFramePr>
          <p:nvPr/>
        </p:nvGraphicFramePr>
        <p:xfrm>
          <a:off x="1879601" y="484916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4491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652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682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937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Marca (Virtual)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Entrada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Hora Entrada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de </a:t>
                      </a:r>
                      <a:r>
                        <a:rPr lang="en-US" dirty="0" err="1"/>
                        <a:t>Saida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83807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715F446-919D-4A33-94FD-B3A758D7E8A3}"/>
              </a:ext>
            </a:extLst>
          </p:cNvPr>
          <p:cNvGraphicFramePr>
            <a:graphicFrameLocks noGrp="1"/>
          </p:cNvGraphicFramePr>
          <p:nvPr/>
        </p:nvGraphicFramePr>
        <p:xfrm>
          <a:off x="1879601" y="57011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4491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652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682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937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Hora de </a:t>
                      </a:r>
                      <a:r>
                        <a:rPr lang="en-US" dirty="0" err="1"/>
                        <a:t>Saída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8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479938" y="19721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Desafio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2062480" y="2627784"/>
            <a:ext cx="831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Criar nova </a:t>
            </a:r>
            <a:r>
              <a:rPr lang="en-US" sz="4000" dirty="0" err="1"/>
              <a:t>função</a:t>
            </a:r>
            <a:r>
              <a:rPr lang="en-US" sz="4000" dirty="0"/>
              <a:t> para validar o </a:t>
            </a:r>
            <a:r>
              <a:rPr lang="en-US" sz="4000" dirty="0" err="1"/>
              <a:t>conteudo</a:t>
            </a:r>
            <a:r>
              <a:rPr lang="en-US" sz="4000" dirty="0"/>
              <a:t> do campo Valor, onde deve ser </a:t>
            </a:r>
            <a:r>
              <a:rPr lang="en-US" sz="4000" dirty="0" err="1"/>
              <a:t>positivo</a:t>
            </a:r>
            <a:r>
              <a:rPr lang="en-US" sz="4000" dirty="0"/>
              <a:t> e </a:t>
            </a:r>
            <a:r>
              <a:rPr lang="en-US" sz="4000" dirty="0" err="1"/>
              <a:t>maior</a:t>
            </a:r>
            <a:r>
              <a:rPr lang="en-US" sz="4000" dirty="0"/>
              <a:t> que zero caso seja modo de alteração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69735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2389293" y="222594"/>
            <a:ext cx="6875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O que já foi construído ?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323152-BC83-4188-9D37-7E6CA2503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318" y="1463903"/>
            <a:ext cx="6687670" cy="46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2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3513532" y="2814951"/>
            <a:ext cx="5165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Interfaces Visuais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7882543" y="2529172"/>
            <a:ext cx="156625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Coding</a:t>
            </a: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1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dojo</a:t>
            </a:r>
            <a:endParaRPr lang="pt-BR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93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A58E619-6028-4B80-91E0-9318B0C76026}"/>
              </a:ext>
            </a:extLst>
          </p:cNvPr>
          <p:cNvSpPr/>
          <p:nvPr/>
        </p:nvSpPr>
        <p:spPr>
          <a:xfrm>
            <a:off x="3246038" y="226473"/>
            <a:ext cx="4947703" cy="89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Projeto do Curso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2065214" y="2967352"/>
            <a:ext cx="788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Controle de Estacionamento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17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614694" y="2814951"/>
            <a:ext cx="2962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Relatórios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6815743" y="2626725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569950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3685755" y="2814951"/>
            <a:ext cx="4820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Ponto de entrada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7757038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385449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694847" y="2814951"/>
            <a:ext cx="2802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ExecAuto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6842793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695289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479938" y="19721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Desafio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2062480" y="2627784"/>
            <a:ext cx="8310880" cy="89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Crie uma </a:t>
            </a:r>
            <a:r>
              <a:rPr lang="pt-BR" sz="4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execauto</a:t>
            </a:r>
            <a:r>
              <a:rPr lang="pt-BR" sz="4000" b="1" dirty="0">
                <a:solidFill>
                  <a:schemeClr val="tx1"/>
                </a:solidFill>
                <a:latin typeface="Arial Narrow" panose="020B0606020202030204" pitchFamily="34" charset="0"/>
              </a:rPr>
              <a:t>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73468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601263" y="55592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Desafio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1775012" y="2028616"/>
            <a:ext cx="89087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/>
              <a:t>Criar um campo novo </a:t>
            </a:r>
            <a:r>
              <a:rPr lang="en-US" sz="4400" dirty="0" err="1"/>
              <a:t>na</a:t>
            </a:r>
            <a:r>
              <a:rPr lang="en-US" sz="4400" dirty="0"/>
              <a:t> tabela do cabeçalho do pedido de </a:t>
            </a:r>
            <a:r>
              <a:rPr lang="en-US" sz="4400" dirty="0" err="1"/>
              <a:t>venda</a:t>
            </a:r>
            <a:r>
              <a:rPr lang="en-US" sz="4400" dirty="0"/>
              <a:t> </a:t>
            </a:r>
          </a:p>
          <a:p>
            <a:pPr marL="742950" indent="-742950">
              <a:buAutoNum type="arabicPeriod"/>
            </a:pPr>
            <a:endParaRPr lang="en-US" sz="4400" dirty="0"/>
          </a:p>
          <a:p>
            <a:pPr marL="742950" indent="-742950">
              <a:buAutoNum type="arabicPeriod"/>
            </a:pPr>
            <a:r>
              <a:rPr lang="en-US" sz="4400" dirty="0"/>
              <a:t>Criar um </a:t>
            </a:r>
            <a:r>
              <a:rPr lang="en-US" sz="4400" dirty="0" err="1"/>
              <a:t>ponto</a:t>
            </a:r>
            <a:r>
              <a:rPr lang="en-US" sz="4400" dirty="0"/>
              <a:t> de entrada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gravação</a:t>
            </a:r>
            <a:r>
              <a:rPr lang="en-US" sz="4400" dirty="0"/>
              <a:t> do pedido de </a:t>
            </a:r>
            <a:r>
              <a:rPr lang="en-US" sz="4400" dirty="0" err="1"/>
              <a:t>venda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43576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8757467-8D4A-6741-A0F3-F3438706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F3E2B1C-7978-B743-99EF-C7F793650290}"/>
              </a:ext>
            </a:extLst>
          </p:cNvPr>
          <p:cNvSpPr/>
          <p:nvPr/>
        </p:nvSpPr>
        <p:spPr>
          <a:xfrm>
            <a:off x="8522563" y="0"/>
            <a:ext cx="2826258" cy="634753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43A7EB-4305-E74E-A23A-575EA191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942" y="1503958"/>
            <a:ext cx="520523" cy="52052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F4CA65-6F50-E142-9620-F89DED1C03A3}"/>
              </a:ext>
            </a:extLst>
          </p:cNvPr>
          <p:cNvSpPr txBox="1"/>
          <p:nvPr/>
        </p:nvSpPr>
        <p:spPr>
          <a:xfrm>
            <a:off x="9260465" y="387633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646AD7-6FC3-9045-860C-E0313389FA37}"/>
              </a:ext>
            </a:extLst>
          </p:cNvPr>
          <p:cNvSpPr txBox="1"/>
          <p:nvPr/>
        </p:nvSpPr>
        <p:spPr>
          <a:xfrm>
            <a:off x="9358100" y="1484300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sergio</a:t>
            </a:r>
            <a:r>
              <a:rPr lang="pt-BR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artero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E82D7A-1A46-A745-B71E-F32BB46439E4}"/>
              </a:ext>
            </a:extLst>
          </p:cNvPr>
          <p:cNvSpPr txBox="1"/>
          <p:nvPr/>
        </p:nvSpPr>
        <p:spPr>
          <a:xfrm>
            <a:off x="9358100" y="1738673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+55 11 98540-6889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167417-5A60-0F4D-9783-5EBE3A9CADFC}"/>
              </a:ext>
            </a:extLst>
          </p:cNvPr>
          <p:cNvSpPr txBox="1"/>
          <p:nvPr/>
        </p:nvSpPr>
        <p:spPr>
          <a:xfrm>
            <a:off x="9377336" y="190137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sergio@ds2u.com.br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427425F-DD80-7748-9846-7493F22F8F6B}"/>
              </a:ext>
            </a:extLst>
          </p:cNvPr>
          <p:cNvSpPr txBox="1"/>
          <p:nvPr/>
        </p:nvSpPr>
        <p:spPr>
          <a:xfrm>
            <a:off x="8860367" y="576683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ds2u.com.br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E8F124-C02D-2F40-9F26-D15689161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08" y="4014182"/>
            <a:ext cx="1638415" cy="1280012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19F700D-A284-0547-B088-387B7CAF7F6A}"/>
              </a:ext>
            </a:extLst>
          </p:cNvPr>
          <p:cNvSpPr/>
          <p:nvPr/>
        </p:nvSpPr>
        <p:spPr>
          <a:xfrm rot="16200000">
            <a:off x="1602358" y="231047"/>
            <a:ext cx="1527084" cy="47317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507E7DE-BB47-AE44-B4EE-34D070FE6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32051"/>
            <a:ext cx="981966" cy="98196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21D768-67EF-F749-8462-8E0BFC110DCF}"/>
              </a:ext>
            </a:extLst>
          </p:cNvPr>
          <p:cNvSpPr txBox="1"/>
          <p:nvPr/>
        </p:nvSpPr>
        <p:spPr>
          <a:xfrm>
            <a:off x="1427396" y="2324216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 !!!!</a:t>
            </a:r>
          </a:p>
        </p:txBody>
      </p:sp>
    </p:spTree>
    <p:extLst>
      <p:ext uri="{BB962C8B-B14F-4D97-AF65-F5344CB8AC3E}">
        <p14:creationId xmlns:p14="http://schemas.microsoft.com/office/powerpoint/2010/main" val="323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A58E619-6028-4B80-91E0-9318B0C76026}"/>
              </a:ext>
            </a:extLst>
          </p:cNvPr>
          <p:cNvSpPr/>
          <p:nvPr/>
        </p:nvSpPr>
        <p:spPr>
          <a:xfrm>
            <a:off x="1873623" y="221036"/>
            <a:ext cx="7906871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</a:rPr>
              <a:t>O que </a:t>
            </a:r>
            <a:r>
              <a:rPr lang="en-US" sz="4000" b="1" dirty="0" err="1">
                <a:solidFill>
                  <a:schemeClr val="tx1"/>
                </a:solidFill>
              </a:rPr>
              <a:t>iremos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implementar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hoje</a:t>
            </a:r>
            <a:r>
              <a:rPr lang="en-US" sz="4000" b="1" dirty="0">
                <a:solidFill>
                  <a:schemeClr val="tx1"/>
                </a:solidFill>
              </a:rPr>
              <a:t> ?</a:t>
            </a:r>
            <a:endParaRPr lang="pt-BR" sz="40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1F9D4F7-A34B-44E6-B31B-02D78CE003D2}"/>
              </a:ext>
            </a:extLst>
          </p:cNvPr>
          <p:cNvSpPr/>
          <p:nvPr/>
        </p:nvSpPr>
        <p:spPr>
          <a:xfrm>
            <a:off x="81267" y="1875722"/>
            <a:ext cx="48397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Criação de entidades</a:t>
            </a:r>
            <a:endParaRPr lang="pt-B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6EEA788-33BE-4E51-AE9C-F8B6645B1AD5}"/>
              </a:ext>
            </a:extLst>
          </p:cNvPr>
          <p:cNvSpPr/>
          <p:nvPr/>
        </p:nvSpPr>
        <p:spPr>
          <a:xfrm>
            <a:off x="6976659" y="2539110"/>
            <a:ext cx="49443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Validação de Campos</a:t>
            </a:r>
            <a:endParaRPr lang="pt-B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5758D1-C81C-403E-B8A0-08261C398937}"/>
              </a:ext>
            </a:extLst>
          </p:cNvPr>
          <p:cNvSpPr/>
          <p:nvPr/>
        </p:nvSpPr>
        <p:spPr>
          <a:xfrm>
            <a:off x="338551" y="3308551"/>
            <a:ext cx="43252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Gatilho de campos</a:t>
            </a:r>
            <a:endParaRPr lang="pt-B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D647CE-D735-4874-9B69-5270D7A8AA7E}"/>
              </a:ext>
            </a:extLst>
          </p:cNvPr>
          <p:cNvSpPr/>
          <p:nvPr/>
        </p:nvSpPr>
        <p:spPr>
          <a:xfrm>
            <a:off x="6933955" y="3952686"/>
            <a:ext cx="49870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Desenv</a:t>
            </a:r>
            <a:r>
              <a:rPr lang="pt-B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. de Cadastros</a:t>
            </a:r>
            <a:endParaRPr lang="pt-B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00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3447678" y="1524034"/>
            <a:ext cx="5296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Por onde começar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DB8FFB-6066-4CAD-8B8A-B47426B6DD4C}"/>
              </a:ext>
            </a:extLst>
          </p:cNvPr>
          <p:cNvSpPr/>
          <p:nvPr/>
        </p:nvSpPr>
        <p:spPr>
          <a:xfrm>
            <a:off x="4791969" y="2825587"/>
            <a:ext cx="227221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?</a:t>
            </a:r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8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1612311" y="2814951"/>
            <a:ext cx="8967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Arquitetura Totvs ERP Protheus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9743851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367274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3178386" y="2814951"/>
            <a:ext cx="5835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Dicionário de Dados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8157098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405846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477068" y="-44273"/>
            <a:ext cx="2395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Desafio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1E9680-652F-4119-96EF-8D8CF13C4437}"/>
              </a:ext>
            </a:extLst>
          </p:cNvPr>
          <p:cNvSpPr/>
          <p:nvPr/>
        </p:nvSpPr>
        <p:spPr>
          <a:xfrm>
            <a:off x="2404944" y="1949874"/>
            <a:ext cx="7382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Crie a entidade de Modelo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719187-CAA3-473B-AB7D-B6FB726C0A90}"/>
              </a:ext>
            </a:extLst>
          </p:cNvPr>
          <p:cNvGraphicFramePr>
            <a:graphicFrameLocks noGrp="1"/>
          </p:cNvGraphicFramePr>
          <p:nvPr/>
        </p:nvGraphicFramePr>
        <p:xfrm>
          <a:off x="2247153" y="36107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4491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652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682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9375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Marca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8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192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4430445" y="2814951"/>
            <a:ext cx="3331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Hello</a:t>
            </a:r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 Word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7009616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65157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CB5A0E-3EF3-324D-843D-0701FA42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6AD6768-0D47-407E-B1B6-CF60D81B145E}"/>
              </a:ext>
            </a:extLst>
          </p:cNvPr>
          <p:cNvSpPr/>
          <p:nvPr/>
        </p:nvSpPr>
        <p:spPr>
          <a:xfrm>
            <a:off x="11052698" y="0"/>
            <a:ext cx="621437" cy="9789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A1F76F9-070C-4984-BFF1-9EFCC28B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74" y="489461"/>
            <a:ext cx="498683" cy="3895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EC03CC-5695-4A7C-A627-2F232EEFD53C}"/>
              </a:ext>
            </a:extLst>
          </p:cNvPr>
          <p:cNvSpPr/>
          <p:nvPr/>
        </p:nvSpPr>
        <p:spPr>
          <a:xfrm>
            <a:off x="2090764" y="2814951"/>
            <a:ext cx="80105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Implementando o formulário </a:t>
            </a:r>
          </a:p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Narrow" panose="020B0606020202030204" pitchFamily="34" charset="0"/>
              </a:rPr>
              <a:t>de cadastro 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EF036E-695F-4D7C-8B35-9A28E867B63B}"/>
              </a:ext>
            </a:extLst>
          </p:cNvPr>
          <p:cNvSpPr/>
          <p:nvPr/>
        </p:nvSpPr>
        <p:spPr>
          <a:xfrm>
            <a:off x="9183374" y="2627784"/>
            <a:ext cx="1308847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730074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662</Words>
  <Application>Microsoft Office PowerPoint</Application>
  <PresentationFormat>Widescreen</PresentationFormat>
  <Paragraphs>164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Verdana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Demetrio Fontes De Los Rios</dc:creator>
  <cp:lastModifiedBy>Sergio Artero</cp:lastModifiedBy>
  <cp:revision>44</cp:revision>
  <dcterms:created xsi:type="dcterms:W3CDTF">2018-10-10T12:14:39Z</dcterms:created>
  <dcterms:modified xsi:type="dcterms:W3CDTF">2019-08-24T03:25:59Z</dcterms:modified>
</cp:coreProperties>
</file>