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twitter -&gt; cassandra</a:t>
            </a:r>
          </a:p>
          <a:p>
            <a:pPr rtl="0" lvl="0">
              <a:buNone/>
            </a:pPr>
            <a:r>
              <a:rPr lang="pt-BR"/>
              <a:t>facebook -&gt; desenvolveu o cassandra</a:t>
            </a:r>
          </a:p>
          <a:p>
            <a:pPr rtl="0" lvl="0">
              <a:buNone/>
            </a:pPr>
            <a:r>
              <a:rPr lang="pt-BR"/>
              <a:t>google -&gt; desenvolveu o bigtable</a:t>
            </a:r>
            <a:br>
              <a:rPr lang="pt-BR"/>
            </a:br>
            <a:r>
              <a:rPr lang="pt-BR"/>
              <a:t>amazon -&gt; desenvolveu o dynamo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6" name="Shape 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6" name="Shape 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8" name="Shape 4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4" name="Shape 4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0" name="Shape 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6" name="Shape 4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5" name="Shape 4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1" name="Shape 4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0" name="Shape 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6" name="Shape 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5" name="Shape 4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3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17.png" Type="http://schemas.openxmlformats.org/officeDocument/2006/relationships/image" Id="rId3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20.png" Type="http://schemas.openxmlformats.org/officeDocument/2006/relationships/image" Id="rId3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4"/><Relationship Target="../media/image2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CouchDB</a:t>
            </a:r>
          </a:p>
        </p:txBody>
      </p:sp>
      <p:sp>
        <p:nvSpPr>
          <p:cNvPr id="29" name="Shape 29"/>
          <p:cNvSpPr/>
          <p:nvPr/>
        </p:nvSpPr>
        <p:spPr>
          <a:xfrm>
            <a:off y="3764550" x="6612625"/>
            <a:ext cy="1146099" cx="846950"/>
          </a:xfrm>
          <a:prstGeom prst="flowChartMagneticDisk">
            <a:avLst/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1624493">
            <a:off y="767929" x="7718671"/>
            <a:ext cy="602153" cx="603091"/>
          </a:xfrm>
          <a:prstGeom prst="smileyFace">
            <a:avLst>
              <a:gd fmla="val -4653" name="adj"/>
            </a:avLst>
          </a:prstGeom>
          <a:solidFill>
            <a:srgbClr val="FF00FF"/>
          </a:solidFill>
          <a:ln w="19050" cap="flat">
            <a:solidFill>
              <a:srgbClr val="351C75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>
            <a:off y="457944" x="6797303"/>
            <a:ext cy="1222200" cx="1222200"/>
          </a:xfrm>
          <a:prstGeom prst="pie">
            <a:avLst>
              <a:gd fmla="val 2359439" name="adj1"/>
              <a:gd fmla="val 19161251" name="adj2"/>
            </a:avLst>
          </a:prstGeom>
          <a:solidFill>
            <a:srgbClr val="FFFF00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pt-BR"/>
              <a:t>André Camargo</a:t>
            </a:r>
          </a:p>
          <a:p>
            <a:pPr rtl="0" lvl="0">
              <a:buNone/>
            </a:pPr>
            <a:r>
              <a:rPr lang="pt-BR"/>
              <a:t>Lucas Pereira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534150" x="6970250"/>
            <a:ext cy="457200" cx="84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200" lang="pt-BR"/>
              <a:t>NoSQL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Futon</a:t>
            </a:r>
          </a:p>
        </p:txBody>
      </p:sp>
      <p:sp>
        <p:nvSpPr>
          <p:cNvPr id="89" name="Shape 89"/>
          <p:cNvSpPr/>
          <p:nvPr/>
        </p:nvSpPr>
        <p:spPr>
          <a:xfrm>
            <a:off y="2085612" x="1835950"/>
            <a:ext cy="4482825" cx="54720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Organização física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2000" lang="pt-BR"/>
              <a:t>Estrutura: B+ </a:t>
            </a:r>
            <a:r>
              <a:rPr b="1" sz="2000" lang="pt-BR" i="1"/>
              <a:t>Tree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/>
              <a:t>Excelente para armazenar grandes quantidades de dados, e tem acesso rápido;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/>
              <a:t>Garantem um tempo de acesso inferior à 10ms;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/>
              <a:t>CouchDB armazena as folhas em um dispositivo lento, como </a:t>
            </a:r>
            <a:r>
              <a:rPr sz="2000" lang="pt-BR" i="1"/>
              <a:t>hard disk</a:t>
            </a:r>
            <a:r>
              <a:rPr sz="2000" lang="pt-BR"/>
              <a:t>;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 i="1"/>
              <a:t>Append-only design</a:t>
            </a:r>
            <a:r>
              <a:rPr sz="2000" lang="pt-BR"/>
              <a:t>;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/>
              <a:t>Leituras simultâneas de versões diferentes de um mesmo documento.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API REST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Utilização da Web;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Arquitetura Orientada a Recursos;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REST;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Aplicações Web;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GET, HEAD, POST, PUT, DELETE e COPY;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URIs.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API REST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algn="just"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</a:t>
            </a:r>
          </a:p>
          <a:p>
            <a:pPr algn="just"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/{nomeDoBanco}/{identificadorDoDocumento}</a:t>
            </a:r>
          </a:p>
          <a:p>
            <a:pPr algn="just"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/{nomeDoBanco}/{identificadorDoDocumento}/{nomeDoAnexo}</a:t>
            </a:r>
          </a:p>
          <a:p>
            <a:pPr algn="just"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/{nomeDoBanco}/_design/{nomeDoDesing}</a:t>
            </a:r>
          </a:p>
          <a:p>
            <a:pPr algn="just"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/{nomeDoBanco}/_design/{nomeDoDesing}/_view/{nomeDaView}</a:t>
            </a:r>
          </a:p>
          <a:p>
            <a:pPr algn="just"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/{nomeDoBanco}/_design/{nomeDoDesing}/_show/{nomeDaShowFunction}/{identificadorDoDocumento}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/{nomeDoBanco}/_design/{nomeDoDesing}/_list/{nomeDaListFunction}/{nomeDaView}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JSON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/>
              <a:t>Formato para representação de objetos;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/>
              <a:t>Leve e rápido (em comparação com XML);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/>
              <a:t>Pode ser analisado pela função </a:t>
            </a:r>
            <a:r>
              <a:rPr sz="2000" lang="pt-BR">
                <a:latin typeface="Courier New"/>
                <a:ea typeface="Courier New"/>
                <a:cs typeface="Courier New"/>
                <a:sym typeface="Courier New"/>
              </a:rPr>
              <a:t>JSON.parse()</a:t>
            </a:r>
            <a:r>
              <a:rPr sz="2000" lang="pt-BR"/>
              <a:t>.</a:t>
            </a:r>
          </a:p>
          <a:p>
            <a:r>
              <a:t/>
            </a:r>
          </a:p>
          <a:p>
            <a:pPr rtl="0" lvl="0" marR="101600" indent="0" marL="0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None/>
            </a:pPr>
            <a:r>
              <a:rPr sz="1400" lang="pt-BR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var dados = { "aluno" : [</a:t>
            </a:r>
          </a:p>
          <a:p>
            <a:pPr rtl="0" lvl="0" marR="101600" indent="0" marL="0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None/>
            </a:pPr>
            <a:r>
              <a:rPr sz="1400" lang="pt-BR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{"nome":"João","provas":[{"nota":8},{"nota":6},{"nota":10},{"nota":2}]},</a:t>
            </a:r>
          </a:p>
          <a:p>
            <a:pPr rtl="0" lvl="0" marR="101600" indent="0" marL="0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None/>
            </a:pPr>
            <a:r>
              <a:rPr sz="1400" lang="pt-BR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{"nome":"Maria","provas":[{"nota":3},{"nota":5},{"nota":8},{"nota":1}]},</a:t>
            </a:r>
          </a:p>
          <a:p>
            <a:pPr rtl="0" lvl="0" marR="101600" indent="0" marL="0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None/>
            </a:pPr>
            <a:r>
              <a:rPr sz="1400" lang="pt-BR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{"nome":"Pedro","provas":[{"nota":7},{"nota":6},{"nota":6},{"nota":8}]}]};</a:t>
            </a:r>
          </a:p>
          <a:p>
            <a:pPr rtl="0" lvl="0" marR="101600" indent="0" marL="0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None/>
            </a:pPr>
            <a:r>
              <a:rPr sz="1400" lang="pt-BR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var dadosJson = JSON.parse(dados);</a:t>
            </a:r>
          </a:p>
          <a:p>
            <a:pPr rtl="0" lvl="0" marR="101600" indent="0" marL="0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None/>
            </a:pPr>
            <a:r>
              <a:rPr sz="1400" lang="pt-BR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dadosJson.aluno[1].nome </a:t>
            </a:r>
            <a:r>
              <a:rPr sz="1400"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Maria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pt-BR"/>
              <a:t>Documentos</a:t>
            </a:r>
          </a:p>
        </p:txBody>
      </p:sp>
      <p:sp>
        <p:nvSpPr>
          <p:cNvPr id="119" name="Shape 119"/>
          <p:cNvSpPr/>
          <p:nvPr/>
        </p:nvSpPr>
        <p:spPr>
          <a:xfrm>
            <a:off y="2195524" x="457198"/>
            <a:ext cy="4122761" cx="82295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Documentos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Formato JSON;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_id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_rev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_attachments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/{nomeDoBanco}/{identificadorDoDocumento}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/{nomeDoBanco}/{identificadorDoDocumento}/{nomeDoAnexo}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Modelado de diversas formas.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Documentos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y="3882150" x="1975175"/>
            <a:ext cy="888750" cx="5193650"/>
            <a:chOff y="4506300" x="1528250"/>
            <a:chExt cy="888750" cx="5193650"/>
          </a:xfrm>
        </p:grpSpPr>
        <p:sp>
          <p:nvSpPr>
            <p:cNvPr id="132" name="Shape 132"/>
            <p:cNvSpPr/>
            <p:nvPr/>
          </p:nvSpPr>
          <p:spPr>
            <a:xfrm>
              <a:off y="4506300" x="1528250"/>
              <a:ext cy="863099" cx="1864799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sz="2400" lang="pt-BR">
                  <a:solidFill>
                    <a:schemeClr val="lt1"/>
                  </a:solidFill>
                </a:rPr>
                <a:t>Postagem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y="4506300" x="4857100"/>
              <a:ext cy="863099" cx="1864799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sz="2400" lang="pt-BR">
                  <a:solidFill>
                    <a:schemeClr val="lt1"/>
                  </a:solidFill>
                </a:rPr>
                <a:t>Comentário</a:t>
              </a:r>
            </a:p>
          </p:txBody>
        </p:sp>
        <p:cxnSp>
          <p:nvCxnSpPr>
            <p:cNvPr id="134" name="Shape 134"/>
            <p:cNvCxnSpPr>
              <a:stCxn id="132" idx="3"/>
              <a:endCxn id="133" idx="1"/>
            </p:cNvCxnSpPr>
            <p:nvPr/>
          </p:nvCxnSpPr>
          <p:spPr>
            <a:xfrm>
              <a:off y="4937849" x="3393049"/>
              <a:ext cy="0" cx="146405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35" name="Shape 135"/>
            <p:cNvSpPr txBox="1"/>
            <p:nvPr/>
          </p:nvSpPr>
          <p:spPr>
            <a:xfrm>
              <a:off y="4530900" x="1947800"/>
              <a:ext cy="457200" cx="36576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sz="1800" lang="pt-BR"/>
                <a:t>			1</a:t>
              </a: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y="4937850" x="3064300"/>
              <a:ext cy="457200" cx="36576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sz="1800" lang="pt-BR"/>
                <a:t>			N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Documentos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2400" lang="pt-BR"/>
              <a:t>Modelagem 1: postagem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	titulo: "Título da postagem",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	texto: "...",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	data: "11/09/2001",</a:t>
            </a:r>
          </a:p>
          <a:p>
            <a:pPr rtl="0" lvl="0" indent="45720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tipo: "postagem"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Documentos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2400" lang="pt-BR"/>
              <a:t>Modelagem 1: comentário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	autor: "...",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	comentario: "...",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	identificadorDaPostagem:</a:t>
            </a:r>
          </a:p>
          <a:p>
            <a:pPr rtl="0" lvl="0" indent="457200" marL="45720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"33a483fea6e8d3fae8fb338d9b00179d",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	tipo: "comentario"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pt-BR"/>
              <a:t>O que garantiu a hegemonia dos bancos de dados relacionais?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Persistência de dados;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Concorrência;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Padrão SQL;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Integração entre aplicações;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Relacionamento de dados.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Documentos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1800" lang="pt-BR"/>
              <a:t>Modelagem 2: postagem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titulo: "Título da postagem",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texto: "...",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data: "11/09/2001",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identificadoresDosComentarios: [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	"6beffd0c0c9bf04e72d0dcc029034f2c",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	"9eb51ac3d4df5eb1859ffb972488c7e4",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	"e7d760af60bd8ee418a81a8ed15dcd36"</a:t>
            </a:r>
          </a:p>
          <a:p>
            <a:pPr rtl="0" lvl="0" indent="45720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],</a:t>
            </a:r>
          </a:p>
          <a:p>
            <a:pPr rtl="0" lvl="0" indent="45720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tipo: "postagem"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Documentos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2400" lang="pt-BR"/>
              <a:t>Modelagem 2: comentário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	autor: "...",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	comentario: "...",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	tipo: "comentario"</a:t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Documentos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1800" lang="pt-BR"/>
              <a:t>Modelagem 3: postagem e comentários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titulo: "Título da postagem",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texto: "...",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data: "11/09/2001",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comentarios: [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	{autor: "...", comentario: "..."},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	{autor: "...", comentario: "..."},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		{autor: "...", comentario: "..."}</a:t>
            </a:r>
          </a:p>
          <a:p>
            <a:pPr rtl="0" lvl="0" indent="45720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],</a:t>
            </a:r>
          </a:p>
          <a:p>
            <a:pPr rtl="0" lvl="0" indent="45720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tipo: "postagem"</a:t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2200" lang="pt-BR"/>
              <a:t>Design documents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/>
              <a:t>Código de aplicação;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 i="1"/>
              <a:t>Validate functions</a:t>
            </a:r>
            <a:r>
              <a:rPr sz="2200" lang="pt-BR"/>
              <a:t>, </a:t>
            </a:r>
            <a:r>
              <a:rPr sz="2200" lang="pt-BR" i="1"/>
              <a:t>show functions</a:t>
            </a:r>
            <a:r>
              <a:rPr sz="2200" lang="pt-BR"/>
              <a:t>, </a:t>
            </a:r>
            <a:r>
              <a:rPr sz="2200" lang="pt-BR" i="1"/>
              <a:t>list</a:t>
            </a:r>
            <a:r>
              <a:rPr sz="2200" lang="pt-BR"/>
              <a:t> </a:t>
            </a:r>
            <a:r>
              <a:rPr sz="2200" lang="pt-BR" i="1"/>
              <a:t>functions</a:t>
            </a:r>
            <a:r>
              <a:rPr sz="2200" lang="pt-BR"/>
              <a:t> e </a:t>
            </a:r>
            <a:r>
              <a:rPr sz="2200" lang="pt-BR" i="1"/>
              <a:t>views</a:t>
            </a:r>
            <a:r>
              <a:rPr sz="2200" lang="pt-BR"/>
              <a:t>;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/{nomeDoBanco}/{identificadorDoDocumento}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/{nomeDoBanco}/_design/{nomeDoDesing}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/>
              <a:t>São documentos;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/>
              <a:t>Múltiplos </a:t>
            </a:r>
            <a:r>
              <a:rPr sz="2200" lang="pt-BR" i="1"/>
              <a:t>design documents</a:t>
            </a:r>
            <a:r>
              <a:rPr sz="2200" lang="pt-BR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178" name="Shape 178"/>
          <p:cNvSpPr/>
          <p:nvPr/>
        </p:nvSpPr>
        <p:spPr>
          <a:xfrm>
            <a:off y="2243137" x="1490662"/>
            <a:ext cy="4048125" cx="61626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184" name="Shape 184"/>
          <p:cNvSpPr/>
          <p:nvPr/>
        </p:nvSpPr>
        <p:spPr>
          <a:xfrm>
            <a:off y="2300287" x="1490662"/>
            <a:ext cy="3933825" cx="61626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2200" lang="pt-BR"/>
              <a:t>Validade function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>
                <a:latin typeface="Courier New"/>
                <a:ea typeface="Courier New"/>
                <a:cs typeface="Courier New"/>
                <a:sym typeface="Courier New"/>
              </a:rPr>
              <a:t>validate_doc_update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/>
              <a:t>Função JavaScript;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/>
              <a:t>Erro HTTP;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/>
              <a:t>Novo documento, documento antigo e contexto de usuário;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>
                <a:latin typeface="Courier New"/>
                <a:ea typeface="Courier New"/>
                <a:cs typeface="Courier New"/>
                <a:sym typeface="Courier New"/>
              </a:rPr>
              <a:t>throw({forbidden: "Cai fora!"});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/>
              <a:t>Apenas uma por </a:t>
            </a:r>
            <a:r>
              <a:rPr sz="2200" lang="pt-BR" i="1"/>
              <a:t>design document</a:t>
            </a:r>
            <a:r>
              <a:rPr sz="2200" lang="pt-BR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196" name="Shape 196"/>
          <p:cNvSpPr/>
          <p:nvPr/>
        </p:nvSpPr>
        <p:spPr>
          <a:xfrm>
            <a:off y="2478841" x="0"/>
            <a:ext cy="3729117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02" name="Shape 202"/>
          <p:cNvSpPr/>
          <p:nvPr/>
        </p:nvSpPr>
        <p:spPr>
          <a:xfrm>
            <a:off y="1823266" x="0"/>
            <a:ext cy="5040267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2400" lang="pt-BR"/>
              <a:t>Show function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Documentos em outros formatos;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Documento e detalhes da requisição;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/{nomeDoBanco}/_design/{nomeDoDesing}/_show/{nomeDaShowFunction}/{identificadorDoDocumento}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Várias por </a:t>
            </a:r>
            <a:r>
              <a:rPr sz="2400" lang="pt-BR" i="1"/>
              <a:t>design document</a:t>
            </a:r>
            <a:r>
              <a:rPr sz="2400" lang="pt-BR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Características do NoSQL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Não há uma definição formal;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Modelo não relacional;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Sem esquema fixo;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Sem interface SQL;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Tendência para </a:t>
            </a:r>
            <a:r>
              <a:rPr lang="pt-BR" i="1"/>
              <a:t>clusters</a:t>
            </a:r>
            <a:r>
              <a:rPr lang="pt-BR"/>
              <a:t>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Normalmente </a:t>
            </a:r>
            <a:r>
              <a:rPr lang="pt-BR" i="1"/>
              <a:t>Open Source</a:t>
            </a:r>
            <a:r>
              <a:rPr lang="pt-BR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14" name="Shape 214"/>
          <p:cNvSpPr/>
          <p:nvPr/>
        </p:nvSpPr>
        <p:spPr>
          <a:xfrm>
            <a:off y="1989949" x="1679850"/>
            <a:ext cy="4557926" cx="57842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2600" lang="pt-BR" i="1"/>
              <a:t>List function</a:t>
            </a:r>
          </a:p>
          <a:p>
            <a:pPr rtl="0" lvl="0" indent="-3937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600" lang="pt-BR"/>
              <a:t>Semelhante a </a:t>
            </a:r>
            <a:r>
              <a:rPr sz="2600" lang="pt-BR" i="1"/>
              <a:t>show function</a:t>
            </a:r>
            <a:r>
              <a:rPr sz="2600" lang="pt-BR"/>
              <a:t>, porém aplicadas a views;</a:t>
            </a:r>
          </a:p>
          <a:p>
            <a:pPr rtl="0" lvl="0" indent="-3937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6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/{nomeDoBanco}/_design/{nomeDoDesing}/_list/{nomeDaListFunction}/{nomeDaView}</a:t>
            </a:r>
          </a:p>
          <a:p>
            <a:pPr rtl="0" lvl="0" indent="-3937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600" lang="pt-BR"/>
              <a:t>Várias por </a:t>
            </a:r>
            <a:r>
              <a:rPr sz="2600" lang="pt-BR" i="1"/>
              <a:t>design document</a:t>
            </a:r>
            <a:r>
              <a:rPr sz="2600" lang="pt-BR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lang="pt-BR"/>
              <a:t>Views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Buscas;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i="1"/>
              <a:t>MapReduce</a:t>
            </a:r>
            <a:r>
              <a:rPr lang="pt-BR"/>
              <a:t>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Map: filtragem e ordenação;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Reduce: agregação.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lang="pt-BR"/>
              <a:t>Views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Executada uma vez para todos documentos;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Executada ao atualizar um documento;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Primeiro acesso demorado.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/{nomeDoBanco}/_design/{nomeDoDesing}/_view/{nomeDaView}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lang="pt-BR"/>
              <a:t>Map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Documento;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emit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Chave e valor;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Chave complexa.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lang="pt-BR"/>
              <a:t>Map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Seleção;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Projeção;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Múltiplos </a:t>
            </a:r>
            <a:r>
              <a:rPr lang="pt-BR" i="1"/>
              <a:t>emits</a:t>
            </a:r>
            <a:r>
              <a:rPr lang="pt-BR"/>
              <a:t>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Árvore B em arquivo separado.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50" name="Shape 250"/>
          <p:cNvSpPr/>
          <p:nvPr/>
        </p:nvSpPr>
        <p:spPr>
          <a:xfrm>
            <a:off y="1997675" x="1736987"/>
            <a:ext cy="4691450" cx="5670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56" name="Shape 256"/>
          <p:cNvSpPr/>
          <p:nvPr/>
        </p:nvSpPr>
        <p:spPr>
          <a:xfrm>
            <a:off y="2085975" x="1819275"/>
            <a:ext cy="4210050" cx="55054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2000" lang="pt-BR"/>
              <a:t>Reduce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/>
              <a:t>Contar registros, somar valores, achar o máximo e outros;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/>
              <a:t>Agrupamentos de nodos folhas da árvore B proveniente do </a:t>
            </a:r>
            <a:r>
              <a:rPr sz="2000" lang="pt-BR" i="1"/>
              <a:t>map</a:t>
            </a:r>
            <a:r>
              <a:rPr sz="2000" lang="pt-BR"/>
              <a:t> são aplicados ao </a:t>
            </a:r>
            <a:r>
              <a:rPr sz="2000" lang="pt-BR" i="1"/>
              <a:t>reduce</a:t>
            </a:r>
            <a:r>
              <a:rPr sz="2000" lang="pt-BR"/>
              <a:t>;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>
                <a:latin typeface="Courier New"/>
                <a:ea typeface="Courier New"/>
                <a:cs typeface="Courier New"/>
                <a:sym typeface="Courier New"/>
              </a:rPr>
              <a:t>?group=true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>
                <a:latin typeface="Courier New"/>
                <a:ea typeface="Courier New"/>
                <a:cs typeface="Courier New"/>
                <a:sym typeface="Courier New"/>
              </a:rPr>
              <a:t>?group_level={nivel}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/>
              <a:t>Chaves, valores e </a:t>
            </a:r>
            <a:r>
              <a:rPr sz="2000" lang="pt-BR">
                <a:latin typeface="Courier New"/>
                <a:ea typeface="Courier New"/>
                <a:cs typeface="Courier New"/>
                <a:sym typeface="Courier New"/>
              </a:rPr>
              <a:t>rereduce = false</a:t>
            </a:r>
            <a:r>
              <a:rPr sz="2000" lang="pt-BR"/>
              <a:t>;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/>
              <a:t>Nulo, </a:t>
            </a:r>
            <a:r>
              <a:rPr sz="2000" lang="pt-BR" i="1"/>
              <a:t>reduces</a:t>
            </a:r>
            <a:r>
              <a:rPr sz="2000" lang="pt-BR"/>
              <a:t> anteriores e </a:t>
            </a:r>
            <a:r>
              <a:rPr sz="2000" lang="pt-BR">
                <a:latin typeface="Courier New"/>
                <a:ea typeface="Courier New"/>
                <a:cs typeface="Courier New"/>
                <a:sym typeface="Courier New"/>
              </a:rPr>
              <a:t>rereduce = true</a:t>
            </a:r>
            <a:r>
              <a:rPr sz="2000" lang="pt-BR"/>
              <a:t>;</a:t>
            </a:r>
          </a:p>
          <a:p>
            <a:pPr rtl="0" lvl="0" indent="-3556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pt-BR"/>
              <a:t>Paralelismo.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68" name="Shape 268"/>
          <p:cNvSpPr/>
          <p:nvPr/>
        </p:nvSpPr>
        <p:spPr>
          <a:xfrm>
            <a:off y="2558625" x="225687"/>
            <a:ext cy="3077474" cx="86926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Características do NoSQL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4064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800" lang="pt-BR">
                <a:solidFill>
                  <a:srgbClr val="000000"/>
                </a:solidFill>
              </a:rPr>
              <a:t>Baixa latência;</a:t>
            </a:r>
          </a:p>
          <a:p>
            <a:pPr algn="just" rtl="0" lvl="0" indent="-4064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800" lang="pt-BR">
                <a:solidFill>
                  <a:srgbClr val="000000"/>
                </a:solidFill>
              </a:rPr>
              <a:t>Tolerância a falhas;</a:t>
            </a:r>
          </a:p>
          <a:p>
            <a:pPr algn="just" rtl="0" lvl="0" indent="-4064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800" lang="pt-BR">
                <a:solidFill>
                  <a:srgbClr val="000000"/>
                </a:solidFill>
              </a:rPr>
              <a:t>Escalabilidade;</a:t>
            </a:r>
          </a:p>
          <a:p>
            <a:pPr algn="just" rtl="0" lvl="0" indent="-4064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800" lang="pt-BR">
                <a:solidFill>
                  <a:srgbClr val="000000"/>
                </a:solidFill>
              </a:rPr>
              <a:t>Alta disponibilidade;</a:t>
            </a:r>
          </a:p>
          <a:p>
            <a:pPr algn="just" rtl="0" lvl="0" indent="-4064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800" lang="pt-BR">
                <a:solidFill>
                  <a:srgbClr val="000000"/>
                </a:solidFill>
              </a:rPr>
              <a:t>Esquemas flexíveis;</a:t>
            </a:r>
          </a:p>
          <a:p>
            <a:pPr algn="just" rtl="0" lvl="0" indent="-4064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800" lang="pt-BR">
                <a:solidFill>
                  <a:srgbClr val="000000"/>
                </a:solidFill>
              </a:rPr>
              <a:t>Baixo custo;</a:t>
            </a:r>
          </a:p>
          <a:p>
            <a:pPr algn="just" rtl="0" lvl="0" indent="-4064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800" lang="pt-BR">
                <a:solidFill>
                  <a:srgbClr val="000000"/>
                </a:solidFill>
              </a:rPr>
              <a:t>Busca com heurística.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74" name="Shape 274"/>
          <p:cNvSpPr/>
          <p:nvPr/>
        </p:nvSpPr>
        <p:spPr>
          <a:xfrm>
            <a:off y="2491900" x="178824"/>
            <a:ext cy="3415025" cx="8786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Design documents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2200" lang="pt-BR"/>
              <a:t>View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/{nomeDoBanco}/_design/{nomeDoDesing}/_view/{nomeDaView}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>
                <a:latin typeface="Courier New"/>
                <a:ea typeface="Courier New"/>
                <a:cs typeface="Courier New"/>
                <a:sym typeface="Courier New"/>
              </a:rPr>
              <a:t>emit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?key={chave}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?startkey={chave}</a:t>
            </a:r>
            <a:r>
              <a:rPr sz="2200" lang="pt-BR">
                <a:solidFill>
                  <a:srgbClr val="000000"/>
                </a:solidFill>
              </a:rPr>
              <a:t> e </a:t>
            </a:r>
            <a:r>
              <a:rPr sz="22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?endkey={chave}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?descending=true</a:t>
            </a:r>
          </a:p>
          <a:p>
            <a:pPr rtl="0" lvl="0" indent="-3683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2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?limit={limite}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Replicação</a:t>
            </a:r>
          </a:p>
        </p:txBody>
      </p:sp>
      <p:sp>
        <p:nvSpPr>
          <p:cNvPr id="286" name="Shape 286"/>
          <p:cNvSpPr/>
          <p:nvPr/>
        </p:nvSpPr>
        <p:spPr>
          <a:xfrm>
            <a:off y="2605387" x="1863625"/>
            <a:ext cy="3443274" cx="5416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y="2781662" x="1524000"/>
            <a:ext cy="2649387" cx="6096000"/>
            <a:chOff y="2720012" x="728600"/>
            <a:chExt cy="2649387" cx="6096000"/>
          </a:xfrm>
        </p:grpSpPr>
        <p:sp>
          <p:nvSpPr>
            <p:cNvPr id="293" name="Shape 293"/>
            <p:cNvSpPr/>
            <p:nvPr/>
          </p:nvSpPr>
          <p:spPr>
            <a:xfrm>
              <a:off y="4506300" x="1528250"/>
              <a:ext cy="863099" cx="1864799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sz="2400" lang="pt-BR">
                  <a:solidFill>
                    <a:schemeClr val="lt1"/>
                  </a:solidFill>
                </a:rPr>
                <a:t>Time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y="4506300" x="4857100"/>
              <a:ext cy="863099" cx="1864799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sz="2400" lang="pt-BR">
                  <a:solidFill>
                    <a:schemeClr val="lt1"/>
                  </a:solidFill>
                </a:rPr>
                <a:t>Jogador</a:t>
              </a:r>
            </a:p>
          </p:txBody>
        </p:sp>
        <p:cxnSp>
          <p:nvCxnSpPr>
            <p:cNvPr id="295" name="Shape 295"/>
            <p:cNvCxnSpPr>
              <a:stCxn id="293" idx="0"/>
              <a:endCxn id="296" idx="2"/>
            </p:cNvCxnSpPr>
            <p:nvPr/>
          </p:nvCxnSpPr>
          <p:spPr>
            <a:xfrm rot="10800000" flipH="1">
              <a:off y="3583112" x="2460649"/>
              <a:ext cy="923187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296" name="Shape 296"/>
            <p:cNvSpPr/>
            <p:nvPr/>
          </p:nvSpPr>
          <p:spPr>
            <a:xfrm>
              <a:off y="2720012" x="1293200"/>
              <a:ext cy="863099" cx="2334899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sz="2400" lang="pt-BR">
                  <a:solidFill>
                    <a:schemeClr val="lt1"/>
                  </a:solidFill>
                </a:rPr>
                <a:t>Campeonato</a:t>
              </a:r>
            </a:p>
          </p:txBody>
        </p:sp>
        <p:cxnSp>
          <p:nvCxnSpPr>
            <p:cNvPr id="297" name="Shape 297"/>
            <p:cNvCxnSpPr>
              <a:stCxn id="293" idx="3"/>
              <a:endCxn id="294" idx="1"/>
            </p:cNvCxnSpPr>
            <p:nvPr/>
          </p:nvCxnSpPr>
          <p:spPr>
            <a:xfrm>
              <a:off y="4937849" x="3393049"/>
              <a:ext cy="0" cx="146405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298" name="Shape 298"/>
            <p:cNvSpPr txBox="1"/>
            <p:nvPr/>
          </p:nvSpPr>
          <p:spPr>
            <a:xfrm>
              <a:off y="4149900" x="728600"/>
              <a:ext cy="457200" cx="36576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buNone/>
              </a:pPr>
              <a:r>
                <a:rPr sz="1800" lang="pt-BR"/>
                <a:t>			N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y="3540300" x="1109600"/>
              <a:ext cy="457200" cx="36576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sz="1800" lang="pt-BR"/>
                <a:t>			N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y="4530900" x="2024000"/>
              <a:ext cy="457200" cx="36576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sz="1800" lang="pt-BR"/>
                <a:t>			1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y="4911900" x="3167000"/>
              <a:ext cy="457200" cx="36576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sz="1800" lang="pt-BR"/>
                <a:t>			N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pt-BR">
                <a:solidFill>
                  <a:srgbClr val="000000"/>
                </a:solidFill>
              </a:rPr>
              <a:t>Time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"nome": "Avaí Futebol Clube",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"dataDeFundacao": "1923-09-01",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"estado": "SC",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"capacidadeDoEstadio": 17537,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"rankingNacional": 20,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"tipo": "time"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b="1" lang="pt-BR">
                <a:solidFill>
                  <a:srgbClr val="000000"/>
                </a:solidFill>
              </a:rPr>
              <a:t>Exemplo 1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times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times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28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</a:t>
            </a:r>
          </a:p>
        </p:txBody>
      </p:sp>
      <p:sp>
        <p:nvSpPr>
          <p:cNvPr id="320" name="Shape 320"/>
          <p:cNvSpPr/>
          <p:nvPr/>
        </p:nvSpPr>
        <p:spPr>
          <a:xfrm>
            <a:off y="2885750" x="94724"/>
            <a:ext cy="2829199" cx="89545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b="1" lang="pt-BR">
                <a:solidFill>
                  <a:srgbClr val="000000"/>
                </a:solidFill>
              </a:rPr>
              <a:t>Exemplo 2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nome, dataDeFundacao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times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nome, dataDeFundacao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/futebol/_design/futebol/_view/timesNomeDataDeFundacao</a:t>
            </a:r>
          </a:p>
        </p:txBody>
      </p:sp>
      <p:sp>
        <p:nvSpPr>
          <p:cNvPr id="333" name="Shape 333"/>
          <p:cNvSpPr/>
          <p:nvPr/>
        </p:nvSpPr>
        <p:spPr>
          <a:xfrm>
            <a:off y="3705225" x="174650"/>
            <a:ext cy="1522200" cx="87946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b="1" lang="pt-BR">
                <a:solidFill>
                  <a:srgbClr val="000000"/>
                </a:solidFill>
              </a:rPr>
              <a:t>Exemplo 3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times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_id = “bb50e9d6ff29c2f1331c6e6fa101ba8f”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18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/futebol/bb50e9d6ff29c2f1331c6e6fa101a727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1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/futebol/_design/futebol/_view/times?key="bb50e9d6ff29c2f1331c6e6fa101a727"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Aplicações do NoSQL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Alta quantidade de dados;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Arquitetura distribuída;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 i="1"/>
              <a:t>Joins </a:t>
            </a:r>
            <a:r>
              <a:rPr lang="pt-BR"/>
              <a:t>não são suficientes;</a:t>
            </a:r>
          </a:p>
          <a:p>
            <a:pPr rtl="0" lvl="0" indent="-4191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pt-BR"/>
              <a:t>Esquema muda constantemente.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Clr>
                <a:srgbClr val="000000"/>
              </a:buClr>
              <a:buSzPct val="36666"/>
              <a:buFont typeface="Arial"/>
              <a:buNone/>
            </a:pPr>
            <a:r>
              <a:rPr b="1" lang="pt-BR">
                <a:solidFill>
                  <a:srgbClr val="000000"/>
                </a:solidFill>
              </a:rPr>
              <a:t>Exemplo 4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times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estado = “SC”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times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estado = “SC”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16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/futebol/_design/futebol/_view/timesDoEstadoDeSantaCatarina</a:t>
            </a:r>
          </a:p>
        </p:txBody>
      </p:sp>
      <p:sp>
        <p:nvSpPr>
          <p:cNvPr id="352" name="Shape 352"/>
          <p:cNvSpPr/>
          <p:nvPr/>
        </p:nvSpPr>
        <p:spPr>
          <a:xfrm>
            <a:off y="3350775" x="344599"/>
            <a:ext cy="2765399" cx="8454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times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estado = “SC”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12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/futebol/_design/futebol/_view/timesDoEstadoDeSantaCatarinaComIndiceEstado?key="SC"</a:t>
            </a:r>
          </a:p>
        </p:txBody>
      </p:sp>
      <p:sp>
        <p:nvSpPr>
          <p:cNvPr id="359" name="Shape 359"/>
          <p:cNvSpPr/>
          <p:nvPr/>
        </p:nvSpPr>
        <p:spPr>
          <a:xfrm>
            <a:off y="3584500" x="357650"/>
            <a:ext cy="2168999" cx="84286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b="1" lang="pt-BR">
                <a:solidFill>
                  <a:srgbClr val="000000"/>
                </a:solidFill>
              </a:rPr>
              <a:t>Exemplo 5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times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dataDeFundacao BETWEEN 1910 AND 1920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times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dataDeFundacao BETWEEN 1910 AND 1920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10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/futebol/_design/futebol/_view/timesComIndiceDataDeFundacao?startkey="1910-01-01"&amp;endkey="1920-12-31"</a:t>
            </a:r>
          </a:p>
        </p:txBody>
      </p:sp>
      <p:sp>
        <p:nvSpPr>
          <p:cNvPr id="372" name="Shape 372"/>
          <p:cNvSpPr/>
          <p:nvPr/>
        </p:nvSpPr>
        <p:spPr>
          <a:xfrm>
            <a:off y="3716748" x="373687"/>
            <a:ext cy="1859524" cx="83966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b="1" lang="pt-BR">
                <a:solidFill>
                  <a:srgbClr val="000000"/>
                </a:solidFill>
              </a:rPr>
              <a:t>Exemplo 6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nome, capacidadeDoEstadio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 capacidadeDoEstadio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nome, capacidadeDoEstadio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 capacidadeDoEstadio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16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/futebol/_design/futebol/_view/timesComIndiceCapacidadeDoEstadio</a:t>
            </a:r>
          </a:p>
        </p:txBody>
      </p:sp>
      <p:sp>
        <p:nvSpPr>
          <p:cNvPr id="385" name="Shape 385"/>
          <p:cNvSpPr/>
          <p:nvPr/>
        </p:nvSpPr>
        <p:spPr>
          <a:xfrm>
            <a:off y="4032300" x="276424"/>
            <a:ext cy="1156499" cx="85911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b="1" lang="pt-BR">
                <a:solidFill>
                  <a:srgbClr val="000000"/>
                </a:solidFill>
              </a:rPr>
              <a:t>Exemplo 7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nome, capacidadeDoEstadio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 capacidadeDoEstadio DESC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nome, capacidadeDoEstadio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ORDER BY capacidadeDoEstadio DESC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12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/futebol/_design/futebol/_view/timesComIndiceCapacidadeDoEstadio?descending=true</a:t>
            </a:r>
          </a:p>
        </p:txBody>
      </p:sp>
      <p:sp>
        <p:nvSpPr>
          <p:cNvPr id="398" name="Shape 398"/>
          <p:cNvSpPr/>
          <p:nvPr/>
        </p:nvSpPr>
        <p:spPr>
          <a:xfrm>
            <a:off y="4032300" x="276424"/>
            <a:ext cy="1156499" cx="85911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b="1" lang="pt-BR">
                <a:solidFill>
                  <a:srgbClr val="000000"/>
                </a:solidFill>
              </a:rPr>
              <a:t>Exemplo 8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t.nome, j.nome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jogadores j JOIN times t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j.identificadorDoTime = b._id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Prós e contras do NoSQL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2016875" x="351925"/>
            <a:ext cy="4620299" cx="413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2400" lang="pt-BR"/>
              <a:t>Prós</a:t>
            </a:r>
          </a:p>
          <a:p>
            <a:pPr algn="just"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</a:rPr>
              <a:t>Alta disponibilidade;</a:t>
            </a:r>
          </a:p>
          <a:p>
            <a:pPr algn="just"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</a:rPr>
              <a:t>Escalabilidade;</a:t>
            </a:r>
          </a:p>
          <a:p>
            <a:pPr algn="just"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</a:rPr>
              <a:t>Baixo custo;</a:t>
            </a:r>
          </a:p>
          <a:p>
            <a:pPr algn="just"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</a:rPr>
              <a:t>Esquemas flexíveis;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</a:rPr>
              <a:t>Dados distribuídos.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y="2016875" x="4292200"/>
            <a:ext cy="4620299" cx="454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2400" lang="pt-BR"/>
              <a:t>Contras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</a:rPr>
              <a:t>Buscas dinâmicas limitadas;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</a:rPr>
              <a:t>Dificuldade por consistência;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</a:rPr>
              <a:t>Sem padrão;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</a:rPr>
              <a:t>Sem controle de acesso;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</a:rPr>
              <a:t>Busca textual não tão completa como SQL.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pt-BR">
                <a:solidFill>
                  <a:srgbClr val="000000"/>
                </a:solidFill>
              </a:rPr>
              <a:t>Jogador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"nome": "Marcelo Toscano",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"posicao": "Atacante",</a:t>
            </a:r>
          </a:p>
          <a:p>
            <a:pPr rtl="0" lvl="0" indent="0" mar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"identificadorDoTime":</a:t>
            </a:r>
          </a:p>
          <a:p>
            <a:pPr rtl="0" lvl="0" indent="457200" marL="45720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"bb50e9d6ff29c2f1331c6e6fa1020373",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"tipo": "jogador"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45833"/>
              <a:buFont typeface="Arial"/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t.nome, j.nome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jogadores j JOIN times t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j.identificadorDoTime = b._id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18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/futebol/_design/futebol/_view/timesJuncaoComJogadores</a:t>
            </a:r>
          </a:p>
        </p:txBody>
      </p:sp>
      <p:sp>
        <p:nvSpPr>
          <p:cNvPr id="417" name="Shape 417"/>
          <p:cNvSpPr/>
          <p:nvPr/>
        </p:nvSpPr>
        <p:spPr>
          <a:xfrm>
            <a:off y="3750750" x="344024"/>
            <a:ext cy="2185550" cx="84559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b="1" lang="pt-BR">
                <a:solidFill>
                  <a:srgbClr val="000000"/>
                </a:solidFill>
              </a:rPr>
              <a:t>Exemplo 9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t.nome, j.nome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jogadores j JOIN times t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j.identificadorDoTime = b._id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0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b="1" sz="2000" lang="pt-BR">
                <a:solidFill>
                  <a:srgbClr val="000000"/>
                </a:solidFill>
              </a:rPr>
              <a:t>Time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"nome": "Fluminense Football Club",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"identificadorDosJogadores": [</a:t>
            </a:r>
          </a:p>
          <a:p>
            <a:pPr rtl="0" lvl="0" indent="457200" marL="457200">
              <a:lnSpc>
                <a:spcPct val="10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"4c19e4e54f081740444a3095ee003dd3",</a:t>
            </a:r>
          </a:p>
          <a:p>
            <a:pPr rtl="0" lvl="0" indent="457200" marL="457200">
              <a:lnSpc>
                <a:spcPct val="10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"4c19e4e54f081740444a3095ee0049c9",</a:t>
            </a:r>
          </a:p>
          <a:p>
            <a:pPr rtl="0" lvl="0" indent="457200" marL="457200">
              <a:lnSpc>
                <a:spcPct val="10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"4c19e4e54f081740444a3095ee003450"</a:t>
            </a:r>
          </a:p>
          <a:p>
            <a:pPr rtl="0" lvl="0" indent="457200">
              <a:lnSpc>
                <a:spcPct val="10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</a:p>
          <a:p>
            <a:pPr rtl="0" lvl="0" indent="457200">
              <a:lnSpc>
                <a:spcPct val="10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"tipo": "time"</a:t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sz="20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t.nome, j.nome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jogadores j JOIN times t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j.identificadorDoTime = b._id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1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/futebol/_design/futebol/_view/timesJuncaoComJogadoresComRepeticao</a:t>
            </a:r>
          </a:p>
        </p:txBody>
      </p:sp>
      <p:sp>
        <p:nvSpPr>
          <p:cNvPr id="436" name="Shape 436"/>
          <p:cNvSpPr/>
          <p:nvPr/>
        </p:nvSpPr>
        <p:spPr>
          <a:xfrm>
            <a:off y="3673200" x="632412"/>
            <a:ext cy="2382075" cx="78791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b="1" lang="pt-BR">
                <a:solidFill>
                  <a:srgbClr val="000000"/>
                </a:solidFill>
              </a:rPr>
              <a:t>Exemplo 10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 FROM times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nome LIKE “%Atlético%”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 FROM times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nome LIKE “%Atlético%”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just" rtl="0" lvl="0">
              <a:lnSpc>
                <a:spcPct val="100000"/>
              </a:lnSpc>
              <a:buNone/>
            </a:pPr>
            <a:r>
              <a:rPr sz="1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/futebol/_design/futebol/_view/timesComIndiceParteDoNome?key="Atlético"</a:t>
            </a:r>
          </a:p>
        </p:txBody>
      </p:sp>
      <p:sp>
        <p:nvSpPr>
          <p:cNvPr id="449" name="Shape 449"/>
          <p:cNvSpPr/>
          <p:nvPr/>
        </p:nvSpPr>
        <p:spPr>
          <a:xfrm>
            <a:off y="3153374" x="504962"/>
            <a:ext cy="3106225" cx="81340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b="1" lang="pt-BR">
                <a:solidFill>
                  <a:srgbClr val="000000"/>
                </a:solidFill>
              </a:rPr>
              <a:t>Exemplo 11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COUNT(*) FROM times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COUNT(*) FROM times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24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/futebol/_design/futebol/_view/timesContagem</a:t>
            </a:r>
          </a:p>
        </p:txBody>
      </p:sp>
      <p:grpSp>
        <p:nvGrpSpPr>
          <p:cNvPr id="462" name="Shape 462"/>
          <p:cNvGrpSpPr/>
          <p:nvPr/>
        </p:nvGrpSpPr>
        <p:grpSpPr>
          <a:xfrm>
            <a:off y="2712684" x="720801"/>
            <a:ext cy="3364566" cx="7702398"/>
            <a:chOff y="2560284" x="454791"/>
            <a:chExt cy="3364566" cx="7702398"/>
          </a:xfrm>
        </p:grpSpPr>
        <p:sp>
          <p:nvSpPr>
            <p:cNvPr id="463" name="Shape 463"/>
            <p:cNvSpPr/>
            <p:nvPr/>
          </p:nvSpPr>
          <p:spPr>
            <a:xfrm>
              <a:off y="2560284" x="454791"/>
              <a:ext cy="1585367" cx="466954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464" name="Shape 464"/>
            <p:cNvSpPr/>
            <p:nvPr/>
          </p:nvSpPr>
          <p:spPr>
            <a:xfrm>
              <a:off y="3714975" x="2818916"/>
              <a:ext cy="2209876" cx="5338273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</p:sp>
      </p:grp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b="1" lang="pt-BR">
                <a:solidFill>
                  <a:srgbClr val="000000"/>
                </a:solidFill>
              </a:rPr>
              <a:t>Exemplo 12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COUNT(estado), estado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times GROUP BY estado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Escalabilidade do SQL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50000"/>
              </a:lnSpc>
              <a:buNone/>
            </a:pPr>
            <a:r>
              <a:rPr b="1" lang="pt-BR"/>
              <a:t>Vertical x Horizontal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71" name="Shape 71"/>
          <p:cNvSpPr/>
          <p:nvPr/>
        </p:nvSpPr>
        <p:spPr>
          <a:xfrm>
            <a:off y="3238500" x="685800"/>
            <a:ext cy="2819400" cx="7772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COUNT(estado), estado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times GROUP BY estado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16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/futebol/_design/futebol/_view/timesContagemPorEstado?group=true</a:t>
            </a:r>
          </a:p>
        </p:txBody>
      </p:sp>
      <p:grpSp>
        <p:nvGrpSpPr>
          <p:cNvPr id="477" name="Shape 477"/>
          <p:cNvGrpSpPr/>
          <p:nvPr/>
        </p:nvGrpSpPr>
        <p:grpSpPr>
          <a:xfrm>
            <a:off y="3188100" x="443603"/>
            <a:ext cy="2902474" cx="8256793"/>
            <a:chOff y="3111900" x="553300"/>
            <a:chExt cy="2902474" cx="8256793"/>
          </a:xfrm>
        </p:grpSpPr>
        <p:sp>
          <p:nvSpPr>
            <p:cNvPr id="478" name="Shape 478"/>
            <p:cNvSpPr/>
            <p:nvPr/>
          </p:nvSpPr>
          <p:spPr>
            <a:xfrm>
              <a:off y="3111900" x="553300"/>
              <a:ext cy="1790299" cx="52914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479" name="Shape 479"/>
            <p:cNvSpPr/>
            <p:nvPr/>
          </p:nvSpPr>
          <p:spPr>
            <a:xfrm>
              <a:off y="4492175" x="1522043"/>
              <a:ext cy="1522200" cx="7288049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</p:sp>
      </p:grp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b="1" lang="pt-BR">
                <a:solidFill>
                  <a:srgbClr val="000000"/>
                </a:solidFill>
              </a:rPr>
              <a:t>Exemplo 13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MAX(capacidadeDoEstadio) 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times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Exemplo SQL x CouchDB</a:t>
            </a: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MAX(capacidadeDoEstadio) 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times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None/>
            </a:pPr>
            <a:r>
              <a:rPr sz="1600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/futebol/_design/futebol/_view/timesMaiorCapacidadeDoEstadio</a:t>
            </a:r>
          </a:p>
        </p:txBody>
      </p:sp>
      <p:grpSp>
        <p:nvGrpSpPr>
          <p:cNvPr id="492" name="Shape 492"/>
          <p:cNvGrpSpPr/>
          <p:nvPr/>
        </p:nvGrpSpPr>
        <p:grpSpPr>
          <a:xfrm>
            <a:off y="3223180" x="1283661"/>
            <a:ext cy="2892823" cx="6576675"/>
            <a:chOff y="2994674" x="622858"/>
            <a:chExt cy="3211750" cx="7304171"/>
          </a:xfrm>
        </p:grpSpPr>
        <p:sp>
          <p:nvSpPr>
            <p:cNvPr id="493" name="Shape 493"/>
            <p:cNvSpPr/>
            <p:nvPr/>
          </p:nvSpPr>
          <p:spPr>
            <a:xfrm>
              <a:off y="2994674" x="622858"/>
              <a:ext cy="1309002" cx="675024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494" name="Shape 494"/>
            <p:cNvSpPr/>
            <p:nvPr/>
          </p:nvSpPr>
          <p:spPr>
            <a:xfrm>
              <a:off y="3791475" x="3752179"/>
              <a:ext cy="2414950" cx="417485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Locks</a:t>
            </a:r>
            <a:r>
              <a:rPr lang="pt-BR"/>
              <a:t>: SQL e NoSQL</a:t>
            </a:r>
          </a:p>
        </p:txBody>
      </p:sp>
      <p:sp>
        <p:nvSpPr>
          <p:cNvPr id="77" name="Shape 77"/>
          <p:cNvSpPr/>
          <p:nvPr/>
        </p:nvSpPr>
        <p:spPr>
          <a:xfrm>
            <a:off y="2926312" x="951212"/>
            <a:ext cy="2376974" cx="72415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CouchDB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201688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>
                <a:solidFill>
                  <a:srgbClr val="000000"/>
                </a:solidFill>
              </a:rPr>
              <a:t>Cluster of Unreliable Commodity Hardware (Conjunto de Hardware não confiáveis);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Código aberto;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Facilidade na Replicação de dados;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Dados armazenados como uma coleção de documentos no formato JSON;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MapReduces (agregação e filtro);</a:t>
            </a:r>
          </a:p>
          <a:p>
            <a:pPr rtl="0" lvl="0" indent="-3810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pt-BR"/>
              <a:t>API REST para manipulação dos dados.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