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3342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/>
        </p:nvSpPr>
        <p:spPr>
          <a:xfrm>
            <a:off y="4476750" x="2560800"/>
            <a:ext cy="457200" cx="402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pt-BR">
                <a:solidFill>
                  <a:srgbClr val="D2D8BA"/>
                </a:solidFill>
              </a:rPr>
              <a:t>Lucas Pereira da Silva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>
                <a:solidFill>
                  <a:srgbClr val="A0C874"/>
                </a:solidFill>
              </a:rPr>
              <a:t>JAVASCRIPT</a:t>
            </a:r>
            <a:r>
              <a:rPr lang="pt-BR">
                <a:solidFill>
                  <a:srgbClr val="A0C874"/>
                </a:solidFill>
              </a:rPr>
              <a:t> E </a:t>
            </a:r>
            <a:r>
              <a:rPr lang="pt-BR" i="1">
                <a:solidFill>
                  <a:srgbClr val="A0C874"/>
                </a:solidFill>
              </a:rPr>
              <a:t>NODE</a:t>
            </a:r>
          </a:p>
        </p:txBody>
      </p:sp>
      <p:sp>
        <p:nvSpPr>
          <p:cNvPr id="181" name="Shape 181"/>
          <p:cNvSpPr/>
          <p:nvPr/>
        </p:nvSpPr>
        <p:spPr>
          <a:xfrm>
            <a:off y="1074399" x="2166837"/>
            <a:ext cy="3604300" cx="48103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82" name="Shape 182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183" name="Shape 183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4" name="Shape 184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5" name="Shape 185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6" name="Shape 186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7" name="Shape 187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8" name="Shape 188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9" name="Shape 189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0" name="Shape 190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1" name="Shape 191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2" name="Shape 192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3" name="Shape 193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4" name="Shape 194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>
                <a:solidFill>
                  <a:srgbClr val="A0C874"/>
                </a:solidFill>
              </a:rPr>
              <a:t>NODE PACKAGE MANAGER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$ npm install [pacote]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Courier New"/>
              <a:buChar char="■"/>
            </a:pPr>
            <a:r>
              <a:rPr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require(“pacote”);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u="sng" lang="pt-BR">
                <a:solidFill>
                  <a:srgbClr val="D2D8BA"/>
                </a:solidFill>
              </a:rPr>
              <a:t>npmjs.org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202" name="Shape 202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3" name="Shape 203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4" name="Shape 204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5" name="Shape 205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6" name="Shape 206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7" name="Shape 207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8" name="Shape 208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9" name="Shape 209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0" name="Shape 210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1" name="Shape 211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2" name="Shape 212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3" name="Shape 213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A0C874"/>
                </a:solidFill>
              </a:rPr>
              <a:t>INSTALAÇÃO E USO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 i="1">
                <a:solidFill>
                  <a:srgbClr val="D2D8BA"/>
                </a:solidFill>
              </a:rPr>
              <a:t>Download</a:t>
            </a:r>
            <a:r>
              <a:rPr lang="pt-BR">
                <a:solidFill>
                  <a:srgbClr val="D2D8BA"/>
                </a:solidFill>
              </a:rPr>
              <a:t> em </a:t>
            </a:r>
            <a:r>
              <a:rPr u="sng" lang="pt-BR">
                <a:solidFill>
                  <a:srgbClr val="D2D8BA"/>
                </a:solidFill>
              </a:rPr>
              <a:t>node.js.org</a:t>
            </a:r>
            <a:r>
              <a:rPr lang="pt-BR">
                <a:solidFill>
                  <a:srgbClr val="D2D8BA"/>
                </a:solidFill>
              </a:rPr>
              <a:t>. 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Courier New"/>
              <a:buChar char="■"/>
            </a:pPr>
            <a:r>
              <a:rPr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$ tar -xvzf [arquivo]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Courier New"/>
              <a:buChar char="■"/>
            </a:pPr>
            <a:r>
              <a:rPr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$ make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Courier New"/>
              <a:buChar char="■"/>
            </a:pPr>
            <a:r>
              <a:rPr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$ make install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Courier New"/>
              <a:buChar char="■"/>
            </a:pPr>
            <a:r>
              <a:rPr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$ node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Como qualquer outro interpretador.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221" name="Shape 221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2" name="Shape 222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3" name="Shape 223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4" name="Shape 224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5" name="Shape 225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6" name="Shape 226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7" name="Shape 227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8" name="Shape 228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9" name="Shape 229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0" name="Shape 230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1" name="Shape 231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2" name="Shape 232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A0C874"/>
                </a:solidFill>
              </a:rPr>
              <a:t>EXEMPLOS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Loop de eventos.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Loop de eventos não repetidos.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Cliente HTTP.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Servidor HTTP.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Servidor TCP.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240" name="Shape 240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1" name="Shape 241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2" name="Shape 242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3" name="Shape 243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4" name="Shape 244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5" name="Shape 245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6" name="Shape 246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7" name="Shape 247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8" name="Shape 248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9" name="Shape 249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50" name="Shape 250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51" name="Shape 251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>
                <a:solidFill>
                  <a:srgbClr val="A0C874"/>
                </a:solidFill>
              </a:rPr>
              <a:t>INTRODUÇÃO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pt-BR" i="1">
                <a:solidFill>
                  <a:srgbClr val="D2D8BA"/>
                </a:solidFill>
              </a:rPr>
              <a:t>JavaScript</a:t>
            </a:r>
            <a:r>
              <a:rPr lang="pt-BR">
                <a:solidFill>
                  <a:srgbClr val="D2D8BA"/>
                </a:solidFill>
              </a:rPr>
              <a:t> rodando no servidor.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Conjunto de bibliotecas e ferramentas.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Motor de execução V8.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Modelo dirigido a eventos.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Diferente de modelos onde cada requisição é processada em uma </a:t>
            </a:r>
            <a:r>
              <a:rPr lang="pt-BR" i="1">
                <a:solidFill>
                  <a:srgbClr val="D2D8BA"/>
                </a:solidFill>
              </a:rPr>
              <a:t>thread</a:t>
            </a:r>
            <a:r>
              <a:rPr lang="pt-BR">
                <a:solidFill>
                  <a:srgbClr val="D2D8BA"/>
                </a:solidFill>
              </a:rPr>
              <a:t>.</a:t>
            </a:r>
          </a:p>
        </p:txBody>
      </p:sp>
      <p:grpSp>
        <p:nvGrpSpPr>
          <p:cNvPr id="30" name="Shape 30"/>
          <p:cNvGrpSpPr/>
          <p:nvPr/>
        </p:nvGrpSpPr>
        <p:grpSpPr>
          <a:xfrm>
            <a:off y="4800961" x="5598058"/>
            <a:ext cy="266399" cx="3469752"/>
            <a:chOff y="4800961" x="5598058"/>
            <a:chExt cy="266399" cx="3469752"/>
          </a:xfrm>
        </p:grpSpPr>
        <p:sp>
          <p:nvSpPr>
            <p:cNvPr id="31" name="Shape 31"/>
            <p:cNvSpPr/>
            <p:nvPr/>
          </p:nvSpPr>
          <p:spPr>
            <a:xfrm rot="5400000">
              <a:off y="4818210" x="6181932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 rot="5400000">
              <a:off y="4818210" x="6474909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 rot="5400000">
              <a:off y="4818210" x="6767887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 rot="5400000">
              <a:off y="4818210" x="7060865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 rot="5400000">
              <a:off y="4818210" x="7353842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>
              <a:off y="4818210" x="7646820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 rot="5400000">
              <a:off y="4818210" x="7939798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 rot="5400000">
              <a:off y="4818210" x="8232776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 rot="5400000">
              <a:off y="4818210" x="8525753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 rot="5400000">
              <a:off y="4818210" x="8818731"/>
              <a:ext cy="231880" cx="26627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A0C874"/>
                </a:solidFill>
              </a:rPr>
              <a:t>MODELO BLOQUEANTE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sz="2000"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var resultado = bd.buscar(“SELECT * FROM t”);</a:t>
            </a:r>
          </a:p>
          <a:p>
            <a:pPr rtl="0" lvl="0" indent="0" marL="0">
              <a:spcBef>
                <a:spcPts val="0"/>
              </a:spcBef>
              <a:spcAft>
                <a:spcPts val="1000"/>
              </a:spcAft>
              <a:buNone/>
            </a:pPr>
            <a:r>
              <a:rPr sz="2000"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// processamento do resultado</a:t>
            </a:r>
          </a:p>
        </p:txBody>
      </p:sp>
      <p:grpSp>
        <p:nvGrpSpPr>
          <p:cNvPr id="49" name="Shape 49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50" name="Shape 50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8" name="Shape 58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9" name="Shape 59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0" name="Shape 60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1" name="Shape 61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A0C874"/>
                </a:solidFill>
              </a:rPr>
              <a:t>LATÊNCIAS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Cache L1				3 ciclos.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Cache L2				14 ciclos.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RAM						250 ciclos.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HD						41.000.000 ciclos.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Rede						240.000.000 ciclos.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69" name="Shape 69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0" name="Shape 70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A0C874"/>
                </a:solidFill>
              </a:rPr>
              <a:t>MODELO NÃO BLOQUEANTE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sz="2000"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bd.buscar(“SELECT * FROM t”, function (resultado) {</a:t>
            </a:r>
          </a:p>
          <a:p>
            <a:pPr rtl="0" lvl="0" indent="457200">
              <a:spcBef>
                <a:spcPts val="0"/>
              </a:spcBef>
              <a:spcAft>
                <a:spcPts val="1000"/>
              </a:spcAft>
              <a:buNone/>
            </a:pPr>
            <a:r>
              <a:rPr sz="2000"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// processamento do resultado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sz="2000" lang="pt-BR">
                <a:solidFill>
                  <a:srgbClr val="D2D8BA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88" name="Shape 88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>
                <a:solidFill>
                  <a:srgbClr val="A0C874"/>
                </a:solidFill>
              </a:rPr>
              <a:t>THREADS</a:t>
            </a:r>
            <a:r>
              <a:rPr lang="pt-BR">
                <a:solidFill>
                  <a:srgbClr val="A0C874"/>
                </a:solidFill>
              </a:rPr>
              <a:t> X </a:t>
            </a:r>
            <a:r>
              <a:rPr lang="pt-BR" i="1">
                <a:solidFill>
                  <a:srgbClr val="A0C874"/>
                </a:solidFill>
              </a:rPr>
              <a:t>LOOP</a:t>
            </a:r>
            <a:r>
              <a:rPr lang="pt-BR">
                <a:solidFill>
                  <a:srgbClr val="A0C874"/>
                </a:solidFill>
              </a:rPr>
              <a:t> DE EVENTOS</a:t>
            </a:r>
          </a:p>
        </p:txBody>
      </p:sp>
      <p:sp>
        <p:nvSpPr>
          <p:cNvPr id="105" name="Shape 105"/>
          <p:cNvSpPr/>
          <p:nvPr/>
        </p:nvSpPr>
        <p:spPr>
          <a:xfrm>
            <a:off y="1404937" x="1504950"/>
            <a:ext cy="2943225" cx="6134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06" name="Shape 106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107" name="Shape 107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8" name="Shape 108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9" name="Shape 109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0" name="Shape 110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1" name="Shape 111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2" name="Shape 112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3" name="Shape 113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4" name="Shape 114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5" name="Shape 115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6" name="Shape 116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7" name="Shape 117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8" name="Shape 118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>
                <a:solidFill>
                  <a:srgbClr val="A0C874"/>
                </a:solidFill>
              </a:rPr>
              <a:t>THREADS</a:t>
            </a:r>
            <a:r>
              <a:rPr lang="pt-BR">
                <a:solidFill>
                  <a:srgbClr val="A0C874"/>
                </a:solidFill>
              </a:rPr>
              <a:t> X </a:t>
            </a:r>
            <a:r>
              <a:rPr lang="pt-BR" i="1">
                <a:solidFill>
                  <a:srgbClr val="A0C874"/>
                </a:solidFill>
              </a:rPr>
              <a:t>LOOP</a:t>
            </a:r>
            <a:r>
              <a:rPr lang="pt-BR">
                <a:solidFill>
                  <a:srgbClr val="A0C874"/>
                </a:solidFill>
              </a:rPr>
              <a:t> DE EVENTOS</a:t>
            </a:r>
          </a:p>
        </p:txBody>
      </p:sp>
      <p:sp>
        <p:nvSpPr>
          <p:cNvPr id="124" name="Shape 124"/>
          <p:cNvSpPr/>
          <p:nvPr/>
        </p:nvSpPr>
        <p:spPr>
          <a:xfrm>
            <a:off y="1376362" x="1500187"/>
            <a:ext cy="3000375" cx="6143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25" name="Shape 125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126" name="Shape 126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7" name="Shape 127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8" name="Shape 128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9" name="Shape 129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0" name="Shape 130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1" name="Shape 131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2" name="Shape 132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3" name="Shape 133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4" name="Shape 134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5" name="Shape 135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6" name="Shape 136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7" name="Shape 137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4" x="457200"/>
            <a:ext cy="1251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A0C874"/>
                </a:solidFill>
              </a:rPr>
              <a:t>PORQUE NÃO É UTILIZADO O MODELO NÃO BLOQUEANTE?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Motivos culturais.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Motivos de infraestrutura.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145" name="Shape 145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6" name="Shape 146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7" name="Shape 147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8" name="Shape 148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9" name="Shape 149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0" name="Shape 150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1" name="Shape 151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2" name="Shape 152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3" name="Shape 153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4" name="Shape 154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5" name="Shape 155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6" name="Shape 156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>
                <a:solidFill>
                  <a:srgbClr val="A0C874"/>
                </a:solidFill>
              </a:rPr>
              <a:t>JAVASCRIPT</a:t>
            </a:r>
            <a:r>
              <a:rPr lang="pt-BR">
                <a:solidFill>
                  <a:srgbClr val="A0C874"/>
                </a:solidFill>
              </a:rPr>
              <a:t> E </a:t>
            </a:r>
            <a:r>
              <a:rPr lang="pt-BR" i="1">
                <a:solidFill>
                  <a:srgbClr val="A0C874"/>
                </a:solidFill>
              </a:rPr>
              <a:t>NODE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 i="1">
                <a:solidFill>
                  <a:srgbClr val="D2D8BA"/>
                </a:solidFill>
              </a:rPr>
              <a:t>Single thread</a:t>
            </a:r>
            <a:r>
              <a:rPr lang="pt-BR">
                <a:solidFill>
                  <a:srgbClr val="D2D8BA"/>
                </a:solidFill>
              </a:rPr>
              <a:t>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Utiliza </a:t>
            </a:r>
            <a:r>
              <a:rPr lang="pt-BR" i="1">
                <a:solidFill>
                  <a:srgbClr val="D2D8BA"/>
                </a:solidFill>
              </a:rPr>
              <a:t>callbacks</a:t>
            </a:r>
            <a:r>
              <a:rPr lang="pt-BR">
                <a:solidFill>
                  <a:srgbClr val="D2D8BA"/>
                </a:solidFill>
              </a:rPr>
              <a:t>.</a:t>
            </a:r>
          </a:p>
          <a:p>
            <a:pPr rtl="0" lvl="0" indent="-419100" marL="457200">
              <a:spcBef>
                <a:spcPts val="0"/>
              </a:spcBef>
              <a:spcAft>
                <a:spcPts val="1000"/>
              </a:spcAft>
              <a:buClr>
                <a:srgbClr val="D2D8BA"/>
              </a:buClr>
              <a:buSzPct val="100000"/>
              <a:buFont typeface="Arial"/>
              <a:buChar char="■"/>
            </a:pPr>
            <a:r>
              <a:rPr lang="pt-BR">
                <a:solidFill>
                  <a:srgbClr val="D2D8BA"/>
                </a:solidFill>
              </a:rPr>
              <a:t>Entrada e saída não bloqueante.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y="4800961" x="5598058"/>
            <a:ext cy="266449" cx="3469752"/>
            <a:chOff y="4800961" x="5598058"/>
            <a:chExt cy="266449" cx="3469752"/>
          </a:xfrm>
        </p:grpSpPr>
        <p:sp>
          <p:nvSpPr>
            <p:cNvPr id="164" name="Shape 164"/>
            <p:cNvSpPr/>
            <p:nvPr/>
          </p:nvSpPr>
          <p:spPr>
            <a:xfrm rot="5400000">
              <a:off y="4818261" x="618186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5" name="Shape 165"/>
            <p:cNvSpPr/>
            <p:nvPr/>
          </p:nvSpPr>
          <p:spPr>
            <a:xfrm rot="5400000">
              <a:off y="4818261" x="6474839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6" name="Shape 166"/>
            <p:cNvSpPr/>
            <p:nvPr/>
          </p:nvSpPr>
          <p:spPr>
            <a:xfrm rot="5400000">
              <a:off y="4818261" x="6767816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7" name="Shape 167"/>
            <p:cNvSpPr/>
            <p:nvPr/>
          </p:nvSpPr>
          <p:spPr>
            <a:xfrm rot="5400000">
              <a:off y="4818261" x="7060794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8" name="Shape 168"/>
            <p:cNvSpPr/>
            <p:nvPr/>
          </p:nvSpPr>
          <p:spPr>
            <a:xfrm rot="5400000">
              <a:off y="4818261" x="7353771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9" name="Shape 169"/>
            <p:cNvSpPr/>
            <p:nvPr/>
          </p:nvSpPr>
          <p:spPr>
            <a:xfrm rot="5400000">
              <a:off y="4818261" x="764675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0" name="Shape 170"/>
            <p:cNvSpPr/>
            <p:nvPr/>
          </p:nvSpPr>
          <p:spPr>
            <a:xfrm rot="5400000">
              <a:off y="4818261" x="7939727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1" name="Shape 171"/>
            <p:cNvSpPr/>
            <p:nvPr/>
          </p:nvSpPr>
          <p:spPr>
            <a:xfrm rot="5400000">
              <a:off y="4818261" x="8232705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2" name="Shape 172"/>
            <p:cNvSpPr/>
            <p:nvPr/>
          </p:nvSpPr>
          <p:spPr>
            <a:xfrm rot="5400000">
              <a:off y="4818261" x="8525682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3" name="Shape 173"/>
            <p:cNvSpPr/>
            <p:nvPr/>
          </p:nvSpPr>
          <p:spPr>
            <a:xfrm rot="5400000">
              <a:off y="4818261" x="8818660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483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4" name="Shape 174"/>
            <p:cNvSpPr/>
            <p:nvPr/>
          </p:nvSpPr>
          <p:spPr>
            <a:xfrm rot="5400000">
              <a:off y="4818211" x="558080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5" name="Shape 175"/>
            <p:cNvSpPr/>
            <p:nvPr/>
          </p:nvSpPr>
          <p:spPr>
            <a:xfrm rot="5400000">
              <a:off y="4818211" x="5881348"/>
              <a:ext cy="231899" cx="26639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0C87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