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85.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7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7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6.xml" ContentType="application/vnd.openxmlformats-officedocument.presentationml.notesSlide+xml"/>
  <Override PartName="/ppt/notesSlides/notesSlide80.xml" ContentType="application/vnd.openxmlformats-officedocument.presentationml.notesSlide+xml"/>
  <Override PartName="/ppt/notesSlides/notesSlide56.xml" ContentType="application/vnd.openxmlformats-officedocument.presentationml.notesSlide+xml"/>
  <Override PartName="/ppt/notesSlides/notesSlide78.xml" ContentType="application/vnd.openxmlformats-officedocument.presentationml.notesSlide+xml"/>
  <Override PartName="/ppt/notesSlides/notesSlide81.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83.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75.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82.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84.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comments/comment7.xml" ContentType="application/vnd.openxmlformats-officedocument.presentationml.comments+xml"/>
  <Override PartName="/ppt/comments/comment6.xml" ContentType="application/vnd.openxmlformats-officedocument.presentationml.comments+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7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85.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8.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4.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75.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8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84.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76.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Gabriel Arthur Gerber Andrade" lastIdx="7"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30.xml" Type="http://schemas.openxmlformats.org/officeDocument/2006/relationships/slide" Id="rId36"/><Relationship Target="slides/slide24.xml" Type="http://schemas.openxmlformats.org/officeDocument/2006/relationships/slide" Id="rId30"/><Relationship Target="slides/slide25.xml" Type="http://schemas.openxmlformats.org/officeDocument/2006/relationships/slide" Id="rId31"/><Relationship Target="slides/slide65.xml" Type="http://schemas.openxmlformats.org/officeDocument/2006/relationships/slide" Id="rId71"/><Relationship Target="slides/slide28.xml" Type="http://schemas.openxmlformats.org/officeDocument/2006/relationships/slide" Id="rId34"/><Relationship Target="slides/slide64.xml" Type="http://schemas.openxmlformats.org/officeDocument/2006/relationships/slide" Id="rId70"/><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69.xml" Type="http://schemas.openxmlformats.org/officeDocument/2006/relationships/slide" Id="rId75"/><Relationship Target="slides/slide68.xml" Type="http://schemas.openxmlformats.org/officeDocument/2006/relationships/slide" Id="rId74"/><Relationship Target="slides/slide67.xml" Type="http://schemas.openxmlformats.org/officeDocument/2006/relationships/slide" Id="rId73"/><Relationship Target="slides/slide66.xml" Type="http://schemas.openxmlformats.org/officeDocument/2006/relationships/slide" Id="rId72"/><Relationship Target="slides/slide73.xml" Type="http://schemas.openxmlformats.org/officeDocument/2006/relationships/slide" Id="rId79"/><Relationship Target="slides/slide72.xml" Type="http://schemas.openxmlformats.org/officeDocument/2006/relationships/slide" Id="rId78"/><Relationship Target="slides/slide71.xml" Type="http://schemas.openxmlformats.org/officeDocument/2006/relationships/slide" Id="rId77"/><Relationship Target="slides/slide70.xml" Type="http://schemas.openxmlformats.org/officeDocument/2006/relationships/slide" Id="rId76"/><Relationship Target="slides/slide42.xml" Type="http://schemas.openxmlformats.org/officeDocument/2006/relationships/slide" Id="rId48"/><Relationship Target="slides/slide41.xml" Type="http://schemas.openxmlformats.org/officeDocument/2006/relationships/slide" Id="rId47"/><Relationship Target="slides/slide43.xml" Type="http://schemas.openxmlformats.org/officeDocument/2006/relationships/slide" Id="rId49"/><Relationship Target="presProps.xml" Type="http://schemas.openxmlformats.org/officeDocument/2006/relationships/presProps" Id="rId2"/><Relationship Target="theme/theme1.xml" Type="http://schemas.openxmlformats.org/officeDocument/2006/relationships/theme" Id="rId1"/><Relationship Target="slides/slide34.xml" Type="http://schemas.openxmlformats.org/officeDocument/2006/relationships/slide" Id="rId40"/><Relationship Target="commentAuthors.xml" Type="http://schemas.openxmlformats.org/officeDocument/2006/relationships/commentAuthors" Id="rId4"/><Relationship Target="slides/slide35.xml" Type="http://schemas.openxmlformats.org/officeDocument/2006/relationships/slide" Id="rId41"/><Relationship Target="tableStyles.xml" Type="http://schemas.openxmlformats.org/officeDocument/2006/relationships/tableStyles" Id="rId3"/><Relationship Target="slides/slide36.xml" Type="http://schemas.openxmlformats.org/officeDocument/2006/relationships/slide" Id="rId42"/><Relationship Target="slides/slide74.xml" Type="http://schemas.openxmlformats.org/officeDocument/2006/relationships/slide" Id="rId80"/><Relationship Target="slides/slide37.xml" Type="http://schemas.openxmlformats.org/officeDocument/2006/relationships/slide" Id="rId43"/><Relationship Target="slides/slide38.xml" Type="http://schemas.openxmlformats.org/officeDocument/2006/relationships/slide" Id="rId44"/><Relationship Target="slides/slide76.xml" Type="http://schemas.openxmlformats.org/officeDocument/2006/relationships/slide" Id="rId82"/><Relationship Target="slides/slide39.xml" Type="http://schemas.openxmlformats.org/officeDocument/2006/relationships/slide" Id="rId45"/><Relationship Target="slides/slide75.xml" Type="http://schemas.openxmlformats.org/officeDocument/2006/relationships/slide" Id="rId81"/><Relationship Target="slides/slide40.xml" Type="http://schemas.openxmlformats.org/officeDocument/2006/relationships/slide" Id="rId46"/><Relationship Target="slides/slide78.xml" Type="http://schemas.openxmlformats.org/officeDocument/2006/relationships/slide" Id="rId84"/><Relationship Target="slides/slide77.xml" Type="http://schemas.openxmlformats.org/officeDocument/2006/relationships/slide" Id="rId83"/><Relationship Target="slides/slide3.xml" Type="http://schemas.openxmlformats.org/officeDocument/2006/relationships/slide" Id="rId9"/><Relationship Target="slides/slide80.xml" Type="http://schemas.openxmlformats.org/officeDocument/2006/relationships/slide" Id="rId86"/><Relationship Target="slides/slide79.xml" Type="http://schemas.openxmlformats.org/officeDocument/2006/relationships/slide" Id="rId85"/><Relationship Target="slides/slide82.xml" Type="http://schemas.openxmlformats.org/officeDocument/2006/relationships/slide" Id="rId88"/><Relationship Target="notesMasters/notesMaster1.xml" Type="http://schemas.openxmlformats.org/officeDocument/2006/relationships/notesMaster" Id="rId6"/><Relationship Target="slides/slide81.xml" Type="http://schemas.openxmlformats.org/officeDocument/2006/relationships/slide" Id="rId87"/><Relationship Target="slideMasters/slideMaster1.xml" Type="http://schemas.openxmlformats.org/officeDocument/2006/relationships/slideMaster" Id="rId5"/><Relationship Target="slides/slide2.xml" Type="http://schemas.openxmlformats.org/officeDocument/2006/relationships/slide" Id="rId8"/><Relationship Target="slides/slide83.xml" Type="http://schemas.openxmlformats.org/officeDocument/2006/relationships/slide" Id="rId89"/><Relationship Target="slides/slide1.xml" Type="http://schemas.openxmlformats.org/officeDocument/2006/relationships/slide" Id="rId7"/><Relationship Target="slides/slide52.xml" Type="http://schemas.openxmlformats.org/officeDocument/2006/relationships/slide" Id="rId58"/><Relationship Target="slides/slide53.xml" Type="http://schemas.openxmlformats.org/officeDocument/2006/relationships/slide" Id="rId59"/><Relationship Target="slides/slide84.xml" Type="http://schemas.openxmlformats.org/officeDocument/2006/relationships/slide" Id="rId90"/><Relationship Target="slides/slide85.xml" Type="http://schemas.openxmlformats.org/officeDocument/2006/relationships/slide" Id="rId91"/><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51.xml" Type="http://schemas.openxmlformats.org/officeDocument/2006/relationships/slide" Id="rId57"/><Relationship Target="slides/slide50.xml" Type="http://schemas.openxmlformats.org/officeDocument/2006/relationships/slide" Id="rId56"/><Relationship Target="slides/slide49.xml" Type="http://schemas.openxmlformats.org/officeDocument/2006/relationships/slide" Id="rId55"/><Relationship Target="slides/slide48.xml" Type="http://schemas.openxmlformats.org/officeDocument/2006/relationships/slide" Id="rId54"/><Relationship Target="slides/slide47.xml" Type="http://schemas.openxmlformats.org/officeDocument/2006/relationships/slide" Id="rId53"/><Relationship Target="slides/slide46.xml" Type="http://schemas.openxmlformats.org/officeDocument/2006/relationships/slide" Id="rId52"/><Relationship Target="slides/slide45.xml" Type="http://schemas.openxmlformats.org/officeDocument/2006/relationships/slide" Id="rId51"/><Relationship Target="slides/slide44.xml" Type="http://schemas.openxmlformats.org/officeDocument/2006/relationships/slide" Id="rId50"/><Relationship Target="slides/slide63.xml" Type="http://schemas.openxmlformats.org/officeDocument/2006/relationships/slide" Id="rId69"/><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slides/slide15.xml" Type="http://schemas.openxmlformats.org/officeDocument/2006/relationships/slide" Id="rId21"/><Relationship Target="slides/slide16.xml" Type="http://schemas.openxmlformats.org/officeDocument/2006/relationships/slide" Id="rId22"/><Relationship Target="slides/slide54.xml" Type="http://schemas.openxmlformats.org/officeDocument/2006/relationships/slide" Id="rId60"/><Relationship Target="slides/slide17.xml" Type="http://schemas.openxmlformats.org/officeDocument/2006/relationships/slide" Id="rId23"/><Relationship Target="slides/slide18.xml" Type="http://schemas.openxmlformats.org/officeDocument/2006/relationships/slide" Id="rId24"/><Relationship Target="slides/slide14.xml" Type="http://schemas.openxmlformats.org/officeDocument/2006/relationships/slide" Id="rId20"/><Relationship Target="slides/slide60.xml" Type="http://schemas.openxmlformats.org/officeDocument/2006/relationships/slide" Id="rId66"/><Relationship Target="slides/slide59.xml" Type="http://schemas.openxmlformats.org/officeDocument/2006/relationships/slide" Id="rId65"/><Relationship Target="slides/slide62.xml" Type="http://schemas.openxmlformats.org/officeDocument/2006/relationships/slide" Id="rId68"/><Relationship Target="slides/slide61.xml" Type="http://schemas.openxmlformats.org/officeDocument/2006/relationships/slide" Id="rId67"/><Relationship Target="slides/slide56.xml" Type="http://schemas.openxmlformats.org/officeDocument/2006/relationships/slide" Id="rId62"/><Relationship Target="slides/slide55.xml" Type="http://schemas.openxmlformats.org/officeDocument/2006/relationships/slide" Id="rId61"/><Relationship Target="slides/slide58.xml" Type="http://schemas.openxmlformats.org/officeDocument/2006/relationships/slide" Id="rId64"/><Relationship Target="slides/slide57.xml" Type="http://schemas.openxmlformats.org/officeDocument/2006/relationships/slide" Id="rId63"/></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7" authorId="0">
    <p:pos y="0" x="6000"/>
    <p:text>Slide para Ilustrar o ponto que algumas vezes o modelo não se encaixa com a maneira que as informações ocorrem no mundo real.
Uma conta contém todas as informações que são pertinentes sobre uma transação: o vendedor, o comprador, a data e uma lista do que foi vendido (produto/serviço). Não há referências para outros documentos. "Accountants appreciate the simplicity of having everything in one place. And given the choice, programmers appreciate that, too".
Variação da sintaxe: documentos com a mesma semântica (conta, cartão) podem variar na sintaxe.
Adicionar novas informações à um documento (flexibilidade entre mudar um registro e mudar a estrutura de uma tabela).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6" authorId="0">
    <p:pos y="0" x="6000"/>
    <p:text>Há diversas estratégias para gerenciar este tipo de segmentação de rede, as quais variam para quais aspectos (CAP) são priorizados. Entretanto estes sistemas tem em comum a característica de estarem cientes que os dados se comportam diferente quando muitas pessoas os estão acessando simultâneamente.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5" authorId="0">
    <p:pos y="0" x="6000"/>
    <p:text>CouchDB utiliza replicação para propragar mudanças na aplicação entre nodos participantes.
Consistência: Todos os clientes do banco de dados vêem os mesmo dados, mesmo com atualização concorrente.
Disponibilidade: Todos os clientes do banco de dados podem acessar alguma versão dos dados.
Tolerância a particionamento: O banco pode ser dividido em múltiplos servidores.
Regardless of which approach we take, the one problem we’ll keep bumping into is that of keeping all these database servers in sync. If you write some information to one node, how are you going to make sure that a read request to another database server reflects this newest information? These events might be milliseconds apart. Even with a modest collection of database servers, this problem can become extremely complex.
When it’s absolutely critical that all clients see a consistent view of the database, the users of one node will have to wait for any other nodes to come into agreement before being able to read or write to the database. In this instance, we see that availability takes a backseat to consistency. However, there are situations where availability trumps consistency:
Each node in a system should be able to make decisions purely based on local state. If you need to do something under high load with failures occurring and you need to reach agreement, you’re lost. If you’re concerned about scalability, any algorithm that forces you to run agreement will eventually become your bottleneck. Take that as a given.
—Werner Vogels, Amazon CTO and Vice President
If availability is a priority, we can let clients write data to one node of the database without waiting for other nodes to come into agreement. If the database knows how to take care of reconciling these operations between nodes, we achieve a sort of “eventual consistency” in exchange for high availability. This is a surprisingly applicable trade-off for many applications.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4" authorId="0">
    <p:pos y="0" x="6000"/>
    <p:text>B+_tree possuem alturas pequenas, característica interessante para o CouchBD por permitir que o acesso a qualquer parte da arvore (para leitura ou escrita) requerir visitar uns poucos nodos - o que se traduz para pucos head seeks. Como o SO irá normalmente colocar em cache os nodos superiores da árvore, apenas o seek do último nodo-folha será necessário.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A implementação do CouchDB mantém todas a propriedades importantes.
São utilizadas para tanto o arquivo principal do bd  quanto os índices das visões.
MVCC permite a utilização de leituras e escritas concorrentes sem necessidade de um sistema de travas. Escritas são serializadas, apenas uma operação de escrita é permitida em qualquer momento e para qualquer banco de dados. As escritas não bloqueiam as leituras, e pode haver qualquer número de leituras em qualquer momento.
Para cada operação de leitura é garantida uma visão consistente do banco. CochDB garante isto por meio de arquivos de append-only. Toda vez que ocorre uma atualização de algum arquivo, a raiz é reescrita.
Early in the book we explained how the MVCC system uses the document’s _rev value to ensure that only one person can change a document version. The B-tree is used to look up the existing _rev value for comparison. By the time a write is accepted, the B-tree can expect it to be an authoritative version.
Este efeito de haver diversas versões de um mesmo documento é devido as versões antigas não serem reescritas ou deletadas quando novas versões aparecem. 
CochDB append dados apenas para arquivos que mantém a B+_tree no disco, e cresce apenas no seu fim. Tanto para adicionar um novo documento quanto para deletar (registro de deleção). 
Arquivo de banco de dados é robusto já que nada que foi escrito ou comitted para o disco 
pode ser corrompido já que CouchDB não reescreve nenhum dado.
Committing is the process of updating the database file to reflect changes. This is done in the file footer, which is the last 4k of the database file. The footer is 2k in size and written twice in succession. First, CouchDB appends any changes to the file and then records the file’s new length in the first database footer. It then force-flushes all changes to disk. It then copies the first footer over to the second 2k of the file and force-flushes again.
If anywhere in this process a problem occurs—say, power is cut off and CouchDB is res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Os dados no banco de dados são armazenados na B+_tree por meio de sua representação em pares de chave e valor. Isto permite uma pesquisa rápida por chaves ou faixas de chaves.
No caso de uma alteração ao invés de modificar documentos existentes, uma nova cópia do documento é criada e os dados são adicionados à região relacionada. Em seguida, a árvore B+ é alterada para apontar para a nova versão ou o novo documento. Esta atualização dispara a atualização do nó superior (pai) ao nó que está sendo atualizado, que em seguida 
realiza a mesma atualização no seu pai, seguindo assim até a raiz da árvore, onde irá modificar o seu cabeçalho para apontar para o novo nó raiz.</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Especificações como : controle de transações, integração de aplicações e relacionamento entre dados. Por exemplo uma aplicação bancária, as transações devem ser rigidamente controladas e a atualização dos dados deve ser imediata para evitar inconsistências ou operações inválidas (por exemplo um saque que reduz o saldo a zero seguido de uma transferência de um valor qualquer, neste caso a transferência deveria ser bloqueado por saldo insuficiente).</p:text>
  </p:cm>
</p:cmLst>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3" name="Shape 1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8" name="Shape 2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2" name="Shape 2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2" name="Shape 252"/>
        <p:cNvGrpSpPr/>
        <p:nvPr/>
      </p:nvGrpSpPr>
      <p:grpSpPr>
        <a:xfrm>
          <a:off y="0" x="0"/>
          <a:ext cy="0" cx="0"/>
          <a:chOff y="0" x="0"/>
          <a:chExt cy="0" cx="0"/>
        </a:xfrm>
      </p:grpSpPr>
      <p:sp>
        <p:nvSpPr>
          <p:cNvPr id="253" name="Shape 2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4" name="Shape 2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0" name="Shape 270"/>
        <p:cNvGrpSpPr/>
        <p:nvPr/>
      </p:nvGrpSpPr>
      <p:grpSpPr>
        <a:xfrm>
          <a:off y="0" x="0"/>
          <a:ext cy="0" cx="0"/>
          <a:chOff y="0" x="0"/>
          <a:chExt cy="0" cx="0"/>
        </a:xfrm>
      </p:grpSpPr>
      <p:sp>
        <p:nvSpPr>
          <p:cNvPr id="271" name="Shape 2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2" name="Shape 2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8" name="Shape 2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4" name="Shape 2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8" name="Shape 288"/>
        <p:cNvGrpSpPr/>
        <p:nvPr/>
      </p:nvGrpSpPr>
      <p:grpSpPr>
        <a:xfrm>
          <a:off y="0" x="0"/>
          <a:ext cy="0" cx="0"/>
          <a:chOff y="0" x="0"/>
          <a:chExt cy="0" cx="0"/>
        </a:xfrm>
      </p:grpSpPr>
      <p:sp>
        <p:nvSpPr>
          <p:cNvPr id="289" name="Shape 2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0" name="Shape 2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6" name="Shape 2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2" name="Shape 3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8" name="Shape 3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0" name="Shape 3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4" name="Shape 324"/>
        <p:cNvGrpSpPr/>
        <p:nvPr/>
      </p:nvGrpSpPr>
      <p:grpSpPr>
        <a:xfrm>
          <a:off y="0" x="0"/>
          <a:ext cy="0" cx="0"/>
          <a:chOff y="0" x="0"/>
          <a:chExt cy="0" cx="0"/>
        </a:xfrm>
      </p:grpSpPr>
      <p:sp>
        <p:nvSpPr>
          <p:cNvPr id="325" name="Shape 3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6" name="Shape 32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0" name="Shape 330"/>
        <p:cNvGrpSpPr/>
        <p:nvPr/>
      </p:nvGrpSpPr>
      <p:grpSpPr>
        <a:xfrm>
          <a:off y="0" x="0"/>
          <a:ext cy="0" cx="0"/>
          <a:chOff y="0" x="0"/>
          <a:chExt cy="0" cx="0"/>
        </a:xfrm>
      </p:grpSpPr>
      <p:sp>
        <p:nvSpPr>
          <p:cNvPr id="331" name="Shape 3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2" name="Shape 3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6" name="Shape 336"/>
        <p:cNvGrpSpPr/>
        <p:nvPr/>
      </p:nvGrpSpPr>
      <p:grpSpPr>
        <a:xfrm>
          <a:off y="0" x="0"/>
          <a:ext cy="0" cx="0"/>
          <a:chOff y="0" x="0"/>
          <a:chExt cy="0" cx="0"/>
        </a:xfrm>
      </p:grpSpPr>
      <p:sp>
        <p:nvSpPr>
          <p:cNvPr id="337" name="Shape 3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8" name="Shape 3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2" name="Shape 342"/>
        <p:cNvGrpSpPr/>
        <p:nvPr/>
      </p:nvGrpSpPr>
      <p:grpSpPr>
        <a:xfrm>
          <a:off y="0" x="0"/>
          <a:ext cy="0" cx="0"/>
          <a:chOff y="0" x="0"/>
          <a:chExt cy="0" cx="0"/>
        </a:xfrm>
      </p:grpSpPr>
      <p:sp>
        <p:nvSpPr>
          <p:cNvPr id="343" name="Shape 3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4" name="Shape 3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8" name="Shape 348"/>
        <p:cNvGrpSpPr/>
        <p:nvPr/>
      </p:nvGrpSpPr>
      <p:grpSpPr>
        <a:xfrm>
          <a:off y="0" x="0"/>
          <a:ext cy="0" cx="0"/>
          <a:chOff y="0" x="0"/>
          <a:chExt cy="0" cx="0"/>
        </a:xfrm>
      </p:grpSpPr>
      <p:sp>
        <p:nvSpPr>
          <p:cNvPr id="349" name="Shape 3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0" name="Shape 3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4" name="Shape 354"/>
        <p:cNvGrpSpPr/>
        <p:nvPr/>
      </p:nvGrpSpPr>
      <p:grpSpPr>
        <a:xfrm>
          <a:off y="0" x="0"/>
          <a:ext cy="0" cx="0"/>
          <a:chOff y="0" x="0"/>
          <a:chExt cy="0" cx="0"/>
        </a:xfrm>
      </p:grpSpPr>
      <p:sp>
        <p:nvSpPr>
          <p:cNvPr id="355" name="Shape 3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6" name="Shape 3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0" name="Shape 360"/>
        <p:cNvGrpSpPr/>
        <p:nvPr/>
      </p:nvGrpSpPr>
      <p:grpSpPr>
        <a:xfrm>
          <a:off y="0" x="0"/>
          <a:ext cy="0" cx="0"/>
          <a:chOff y="0" x="0"/>
          <a:chExt cy="0" cx="0"/>
        </a:xfrm>
      </p:grpSpPr>
      <p:sp>
        <p:nvSpPr>
          <p:cNvPr id="361" name="Shape 3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2" name="Shape 3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7" name="Shape 3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1" name="Shape 381"/>
        <p:cNvGrpSpPr/>
        <p:nvPr/>
      </p:nvGrpSpPr>
      <p:grpSpPr>
        <a:xfrm>
          <a:off y="0" x="0"/>
          <a:ext cy="0" cx="0"/>
          <a:chOff y="0" x="0"/>
          <a:chExt cy="0" cx="0"/>
        </a:xfrm>
      </p:grpSpPr>
      <p:sp>
        <p:nvSpPr>
          <p:cNvPr id="382" name="Shape 3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3" name="Shape 3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7" name="Shape 387"/>
        <p:cNvGrpSpPr/>
        <p:nvPr/>
      </p:nvGrpSpPr>
      <p:grpSpPr>
        <a:xfrm>
          <a:off y="0" x="0"/>
          <a:ext cy="0" cx="0"/>
          <a:chOff y="0" x="0"/>
          <a:chExt cy="0" cx="0"/>
        </a:xfrm>
      </p:grpSpPr>
      <p:sp>
        <p:nvSpPr>
          <p:cNvPr id="388" name="Shape 3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9" name="Shape 3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4" name="Shape 394"/>
        <p:cNvGrpSpPr/>
        <p:nvPr/>
      </p:nvGrpSpPr>
      <p:grpSpPr>
        <a:xfrm>
          <a:off y="0" x="0"/>
          <a:ext cy="0" cx="0"/>
          <a:chOff y="0" x="0"/>
          <a:chExt cy="0" cx="0"/>
        </a:xfrm>
      </p:grpSpPr>
      <p:sp>
        <p:nvSpPr>
          <p:cNvPr id="395" name="Shape 3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6" name="Shape 3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0" name="Shape 400"/>
        <p:cNvGrpSpPr/>
        <p:nvPr/>
      </p:nvGrpSpPr>
      <p:grpSpPr>
        <a:xfrm>
          <a:off y="0" x="0"/>
          <a:ext cy="0" cx="0"/>
          <a:chOff y="0" x="0"/>
          <a:chExt cy="0" cx="0"/>
        </a:xfrm>
      </p:grpSpPr>
      <p:sp>
        <p:nvSpPr>
          <p:cNvPr id="401" name="Shape 4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2" name="Shape 4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pt-BR"/>
              <a:t>twitter -&gt; cassandra</a:t>
            </a:r>
          </a:p>
          <a:p>
            <a:pPr rtl="0" lvl="0">
              <a:buNone/>
            </a:pPr>
            <a:r>
              <a:rPr lang="pt-BR"/>
              <a:t>facebook -&gt; desenvolveu o cassandra</a:t>
            </a:r>
          </a:p>
          <a:p>
            <a:pPr rtl="0" lvl="0">
              <a:buNone/>
            </a:pPr>
            <a:r>
              <a:rPr lang="pt-BR"/>
              <a:t>google -&gt; desenvolveu o bigtable</a:t>
            </a:r>
            <a:br>
              <a:rPr lang="pt-BR"/>
            </a:br>
            <a:r>
              <a:rPr lang="pt-BR"/>
              <a:t>amazon -&gt; desenvolveu o dynamo</a:t>
            </a:r>
          </a:p>
          <a:p>
            <a:r>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7" name="Shape 407"/>
        <p:cNvGrpSpPr/>
        <p:nvPr/>
      </p:nvGrpSpPr>
      <p:grpSpPr>
        <a:xfrm>
          <a:off y="0" x="0"/>
          <a:ext cy="0" cx="0"/>
          <a:chOff y="0" x="0"/>
          <a:chExt cy="0" cx="0"/>
        </a:xfrm>
      </p:grpSpPr>
      <p:sp>
        <p:nvSpPr>
          <p:cNvPr id="408" name="Shape 4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9" name="Shape 4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3" name="Shape 413"/>
        <p:cNvGrpSpPr/>
        <p:nvPr/>
      </p:nvGrpSpPr>
      <p:grpSpPr>
        <a:xfrm>
          <a:off y="0" x="0"/>
          <a:ext cy="0" cx="0"/>
          <a:chOff y="0" x="0"/>
          <a:chExt cy="0" cx="0"/>
        </a:xfrm>
      </p:grpSpPr>
      <p:sp>
        <p:nvSpPr>
          <p:cNvPr id="414" name="Shape 4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5" name="Shape 4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9" name="Shape 419"/>
        <p:cNvGrpSpPr/>
        <p:nvPr/>
      </p:nvGrpSpPr>
      <p:grpSpPr>
        <a:xfrm>
          <a:off y="0" x="0"/>
          <a:ext cy="0" cx="0"/>
          <a:chOff y="0" x="0"/>
          <a:chExt cy="0" cx="0"/>
        </a:xfrm>
      </p:grpSpPr>
      <p:sp>
        <p:nvSpPr>
          <p:cNvPr id="420" name="Shape 4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1" name="Shape 4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6" name="Shape 426"/>
        <p:cNvGrpSpPr/>
        <p:nvPr/>
      </p:nvGrpSpPr>
      <p:grpSpPr>
        <a:xfrm>
          <a:off y="0" x="0"/>
          <a:ext cy="0" cx="0"/>
          <a:chOff y="0" x="0"/>
          <a:chExt cy="0" cx="0"/>
        </a:xfrm>
      </p:grpSpPr>
      <p:sp>
        <p:nvSpPr>
          <p:cNvPr id="427" name="Shape 4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8" name="Shape 4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3" name="Shape 433"/>
        <p:cNvGrpSpPr/>
        <p:nvPr/>
      </p:nvGrpSpPr>
      <p:grpSpPr>
        <a:xfrm>
          <a:off y="0" x="0"/>
          <a:ext cy="0" cx="0"/>
          <a:chOff y="0" x="0"/>
          <a:chExt cy="0" cx="0"/>
        </a:xfrm>
      </p:grpSpPr>
      <p:sp>
        <p:nvSpPr>
          <p:cNvPr id="434" name="Shape 4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5" name="Shape 4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9" name="Shape 439"/>
        <p:cNvGrpSpPr/>
        <p:nvPr/>
      </p:nvGrpSpPr>
      <p:grpSpPr>
        <a:xfrm>
          <a:off y="0" x="0"/>
          <a:ext cy="0" cx="0"/>
          <a:chOff y="0" x="0"/>
          <a:chExt cy="0" cx="0"/>
        </a:xfrm>
      </p:grpSpPr>
      <p:sp>
        <p:nvSpPr>
          <p:cNvPr id="440" name="Shape 4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1" name="Shape 4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6" name="Shape 446"/>
        <p:cNvGrpSpPr/>
        <p:nvPr/>
      </p:nvGrpSpPr>
      <p:grpSpPr>
        <a:xfrm>
          <a:off y="0" x="0"/>
          <a:ext cy="0" cx="0"/>
          <a:chOff y="0" x="0"/>
          <a:chExt cy="0" cx="0"/>
        </a:xfrm>
      </p:grpSpPr>
      <p:sp>
        <p:nvSpPr>
          <p:cNvPr id="447" name="Shape 4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8" name="Shape 4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2" name="Shape 452"/>
        <p:cNvGrpSpPr/>
        <p:nvPr/>
      </p:nvGrpSpPr>
      <p:grpSpPr>
        <a:xfrm>
          <a:off y="0" x="0"/>
          <a:ext cy="0" cx="0"/>
          <a:chOff y="0" x="0"/>
          <a:chExt cy="0" cx="0"/>
        </a:xfrm>
      </p:grpSpPr>
      <p:sp>
        <p:nvSpPr>
          <p:cNvPr id="453" name="Shape 4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4" name="Shape 4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9" name="Shape 459"/>
        <p:cNvGrpSpPr/>
        <p:nvPr/>
      </p:nvGrpSpPr>
      <p:grpSpPr>
        <a:xfrm>
          <a:off y="0" x="0"/>
          <a:ext cy="0" cx="0"/>
          <a:chOff y="0" x="0"/>
          <a:chExt cy="0" cx="0"/>
        </a:xfrm>
      </p:grpSpPr>
      <p:sp>
        <p:nvSpPr>
          <p:cNvPr id="460" name="Shape 4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1" name="Shape 4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5" name="Shape 465"/>
        <p:cNvGrpSpPr/>
        <p:nvPr/>
      </p:nvGrpSpPr>
      <p:grpSpPr>
        <a:xfrm>
          <a:off y="0" x="0"/>
          <a:ext cy="0" cx="0"/>
          <a:chOff y="0" x="0"/>
          <a:chExt cy="0" cx="0"/>
        </a:xfrm>
      </p:grpSpPr>
      <p:sp>
        <p:nvSpPr>
          <p:cNvPr id="466" name="Shape 4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7" name="Shape 4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2" name="Shape 472"/>
        <p:cNvGrpSpPr/>
        <p:nvPr/>
      </p:nvGrpSpPr>
      <p:grpSpPr>
        <a:xfrm>
          <a:off y="0" x="0"/>
          <a:ext cy="0" cx="0"/>
          <a:chOff y="0" x="0"/>
          <a:chExt cy="0" cx="0"/>
        </a:xfrm>
      </p:grpSpPr>
      <p:sp>
        <p:nvSpPr>
          <p:cNvPr id="473" name="Shape 4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74" name="Shape 4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8" name="Shape 478"/>
        <p:cNvGrpSpPr/>
        <p:nvPr/>
      </p:nvGrpSpPr>
      <p:grpSpPr>
        <a:xfrm>
          <a:off y="0" x="0"/>
          <a:ext cy="0" cx="0"/>
          <a:chOff y="0" x="0"/>
          <a:chExt cy="0" cx="0"/>
        </a:xfrm>
      </p:grpSpPr>
      <p:sp>
        <p:nvSpPr>
          <p:cNvPr id="479" name="Shape 4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0" name="Shape 4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4" name="Shape 484"/>
        <p:cNvGrpSpPr/>
        <p:nvPr/>
      </p:nvGrpSpPr>
      <p:grpSpPr>
        <a:xfrm>
          <a:off y="0" x="0"/>
          <a:ext cy="0" cx="0"/>
          <a:chOff y="0" x="0"/>
          <a:chExt cy="0" cx="0"/>
        </a:xfrm>
      </p:grpSpPr>
      <p:sp>
        <p:nvSpPr>
          <p:cNvPr id="485" name="Shape 4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6" name="Shape 4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1" name="Shape 491"/>
        <p:cNvGrpSpPr/>
        <p:nvPr/>
      </p:nvGrpSpPr>
      <p:grpSpPr>
        <a:xfrm>
          <a:off y="0" x="0"/>
          <a:ext cy="0" cx="0"/>
          <a:chOff y="0" x="0"/>
          <a:chExt cy="0" cx="0"/>
        </a:xfrm>
      </p:grpSpPr>
      <p:sp>
        <p:nvSpPr>
          <p:cNvPr id="492" name="Shape 4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3" name="Shape 4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7" name="Shape 497"/>
        <p:cNvGrpSpPr/>
        <p:nvPr/>
      </p:nvGrpSpPr>
      <p:grpSpPr>
        <a:xfrm>
          <a:off y="0" x="0"/>
          <a:ext cy="0" cx="0"/>
          <a:chOff y="0" x="0"/>
          <a:chExt cy="0" cx="0"/>
        </a:xfrm>
      </p:grpSpPr>
      <p:sp>
        <p:nvSpPr>
          <p:cNvPr id="498" name="Shape 4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9" name="Shape 4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3" name="Shape 503"/>
        <p:cNvGrpSpPr/>
        <p:nvPr/>
      </p:nvGrpSpPr>
      <p:grpSpPr>
        <a:xfrm>
          <a:off y="0" x="0"/>
          <a:ext cy="0" cx="0"/>
          <a:chOff y="0" x="0"/>
          <a:chExt cy="0" cx="0"/>
        </a:xfrm>
      </p:grpSpPr>
      <p:sp>
        <p:nvSpPr>
          <p:cNvPr id="504" name="Shape 5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5" name="Shape 5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0" name="Shape 510"/>
        <p:cNvGrpSpPr/>
        <p:nvPr/>
      </p:nvGrpSpPr>
      <p:grpSpPr>
        <a:xfrm>
          <a:off y="0" x="0"/>
          <a:ext cy="0" cx="0"/>
          <a:chOff y="0" x="0"/>
          <a:chExt cy="0" cx="0"/>
        </a:xfrm>
      </p:grpSpPr>
      <p:sp>
        <p:nvSpPr>
          <p:cNvPr id="511" name="Shape 5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2" name="Shape 5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6" name="Shape 516"/>
        <p:cNvGrpSpPr/>
        <p:nvPr/>
      </p:nvGrpSpPr>
      <p:grpSpPr>
        <a:xfrm>
          <a:off y="0" x="0"/>
          <a:ext cy="0" cx="0"/>
          <a:chOff y="0" x="0"/>
          <a:chExt cy="0" cx="0"/>
        </a:xfrm>
      </p:grpSpPr>
      <p:sp>
        <p:nvSpPr>
          <p:cNvPr id="517" name="Shape 5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8" name="Shape 5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3" name="Shape 523"/>
        <p:cNvGrpSpPr/>
        <p:nvPr/>
      </p:nvGrpSpPr>
      <p:grpSpPr>
        <a:xfrm>
          <a:off y="0" x="0"/>
          <a:ext cy="0" cx="0"/>
          <a:chOff y="0" x="0"/>
          <a:chExt cy="0" cx="0"/>
        </a:xfrm>
      </p:grpSpPr>
      <p:sp>
        <p:nvSpPr>
          <p:cNvPr id="524" name="Shape 5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5" name="Shape 5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9" name="Shape 529"/>
        <p:cNvGrpSpPr/>
        <p:nvPr/>
      </p:nvGrpSpPr>
      <p:grpSpPr>
        <a:xfrm>
          <a:off y="0" x="0"/>
          <a:ext cy="0" cx="0"/>
          <a:chOff y="0" x="0"/>
          <a:chExt cy="0" cx="0"/>
        </a:xfrm>
      </p:grpSpPr>
      <p:sp>
        <p:nvSpPr>
          <p:cNvPr id="530" name="Shape 5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1" name="Shape 5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8" name="Shape 538"/>
        <p:cNvGrpSpPr/>
        <p:nvPr/>
      </p:nvGrpSpPr>
      <p:grpSpPr>
        <a:xfrm>
          <a:off y="0" x="0"/>
          <a:ext cy="0" cx="0"/>
          <a:chOff y="0" x="0"/>
          <a:chExt cy="0" cx="0"/>
        </a:xfrm>
      </p:grpSpPr>
      <p:sp>
        <p:nvSpPr>
          <p:cNvPr id="539" name="Shape 5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0" name="Shape 5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4" name="Shape 544"/>
        <p:cNvGrpSpPr/>
        <p:nvPr/>
      </p:nvGrpSpPr>
      <p:grpSpPr>
        <a:xfrm>
          <a:off y="0" x="0"/>
          <a:ext cy="0" cx="0"/>
          <a:chOff y="0" x="0"/>
          <a:chExt cy="0" cx="0"/>
        </a:xfrm>
      </p:grpSpPr>
      <p:sp>
        <p:nvSpPr>
          <p:cNvPr id="545" name="Shape 5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6" name="Shape 5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3" name="Shape 553"/>
        <p:cNvGrpSpPr/>
        <p:nvPr/>
      </p:nvGrpSpPr>
      <p:grpSpPr>
        <a:xfrm>
          <a:off y="0" x="0"/>
          <a:ext cy="0" cx="0"/>
          <a:chOff y="0" x="0"/>
          <a:chExt cy="0" cx="0"/>
        </a:xfrm>
      </p:grpSpPr>
      <p:sp>
        <p:nvSpPr>
          <p:cNvPr id="554" name="Shape 5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5" name="Shape 5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9" name="Shape 559"/>
        <p:cNvGrpSpPr/>
        <p:nvPr/>
      </p:nvGrpSpPr>
      <p:grpSpPr>
        <a:xfrm>
          <a:off y="0" x="0"/>
          <a:ext cy="0" cx="0"/>
          <a:chOff y="0" x="0"/>
          <a:chExt cy="0" cx="0"/>
        </a:xfrm>
      </p:grpSpPr>
      <p:sp>
        <p:nvSpPr>
          <p:cNvPr id="560" name="Shape 5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1" name="Shape 5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8" name="Shape 568"/>
        <p:cNvGrpSpPr/>
        <p:nvPr/>
      </p:nvGrpSpPr>
      <p:grpSpPr>
        <a:xfrm>
          <a:off y="0" x="0"/>
          <a:ext cy="0" cx="0"/>
          <a:chOff y="0" x="0"/>
          <a:chExt cy="0" cx="0"/>
        </a:xfrm>
      </p:grpSpPr>
      <p:sp>
        <p:nvSpPr>
          <p:cNvPr id="569" name="Shape 5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0" name="Shape 5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4" name="Shape 574"/>
        <p:cNvGrpSpPr/>
        <p:nvPr/>
      </p:nvGrpSpPr>
      <p:grpSpPr>
        <a:xfrm>
          <a:off y="0" x="0"/>
          <a:ext cy="0" cx="0"/>
          <a:chOff y="0" x="0"/>
          <a:chExt cy="0" cx="0"/>
        </a:xfrm>
      </p:grpSpPr>
      <p:sp>
        <p:nvSpPr>
          <p:cNvPr id="575" name="Shape 5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6" name="Shape 5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734342" x="685800"/>
            <a:ext cy="2245499" cx="7772400"/>
          </a:xfrm>
          <a:prstGeom prst="rect">
            <a:avLst/>
          </a:prstGeom>
          <a:noFill/>
          <a:ln>
            <a:noFill/>
          </a:ln>
        </p:spPr>
        <p:txBody>
          <a:bodyPr bIns="91425" rIns="91425" lIns="91425" tIns="91425" anchor="b" anchorCtr="0"/>
          <a:lstStyle>
            <a:lvl1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0" name="Shape 10"/>
          <p:cNvSpPr txBox="1"/>
          <p:nvPr>
            <p:ph idx="1" type="subTitle"/>
          </p:nvPr>
        </p:nvSpPr>
        <p:spPr>
          <a:xfrm>
            <a:off y="4124476" x="685800"/>
            <a:ext cy="949799" cx="7772400"/>
          </a:xfrm>
          <a:prstGeom prst="rect">
            <a:avLst/>
          </a:prstGeom>
          <a:noFill/>
          <a:ln>
            <a:noFill/>
          </a:ln>
        </p:spPr>
        <p:txBody>
          <a:bodyPr bIns="91425" rIns="91425" lIns="91425" tIns="91425" anchor="ctr" anchorCtr="0"/>
          <a:lstStyle>
            <a:lvl1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1pPr>
            <a:lvl2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2pPr>
            <a:lvl3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3pPr>
            <a:lvl4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4pPr>
            <a:lvl5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5pPr>
            <a:lvl6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6pPr>
            <a:lvl7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7pPr>
            <a:lvl8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8pPr>
            <a:lvl9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74637" x="457200"/>
            <a:ext cy="1522199" cx="8229600"/>
          </a:xfrm>
          <a:prstGeom prst="rect">
            <a:avLst/>
          </a:prstGeom>
          <a:noFill/>
          <a:ln>
            <a:noFill/>
          </a:ln>
        </p:spPr>
        <p:txBody>
          <a:bodyPr bIns="91425" rIns="91425" lIns="91425" t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id="14" name="Shape 14"/>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
        <p:nvSpPr>
          <p:cNvPr id="18" name="Shape 18"/>
          <p:cNvSpPr txBox="1"/>
          <p:nvPr>
            <p:ph idx="1" type="body"/>
          </p:nvPr>
        </p:nvSpPr>
        <p:spPr>
          <a:xfrm>
            <a:off y="1947332" x="457200"/>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9" name="Shape 19"/>
          <p:cNvSpPr txBox="1"/>
          <p:nvPr>
            <p:ph idx="2" type="body"/>
          </p:nvPr>
        </p:nvSpPr>
        <p:spPr>
          <a:xfrm>
            <a:off y="1949211" x="4656667"/>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5875078" x="457200"/>
            <a:ext cy="692700" cx="8229600"/>
          </a:xfrm>
          <a:prstGeom prst="rect">
            <a:avLst/>
          </a:prstGeom>
          <a:noFill/>
          <a:ln>
            <a:noFill/>
          </a:ln>
        </p:spPr>
        <p:txBody>
          <a:bodyPr bIns="91425" rIns="91425" lIns="91425" tIns="91425" anchor="ctr" anchorCtr="0"/>
          <a:lstStyle>
            <a:lvl1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1pPr>
            <a:lvl2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2pPr>
            <a:lvl3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3pPr>
            <a:lvl4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4pPr>
            <a:lvl5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5pPr>
            <a:lvl6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6pPr>
            <a:lvl7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7pPr>
            <a:lvl8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8pPr>
            <a:lvl9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lgn="l" rtl="0" indent="-342900" marL="342900">
              <a:spcBef>
                <a:spcPts val="600"/>
              </a:spcBef>
              <a:buClr>
                <a:schemeClr val="dk2"/>
              </a:buClr>
              <a:buSzPct val="166666"/>
              <a:buFont typeface="Arial"/>
              <a:buChar char="•"/>
              <a:defRPr strike="noStrike" u="none" b="0" cap="none" baseline="0" sz="3000" i="0">
                <a:solidFill>
                  <a:schemeClr val="dk2"/>
                </a:solidFill>
                <a:latin typeface="Arial"/>
                <a:ea typeface="Arial"/>
                <a:cs typeface="Arial"/>
                <a:sym typeface="Arial"/>
              </a:defRPr>
            </a:lvl1pPr>
            <a:lvl2pPr algn="l" rtl="0" indent="-285750" marL="742950">
              <a:spcBef>
                <a:spcPts val="480"/>
              </a:spcBef>
              <a:buClr>
                <a:schemeClr val="dk2"/>
              </a:buClr>
              <a:buSzPct val="100000"/>
              <a:buFont typeface="Courier New"/>
              <a:buChar char="o"/>
              <a:defRPr strike="noStrike" u="none" b="0" cap="none" baseline="0" sz="2400" i="0">
                <a:solidFill>
                  <a:schemeClr val="dk2"/>
                </a:solidFill>
                <a:latin typeface="Arial"/>
                <a:ea typeface="Arial"/>
                <a:cs typeface="Arial"/>
                <a:sym typeface="Arial"/>
              </a:defRPr>
            </a:lvl2pPr>
            <a:lvl3pPr algn="l" rtl="0" indent="-228600" marL="1143000">
              <a:spcBef>
                <a:spcPts val="480"/>
              </a:spcBef>
              <a:buClr>
                <a:schemeClr val="dk2"/>
              </a:buClr>
              <a:buSzPct val="100000"/>
              <a:buFont typeface="Wingdings"/>
              <a:buChar char="§"/>
              <a:defRPr strike="noStrike" u="none" b="0" cap="none" baseline="0" sz="2400" i="0">
                <a:solidFill>
                  <a:schemeClr val="dk2"/>
                </a:solidFill>
                <a:latin typeface="Arial"/>
                <a:ea typeface="Arial"/>
                <a:cs typeface="Arial"/>
                <a:sym typeface="Arial"/>
              </a:defRPr>
            </a:lvl3pPr>
            <a:lvl4pPr algn="l" rtl="0" indent="-228600" marL="16002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4pPr>
            <a:lvl5pPr algn="l" rtl="0" indent="-228600" marL="20574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indent="-228600" marL="25146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indent="-228600" marL="29718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7pPr>
            <a:lvl8pPr algn="l" rtl="0" indent="-228600" marL="34290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indent="-228600" marL="38862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comments/comment1.xml" Type="http://schemas.openxmlformats.org/officeDocument/2006/relationships/comments"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comments/comment2.xml" Type="http://schemas.openxmlformats.org/officeDocument/2006/relationships/comments"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comments/comment3.xml" Type="http://schemas.openxmlformats.org/officeDocument/2006/relationships/comments"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comments/comment4.xml" Type="http://schemas.openxmlformats.org/officeDocument/2006/relationships/comments"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comments/comment5.xml" Type="http://schemas.openxmlformats.org/officeDocument/2006/relationships/comments"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comments/comment6.xml" Type="http://schemas.openxmlformats.org/officeDocument/2006/relationships/comments"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30.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media/image32.png" Type="http://schemas.openxmlformats.org/officeDocument/2006/relationships/image"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media/image12.jpg" Type="http://schemas.openxmlformats.org/officeDocument/2006/relationships/image"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 Target="../comments/comment7.xml" Type="http://schemas.openxmlformats.org/officeDocument/2006/relationships/comments" Id="rId3"/></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xml" Type="http://schemas.openxmlformats.org/officeDocument/2006/relationships/slideLayout" Id="rId1"/></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s>
</file>

<file path=ppt/slides/_rels/slide78.xml.rels><?xml version="1.0" encoding="UTF-8" standalone="yes"?><Relationships xmlns="http://schemas.openxmlformats.org/package/2006/relationships"><Relationship Target="../notesSlides/notesSlide78.xml" Type="http://schemas.openxmlformats.org/officeDocument/2006/relationships/notesSlide" Id="rId2"/><Relationship Target="../slideLayouts/slideLayout2.xml" Type="http://schemas.openxmlformats.org/officeDocument/2006/relationships/slideLayout" Id="rId1"/><Relationship Target="../media/image26.png" Type="http://schemas.openxmlformats.org/officeDocument/2006/relationships/image" Id="rId3"/></Relationships>
</file>

<file path=ppt/slides/_rels/slide79.xml.rels><?xml version="1.0" encoding="UTF-8" standalone="yes"?><Relationships xmlns="http://schemas.openxmlformats.org/package/2006/relationships"><Relationship Target="../notesSlides/notesSlide79.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80.xml.rels><?xml version="1.0" encoding="UTF-8" standalone="yes"?><Relationships xmlns="http://schemas.openxmlformats.org/package/2006/relationships"><Relationship Target="../notesSlides/notesSlide80.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4"/><Relationship Target="../media/image23.png" Type="http://schemas.openxmlformats.org/officeDocument/2006/relationships/image" Id="rId3"/></Relationships>
</file>

<file path=ppt/slides/_rels/slide81.xml.rels><?xml version="1.0" encoding="UTF-8" standalone="yes"?><Relationships xmlns="http://schemas.openxmlformats.org/package/2006/relationships"><Relationship Target="../notesSlides/notesSlide81.xml" Type="http://schemas.openxmlformats.org/officeDocument/2006/relationships/notesSlide" Id="rId2"/><Relationship Target="../slideLayouts/slideLayout2.xml" Type="http://schemas.openxmlformats.org/officeDocument/2006/relationships/slideLayout" Id="rId1"/></Relationships>
</file>

<file path=ppt/slides/_rels/slide82.xml.rels><?xml version="1.0" encoding="UTF-8" standalone="yes"?><Relationships xmlns="http://schemas.openxmlformats.org/package/2006/relationships"><Relationship Target="../notesSlides/notesSlide82.xml" Type="http://schemas.openxmlformats.org/officeDocument/2006/relationships/notesSlide" Id="rId2"/><Relationship Target="../slideLayouts/slideLayout2.xml" Type="http://schemas.openxmlformats.org/officeDocument/2006/relationships/slideLayout" Id="rId1"/><Relationship Target="../media/image27.png" Type="http://schemas.openxmlformats.org/officeDocument/2006/relationships/image" Id="rId4"/><Relationship Target="../media/image31.png" Type="http://schemas.openxmlformats.org/officeDocument/2006/relationships/image" Id="rId3"/></Relationships>
</file>

<file path=ppt/slides/_rels/slide83.xml.rels><?xml version="1.0" encoding="UTF-8" standalone="yes"?><Relationships xmlns="http://schemas.openxmlformats.org/package/2006/relationships"><Relationship Target="../notesSlides/notesSlide83.xml" Type="http://schemas.openxmlformats.org/officeDocument/2006/relationships/notesSlide" Id="rId2"/><Relationship Target="../slideLayouts/slideLayout2.xml" Type="http://schemas.openxmlformats.org/officeDocument/2006/relationships/slideLayout" Id="rId1"/></Relationships>
</file>

<file path=ppt/slides/_rels/slide84.xml.rels><?xml version="1.0" encoding="UTF-8" standalone="yes"?><Relationships xmlns="http://schemas.openxmlformats.org/package/2006/relationships"><Relationship Target="../notesSlides/notesSlide84.xml" Type="http://schemas.openxmlformats.org/officeDocument/2006/relationships/notesSlide" Id="rId2"/><Relationship Target="../slideLayouts/slideLayout2.xml" Type="http://schemas.openxmlformats.org/officeDocument/2006/relationships/slideLayout" Id="rId1"/><Relationship Target="../media/image29.png" Type="http://schemas.openxmlformats.org/officeDocument/2006/relationships/image" Id="rId4"/><Relationship Target="../media/image28.png" Type="http://schemas.openxmlformats.org/officeDocument/2006/relationships/image" Id="rId3"/></Relationships>
</file>

<file path=ppt/slides/_rels/slide85.xml.rels><?xml version="1.0" encoding="UTF-8" standalone="yes"?><Relationships xmlns="http://schemas.openxmlformats.org/package/2006/relationships"><Relationship Target="../notesSlides/notesSlide85.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a:buNone/>
            </a:pPr>
            <a:r>
              <a:rPr lang="pt-BR"/>
              <a:t>Bancos de dados NoSQL</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a:buNone/>
            </a:pPr>
            <a:r>
              <a:rPr lang="pt-BR"/>
              <a:t>Estudo de caso com CouchDB</a:t>
            </a:r>
          </a:p>
        </p:txBody>
      </p:sp>
      <p:sp>
        <p:nvSpPr>
          <p:cNvPr id="30" name="Shape 30"/>
          <p:cNvSpPr/>
          <p:nvPr/>
        </p:nvSpPr>
        <p:spPr>
          <a:xfrm>
            <a:off y="3764550" x="6612625"/>
            <a:ext cy="1146099" cx="846950"/>
          </a:xfrm>
          <a:prstGeom prst="flowChartMagneticDisk">
            <a:avLst/>
          </a:prstGeom>
          <a:solidFill>
            <a:srgbClr val="999999"/>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31" name="Shape 31"/>
          <p:cNvSpPr/>
          <p:nvPr/>
        </p:nvSpPr>
        <p:spPr>
          <a:xfrm rot="1624411">
            <a:off y="700239" x="7877351"/>
            <a:ext cy="467982" cx="468653"/>
          </a:xfrm>
          <a:prstGeom prst="smileyFace">
            <a:avLst>
              <a:gd fmla="val -4653" name="adj"/>
            </a:avLst>
          </a:prstGeom>
          <a:solidFill>
            <a:srgbClr val="FF00FF"/>
          </a:solidFill>
          <a:ln w="19050" cap="flat">
            <a:solidFill>
              <a:srgbClr val="351C75"/>
            </a:solidFill>
            <a:prstDash val="solid"/>
            <a:round/>
            <a:headEnd w="med" len="med" type="none"/>
            <a:tailEnd w="med" len="med" type="none"/>
          </a:ln>
        </p:spPr>
        <p:txBody>
          <a:bodyPr bIns="91425" rIns="91425" lIns="91425" tIns="91425" anchor="ctr" anchorCtr="0">
            <a:noAutofit/>
          </a:bodyPr>
          <a:lstStyle/>
          <a:p/>
        </p:txBody>
      </p:sp>
      <p:sp>
        <p:nvSpPr>
          <p:cNvPr id="32" name="Shape 32"/>
          <p:cNvSpPr/>
          <p:nvPr/>
        </p:nvSpPr>
        <p:spPr>
          <a:xfrm>
            <a:off y="459324" x="7161275"/>
            <a:ext cy="949799" cx="949799"/>
          </a:xfrm>
          <a:prstGeom prst="pie">
            <a:avLst>
              <a:gd fmla="val 2359439" name="adj1"/>
              <a:gd fmla="val 19161251" name="adj2"/>
            </a:avLst>
          </a:prstGeom>
          <a:solidFill>
            <a:srgbClr val="FFFF00"/>
          </a:solidFill>
          <a:ln w="19050" cap="flat">
            <a:solidFill>
              <a:srgbClr val="999999"/>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Registros em NoSQL</a:t>
            </a:r>
          </a:p>
        </p:txBody>
      </p:sp>
      <p:sp>
        <p:nvSpPr>
          <p:cNvPr id="87" name="Shape 87"/>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Sem esquemas padrões de relacionamento;</a:t>
            </a:r>
          </a:p>
          <a:p>
            <a:pPr rtl="0" lvl="0" indent="-419100" marL="457200">
              <a:lnSpc>
                <a:spcPct val="150000"/>
              </a:lnSpc>
              <a:buClr>
                <a:schemeClr val="dk2"/>
              </a:buClr>
              <a:buSzPct val="166666"/>
              <a:buFont typeface="Arial"/>
              <a:buChar char="•"/>
            </a:pPr>
            <a:r>
              <a:rPr lang="pt-BR"/>
              <a:t>BD não gerência relacionamentos;</a:t>
            </a:r>
          </a:p>
          <a:p>
            <a:pPr rtl="0" lvl="0" indent="-419100" marL="457200">
              <a:lnSpc>
                <a:spcPct val="150000"/>
              </a:lnSpc>
              <a:buClr>
                <a:schemeClr val="dk2"/>
              </a:buClr>
              <a:buSzPct val="166666"/>
              <a:buFont typeface="Arial"/>
              <a:buChar char="•"/>
            </a:pPr>
            <a:r>
              <a:rPr lang="pt-BR">
                <a:solidFill>
                  <a:srgbClr val="191919"/>
                </a:solidFill>
              </a:rPr>
              <a:t>Agrupamento da informação em um registro;</a:t>
            </a:r>
          </a:p>
          <a:p>
            <a:pPr rtl="0" lvl="0" indent="-419100" marL="457200">
              <a:lnSpc>
                <a:spcPct val="150000"/>
              </a:lnSpc>
              <a:buClr>
                <a:schemeClr val="dk2"/>
              </a:buClr>
              <a:buSzPct val="166666"/>
              <a:buFont typeface="Arial"/>
              <a:buChar char="•"/>
            </a:pPr>
            <a:r>
              <a:rPr lang="pt-BR"/>
              <a:t>Mundo real x Modelo.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600"/>
              </a:spcBef>
              <a:buNone/>
            </a:pPr>
            <a:r>
              <a:rPr lang="pt-BR"/>
              <a:t>Exemplo </a:t>
            </a:r>
            <a:r>
              <a:rPr sz="3000" lang="pt-BR"/>
              <a:t>-</a:t>
            </a:r>
            <a:r>
              <a:rPr lang="pt-BR"/>
              <a:t> </a:t>
            </a:r>
            <a:r>
              <a:rPr sz="3000" lang="pt-BR"/>
              <a:t>Documentos autônomos</a:t>
            </a:r>
          </a:p>
        </p:txBody>
      </p:sp>
      <p:sp>
        <p:nvSpPr>
          <p:cNvPr id="93" name="Shape 9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lnSpc>
                <a:spcPct val="150000"/>
              </a:lnSpc>
              <a:buNone/>
            </a:pPr>
            <a:r>
              <a:rPr b="1" lang="pt-BR"/>
              <a:t>Conta</a:t>
            </a:r>
          </a:p>
          <a:p>
            <a:r>
              <a:t/>
            </a:r>
          </a:p>
        </p:txBody>
      </p:sp>
      <p:sp>
        <p:nvSpPr>
          <p:cNvPr id="94" name="Shape 94"/>
          <p:cNvSpPr/>
          <p:nvPr/>
        </p:nvSpPr>
        <p:spPr>
          <a:xfrm>
            <a:off y="2709325" x="903275"/>
            <a:ext cy="3636500" cx="7337425"/>
          </a:xfrm>
          <a:prstGeom prst="rect">
            <a:avLst/>
          </a:prstGeom>
          <a:blipFill>
            <a:blip r:embed="rId4"/>
            <a:stretch>
              <a:fillRect/>
            </a:stretch>
          </a:blipFill>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Escalabilidade</a:t>
            </a:r>
          </a:p>
        </p:txBody>
      </p:sp>
      <p:sp>
        <p:nvSpPr>
          <p:cNvPr id="100" name="Shape 100"/>
          <p:cNvSpPr txBox="1"/>
          <p:nvPr>
            <p:ph idx="1" type="body"/>
          </p:nvPr>
        </p:nvSpPr>
        <p:spPr>
          <a:xfrm>
            <a:off y="2016882" x="457200"/>
            <a:ext cy="4620299" cx="8229600"/>
          </a:xfrm>
          <a:prstGeom prst="rect">
            <a:avLst/>
          </a:prstGeom>
        </p:spPr>
        <p:txBody>
          <a:bodyPr bIns="91425" rIns="91425" lIns="91425" tIns="91425" anchor="t" anchorCtr="0">
            <a:noAutofit/>
          </a:bodyPr>
          <a:lstStyle/>
          <a:p>
            <a:pPr algn="ctr" rtl="0" lvl="0">
              <a:lnSpc>
                <a:spcPct val="150000"/>
              </a:lnSpc>
              <a:buNone/>
            </a:pPr>
            <a:r>
              <a:rPr b="1" lang="pt-BR"/>
              <a:t>Vertical x Horizontal</a:t>
            </a:r>
          </a:p>
          <a:p>
            <a:r>
              <a:t/>
            </a:r>
          </a:p>
          <a:p>
            <a:r>
              <a:t/>
            </a:r>
          </a:p>
        </p:txBody>
      </p:sp>
      <p:sp>
        <p:nvSpPr>
          <p:cNvPr id="101" name="Shape 101"/>
          <p:cNvSpPr/>
          <p:nvPr/>
        </p:nvSpPr>
        <p:spPr>
          <a:xfrm>
            <a:off y="2682825" x="1294125"/>
            <a:ext cy="3954350" cx="6555751"/>
          </a:xfrm>
          <a:prstGeom prst="rect">
            <a:avLst/>
          </a:prstGeom>
          <a:blipFill>
            <a:blip r:embed="rId3"/>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pt-BR"/>
              <a:t>Sistemas Distribuídos</a:t>
            </a:r>
          </a:p>
        </p:txBody>
      </p:sp>
      <p:sp>
        <p:nvSpPr>
          <p:cNvPr id="107" name="Shape 10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lnSpc>
                <a:spcPct val="150000"/>
              </a:lnSpc>
              <a:buNone/>
            </a:pPr>
            <a:r>
              <a:rPr b="1" lang="pt-BR"/>
              <a:t>Características comuns</a:t>
            </a:r>
          </a:p>
          <a:p>
            <a:pPr rtl="0" lvl="0" indent="-419100" marL="457200">
              <a:lnSpc>
                <a:spcPct val="150000"/>
              </a:lnSpc>
              <a:buClr>
                <a:schemeClr val="dk2"/>
              </a:buClr>
              <a:buSzPct val="166666"/>
              <a:buFont typeface="Arial"/>
              <a:buChar char="•"/>
            </a:pPr>
            <a:r>
              <a:rPr lang="pt-BR"/>
              <a:t>Operam robustamente sobre uma rede;</a:t>
            </a:r>
          </a:p>
          <a:p>
            <a:pPr rtl="0" lvl="0" indent="-419100" marL="457200">
              <a:lnSpc>
                <a:spcPct val="150000"/>
              </a:lnSpc>
              <a:buClr>
                <a:schemeClr val="dk2"/>
              </a:buClr>
              <a:buSzPct val="166666"/>
              <a:buFont typeface="Arial"/>
              <a:buChar char="•"/>
            </a:pPr>
            <a:r>
              <a:rPr lang="pt-BR" i="1"/>
              <a:t>Network links</a:t>
            </a:r>
            <a:r>
              <a:rPr lang="pt-BR"/>
              <a:t> podem desaparecer;</a:t>
            </a:r>
          </a:p>
          <a:p>
            <a:pPr lvl="0" indent="-419100" marL="457200">
              <a:lnSpc>
                <a:spcPct val="150000"/>
              </a:lnSpc>
              <a:buClr>
                <a:schemeClr val="dk2"/>
              </a:buClr>
              <a:buSzPct val="166666"/>
              <a:buFont typeface="Arial"/>
              <a:buChar char="•"/>
            </a:pPr>
            <a:r>
              <a:rPr lang="pt-BR"/>
              <a:t>"Dados se comportam diferente quando são utilizados simultâneamente".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Teorema CAP</a:t>
            </a:r>
          </a:p>
        </p:txBody>
      </p:sp>
      <p:sp>
        <p:nvSpPr>
          <p:cNvPr id="113" name="Shape 113"/>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Como distribuir a lógica da aplicação?</a:t>
            </a:r>
          </a:p>
        </p:txBody>
      </p:sp>
      <p:sp>
        <p:nvSpPr>
          <p:cNvPr id="114" name="Shape 114"/>
          <p:cNvSpPr/>
          <p:nvPr/>
        </p:nvSpPr>
        <p:spPr>
          <a:xfrm>
            <a:off y="2941475" x="2424100"/>
            <a:ext cy="3695700" cx="4295775"/>
          </a:xfrm>
          <a:prstGeom prst="rect">
            <a:avLst/>
          </a:prstGeom>
          <a:blipFill>
            <a:blip r:embed="rId4"/>
            <a:stretch>
              <a:fillRect/>
            </a:stretch>
          </a:blipFill>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CouchDB</a:t>
            </a:r>
          </a:p>
        </p:txBody>
      </p:sp>
      <p:sp>
        <p:nvSpPr>
          <p:cNvPr id="120" name="Shape 120"/>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381000" marL="457200">
              <a:lnSpc>
                <a:spcPct val="150000"/>
              </a:lnSpc>
              <a:buClr>
                <a:schemeClr val="dk2"/>
              </a:buClr>
              <a:buSzPct val="166666"/>
              <a:buFont typeface="Arial"/>
              <a:buChar char="•"/>
            </a:pPr>
            <a:r>
              <a:rPr sz="2400" lang="pt-BR">
                <a:solidFill>
                  <a:srgbClr val="000000"/>
                </a:solidFill>
              </a:rPr>
              <a:t>Cluster of Unreliable Commodity Hardware (Conjunto de Hardware não confiáveis);</a:t>
            </a:r>
          </a:p>
          <a:p>
            <a:pPr rtl="0" lvl="0" indent="-381000" marL="457200">
              <a:lnSpc>
                <a:spcPct val="150000"/>
              </a:lnSpc>
              <a:buClr>
                <a:schemeClr val="dk2"/>
              </a:buClr>
              <a:buSzPct val="166666"/>
              <a:buFont typeface="Arial"/>
              <a:buChar char="•"/>
            </a:pPr>
            <a:r>
              <a:rPr sz="2400" lang="pt-BR"/>
              <a:t>Código aberto;</a:t>
            </a:r>
          </a:p>
          <a:p>
            <a:pPr rtl="0" lvl="0" indent="-381000" marL="457200">
              <a:lnSpc>
                <a:spcPct val="150000"/>
              </a:lnSpc>
              <a:buClr>
                <a:schemeClr val="dk2"/>
              </a:buClr>
              <a:buSzPct val="166666"/>
              <a:buFont typeface="Arial"/>
              <a:buChar char="•"/>
            </a:pPr>
            <a:r>
              <a:rPr sz="2400" lang="pt-BR"/>
              <a:t>Facilidade na Replicação de dados;</a:t>
            </a:r>
          </a:p>
          <a:p>
            <a:pPr rtl="0" lvl="0" indent="-381000" marL="457200">
              <a:lnSpc>
                <a:spcPct val="150000"/>
              </a:lnSpc>
              <a:buClr>
                <a:schemeClr val="dk2"/>
              </a:buClr>
              <a:buSzPct val="166666"/>
              <a:buFont typeface="Arial"/>
              <a:buChar char="•"/>
            </a:pPr>
            <a:r>
              <a:rPr sz="2400" lang="pt-BR"/>
              <a:t>Dados armazenados como uma coleção de documentos no formato JSON;</a:t>
            </a:r>
          </a:p>
          <a:p>
            <a:pPr rtl="0" lvl="0" indent="-381000" marL="457200">
              <a:lnSpc>
                <a:spcPct val="150000"/>
              </a:lnSpc>
              <a:buClr>
                <a:schemeClr val="dk2"/>
              </a:buClr>
              <a:buSzPct val="166666"/>
              <a:buFont typeface="Arial"/>
              <a:buChar char="•"/>
            </a:pPr>
            <a:r>
              <a:rPr sz="2400" lang="pt-BR"/>
              <a:t>MapReduces (agregação e filtro);</a:t>
            </a:r>
          </a:p>
          <a:p>
            <a:pPr rtl="0" lvl="0" indent="-381000" marL="457200">
              <a:lnSpc>
                <a:spcPct val="150000"/>
              </a:lnSpc>
              <a:buClr>
                <a:schemeClr val="dk2"/>
              </a:buClr>
              <a:buSzPct val="166666"/>
              <a:buFont typeface="Arial"/>
              <a:buChar char="•"/>
            </a:pPr>
            <a:r>
              <a:rPr sz="2400" lang="pt-BR"/>
              <a:t>API REST para manipulação dos dados.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Futon</a:t>
            </a:r>
          </a:p>
        </p:txBody>
      </p:sp>
      <p:sp>
        <p:nvSpPr>
          <p:cNvPr id="126" name="Shape 126"/>
          <p:cNvSpPr/>
          <p:nvPr/>
        </p:nvSpPr>
        <p:spPr>
          <a:xfrm>
            <a:off y="2085612" x="1835950"/>
            <a:ext cy="4482825" cx="5472099"/>
          </a:xfrm>
          <a:prstGeom prst="rect">
            <a:avLst/>
          </a:prstGeom>
          <a:blipFill>
            <a:blip r:embed="rId3"/>
            <a:stretch>
              <a:fillRect/>
            </a:stretch>
          </a:blipFill>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Organização física</a:t>
            </a:r>
          </a:p>
        </p:txBody>
      </p:sp>
      <p:sp>
        <p:nvSpPr>
          <p:cNvPr id="132" name="Shape 132"/>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a:t>Estrutura: B+_tree</a:t>
            </a:r>
          </a:p>
          <a:p>
            <a:pPr rtl="0" lvl="0" indent="-419100" marL="457200">
              <a:lnSpc>
                <a:spcPct val="150000"/>
              </a:lnSpc>
              <a:buClr>
                <a:schemeClr val="dk2"/>
              </a:buClr>
              <a:buSzPct val="166666"/>
              <a:buFont typeface="Arial"/>
              <a:buChar char="•"/>
            </a:pPr>
            <a:r>
              <a:rPr lang="pt-BR"/>
              <a:t>Excelente para armazenar grandes quantidades de dados, e tem acesso rápido;</a:t>
            </a:r>
          </a:p>
          <a:p>
            <a:pPr rtl="0" lvl="0" indent="-419100" marL="457200">
              <a:lnSpc>
                <a:spcPct val="150000"/>
              </a:lnSpc>
              <a:buClr>
                <a:schemeClr val="dk2"/>
              </a:buClr>
              <a:buSzPct val="166666"/>
              <a:buFont typeface="Arial"/>
              <a:buChar char="•"/>
            </a:pPr>
            <a:r>
              <a:rPr lang="pt-BR"/>
              <a:t>CouchDB armazena as folhas em um dispositivo lento, como </a:t>
            </a:r>
            <a:r>
              <a:rPr lang="pt-BR" i="1"/>
              <a:t>hard disk</a:t>
            </a:r>
            <a:r>
              <a:rPr lang="pt-BR"/>
              <a:t>;</a:t>
            </a:r>
          </a:p>
          <a:p>
            <a:pPr rtl="0" lvl="0" indent="-419100" marL="457200">
              <a:lnSpc>
                <a:spcPct val="150000"/>
              </a:lnSpc>
              <a:buClr>
                <a:schemeClr val="dk2"/>
              </a:buClr>
              <a:buSzPct val="166666"/>
              <a:buFont typeface="Arial"/>
              <a:buChar char="•"/>
            </a:pPr>
            <a:r>
              <a:rPr lang="pt-BR"/>
              <a:t>Garantem um tempo de acesso inferior à 10ms [Dr. Rudolf Bayer].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pt-BR"/>
              <a:t>Implementação</a:t>
            </a:r>
          </a:p>
        </p:txBody>
      </p:sp>
      <p:sp>
        <p:nvSpPr>
          <p:cNvPr id="138" name="Shape 138"/>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i="1"/>
              <a:t>Multi-Version Concurrency Control</a:t>
            </a:r>
            <a:r>
              <a:rPr lang="pt-BR"/>
              <a:t> (MVCC);</a:t>
            </a:r>
          </a:p>
          <a:p>
            <a:pPr rtl="0" lvl="0" indent="-419100" marL="457200">
              <a:lnSpc>
                <a:spcPct val="150000"/>
              </a:lnSpc>
              <a:buClr>
                <a:schemeClr val="dk2"/>
              </a:buClr>
              <a:buSzPct val="166666"/>
              <a:buFont typeface="Arial"/>
              <a:buChar char="•"/>
            </a:pPr>
            <a:r>
              <a:rPr lang="pt-BR" i="1"/>
              <a:t>Append-only design</a:t>
            </a:r>
            <a:r>
              <a:rPr lang="pt-BR"/>
              <a:t>;</a:t>
            </a:r>
          </a:p>
          <a:p>
            <a:pPr rtl="0" lvl="0" indent="-419100" marL="457200">
              <a:lnSpc>
                <a:spcPct val="150000"/>
              </a:lnSpc>
              <a:buClr>
                <a:schemeClr val="dk2"/>
              </a:buClr>
              <a:buSzPct val="166666"/>
              <a:buFont typeface="Arial"/>
              <a:buChar char="•"/>
            </a:pPr>
            <a:r>
              <a:rPr lang="pt-BR"/>
              <a:t>Leituras simultâneas de versões diferentes de um mesmo documento;</a:t>
            </a:r>
          </a:p>
          <a:p>
            <a:pPr rtl="0" lvl="0" indent="-419100" marL="457200">
              <a:lnSpc>
                <a:spcPct val="150000"/>
              </a:lnSpc>
              <a:buClr>
                <a:schemeClr val="dk2"/>
              </a:buClr>
              <a:buSzPct val="166666"/>
              <a:buFont typeface="Arial"/>
              <a:buChar char="•"/>
            </a:pPr>
            <a:r>
              <a:rPr lang="pt-BR"/>
              <a:t>Arquivo de banco de dados robusto.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pt-BR"/>
              <a:t>Implementação</a:t>
            </a:r>
          </a:p>
        </p:txBody>
      </p:sp>
      <p:sp>
        <p:nvSpPr>
          <p:cNvPr id="144" name="Shape 144"/>
          <p:cNvSpPr/>
          <p:nvPr/>
        </p:nvSpPr>
        <p:spPr>
          <a:xfrm>
            <a:off y="2379299" x="374762"/>
            <a:ext cy="3768900" cx="8394474"/>
          </a:xfrm>
          <a:prstGeom prst="rect">
            <a:avLst/>
          </a:prstGeom>
          <a:blipFill>
            <a:blip r:embed="rId4"/>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sz="3600" lang="pt-BR"/>
              <a:t>O que garantiu a hegemonia dos bancos de dados relacionais?</a:t>
            </a:r>
          </a:p>
        </p:txBody>
      </p:sp>
      <p:sp>
        <p:nvSpPr>
          <p:cNvPr id="38" name="Shape 38"/>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Persistência de dados;</a:t>
            </a:r>
          </a:p>
          <a:p>
            <a:pPr rtl="0" lvl="0" indent="-419100" marL="457200">
              <a:lnSpc>
                <a:spcPct val="150000"/>
              </a:lnSpc>
              <a:buClr>
                <a:schemeClr val="dk2"/>
              </a:buClr>
              <a:buSzPct val="166666"/>
              <a:buFont typeface="Arial"/>
              <a:buChar char="•"/>
            </a:pPr>
            <a:r>
              <a:rPr lang="pt-BR"/>
              <a:t>Concorrência;</a:t>
            </a:r>
          </a:p>
          <a:p>
            <a:pPr rtl="0" lvl="0" indent="-419100" marL="457200">
              <a:lnSpc>
                <a:spcPct val="150000"/>
              </a:lnSpc>
              <a:buClr>
                <a:schemeClr val="dk2"/>
              </a:buClr>
              <a:buSzPct val="166666"/>
              <a:buFont typeface="Arial"/>
              <a:buChar char="•"/>
            </a:pPr>
            <a:r>
              <a:rPr lang="pt-BR"/>
              <a:t>Padrão SQL;</a:t>
            </a:r>
          </a:p>
          <a:p>
            <a:pPr rtl="0" lvl="0" indent="-419100" marL="457200">
              <a:lnSpc>
                <a:spcPct val="150000"/>
              </a:lnSpc>
              <a:buClr>
                <a:schemeClr val="dk2"/>
              </a:buClr>
              <a:buSzPct val="166666"/>
              <a:buFont typeface="Arial"/>
              <a:buChar char="•"/>
            </a:pPr>
            <a:r>
              <a:rPr lang="pt-BR"/>
              <a:t>Integração entre aplicações;</a:t>
            </a:r>
          </a:p>
          <a:p>
            <a:pPr rtl="0" lvl="0" indent="-419100" marL="457200">
              <a:lnSpc>
                <a:spcPct val="150000"/>
              </a:lnSpc>
              <a:buClr>
                <a:schemeClr val="dk2"/>
              </a:buClr>
              <a:buSzPct val="166666"/>
              <a:buFont typeface="Arial"/>
              <a:buChar char="•"/>
            </a:pPr>
            <a:r>
              <a:rPr lang="pt-BR"/>
              <a:t>Relacionamento de dados.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pt-BR"/>
              <a:t>Commit - Exemplo</a:t>
            </a:r>
          </a:p>
        </p:txBody>
      </p:sp>
      <p:sp>
        <p:nvSpPr>
          <p:cNvPr id="150" name="Shape 150"/>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2 rodapés de 2k [+</a:t>
            </a:r>
            <a:r>
              <a:rPr lang="pt-BR" i="1"/>
              <a:t>checksum</a:t>
            </a:r>
            <a:r>
              <a:rPr lang="pt-BR"/>
              <a:t>].</a:t>
            </a:r>
          </a:p>
          <a:p>
            <a:pPr rtl="0" lvl="0">
              <a:lnSpc>
                <a:spcPct val="115000"/>
              </a:lnSpc>
              <a:buNone/>
            </a:pPr>
            <a:r>
              <a:rPr sz="2400" lang="pt-BR"/>
              <a:t>Adicionar "2" ao arquivo ("texto").</a:t>
            </a:r>
          </a:p>
          <a:p>
            <a:pPr rtl="0" lvl="0" indent="-381000" marL="457200">
              <a:lnSpc>
                <a:spcPct val="115000"/>
              </a:lnSpc>
              <a:buClr>
                <a:schemeClr val="dk2"/>
              </a:buClr>
              <a:buSzPct val="166666"/>
              <a:buFont typeface="Arial"/>
              <a:buChar char="•"/>
            </a:pPr>
            <a:r>
              <a:rPr sz="2400" lang="pt-BR"/>
              <a:t>Inicialmente:    textoxxx55</a:t>
            </a:r>
          </a:p>
          <a:p>
            <a:pPr rtl="0" lvl="0" indent="-381000" marL="457200">
              <a:lnSpc>
                <a:spcPct val="115000"/>
              </a:lnSpc>
              <a:buClr>
                <a:schemeClr val="dk2"/>
              </a:buClr>
              <a:buSzPct val="166666"/>
              <a:buFont typeface="Arial"/>
              <a:buChar char="•"/>
            </a:pPr>
            <a:r>
              <a:rPr sz="2400" lang="pt-BR"/>
              <a:t>Modificado:      texto2xx66</a:t>
            </a:r>
          </a:p>
          <a:p>
            <a:pPr rtl="0" lvl="0" indent="-381000" marL="457200">
              <a:lnSpc>
                <a:spcPct val="115000"/>
              </a:lnSpc>
              <a:buClr>
                <a:schemeClr val="dk2"/>
              </a:buClr>
              <a:buSzPct val="166666"/>
              <a:buFont typeface="Arial"/>
              <a:buChar char="•"/>
            </a:pPr>
            <a:r>
              <a:rPr sz="2400" lang="pt-BR"/>
              <a:t>Corrompido  I:  texto0xx55              -</a:t>
            </a:r>
          </a:p>
          <a:p>
            <a:pPr rtl="0" lvl="0" indent="-381000" marL="457200">
              <a:lnSpc>
                <a:spcPct val="115000"/>
              </a:lnSpc>
              <a:buClr>
                <a:schemeClr val="dk2"/>
              </a:buClr>
              <a:buSzPct val="166666"/>
              <a:buFont typeface="Arial"/>
              <a:buChar char="•"/>
            </a:pPr>
            <a:r>
              <a:rPr sz="2400" lang="pt-BR"/>
              <a:t>Corrompido II:  texto2xx45   -&gt; texto2xx55</a:t>
            </a:r>
          </a:p>
          <a:p>
            <a:pPr rtl="0" lvl="0" indent="-381000" marL="457200">
              <a:lnSpc>
                <a:spcPct val="115000"/>
              </a:lnSpc>
              <a:buClr>
                <a:schemeClr val="dk2"/>
              </a:buClr>
              <a:buSzPct val="166666"/>
              <a:buFont typeface="Arial"/>
              <a:buChar char="•"/>
            </a:pPr>
            <a:r>
              <a:rPr sz="2400" lang="pt-BR"/>
              <a:t>Corrompido III: texto2xx64   -&gt; texto2xx66</a:t>
            </a:r>
          </a:p>
          <a:p>
            <a:pPr lvl="0">
              <a:lnSpc>
                <a:spcPct val="115000"/>
              </a:lnSpc>
              <a:buNone/>
            </a:pPr>
            <a:r>
              <a:rPr sz="2400" lang="pt-BR"/>
              <a:t>As leituras só são reconhecidas como 'bem sucedidas' quando os dois rodapés estão em disco.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API REST</a:t>
            </a:r>
          </a:p>
        </p:txBody>
      </p:sp>
      <p:sp>
        <p:nvSpPr>
          <p:cNvPr id="156" name="Shape 156"/>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Utilização da Web;</a:t>
            </a:r>
          </a:p>
          <a:p>
            <a:pPr rtl="0" lvl="0" indent="-419100" marL="457200">
              <a:lnSpc>
                <a:spcPct val="150000"/>
              </a:lnSpc>
              <a:buClr>
                <a:schemeClr val="dk2"/>
              </a:buClr>
              <a:buSzPct val="166666"/>
              <a:buFont typeface="Arial"/>
              <a:buChar char="•"/>
            </a:pPr>
            <a:r>
              <a:rPr lang="pt-BR"/>
              <a:t>Arquitetura Orientada a Recursos;</a:t>
            </a:r>
          </a:p>
          <a:p>
            <a:pPr rtl="0" lvl="0" indent="-419100" marL="457200">
              <a:lnSpc>
                <a:spcPct val="150000"/>
              </a:lnSpc>
              <a:buClr>
                <a:schemeClr val="dk2"/>
              </a:buClr>
              <a:buSzPct val="166666"/>
              <a:buFont typeface="Arial"/>
              <a:buChar char="•"/>
            </a:pPr>
            <a:r>
              <a:rPr lang="pt-BR"/>
              <a:t>REST;</a:t>
            </a:r>
          </a:p>
          <a:p>
            <a:pPr rtl="0" lvl="0" indent="-419100" marL="457200">
              <a:lnSpc>
                <a:spcPct val="150000"/>
              </a:lnSpc>
              <a:buClr>
                <a:schemeClr val="dk2"/>
              </a:buClr>
              <a:buSzPct val="166666"/>
              <a:buFont typeface="Arial"/>
              <a:buChar char="•"/>
            </a:pPr>
            <a:r>
              <a:rPr lang="pt-BR"/>
              <a:t>Aplicações Web;</a:t>
            </a:r>
          </a:p>
          <a:p>
            <a:pPr rtl="0" lvl="0" indent="-419100" marL="457200">
              <a:lnSpc>
                <a:spcPct val="150000"/>
              </a:lnSpc>
              <a:buClr>
                <a:schemeClr val="dk2"/>
              </a:buClr>
              <a:buSzPct val="166666"/>
              <a:buFont typeface="Arial"/>
              <a:buChar char="•"/>
            </a:pPr>
            <a:r>
              <a:rPr lang="pt-BR"/>
              <a:t>GET, HEAD, POST, PUT, DELETE e COPY;</a:t>
            </a:r>
          </a:p>
          <a:p>
            <a:pPr rtl="0" lvl="0" indent="-419100" marL="457200">
              <a:lnSpc>
                <a:spcPct val="150000"/>
              </a:lnSpc>
              <a:buClr>
                <a:schemeClr val="dk2"/>
              </a:buClr>
              <a:buSzPct val="166666"/>
              <a:buFont typeface="Arial"/>
              <a:buChar char="•"/>
            </a:pPr>
            <a:r>
              <a:rPr lang="pt-BR"/>
              <a:t>URIs.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API REST</a:t>
            </a:r>
          </a:p>
        </p:txBody>
      </p:sp>
      <p:sp>
        <p:nvSpPr>
          <p:cNvPr id="162" name="Shape 162"/>
          <p:cNvSpPr txBox="1"/>
          <p:nvPr>
            <p:ph idx="1" type="body"/>
          </p:nvPr>
        </p:nvSpPr>
        <p:spPr>
          <a:xfrm>
            <a:off y="2016882" x="457200"/>
            <a:ext cy="4620299" cx="8229600"/>
          </a:xfrm>
          <a:prstGeom prst="rect">
            <a:avLst/>
          </a:prstGeom>
        </p:spPr>
        <p:txBody>
          <a:bodyPr bIns="91425" rIns="91425" lIns="91425" tIns="91425" anchor="t" anchorCtr="0">
            <a:noAutofit/>
          </a:bodyPr>
          <a:lstStyle/>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a:t>
            </a:r>
          </a:p>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a:t>
            </a:r>
          </a:p>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/{nomeDoBanco}/{identificadorDoDocumento}</a:t>
            </a:r>
          </a:p>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/{nomeDoBanco}/{identificadorDoDocumento}/{nomeDoAnexo}</a:t>
            </a:r>
          </a:p>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/{nomeDoBanco}/_design/{nomeDoDesing}</a:t>
            </a:r>
          </a:p>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/{nomeDoBanco}/_design/{nomeDoDesing}/_view/{nomeDaView}</a:t>
            </a:r>
          </a:p>
          <a:p>
            <a:pPr algn="just" rtl="0" lvl="0" indent="-342900" marL="457200">
              <a:lnSpc>
                <a:spcPct val="150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/{nomeDoBanco}/_design/{nomeDoDesing}/_show/{nomeDaShowFunction}/{identificadorDoDocumento}</a:t>
            </a:r>
          </a:p>
          <a:p>
            <a:pPr rtl="0" lvl="0" indent="-342900" marL="457200">
              <a:lnSpc>
                <a:spcPct val="115000"/>
              </a:lnSpc>
              <a:spcBef>
                <a:spcPts val="0"/>
              </a:spcBef>
              <a:buClr>
                <a:srgbClr val="000000"/>
              </a:buClr>
              <a:buSzPct val="166666"/>
              <a:buFont typeface="Arial"/>
              <a:buChar char="•"/>
            </a:pPr>
            <a:r>
              <a:rPr sz="1800" lang="pt-BR">
                <a:solidFill>
                  <a:srgbClr val="000000"/>
                </a:solidFill>
                <a:latin typeface="Courier New"/>
                <a:ea typeface="Courier New"/>
                <a:cs typeface="Courier New"/>
                <a:sym typeface="Courier New"/>
              </a:rPr>
              <a:t>/{nomeDoBanco}/_design/{nomeDoDesing}/_list/{nomeDaListFunction}/{nomeDaView}</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JSON</a:t>
            </a:r>
          </a:p>
        </p:txBody>
      </p:sp>
      <p:sp>
        <p:nvSpPr>
          <p:cNvPr id="168" name="Shape 168"/>
          <p:cNvSpPr txBox="1"/>
          <p:nvPr>
            <p:ph idx="1" type="body"/>
          </p:nvPr>
        </p:nvSpPr>
        <p:spPr>
          <a:xfrm>
            <a:off y="2016882" x="457200"/>
            <a:ext cy="4620299" cx="8229600"/>
          </a:xfrm>
          <a:prstGeom prst="rect">
            <a:avLst/>
          </a:prstGeom>
          <a:ln>
            <a:noFill/>
          </a:ln>
        </p:spPr>
        <p:txBody>
          <a:bodyPr bIns="91425" rIns="91425" lIns="91425" tIns="91425" anchor="t" anchorCtr="0">
            <a:noAutofit/>
          </a:bodyPr>
          <a:lstStyle/>
          <a:p>
            <a:pPr rtl="0" lvl="0" indent="-342900" marL="457200">
              <a:lnSpc>
                <a:spcPct val="150000"/>
              </a:lnSpc>
              <a:buClr>
                <a:schemeClr val="dk2"/>
              </a:buClr>
              <a:buSzPct val="166666"/>
              <a:buFont typeface="Arial"/>
              <a:buChar char="•"/>
            </a:pPr>
            <a:r>
              <a:rPr sz="1800" lang="pt-BR"/>
              <a:t>Formato para representação de objetos;</a:t>
            </a:r>
          </a:p>
          <a:p>
            <a:pPr rtl="0" lvl="0" indent="-342900" marL="457200">
              <a:lnSpc>
                <a:spcPct val="150000"/>
              </a:lnSpc>
              <a:buClr>
                <a:schemeClr val="dk2"/>
              </a:buClr>
              <a:buSzPct val="166666"/>
              <a:buFont typeface="Arial"/>
              <a:buChar char="•"/>
            </a:pPr>
            <a:r>
              <a:rPr sz="1800" lang="pt-BR"/>
              <a:t>Leve e rápido (em comparação com XML);</a:t>
            </a:r>
          </a:p>
          <a:p>
            <a:pPr rtl="0" lvl="0" indent="-342900" marL="457200">
              <a:lnSpc>
                <a:spcPct val="150000"/>
              </a:lnSpc>
              <a:buClr>
                <a:schemeClr val="dk2"/>
              </a:buClr>
              <a:buSzPct val="166666"/>
              <a:buFont typeface="Arial"/>
              <a:buChar char="•"/>
            </a:pPr>
            <a:r>
              <a:rPr sz="1800" lang="pt-BR"/>
              <a:t>Pode ser analisado pela função eval() (implementada em todos navegadores web).</a:t>
            </a:r>
          </a:p>
          <a:p>
            <a:pPr rtl="0" lvl="0" marR="101600" indent="0" marL="0">
              <a:lnSpc>
                <a:spcPct val="100000"/>
              </a:lnSpc>
              <a:spcBef>
                <a:spcPts val="1000"/>
              </a:spcBef>
              <a:spcAft>
                <a:spcPts val="1500"/>
              </a:spcAft>
              <a:buNone/>
            </a:pPr>
            <a:r>
              <a:rPr b="1" sz="1400" lang="pt-BR">
                <a:solidFill>
                  <a:srgbClr val="555555"/>
                </a:solidFill>
                <a:latin typeface="Courier New"/>
                <a:ea typeface="Courier New"/>
                <a:cs typeface="Courier New"/>
                <a:sym typeface="Courier New"/>
              </a:rPr>
              <a:t>var dados = {</a:t>
            </a:r>
          </a:p>
          <a:p>
            <a:pPr rtl="0" lvl="0" marR="101600" indent="0" marL="0">
              <a:lnSpc>
                <a:spcPct val="100000"/>
              </a:lnSpc>
              <a:spcBef>
                <a:spcPts val="1000"/>
              </a:spcBef>
              <a:spcAft>
                <a:spcPts val="1500"/>
              </a:spcAft>
              <a:buNone/>
            </a:pPr>
            <a:r>
              <a:rPr b="1" sz="1400" lang="pt-BR">
                <a:solidFill>
                  <a:srgbClr val="555555"/>
                </a:solidFill>
                <a:latin typeface="Courier New"/>
                <a:ea typeface="Courier New"/>
                <a:cs typeface="Courier New"/>
                <a:sym typeface="Courier New"/>
              </a:rPr>
              <a:t>"aluno" : [</a:t>
            </a:r>
          </a:p>
          <a:p>
            <a:pPr rtl="0" lvl="0" marR="101600" indent="0" marL="0">
              <a:lnSpc>
                <a:spcPct val="100000"/>
              </a:lnSpc>
              <a:spcBef>
                <a:spcPts val="1000"/>
              </a:spcBef>
              <a:spcAft>
                <a:spcPts val="1500"/>
              </a:spcAft>
              <a:buNone/>
            </a:pPr>
            <a:r>
              <a:rPr b="1" sz="1400" lang="pt-BR">
                <a:solidFill>
                  <a:srgbClr val="555555"/>
                </a:solidFill>
                <a:latin typeface="Courier New"/>
                <a:ea typeface="Courier New"/>
                <a:cs typeface="Courier New"/>
                <a:sym typeface="Courier New"/>
              </a:rPr>
              <a:t>{"nome":"João","provas":[{"nota":8},{"nota":6},{"nota":10},{"nota":2}]},</a:t>
            </a:r>
          </a:p>
          <a:p>
            <a:pPr rtl="0" lvl="0" marR="101600" indent="0" marL="0">
              <a:lnSpc>
                <a:spcPct val="100000"/>
              </a:lnSpc>
              <a:spcBef>
                <a:spcPts val="1000"/>
              </a:spcBef>
              <a:spcAft>
                <a:spcPts val="1500"/>
              </a:spcAft>
              <a:buNone/>
            </a:pPr>
            <a:r>
              <a:rPr b="1" sz="1400" lang="pt-BR">
                <a:solidFill>
                  <a:srgbClr val="555555"/>
                </a:solidFill>
                <a:latin typeface="Courier New"/>
                <a:ea typeface="Courier New"/>
                <a:cs typeface="Courier New"/>
                <a:sym typeface="Courier New"/>
              </a:rPr>
              <a:t>{"nome":"Maria","provas":[{"nota":3},{"nota":5},{"nota":8},{"nota":1}]},</a:t>
            </a:r>
          </a:p>
          <a:p>
            <a:pPr rtl="0" lvl="0" marR="101600" indent="0" marL="0">
              <a:lnSpc>
                <a:spcPct val="100000"/>
              </a:lnSpc>
              <a:spcBef>
                <a:spcPts val="1000"/>
              </a:spcBef>
              <a:spcAft>
                <a:spcPts val="1500"/>
              </a:spcAft>
              <a:buNone/>
            </a:pPr>
            <a:r>
              <a:rPr b="1" sz="1400" lang="pt-BR">
                <a:solidFill>
                  <a:srgbClr val="555555"/>
                </a:solidFill>
                <a:latin typeface="Courier New"/>
                <a:ea typeface="Courier New"/>
                <a:cs typeface="Courier New"/>
                <a:sym typeface="Courier New"/>
              </a:rPr>
              <a:t>{"nome":"Pedro","provas":[{"nota":7},{"nota":6},{"nota":6},{"nota":8}]},</a:t>
            </a:r>
          </a:p>
          <a:p>
            <a:pPr rtl="0" lvl="0" marR="101600" indent="0" marL="0">
              <a:lnSpc>
                <a:spcPct val="100000"/>
              </a:lnSpc>
              <a:spcBef>
                <a:spcPts val="1000"/>
              </a:spcBef>
              <a:spcAft>
                <a:spcPts val="1500"/>
              </a:spcAft>
              <a:buNone/>
            </a:pPr>
            <a:r>
              <a:rPr b="1" sz="1400" lang="pt-BR">
                <a:solidFill>
                  <a:srgbClr val="555555"/>
                </a:solidFill>
                <a:latin typeface="Courier New"/>
                <a:ea typeface="Courier New"/>
                <a:cs typeface="Courier New"/>
                <a:sym typeface="Courier New"/>
              </a:rPr>
              <a:t>]</a:t>
            </a:r>
            <a:br>
              <a:rPr b="1" sz="1400" lang="pt-BR">
                <a:solidFill>
                  <a:srgbClr val="555555"/>
                </a:solidFill>
                <a:latin typeface="Courier New"/>
                <a:ea typeface="Courier New"/>
                <a:cs typeface="Courier New"/>
                <a:sym typeface="Courier New"/>
              </a:rPr>
            </a:br>
            <a:r>
              <a:rPr b="1" sz="1400" lang="pt-BR">
                <a:solidFill>
                  <a:srgbClr val="555555"/>
                </a:solidFill>
                <a:latin typeface="Courier New"/>
                <a:ea typeface="Courier New"/>
                <a:cs typeface="Courier New"/>
                <a:sym typeface="Courier New"/>
              </a:rPr>
              <a:t>}; var json = eval(dados); json.aluno[0].nome</a:t>
            </a:r>
          </a:p>
          <a:p>
            <a:r>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pt-BR"/>
              <a:t>JSON x XML</a:t>
            </a:r>
          </a:p>
        </p:txBody>
      </p:sp>
      <p:sp>
        <p:nvSpPr>
          <p:cNvPr id="174" name="Shape 17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42900" marL="457200">
              <a:lnSpc>
                <a:spcPct val="150000"/>
              </a:lnSpc>
              <a:buClr>
                <a:schemeClr val="dk2"/>
              </a:buClr>
              <a:buSzPct val="166666"/>
              <a:buFont typeface="Arial"/>
              <a:buChar char="•"/>
            </a:pPr>
            <a:r>
              <a:rPr sz="1800" lang="pt-BR"/>
              <a:t>Mais rápido, leve, e os dados são mais compactos que o XML (devido as sucessivas tags);</a:t>
            </a:r>
          </a:p>
          <a:p>
            <a:pPr rtl="0" lvl="0" indent="-342900" marL="457200">
              <a:lnSpc>
                <a:spcPct val="150000"/>
              </a:lnSpc>
              <a:buClr>
                <a:schemeClr val="dk2"/>
              </a:buClr>
              <a:buSzPct val="166666"/>
              <a:buFont typeface="Arial"/>
              <a:buChar char="•"/>
            </a:pPr>
            <a:r>
              <a:rPr sz="1800" lang="pt-BR"/>
              <a:t>Acesso e leitura dos dados:</a:t>
            </a:r>
          </a:p>
          <a:p>
            <a:pPr rtl="0" lvl="1" indent="-342900" marL="914400">
              <a:lnSpc>
                <a:spcPct val="150000"/>
              </a:lnSpc>
              <a:buClr>
                <a:schemeClr val="dk2"/>
              </a:buClr>
              <a:buSzPct val="100000"/>
              <a:buFont typeface="Courier New"/>
              <a:buChar char="o"/>
            </a:pPr>
            <a:r>
              <a:rPr sz="1800" lang="pt-BR"/>
              <a:t>JSON: Dados são acessíveis pelos objetos JSON no código JavaScript;</a:t>
            </a:r>
          </a:p>
          <a:p>
            <a:pPr rtl="0" lvl="1" indent="-342900" marL="914400">
              <a:lnSpc>
                <a:spcPct val="150000"/>
              </a:lnSpc>
              <a:buClr>
                <a:schemeClr val="dk2"/>
              </a:buClr>
              <a:buSzPct val="100000"/>
              <a:buFont typeface="Courier New"/>
              <a:buChar char="o"/>
            </a:pPr>
            <a:r>
              <a:rPr sz="1800" lang="pt-BR"/>
              <a:t>XML: Dados precisam de ser interpretados (</a:t>
            </a:r>
            <a:r>
              <a:rPr sz="1800" lang="pt-BR" i="1"/>
              <a:t>parsed</a:t>
            </a:r>
            <a:r>
              <a:rPr sz="1800" lang="pt-BR"/>
              <a:t>) e atribuídos a variáveis através de API’s DOM. Possui cabeçalhos adicionais, referências a outros documentos.</a:t>
            </a:r>
          </a:p>
          <a:p>
            <a:pPr rtl="0" lvl="0" indent="-342900" marL="457200">
              <a:lnSpc>
                <a:spcPct val="150000"/>
              </a:lnSpc>
              <a:buClr>
                <a:schemeClr val="dk2"/>
              </a:buClr>
              <a:buSzPct val="166666"/>
              <a:buFont typeface="Arial"/>
              <a:buChar char="•"/>
            </a:pPr>
            <a:r>
              <a:rPr sz="1800" lang="pt-BR"/>
              <a:t>Tipos de dados dos objetos:</a:t>
            </a:r>
          </a:p>
          <a:p>
            <a:pPr rtl="0" lvl="1" indent="-342900" marL="914400">
              <a:lnSpc>
                <a:spcPct val="150000"/>
              </a:lnSpc>
              <a:buClr>
                <a:schemeClr val="dk2"/>
              </a:buClr>
              <a:buSzPct val="100000"/>
              <a:buFont typeface="Courier New"/>
              <a:buChar char="o"/>
            </a:pPr>
            <a:r>
              <a:rPr sz="1800" lang="pt-BR"/>
              <a:t>JSON: </a:t>
            </a:r>
            <a:r>
              <a:rPr sz="1800" lang="pt-BR" i="1"/>
              <a:t>strings</a:t>
            </a:r>
            <a:r>
              <a:rPr sz="1800" lang="pt-BR"/>
              <a:t>, </a:t>
            </a:r>
            <a:r>
              <a:rPr sz="1800" lang="pt-BR" i="1"/>
              <a:t>numbers</a:t>
            </a:r>
            <a:r>
              <a:rPr sz="1800" lang="pt-BR"/>
              <a:t>, </a:t>
            </a:r>
            <a:r>
              <a:rPr sz="1800" lang="pt-BR" i="1"/>
              <a:t>arrays</a:t>
            </a:r>
            <a:r>
              <a:rPr sz="1800" lang="pt-BR"/>
              <a:t>, </a:t>
            </a:r>
            <a:r>
              <a:rPr sz="1800" lang="pt-BR" i="1"/>
              <a:t>booleans</a:t>
            </a:r>
            <a:r>
              <a:rPr sz="1800" lang="pt-BR"/>
              <a:t>, </a:t>
            </a:r>
            <a:r>
              <a:rPr sz="1800" lang="pt-BR" i="1"/>
              <a:t>null</a:t>
            </a:r>
            <a:r>
              <a:rPr sz="1800" lang="pt-BR"/>
              <a:t>;</a:t>
            </a:r>
          </a:p>
          <a:p>
            <a:pPr rtl="0" lvl="1" indent="-342900" marL="914400">
              <a:lnSpc>
                <a:spcPct val="150000"/>
              </a:lnSpc>
              <a:buClr>
                <a:schemeClr val="dk2"/>
              </a:buClr>
              <a:buSzPct val="100000"/>
              <a:buFont typeface="Courier New"/>
              <a:buChar char="o"/>
            </a:pPr>
            <a:r>
              <a:rPr sz="1800" lang="pt-BR"/>
              <a:t>XML: </a:t>
            </a:r>
            <a:r>
              <a:rPr sz="1800" lang="pt-BR" i="1"/>
              <a:t>strings</a:t>
            </a:r>
            <a:r>
              <a:rPr sz="1800" lang="pt-BR"/>
              <a:t>.</a:t>
            </a:r>
          </a:p>
          <a:p>
            <a:r>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sp>
        <p:nvSpPr>
          <p:cNvPr id="180" name="Shape 180"/>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381000" marL="457200">
              <a:lnSpc>
                <a:spcPct val="150000"/>
              </a:lnSpc>
              <a:buClr>
                <a:schemeClr val="dk2"/>
              </a:buClr>
              <a:buSzPct val="166666"/>
              <a:buFont typeface="Arial"/>
              <a:buChar char="•"/>
            </a:pPr>
            <a:r>
              <a:rPr sz="2400" lang="pt-BR"/>
              <a:t>Formato JSON;</a:t>
            </a:r>
          </a:p>
          <a:p>
            <a:pPr rtl="0" lvl="0" indent="-381000" marL="457200">
              <a:lnSpc>
                <a:spcPct val="150000"/>
              </a:lnSpc>
              <a:buClr>
                <a:schemeClr val="dk2"/>
              </a:buClr>
              <a:buSzPct val="166666"/>
              <a:buFont typeface="Arial"/>
              <a:buChar char="•"/>
            </a:pPr>
            <a:r>
              <a:rPr sz="2400" lang="pt-BR">
                <a:latin typeface="Courier New"/>
                <a:ea typeface="Courier New"/>
                <a:cs typeface="Courier New"/>
                <a:sym typeface="Courier New"/>
              </a:rPr>
              <a:t>_id</a:t>
            </a:r>
          </a:p>
          <a:p>
            <a:pPr rtl="0" lvl="0" indent="-381000" marL="457200">
              <a:lnSpc>
                <a:spcPct val="150000"/>
              </a:lnSpc>
              <a:buClr>
                <a:schemeClr val="dk2"/>
              </a:buClr>
              <a:buSzPct val="166666"/>
              <a:buFont typeface="Arial"/>
              <a:buChar char="•"/>
            </a:pPr>
            <a:r>
              <a:rPr sz="2400" lang="pt-BR">
                <a:latin typeface="Courier New"/>
                <a:ea typeface="Courier New"/>
                <a:cs typeface="Courier New"/>
                <a:sym typeface="Courier New"/>
              </a:rPr>
              <a:t>_rev</a:t>
            </a:r>
          </a:p>
          <a:p>
            <a:pPr rtl="0" lvl="0" indent="-381000" marL="457200">
              <a:lnSpc>
                <a:spcPct val="150000"/>
              </a:lnSpc>
              <a:buClr>
                <a:schemeClr val="dk2"/>
              </a:buClr>
              <a:buSzPct val="166666"/>
              <a:buFont typeface="Arial"/>
              <a:buChar char="•"/>
            </a:pPr>
            <a:r>
              <a:rPr sz="2400" lang="pt-BR">
                <a:latin typeface="Courier New"/>
                <a:ea typeface="Courier New"/>
                <a:cs typeface="Courier New"/>
                <a:sym typeface="Courier New"/>
              </a:rPr>
              <a:t>_attachments</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/{nomeDoBanco}/{identificadorDoDocumento}</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/{nomeDoBanco}/{identificadorDoDocumento}/{nomeDoAnexo}</a:t>
            </a:r>
          </a:p>
          <a:p>
            <a:pPr rtl="0" lvl="0" indent="-381000" marL="457200">
              <a:lnSpc>
                <a:spcPct val="150000"/>
              </a:lnSpc>
              <a:buClr>
                <a:schemeClr val="dk2"/>
              </a:buClr>
              <a:buSzPct val="166666"/>
              <a:buFont typeface="Arial"/>
              <a:buChar char="•"/>
            </a:pPr>
            <a:r>
              <a:rPr sz="2400" lang="pt-BR"/>
              <a:t>Modelado de diversas formas.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y="0" x="0"/>
          <a:ext cy="0" cx="0"/>
          <a:chOff y="0" x="0"/>
          <a:chExt cy="0" cx="0"/>
        </a:xfrm>
      </p:grpSpPr>
      <p:sp>
        <p:nvSpPr>
          <p:cNvPr id="185" name="Shape 18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grpSp>
        <p:nvGrpSpPr>
          <p:cNvPr id="186" name="Shape 186"/>
          <p:cNvGrpSpPr/>
          <p:nvPr/>
        </p:nvGrpSpPr>
        <p:grpSpPr>
          <a:xfrm>
            <a:off y="3882150" x="1975175"/>
            <a:ext cy="888750" cx="5193650"/>
            <a:chOff y="4506300" x="1528250"/>
            <a:chExt cy="888750" cx="5193650"/>
          </a:xfrm>
        </p:grpSpPr>
        <p:sp>
          <p:nvSpPr>
            <p:cNvPr id="187" name="Shape 187"/>
            <p:cNvSpPr/>
            <p:nvPr/>
          </p:nvSpPr>
          <p:spPr>
            <a:xfrm>
              <a:off y="4506300" x="1528250"/>
              <a:ext cy="863099" cx="1864799"/>
            </a:xfrm>
            <a:prstGeom prst="rect">
              <a:avLst/>
            </a:prstGeom>
            <a:solidFill>
              <a:srgbClr val="1C4587"/>
            </a:solidFill>
            <a:ln>
              <a:noFill/>
            </a:ln>
          </p:spPr>
          <p:txBody>
            <a:bodyPr bIns="91425" rIns="91425" lIns="91425" tIns="91425" anchor="ctr" anchorCtr="0">
              <a:noAutofit/>
            </a:bodyPr>
            <a:lstStyle/>
            <a:p>
              <a:pPr algn="ctr" rtl="0" lvl="0">
                <a:buNone/>
              </a:pPr>
              <a:r>
                <a:rPr sz="2400" lang="pt-BR">
                  <a:solidFill>
                    <a:schemeClr val="lt1"/>
                  </a:solidFill>
                </a:rPr>
                <a:t>Postagem</a:t>
              </a:r>
            </a:p>
          </p:txBody>
        </p:sp>
        <p:sp>
          <p:nvSpPr>
            <p:cNvPr id="188" name="Shape 188"/>
            <p:cNvSpPr/>
            <p:nvPr/>
          </p:nvSpPr>
          <p:spPr>
            <a:xfrm>
              <a:off y="4506300" x="4857100"/>
              <a:ext cy="863099" cx="1864799"/>
            </a:xfrm>
            <a:prstGeom prst="rect">
              <a:avLst/>
            </a:prstGeom>
            <a:solidFill>
              <a:srgbClr val="1C4587"/>
            </a:solidFill>
            <a:ln>
              <a:noFill/>
            </a:ln>
          </p:spPr>
          <p:txBody>
            <a:bodyPr bIns="91425" rIns="91425" lIns="91425" tIns="91425" anchor="ctr" anchorCtr="0">
              <a:noAutofit/>
            </a:bodyPr>
            <a:lstStyle/>
            <a:p>
              <a:pPr algn="ctr" rtl="0" lvl="0">
                <a:buNone/>
              </a:pPr>
              <a:r>
                <a:rPr sz="2400" lang="pt-BR">
                  <a:solidFill>
                    <a:schemeClr val="lt1"/>
                  </a:solidFill>
                </a:rPr>
                <a:t>Comentário</a:t>
              </a:r>
            </a:p>
          </p:txBody>
        </p:sp>
        <p:cxnSp>
          <p:nvCxnSpPr>
            <p:cNvPr id="189" name="Shape 189"/>
            <p:cNvCxnSpPr>
              <a:stCxn id="187" idx="3"/>
              <a:endCxn id="188" idx="1"/>
            </p:cNvCxnSpPr>
            <p:nvPr/>
          </p:nvCxnSpPr>
          <p:spPr>
            <a:xfrm>
              <a:off y="4937849" x="3393049"/>
              <a:ext cy="0" cx="1464050"/>
            </a:xfrm>
            <a:prstGeom prst="straightConnector1">
              <a:avLst/>
            </a:prstGeom>
            <a:noFill/>
            <a:ln w="19050" cap="flat">
              <a:solidFill>
                <a:schemeClr val="dk2"/>
              </a:solidFill>
              <a:prstDash val="solid"/>
              <a:round/>
              <a:headEnd w="lg" len="lg" type="none"/>
              <a:tailEnd w="lg" len="lg" type="none"/>
            </a:ln>
          </p:spPr>
        </p:cxnSp>
        <p:sp>
          <p:nvSpPr>
            <p:cNvPr id="190" name="Shape 190"/>
            <p:cNvSpPr txBox="1"/>
            <p:nvPr/>
          </p:nvSpPr>
          <p:spPr>
            <a:xfrm>
              <a:off y="4530900" x="1947800"/>
              <a:ext cy="457200" cx="3657600"/>
            </a:xfrm>
            <a:prstGeom prst="rect">
              <a:avLst/>
            </a:prstGeom>
            <a:noFill/>
          </p:spPr>
          <p:txBody>
            <a:bodyPr bIns="91425" rIns="91425" lIns="91425" tIns="91425" anchor="t" anchorCtr="0">
              <a:noAutofit/>
            </a:bodyPr>
            <a:lstStyle/>
            <a:p>
              <a:pPr rtl="0" lvl="0">
                <a:buNone/>
              </a:pPr>
              <a:r>
                <a:rPr sz="1800" lang="pt-BR"/>
                <a:t>			1</a:t>
              </a:r>
            </a:p>
          </p:txBody>
        </p:sp>
        <p:sp>
          <p:nvSpPr>
            <p:cNvPr id="191" name="Shape 191"/>
            <p:cNvSpPr txBox="1"/>
            <p:nvPr/>
          </p:nvSpPr>
          <p:spPr>
            <a:xfrm>
              <a:off y="4937850" x="3064300"/>
              <a:ext cy="457200" cx="3657600"/>
            </a:xfrm>
            <a:prstGeom prst="rect">
              <a:avLst/>
            </a:prstGeom>
            <a:noFill/>
          </p:spPr>
          <p:txBody>
            <a:bodyPr bIns="91425" rIns="91425" lIns="91425" tIns="91425" anchor="t" anchorCtr="0">
              <a:noAutofit/>
            </a:bodyPr>
            <a:lstStyle/>
            <a:p>
              <a:pPr rtl="0" lvl="0">
                <a:buNone/>
              </a:pPr>
              <a:r>
                <a:rPr sz="1800" lang="pt-BR"/>
                <a:t>			N</a:t>
              </a:r>
            </a:p>
          </p:txBody>
        </p:sp>
      </p:gr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sp>
        <p:nvSpPr>
          <p:cNvPr id="197" name="Shape 197"/>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50000"/>
              </a:lnSpc>
              <a:buNone/>
            </a:pPr>
            <a:r>
              <a:rPr b="1" lang="pt-BR"/>
              <a:t>Modelagem 1: postagem</a:t>
            </a:r>
          </a:p>
          <a:p>
            <a:pPr rtl="0" lvl="0">
              <a:lnSpc>
                <a:spcPct val="100000"/>
              </a:lnSpc>
              <a:buNone/>
            </a:pPr>
            <a:r>
              <a:rPr lang="pt-BR">
                <a:latin typeface="Courier New"/>
                <a:ea typeface="Courier New"/>
                <a:cs typeface="Courier New"/>
                <a:sym typeface="Courier New"/>
              </a:rPr>
              <a:t>{</a:t>
            </a:r>
          </a:p>
          <a:p>
            <a:pPr rtl="0" lvl="0">
              <a:lnSpc>
                <a:spcPct val="100000"/>
              </a:lnSpc>
              <a:buNone/>
            </a:pPr>
            <a:r>
              <a:rPr lang="pt-BR">
                <a:latin typeface="Courier New"/>
                <a:ea typeface="Courier New"/>
                <a:cs typeface="Courier New"/>
                <a:sym typeface="Courier New"/>
              </a:rPr>
              <a:t>	titulo: "Título da postagem",</a:t>
            </a:r>
          </a:p>
          <a:p>
            <a:pPr rtl="0" lvl="0">
              <a:lnSpc>
                <a:spcPct val="100000"/>
              </a:lnSpc>
              <a:buNone/>
            </a:pPr>
            <a:r>
              <a:rPr lang="pt-BR">
                <a:latin typeface="Courier New"/>
                <a:ea typeface="Courier New"/>
                <a:cs typeface="Courier New"/>
                <a:sym typeface="Courier New"/>
              </a:rPr>
              <a:t>	texto: "...",</a:t>
            </a:r>
          </a:p>
          <a:p>
            <a:pPr rtl="0" lvl="0">
              <a:lnSpc>
                <a:spcPct val="100000"/>
              </a:lnSpc>
              <a:buNone/>
            </a:pPr>
            <a:r>
              <a:rPr lang="pt-BR">
                <a:latin typeface="Courier New"/>
                <a:ea typeface="Courier New"/>
                <a:cs typeface="Courier New"/>
                <a:sym typeface="Courier New"/>
              </a:rPr>
              <a:t>	data: "11/09/2001",</a:t>
            </a:r>
          </a:p>
          <a:p>
            <a:pPr rtl="0" lvl="0" indent="457200">
              <a:lnSpc>
                <a:spcPct val="100000"/>
              </a:lnSpc>
              <a:buNone/>
            </a:pPr>
            <a:r>
              <a:rPr lang="pt-BR">
                <a:latin typeface="Courier New"/>
                <a:ea typeface="Courier New"/>
                <a:cs typeface="Courier New"/>
                <a:sym typeface="Courier New"/>
              </a:rPr>
              <a:t>tipo: "postagem"</a:t>
            </a:r>
          </a:p>
          <a:p>
            <a:pPr rtl="0" lvl="0">
              <a:lnSpc>
                <a:spcPct val="100000"/>
              </a:lnSpc>
              <a:buNone/>
            </a:pPr>
            <a:r>
              <a:rPr lang="pt-BR">
                <a:latin typeface="Courier New"/>
                <a:ea typeface="Courier New"/>
                <a:cs typeface="Courier New"/>
                <a:sym typeface="Courier New"/>
              </a:rPr>
              <a: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sp>
        <p:nvSpPr>
          <p:cNvPr id="203" name="Shape 203"/>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50000"/>
              </a:lnSpc>
              <a:buNone/>
            </a:pPr>
            <a:r>
              <a:rPr b="1" lang="pt-BR"/>
              <a:t>Modelagem 1: comentário</a:t>
            </a:r>
          </a:p>
          <a:p>
            <a:pPr rtl="0" lvl="0">
              <a:lnSpc>
                <a:spcPct val="100000"/>
              </a:lnSpc>
              <a:buNone/>
            </a:pPr>
            <a:r>
              <a:rPr lang="pt-BR">
                <a:latin typeface="Courier New"/>
                <a:ea typeface="Courier New"/>
                <a:cs typeface="Courier New"/>
                <a:sym typeface="Courier New"/>
              </a:rPr>
              <a:t>{</a:t>
            </a:r>
          </a:p>
          <a:p>
            <a:pPr rtl="0" lvl="0">
              <a:lnSpc>
                <a:spcPct val="100000"/>
              </a:lnSpc>
              <a:buNone/>
            </a:pPr>
            <a:r>
              <a:rPr lang="pt-BR">
                <a:latin typeface="Courier New"/>
                <a:ea typeface="Courier New"/>
                <a:cs typeface="Courier New"/>
                <a:sym typeface="Courier New"/>
              </a:rPr>
              <a:t>	autor: "...",</a:t>
            </a:r>
          </a:p>
          <a:p>
            <a:pPr rtl="0" lvl="0">
              <a:lnSpc>
                <a:spcPct val="100000"/>
              </a:lnSpc>
              <a:buNone/>
            </a:pPr>
            <a:r>
              <a:rPr lang="pt-BR">
                <a:latin typeface="Courier New"/>
                <a:ea typeface="Courier New"/>
                <a:cs typeface="Courier New"/>
                <a:sym typeface="Courier New"/>
              </a:rPr>
              <a:t>	comentario: "...",</a:t>
            </a:r>
          </a:p>
          <a:p>
            <a:pPr rtl="0" lvl="0">
              <a:lnSpc>
                <a:spcPct val="100000"/>
              </a:lnSpc>
              <a:buNone/>
            </a:pPr>
            <a:r>
              <a:rPr lang="pt-BR">
                <a:latin typeface="Courier New"/>
                <a:ea typeface="Courier New"/>
                <a:cs typeface="Courier New"/>
                <a:sym typeface="Courier New"/>
              </a:rPr>
              <a:t>	identificadorDaPostagem: "33a483fea6e8d3fae8fb338d9b00179d",</a:t>
            </a:r>
          </a:p>
          <a:p>
            <a:pPr rtl="0" lvl="0">
              <a:lnSpc>
                <a:spcPct val="100000"/>
              </a:lnSpc>
              <a:buNone/>
            </a:pPr>
            <a:r>
              <a:rPr lang="pt-BR">
                <a:latin typeface="Courier New"/>
                <a:ea typeface="Courier New"/>
                <a:cs typeface="Courier New"/>
                <a:sym typeface="Courier New"/>
              </a:rPr>
              <a:t>	tipo: "comentario"</a:t>
            </a:r>
          </a:p>
          <a:p>
            <a:pPr rtl="0" lvl="0">
              <a:lnSpc>
                <a:spcPct val="100000"/>
              </a:lnSpc>
              <a:buNone/>
            </a:pPr>
            <a:r>
              <a:rPr lang="pt-BR">
                <a:latin typeface="Courier New"/>
                <a:ea typeface="Courier New"/>
                <a:cs typeface="Courier New"/>
                <a:sym typeface="Courier New"/>
              </a:rPr>
              <a: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sp>
        <p:nvSpPr>
          <p:cNvPr id="209" name="Shape 209"/>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50000"/>
              </a:lnSpc>
              <a:buNone/>
            </a:pPr>
            <a:r>
              <a:rPr b="1" sz="2400" lang="pt-BR"/>
              <a:t>Modelagem 2: postagem</a:t>
            </a:r>
          </a:p>
          <a:p>
            <a:pPr rtl="0" lvl="0">
              <a:lnSpc>
                <a:spcPct val="100000"/>
              </a:lnSpc>
              <a:buNone/>
            </a:pPr>
            <a:r>
              <a:rPr sz="1800" lang="pt-BR">
                <a:latin typeface="Courier New"/>
                <a:ea typeface="Courier New"/>
                <a:cs typeface="Courier New"/>
                <a:sym typeface="Courier New"/>
              </a:rPr>
              <a:t>{</a:t>
            </a:r>
          </a:p>
          <a:p>
            <a:pPr rtl="0" lvl="0">
              <a:lnSpc>
                <a:spcPct val="100000"/>
              </a:lnSpc>
              <a:buNone/>
            </a:pPr>
            <a:r>
              <a:rPr sz="1800" lang="pt-BR">
                <a:latin typeface="Courier New"/>
                <a:ea typeface="Courier New"/>
                <a:cs typeface="Courier New"/>
                <a:sym typeface="Courier New"/>
              </a:rPr>
              <a:t>	titulo: "Título da postagem",</a:t>
            </a:r>
          </a:p>
          <a:p>
            <a:pPr rtl="0" lvl="0">
              <a:lnSpc>
                <a:spcPct val="100000"/>
              </a:lnSpc>
              <a:buNone/>
            </a:pPr>
            <a:r>
              <a:rPr sz="1800" lang="pt-BR">
                <a:latin typeface="Courier New"/>
                <a:ea typeface="Courier New"/>
                <a:cs typeface="Courier New"/>
                <a:sym typeface="Courier New"/>
              </a:rPr>
              <a:t>	texto: "...",</a:t>
            </a:r>
          </a:p>
          <a:p>
            <a:pPr rtl="0" lvl="0">
              <a:lnSpc>
                <a:spcPct val="100000"/>
              </a:lnSpc>
              <a:buNone/>
            </a:pPr>
            <a:r>
              <a:rPr sz="1800" lang="pt-BR">
                <a:latin typeface="Courier New"/>
                <a:ea typeface="Courier New"/>
                <a:cs typeface="Courier New"/>
                <a:sym typeface="Courier New"/>
              </a:rPr>
              <a:t>	data: "11/09/2001",</a:t>
            </a:r>
          </a:p>
          <a:p>
            <a:pPr rtl="0" lvl="0">
              <a:lnSpc>
                <a:spcPct val="100000"/>
              </a:lnSpc>
              <a:buNone/>
            </a:pPr>
            <a:r>
              <a:rPr sz="1800" lang="pt-BR">
                <a:latin typeface="Courier New"/>
                <a:ea typeface="Courier New"/>
                <a:cs typeface="Courier New"/>
                <a:sym typeface="Courier New"/>
              </a:rPr>
              <a:t>	identificadoresDosComentarios: [</a:t>
            </a:r>
          </a:p>
          <a:p>
            <a:pPr rtl="0" lvl="0">
              <a:lnSpc>
                <a:spcPct val="100000"/>
              </a:lnSpc>
              <a:buNone/>
            </a:pPr>
            <a:r>
              <a:rPr sz="1800" lang="pt-BR">
                <a:latin typeface="Courier New"/>
                <a:ea typeface="Courier New"/>
                <a:cs typeface="Courier New"/>
                <a:sym typeface="Courier New"/>
              </a:rPr>
              <a:t>		"6beffd0c0c9bf04e72d0dcc029034f2c",</a:t>
            </a:r>
          </a:p>
          <a:p>
            <a:pPr rtl="0" lvl="0">
              <a:lnSpc>
                <a:spcPct val="100000"/>
              </a:lnSpc>
              <a:buNone/>
            </a:pPr>
            <a:r>
              <a:rPr sz="1800" lang="pt-BR">
                <a:latin typeface="Courier New"/>
                <a:ea typeface="Courier New"/>
                <a:cs typeface="Courier New"/>
                <a:sym typeface="Courier New"/>
              </a:rPr>
              <a:t>		"9eb51ac3d4df5eb1859ffb972488c7e4",</a:t>
            </a:r>
          </a:p>
          <a:p>
            <a:pPr rtl="0" lvl="0">
              <a:lnSpc>
                <a:spcPct val="100000"/>
              </a:lnSpc>
              <a:buNone/>
            </a:pPr>
            <a:r>
              <a:rPr sz="1800" lang="pt-BR">
                <a:latin typeface="Courier New"/>
                <a:ea typeface="Courier New"/>
                <a:cs typeface="Courier New"/>
                <a:sym typeface="Courier New"/>
              </a:rPr>
              <a:t>		"e7d760af60bd8ee418a81a8ed15dcd36"</a:t>
            </a:r>
          </a:p>
          <a:p>
            <a:pPr rtl="0" lvl="0" indent="457200">
              <a:lnSpc>
                <a:spcPct val="100000"/>
              </a:lnSpc>
              <a:buNone/>
            </a:pPr>
            <a:r>
              <a:rPr sz="1800" lang="pt-BR">
                <a:latin typeface="Courier New"/>
                <a:ea typeface="Courier New"/>
                <a:cs typeface="Courier New"/>
                <a:sym typeface="Courier New"/>
              </a:rPr>
              <a:t>],</a:t>
            </a:r>
          </a:p>
          <a:p>
            <a:pPr rtl="0" lvl="0" indent="457200">
              <a:lnSpc>
                <a:spcPct val="100000"/>
              </a:lnSpc>
              <a:buNone/>
            </a:pPr>
            <a:r>
              <a:rPr sz="1800" lang="pt-BR">
                <a:latin typeface="Courier New"/>
                <a:ea typeface="Courier New"/>
                <a:cs typeface="Courier New"/>
                <a:sym typeface="Courier New"/>
              </a:rPr>
              <a:t>tipo: "postagem"</a:t>
            </a:r>
          </a:p>
          <a:p>
            <a:pPr rtl="0" lvl="0">
              <a:lnSpc>
                <a:spcPct val="100000"/>
              </a:lnSpc>
              <a:buNone/>
            </a:pPr>
            <a:r>
              <a:rPr sz="1800" lang="pt-BR">
                <a:latin typeface="Courier New"/>
                <a:ea typeface="Courier New"/>
                <a:cs typeface="Courier New"/>
                <a:sym typeface="Courier New"/>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Introdução</a:t>
            </a:r>
          </a:p>
        </p:txBody>
      </p:sp>
      <p:sp>
        <p:nvSpPr>
          <p:cNvPr id="44" name="Shape 44"/>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1988 - BD NoSQL;</a:t>
            </a:r>
          </a:p>
          <a:p>
            <a:pPr rtl="0" lvl="0" indent="-419100" marL="457200">
              <a:lnSpc>
                <a:spcPct val="150000"/>
              </a:lnSpc>
              <a:buClr>
                <a:schemeClr val="dk2"/>
              </a:buClr>
              <a:buSzPct val="166666"/>
              <a:buFont typeface="Arial"/>
              <a:buChar char="•"/>
            </a:pPr>
            <a:r>
              <a:rPr lang="pt-BR"/>
              <a:t>2009 - Workshop NoSQL;</a:t>
            </a:r>
          </a:p>
          <a:p>
            <a:pPr rtl="0" lvl="0" indent="-419100" marL="457200">
              <a:lnSpc>
                <a:spcPct val="150000"/>
              </a:lnSpc>
              <a:buClr>
                <a:schemeClr val="dk2"/>
              </a:buClr>
              <a:buSzPct val="166666"/>
              <a:buFont typeface="Arial"/>
              <a:buChar char="•"/>
            </a:pPr>
            <a:r>
              <a:rPr lang="pt-BR"/>
              <a:t>Flexibilidade;</a:t>
            </a:r>
          </a:p>
          <a:p>
            <a:pPr rtl="0" lvl="0" indent="-419100" marL="457200">
              <a:lnSpc>
                <a:spcPct val="150000"/>
              </a:lnSpc>
              <a:buClr>
                <a:schemeClr val="dk2"/>
              </a:buClr>
              <a:buSzPct val="166666"/>
              <a:buFont typeface="Arial"/>
              <a:buChar char="•"/>
            </a:pPr>
            <a:r>
              <a:rPr lang="pt-BR"/>
              <a:t>Sem definição prévia de tabelas;</a:t>
            </a:r>
          </a:p>
          <a:p>
            <a:pPr rtl="0" lvl="0" indent="-419100" marL="457200">
              <a:lnSpc>
                <a:spcPct val="150000"/>
              </a:lnSpc>
              <a:buClr>
                <a:schemeClr val="dk2"/>
              </a:buClr>
              <a:buSzPct val="166666"/>
              <a:buFont typeface="Arial"/>
              <a:buChar char="•"/>
            </a:pPr>
            <a:r>
              <a:rPr lang="pt-BR"/>
              <a:t>Alternativa de BD para as aplicações.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sp>
        <p:nvSpPr>
          <p:cNvPr id="215" name="Shape 215"/>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50000"/>
              </a:lnSpc>
              <a:buNone/>
            </a:pPr>
            <a:r>
              <a:rPr b="1" lang="pt-BR"/>
              <a:t>Modelagem 2: comentário</a:t>
            </a:r>
          </a:p>
          <a:p>
            <a:pPr rtl="0" lvl="0">
              <a:lnSpc>
                <a:spcPct val="100000"/>
              </a:lnSpc>
              <a:buNone/>
            </a:pPr>
            <a:r>
              <a:rPr lang="pt-BR">
                <a:latin typeface="Courier New"/>
                <a:ea typeface="Courier New"/>
                <a:cs typeface="Courier New"/>
                <a:sym typeface="Courier New"/>
              </a:rPr>
              <a:t>{</a:t>
            </a:r>
          </a:p>
          <a:p>
            <a:pPr rtl="0" lvl="0">
              <a:lnSpc>
                <a:spcPct val="100000"/>
              </a:lnSpc>
              <a:buNone/>
            </a:pPr>
            <a:r>
              <a:rPr lang="pt-BR">
                <a:latin typeface="Courier New"/>
                <a:ea typeface="Courier New"/>
                <a:cs typeface="Courier New"/>
                <a:sym typeface="Courier New"/>
              </a:rPr>
              <a:t>	autor: "...",</a:t>
            </a:r>
          </a:p>
          <a:p>
            <a:pPr rtl="0" lvl="0">
              <a:lnSpc>
                <a:spcPct val="100000"/>
              </a:lnSpc>
              <a:buNone/>
            </a:pPr>
            <a:r>
              <a:rPr lang="pt-BR">
                <a:latin typeface="Courier New"/>
                <a:ea typeface="Courier New"/>
                <a:cs typeface="Courier New"/>
                <a:sym typeface="Courier New"/>
              </a:rPr>
              <a:t>	comentario: "...",</a:t>
            </a:r>
          </a:p>
          <a:p>
            <a:pPr rtl="0" lvl="0">
              <a:lnSpc>
                <a:spcPct val="100000"/>
              </a:lnSpc>
              <a:buNone/>
            </a:pPr>
            <a:r>
              <a:rPr lang="pt-BR">
                <a:latin typeface="Courier New"/>
                <a:ea typeface="Courier New"/>
                <a:cs typeface="Courier New"/>
                <a:sym typeface="Courier New"/>
              </a:rPr>
              <a:t>	tipo: "comentario"</a:t>
            </a:r>
          </a:p>
          <a:p>
            <a:pPr rtl="0" lvl="0">
              <a:lnSpc>
                <a:spcPct val="100000"/>
              </a:lnSpc>
              <a:buNone/>
            </a:pPr>
            <a:r>
              <a:rPr lang="pt-BR">
                <a:latin typeface="Courier New"/>
                <a:ea typeface="Courier New"/>
                <a:cs typeface="Courier New"/>
                <a:sym typeface="Courier New"/>
              </a:rPr>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y="0" x="0"/>
          <a:ext cy="0" cx="0"/>
          <a:chOff y="0" x="0"/>
          <a:chExt cy="0" cx="0"/>
        </a:xfrm>
      </p:grpSpPr>
      <p:sp>
        <p:nvSpPr>
          <p:cNvPr id="220" name="Shape 22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Documento</a:t>
            </a:r>
          </a:p>
        </p:txBody>
      </p:sp>
      <p:sp>
        <p:nvSpPr>
          <p:cNvPr id="221" name="Shape 221"/>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50000"/>
              </a:lnSpc>
              <a:buNone/>
            </a:pPr>
            <a:r>
              <a:rPr b="1" sz="2400" lang="pt-BR"/>
              <a:t>Modelagem 3: postagem e comentários</a:t>
            </a:r>
          </a:p>
          <a:p>
            <a:pPr rtl="0" lvl="0">
              <a:lnSpc>
                <a:spcPct val="100000"/>
              </a:lnSpc>
              <a:buNone/>
            </a:pPr>
            <a:r>
              <a:rPr sz="2000" lang="pt-BR">
                <a:latin typeface="Courier New"/>
                <a:ea typeface="Courier New"/>
                <a:cs typeface="Courier New"/>
                <a:sym typeface="Courier New"/>
              </a:rPr>
              <a:t>{</a:t>
            </a:r>
          </a:p>
          <a:p>
            <a:pPr rtl="0" lvl="0">
              <a:lnSpc>
                <a:spcPct val="100000"/>
              </a:lnSpc>
              <a:buNone/>
            </a:pPr>
            <a:r>
              <a:rPr sz="2000" lang="pt-BR">
                <a:latin typeface="Courier New"/>
                <a:ea typeface="Courier New"/>
                <a:cs typeface="Courier New"/>
                <a:sym typeface="Courier New"/>
              </a:rPr>
              <a:t>	titulo: "Título da postagem",</a:t>
            </a:r>
          </a:p>
          <a:p>
            <a:pPr rtl="0" lvl="0">
              <a:lnSpc>
                <a:spcPct val="100000"/>
              </a:lnSpc>
              <a:buNone/>
            </a:pPr>
            <a:r>
              <a:rPr sz="2000" lang="pt-BR">
                <a:latin typeface="Courier New"/>
                <a:ea typeface="Courier New"/>
                <a:cs typeface="Courier New"/>
                <a:sym typeface="Courier New"/>
              </a:rPr>
              <a:t>	texto: "...",</a:t>
            </a:r>
          </a:p>
          <a:p>
            <a:pPr rtl="0" lvl="0">
              <a:lnSpc>
                <a:spcPct val="100000"/>
              </a:lnSpc>
              <a:buNone/>
            </a:pPr>
            <a:r>
              <a:rPr sz="2000" lang="pt-BR">
                <a:latin typeface="Courier New"/>
                <a:ea typeface="Courier New"/>
                <a:cs typeface="Courier New"/>
                <a:sym typeface="Courier New"/>
              </a:rPr>
              <a:t>	data: "11/09/2001",</a:t>
            </a:r>
          </a:p>
          <a:p>
            <a:pPr rtl="0" lvl="0">
              <a:lnSpc>
                <a:spcPct val="100000"/>
              </a:lnSpc>
              <a:buNone/>
            </a:pPr>
            <a:r>
              <a:rPr sz="2000" lang="pt-BR">
                <a:latin typeface="Courier New"/>
                <a:ea typeface="Courier New"/>
                <a:cs typeface="Courier New"/>
                <a:sym typeface="Courier New"/>
              </a:rPr>
              <a:t>	comentarios: [</a:t>
            </a:r>
          </a:p>
          <a:p>
            <a:pPr rtl="0" lvl="0">
              <a:lnSpc>
                <a:spcPct val="100000"/>
              </a:lnSpc>
              <a:buNone/>
            </a:pPr>
            <a:r>
              <a:rPr sz="2000" lang="pt-BR">
                <a:latin typeface="Courier New"/>
                <a:ea typeface="Courier New"/>
                <a:cs typeface="Courier New"/>
                <a:sym typeface="Courier New"/>
              </a:rPr>
              <a:t>		{autor: "...", comentario: "..."},</a:t>
            </a:r>
          </a:p>
          <a:p>
            <a:pPr rtl="0" lvl="0">
              <a:lnSpc>
                <a:spcPct val="100000"/>
              </a:lnSpc>
              <a:buNone/>
            </a:pPr>
            <a:r>
              <a:rPr sz="2000" lang="pt-BR">
                <a:latin typeface="Courier New"/>
                <a:ea typeface="Courier New"/>
                <a:cs typeface="Courier New"/>
                <a:sym typeface="Courier New"/>
              </a:rPr>
              <a:t>		{autor: "...", comentario: "..."},</a:t>
            </a:r>
          </a:p>
          <a:p>
            <a:pPr rtl="0" lvl="0">
              <a:lnSpc>
                <a:spcPct val="100000"/>
              </a:lnSpc>
              <a:buNone/>
            </a:pPr>
            <a:r>
              <a:rPr sz="2000" lang="pt-BR">
                <a:latin typeface="Courier New"/>
                <a:ea typeface="Courier New"/>
                <a:cs typeface="Courier New"/>
                <a:sym typeface="Courier New"/>
              </a:rPr>
              <a:t>		{autor: "...", comentario: "..."}</a:t>
            </a:r>
          </a:p>
          <a:p>
            <a:pPr rtl="0" lvl="0" indent="457200">
              <a:lnSpc>
                <a:spcPct val="100000"/>
              </a:lnSpc>
              <a:buNone/>
            </a:pPr>
            <a:r>
              <a:rPr sz="2000" lang="pt-BR">
                <a:latin typeface="Courier New"/>
                <a:ea typeface="Courier New"/>
                <a:cs typeface="Courier New"/>
                <a:sym typeface="Courier New"/>
              </a:rPr>
              <a:t>],</a:t>
            </a:r>
          </a:p>
          <a:p>
            <a:pPr rtl="0" lvl="0" indent="457200">
              <a:lnSpc>
                <a:spcPct val="100000"/>
              </a:lnSpc>
              <a:buNone/>
            </a:pPr>
            <a:r>
              <a:rPr sz="2000" lang="pt-BR">
                <a:latin typeface="Courier New"/>
                <a:ea typeface="Courier New"/>
                <a:cs typeface="Courier New"/>
                <a:sym typeface="Courier New"/>
              </a:rPr>
              <a:t>tipo: "postagem"</a:t>
            </a:r>
          </a:p>
          <a:p>
            <a:pPr rtl="0" lvl="0">
              <a:lnSpc>
                <a:spcPct val="100000"/>
              </a:lnSpc>
              <a:buNone/>
            </a:pPr>
            <a:r>
              <a:rPr sz="2000" lang="pt-BR">
                <a:latin typeface="Courier New"/>
                <a:ea typeface="Courier New"/>
                <a:cs typeface="Courier New"/>
                <a:sym typeface="Courier New"/>
              </a:rPr>
              <a: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27" name="Shape 227"/>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sz="2400" lang="pt-BR"/>
              <a:t>Design documents</a:t>
            </a:r>
          </a:p>
          <a:p>
            <a:pPr rtl="0" lvl="0" indent="-381000" marL="457200">
              <a:lnSpc>
                <a:spcPct val="150000"/>
              </a:lnSpc>
              <a:buClr>
                <a:schemeClr val="dk2"/>
              </a:buClr>
              <a:buSzPct val="166666"/>
              <a:buFont typeface="Arial"/>
              <a:buChar char="•"/>
            </a:pPr>
            <a:r>
              <a:rPr sz="2400" lang="pt-BR"/>
              <a:t>Código de aplicação;</a:t>
            </a:r>
          </a:p>
          <a:p>
            <a:pPr rtl="0" lvl="0" indent="-381000" marL="457200">
              <a:lnSpc>
                <a:spcPct val="150000"/>
              </a:lnSpc>
              <a:buClr>
                <a:schemeClr val="dk2"/>
              </a:buClr>
              <a:buSzPct val="166666"/>
              <a:buFont typeface="Arial"/>
              <a:buChar char="•"/>
            </a:pPr>
            <a:r>
              <a:rPr sz="2400" lang="pt-BR" i="1"/>
              <a:t>Validate functions</a:t>
            </a:r>
            <a:r>
              <a:rPr sz="2400" lang="pt-BR"/>
              <a:t>, </a:t>
            </a:r>
            <a:r>
              <a:rPr sz="2400" lang="pt-BR" i="1"/>
              <a:t>show functions</a:t>
            </a:r>
            <a:r>
              <a:rPr sz="2400" lang="pt-BR"/>
              <a:t>, </a:t>
            </a:r>
            <a:r>
              <a:rPr sz="2400" lang="pt-BR" i="1"/>
              <a:t>list</a:t>
            </a:r>
            <a:r>
              <a:rPr sz="2400" lang="pt-BR"/>
              <a:t> </a:t>
            </a:r>
            <a:r>
              <a:rPr sz="2400" lang="pt-BR" i="1"/>
              <a:t>functions</a:t>
            </a:r>
            <a:r>
              <a:rPr sz="2400" lang="pt-BR"/>
              <a:t> e </a:t>
            </a:r>
            <a:r>
              <a:rPr sz="2400" lang="pt-BR" i="1"/>
              <a:t>views</a:t>
            </a:r>
            <a:r>
              <a:rPr sz="2400" lang="pt-BR"/>
              <a:t>;</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/{nomeDoBanco}/{identificadorDoDocumento}</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/{nomeDoBanco}/_design/{nomeDoDesing}</a:t>
            </a:r>
          </a:p>
          <a:p>
            <a:pPr rtl="0" lvl="0" indent="-381000" marL="457200">
              <a:lnSpc>
                <a:spcPct val="150000"/>
              </a:lnSpc>
              <a:buClr>
                <a:schemeClr val="dk2"/>
              </a:buClr>
              <a:buSzPct val="166666"/>
              <a:buFont typeface="Arial"/>
              <a:buChar char="•"/>
            </a:pPr>
            <a:r>
              <a:rPr sz="2400" lang="pt-BR"/>
              <a:t>São documentos;</a:t>
            </a:r>
          </a:p>
          <a:p>
            <a:pPr rtl="0" lvl="0" indent="-381000" marL="457200">
              <a:lnSpc>
                <a:spcPct val="150000"/>
              </a:lnSpc>
              <a:buClr>
                <a:schemeClr val="dk2"/>
              </a:buClr>
              <a:buSzPct val="166666"/>
              <a:buFont typeface="Arial"/>
              <a:buChar char="•"/>
            </a:pPr>
            <a:r>
              <a:rPr sz="2400" lang="pt-BR"/>
              <a:t>Múltiplos </a:t>
            </a:r>
            <a:r>
              <a:rPr sz="2400" lang="pt-BR" i="1"/>
              <a:t>design documents</a:t>
            </a:r>
            <a:r>
              <a:rPr sz="2400" lang="pt-BR"/>
              <a: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33" name="Shape 233"/>
          <p:cNvSpPr/>
          <p:nvPr/>
        </p:nvSpPr>
        <p:spPr>
          <a:xfrm>
            <a:off y="2243137" x="1490662"/>
            <a:ext cy="4048125" cx="6162675"/>
          </a:xfrm>
          <a:prstGeom prst="rect">
            <a:avLst/>
          </a:prstGeom>
          <a:blipFill>
            <a:blip r:embed="rId3"/>
            <a:stretch>
              <a:fillRect/>
            </a:stretch>
          </a:blipFill>
          <a:ln>
            <a:noFill/>
          </a:ln>
        </p:spPr>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sp>
        <p:nvSpPr>
          <p:cNvPr id="238" name="Shape 23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39" name="Shape 239"/>
          <p:cNvSpPr/>
          <p:nvPr/>
        </p:nvSpPr>
        <p:spPr>
          <a:xfrm>
            <a:off y="2300287" x="1490662"/>
            <a:ext cy="3933825" cx="6162675"/>
          </a:xfrm>
          <a:prstGeom prst="rect">
            <a:avLst/>
          </a:prstGeom>
          <a:blipFill>
            <a:blip r:embed="rId3"/>
            <a:stretch>
              <a:fillRect/>
            </a:stretch>
          </a:blipFill>
          <a:ln>
            <a:noFill/>
          </a:ln>
        </p:spPr>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y="0" x="0"/>
          <a:ext cy="0" cx="0"/>
          <a:chOff y="0" x="0"/>
          <a:chExt cy="0" cx="0"/>
        </a:xfrm>
      </p:grpSpPr>
      <p:sp>
        <p:nvSpPr>
          <p:cNvPr id="244" name="Shape 24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45" name="Shape 245"/>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sz="2400" lang="pt-BR"/>
              <a:t>Validade function</a:t>
            </a:r>
          </a:p>
          <a:p>
            <a:pPr rtl="0" lvl="0" indent="-381000" marL="457200">
              <a:lnSpc>
                <a:spcPct val="150000"/>
              </a:lnSpc>
              <a:buClr>
                <a:schemeClr val="dk2"/>
              </a:buClr>
              <a:buSzPct val="166666"/>
              <a:buFont typeface="Arial"/>
              <a:buChar char="•"/>
            </a:pPr>
            <a:r>
              <a:rPr sz="2400" lang="pt-BR">
                <a:latin typeface="Courier New"/>
                <a:ea typeface="Courier New"/>
                <a:cs typeface="Courier New"/>
                <a:sym typeface="Courier New"/>
              </a:rPr>
              <a:t>validate_doc_update</a:t>
            </a:r>
          </a:p>
          <a:p>
            <a:pPr rtl="0" lvl="0" indent="-381000" marL="457200">
              <a:lnSpc>
                <a:spcPct val="150000"/>
              </a:lnSpc>
              <a:buClr>
                <a:schemeClr val="dk2"/>
              </a:buClr>
              <a:buSzPct val="166666"/>
              <a:buFont typeface="Arial"/>
              <a:buChar char="•"/>
            </a:pPr>
            <a:r>
              <a:rPr sz="2400" lang="pt-BR"/>
              <a:t>Função JavaScript;</a:t>
            </a:r>
          </a:p>
          <a:p>
            <a:pPr rtl="0" lvl="0" indent="-381000" marL="457200">
              <a:lnSpc>
                <a:spcPct val="150000"/>
              </a:lnSpc>
              <a:buClr>
                <a:schemeClr val="dk2"/>
              </a:buClr>
              <a:buSzPct val="166666"/>
              <a:buFont typeface="Arial"/>
              <a:buChar char="•"/>
            </a:pPr>
            <a:r>
              <a:rPr sz="2400" lang="pt-BR"/>
              <a:t>Erro HTTP;</a:t>
            </a:r>
          </a:p>
          <a:p>
            <a:pPr rtl="0" lvl="0" indent="-381000" marL="457200">
              <a:lnSpc>
                <a:spcPct val="150000"/>
              </a:lnSpc>
              <a:buClr>
                <a:schemeClr val="dk2"/>
              </a:buClr>
              <a:buSzPct val="166666"/>
              <a:buFont typeface="Arial"/>
              <a:buChar char="•"/>
            </a:pPr>
            <a:r>
              <a:rPr sz="2400" lang="pt-BR"/>
              <a:t>Novo documento, documento antigo e contexto de usuário;</a:t>
            </a:r>
          </a:p>
          <a:p>
            <a:pPr rtl="0" lvl="0" indent="-381000" marL="457200">
              <a:lnSpc>
                <a:spcPct val="150000"/>
              </a:lnSpc>
              <a:buClr>
                <a:schemeClr val="dk2"/>
              </a:buClr>
              <a:buSzPct val="166666"/>
              <a:buFont typeface="Arial"/>
              <a:buChar char="•"/>
            </a:pPr>
            <a:r>
              <a:rPr sz="2400" lang="pt-BR">
                <a:latin typeface="Courier New"/>
                <a:ea typeface="Courier New"/>
                <a:cs typeface="Courier New"/>
                <a:sym typeface="Courier New"/>
              </a:rPr>
              <a:t>throw({forbidden: "Cai fora!"});</a:t>
            </a:r>
          </a:p>
          <a:p>
            <a:pPr rtl="0" lvl="0" indent="-381000" marL="457200">
              <a:lnSpc>
                <a:spcPct val="150000"/>
              </a:lnSpc>
              <a:buClr>
                <a:schemeClr val="dk2"/>
              </a:buClr>
              <a:buSzPct val="166666"/>
              <a:buFont typeface="Arial"/>
              <a:buChar char="•"/>
            </a:pPr>
            <a:r>
              <a:rPr sz="2400" lang="pt-BR"/>
              <a:t>Apenas uma por </a:t>
            </a:r>
            <a:r>
              <a:rPr sz="2400" lang="pt-BR" i="1"/>
              <a:t>design document</a:t>
            </a:r>
            <a:r>
              <a:rPr sz="2400" lang="pt-BR"/>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51" name="Shape 251"/>
          <p:cNvSpPr/>
          <p:nvPr/>
        </p:nvSpPr>
        <p:spPr>
          <a:xfrm>
            <a:off y="2478841" x="0"/>
            <a:ext cy="3729117" cx="9143999"/>
          </a:xfrm>
          <a:prstGeom prst="rect">
            <a:avLst/>
          </a:prstGeom>
          <a:blipFill>
            <a:blip r:embed="rId3"/>
            <a:stretch>
              <a:fillRect/>
            </a:stretch>
          </a:blipFill>
          <a:ln>
            <a:noFill/>
          </a:ln>
        </p:spPr>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sp>
        <p:nvSpPr>
          <p:cNvPr id="256" name="Shape 25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57" name="Shape 257"/>
          <p:cNvSpPr/>
          <p:nvPr/>
        </p:nvSpPr>
        <p:spPr>
          <a:xfrm>
            <a:off y="1823266" x="0"/>
            <a:ext cy="5040267" cx="9143999"/>
          </a:xfrm>
          <a:prstGeom prst="rect">
            <a:avLst/>
          </a:prstGeom>
          <a:blipFill>
            <a:blip r:embed="rId3"/>
            <a:stretch>
              <a:fillRect/>
            </a:stretch>
          </a:blipFill>
          <a:ln>
            <a:noFill/>
          </a:ln>
        </p:spPr>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63" name="Shape 263"/>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sz="2400" lang="pt-BR"/>
              <a:t>Show function</a:t>
            </a:r>
          </a:p>
          <a:p>
            <a:pPr rtl="0" lvl="0" indent="-381000" marL="457200">
              <a:lnSpc>
                <a:spcPct val="150000"/>
              </a:lnSpc>
              <a:buClr>
                <a:schemeClr val="dk2"/>
              </a:buClr>
              <a:buSzPct val="166666"/>
              <a:buFont typeface="Arial"/>
              <a:buChar char="•"/>
            </a:pPr>
            <a:r>
              <a:rPr sz="2400" lang="pt-BR"/>
              <a:t>Documentos em outros formatos;</a:t>
            </a:r>
          </a:p>
          <a:p>
            <a:pPr rtl="0" lvl="0" indent="-381000" marL="457200">
              <a:lnSpc>
                <a:spcPct val="150000"/>
              </a:lnSpc>
              <a:buClr>
                <a:schemeClr val="dk2"/>
              </a:buClr>
              <a:buSzPct val="166666"/>
              <a:buFont typeface="Arial"/>
              <a:buChar char="•"/>
            </a:pPr>
            <a:r>
              <a:rPr sz="2400" lang="pt-BR"/>
              <a:t>Documento e detalhes da requisição;</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/{nomeDoBanco}/_design/{nomeDoDesing}/_show/{nomeDaShowFunction}/{identificadorDoDocumento}</a:t>
            </a:r>
          </a:p>
          <a:p>
            <a:pPr rtl="0" lvl="0" indent="-381000" marL="457200">
              <a:lnSpc>
                <a:spcPct val="150000"/>
              </a:lnSpc>
              <a:buClr>
                <a:schemeClr val="dk2"/>
              </a:buClr>
              <a:buSzPct val="166666"/>
              <a:buFont typeface="Arial"/>
              <a:buChar char="•"/>
            </a:pPr>
            <a:r>
              <a:rPr sz="2400" lang="pt-BR"/>
              <a:t>Várias por </a:t>
            </a:r>
            <a:r>
              <a:rPr sz="2400" lang="pt-BR" i="1"/>
              <a:t>design document</a:t>
            </a:r>
            <a:r>
              <a:rPr sz="2400" lang="pt-BR"/>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69" name="Shape 269"/>
          <p:cNvSpPr/>
          <p:nvPr/>
        </p:nvSpPr>
        <p:spPr>
          <a:xfrm>
            <a:off y="1989949" x="1679850"/>
            <a:ext cy="4557926" cx="5784299"/>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Principais características</a:t>
            </a:r>
          </a:p>
        </p:txBody>
      </p:sp>
      <p:sp>
        <p:nvSpPr>
          <p:cNvPr id="50" name="Shape 50"/>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Não há uma definição formal;</a:t>
            </a:r>
          </a:p>
          <a:p>
            <a:pPr rtl="0" lvl="0" indent="-419100" marL="457200">
              <a:lnSpc>
                <a:spcPct val="150000"/>
              </a:lnSpc>
              <a:buClr>
                <a:schemeClr val="dk2"/>
              </a:buClr>
              <a:buSzPct val="166666"/>
              <a:buFont typeface="Arial"/>
              <a:buChar char="•"/>
            </a:pPr>
            <a:r>
              <a:rPr lang="pt-BR"/>
              <a:t>Modelo não relacional;</a:t>
            </a:r>
          </a:p>
          <a:p>
            <a:pPr rtl="0" lvl="0" indent="-419100" marL="457200">
              <a:lnSpc>
                <a:spcPct val="150000"/>
              </a:lnSpc>
              <a:buClr>
                <a:schemeClr val="dk2"/>
              </a:buClr>
              <a:buSzPct val="166666"/>
              <a:buFont typeface="Arial"/>
              <a:buChar char="•"/>
            </a:pPr>
            <a:r>
              <a:rPr lang="pt-BR"/>
              <a:t>Sem esquema fixo;</a:t>
            </a:r>
          </a:p>
          <a:p>
            <a:pPr rtl="0" lvl="0" indent="-419100" marL="457200">
              <a:lnSpc>
                <a:spcPct val="150000"/>
              </a:lnSpc>
              <a:buClr>
                <a:schemeClr val="dk2"/>
              </a:buClr>
              <a:buSzPct val="166666"/>
              <a:buFont typeface="Arial"/>
              <a:buChar char="•"/>
            </a:pPr>
            <a:r>
              <a:rPr lang="pt-BR"/>
              <a:t>Sem interface SQL;</a:t>
            </a:r>
          </a:p>
          <a:p>
            <a:pPr rtl="0" lvl="0" indent="-419100" marL="457200">
              <a:lnSpc>
                <a:spcPct val="150000"/>
              </a:lnSpc>
              <a:buClr>
                <a:schemeClr val="dk2"/>
              </a:buClr>
              <a:buSzPct val="166666"/>
              <a:buFont typeface="Arial"/>
              <a:buChar char="•"/>
            </a:pPr>
            <a:r>
              <a:rPr lang="pt-BR"/>
              <a:t>Tendência para </a:t>
            </a:r>
            <a:r>
              <a:rPr lang="pt-BR" i="1"/>
              <a:t>clusters</a:t>
            </a:r>
            <a:r>
              <a:rPr lang="pt-BR"/>
              <a:t>;</a:t>
            </a:r>
          </a:p>
          <a:p>
            <a:pPr rtl="0" lvl="0" indent="-419100" marL="457200">
              <a:lnSpc>
                <a:spcPct val="150000"/>
              </a:lnSpc>
              <a:buClr>
                <a:schemeClr val="dk2"/>
              </a:buClr>
              <a:buSzPct val="166666"/>
              <a:buFont typeface="Arial"/>
              <a:buChar char="•"/>
            </a:pPr>
            <a:r>
              <a:rPr lang="pt-BR"/>
              <a:t>Normalmente </a:t>
            </a:r>
            <a:r>
              <a:rPr lang="pt-BR" i="1"/>
              <a:t>Open Source</a:t>
            </a:r>
            <a:r>
              <a:rPr lang="pt-BR"/>
              <a: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y="0" x="0"/>
          <a:ext cy="0" cx="0"/>
          <a:chOff y="0" x="0"/>
          <a:chExt cy="0" cx="0"/>
        </a:xfrm>
      </p:grpSpPr>
      <p:sp>
        <p:nvSpPr>
          <p:cNvPr id="274" name="Shape 27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75" name="Shape 275"/>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i="1"/>
              <a:t>List function</a:t>
            </a:r>
          </a:p>
          <a:p>
            <a:pPr rtl="0" lvl="0" indent="-419100" marL="457200">
              <a:lnSpc>
                <a:spcPct val="150000"/>
              </a:lnSpc>
              <a:buClr>
                <a:schemeClr val="dk2"/>
              </a:buClr>
              <a:buSzPct val="166666"/>
              <a:buFont typeface="Arial"/>
              <a:buChar char="•"/>
            </a:pPr>
            <a:r>
              <a:rPr lang="pt-BR"/>
              <a:t>Semelhante a </a:t>
            </a:r>
            <a:r>
              <a:rPr lang="pt-BR" i="1"/>
              <a:t>show function</a:t>
            </a:r>
            <a:r>
              <a:rPr lang="pt-BR"/>
              <a:t>, porém aplicadas a views;</a:t>
            </a:r>
          </a:p>
          <a:p>
            <a:pPr rtl="0" lvl="0" indent="-419100" marL="457200">
              <a:lnSpc>
                <a:spcPct val="150000"/>
              </a:lnSpc>
              <a:buClr>
                <a:schemeClr val="dk2"/>
              </a:buClr>
              <a:buSzPct val="166666"/>
              <a:buFont typeface="Arial"/>
              <a:buChar char="•"/>
            </a:pPr>
            <a:r>
              <a:rPr lang="pt-BR">
                <a:solidFill>
                  <a:srgbClr val="000000"/>
                </a:solidFill>
                <a:latin typeface="Courier New"/>
                <a:ea typeface="Courier New"/>
                <a:cs typeface="Courier New"/>
                <a:sym typeface="Courier New"/>
              </a:rPr>
              <a:t>/{nomeDoBanco}/_design/{nomeDoDesing}/_list/{nomeDaListFunction}/{nomeDaView}</a:t>
            </a:r>
          </a:p>
          <a:p>
            <a:pPr rtl="0" lvl="0" indent="-419100" marL="457200">
              <a:lnSpc>
                <a:spcPct val="150000"/>
              </a:lnSpc>
              <a:buClr>
                <a:schemeClr val="dk2"/>
              </a:buClr>
              <a:buSzPct val="166666"/>
              <a:buFont typeface="Arial"/>
              <a:buChar char="•"/>
            </a:pPr>
            <a:r>
              <a:rPr lang="pt-BR"/>
              <a:t>Várias por </a:t>
            </a:r>
            <a:r>
              <a:rPr lang="pt-BR" i="1"/>
              <a:t>design document</a:t>
            </a:r>
            <a:r>
              <a:rPr lang="pt-BR"/>
              <a:t>.</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81" name="Shape 281"/>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a:t>Views</a:t>
            </a:r>
          </a:p>
          <a:p>
            <a:pPr rtl="0" lvl="0" indent="-419100" marL="457200">
              <a:lnSpc>
                <a:spcPct val="150000"/>
              </a:lnSpc>
              <a:buClr>
                <a:schemeClr val="dk2"/>
              </a:buClr>
              <a:buSzPct val="166666"/>
              <a:buFont typeface="Arial"/>
              <a:buChar char="•"/>
            </a:pPr>
            <a:r>
              <a:rPr lang="pt-BR"/>
              <a:t>Buscas;</a:t>
            </a:r>
          </a:p>
          <a:p>
            <a:pPr rtl="0" lvl="0" indent="-419100" marL="457200">
              <a:lnSpc>
                <a:spcPct val="150000"/>
              </a:lnSpc>
              <a:buClr>
                <a:schemeClr val="dk2"/>
              </a:buClr>
              <a:buSzPct val="166666"/>
              <a:buFont typeface="Arial"/>
              <a:buChar char="•"/>
            </a:pPr>
            <a:r>
              <a:rPr lang="pt-BR" i="1"/>
              <a:t>MapReduce</a:t>
            </a:r>
            <a:r>
              <a:rPr lang="pt-BR"/>
              <a:t>;</a:t>
            </a:r>
          </a:p>
          <a:p>
            <a:pPr rtl="0" lvl="0" indent="-419100" marL="457200">
              <a:lnSpc>
                <a:spcPct val="150000"/>
              </a:lnSpc>
              <a:buClr>
                <a:schemeClr val="dk2"/>
              </a:buClr>
              <a:buSzPct val="166666"/>
              <a:buFont typeface="Arial"/>
              <a:buChar char="•"/>
            </a:pPr>
            <a:r>
              <a:rPr lang="pt-BR"/>
              <a:t>Map: filtragem e ordenação;</a:t>
            </a:r>
          </a:p>
          <a:p>
            <a:pPr rtl="0" lvl="0" indent="-419100" marL="457200">
              <a:lnSpc>
                <a:spcPct val="150000"/>
              </a:lnSpc>
              <a:buClr>
                <a:schemeClr val="dk2"/>
              </a:buClr>
              <a:buSzPct val="166666"/>
              <a:buFont typeface="Arial"/>
              <a:buChar char="•"/>
            </a:pPr>
            <a:r>
              <a:rPr lang="pt-BR"/>
              <a:t>Reduce: agregação.</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y="0" x="0"/>
          <a:ext cy="0" cx="0"/>
          <a:chOff y="0" x="0"/>
          <a:chExt cy="0" cx="0"/>
        </a:xfrm>
      </p:grpSpPr>
      <p:sp>
        <p:nvSpPr>
          <p:cNvPr id="286" name="Shape 28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87" name="Shape 287"/>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a:t>Views</a:t>
            </a:r>
          </a:p>
          <a:p>
            <a:pPr rtl="0" lvl="0" indent="-419100" marL="457200">
              <a:lnSpc>
                <a:spcPct val="150000"/>
              </a:lnSpc>
              <a:buClr>
                <a:schemeClr val="dk2"/>
              </a:buClr>
              <a:buSzPct val="166666"/>
              <a:buFont typeface="Arial"/>
              <a:buChar char="•"/>
            </a:pPr>
            <a:r>
              <a:rPr lang="pt-BR"/>
              <a:t>Executada uma vez para todos documentos;</a:t>
            </a:r>
          </a:p>
          <a:p>
            <a:pPr rtl="0" lvl="0" indent="-419100" marL="457200">
              <a:lnSpc>
                <a:spcPct val="150000"/>
              </a:lnSpc>
              <a:buClr>
                <a:schemeClr val="dk2"/>
              </a:buClr>
              <a:buSzPct val="166666"/>
              <a:buFont typeface="Arial"/>
              <a:buChar char="•"/>
            </a:pPr>
            <a:r>
              <a:rPr lang="pt-BR"/>
              <a:t>Executada ao atualizar um documento;</a:t>
            </a:r>
          </a:p>
          <a:p>
            <a:pPr rtl="0" lvl="0" indent="-419100" marL="457200">
              <a:lnSpc>
                <a:spcPct val="150000"/>
              </a:lnSpc>
              <a:buClr>
                <a:schemeClr val="dk2"/>
              </a:buClr>
              <a:buSzPct val="166666"/>
              <a:buFont typeface="Arial"/>
              <a:buChar char="•"/>
            </a:pPr>
            <a:r>
              <a:rPr lang="pt-BR"/>
              <a:t>Primeiro acesso demorado.</a:t>
            </a:r>
          </a:p>
          <a:p>
            <a:pPr rtl="0" lvl="0" indent="-419100" marL="457200">
              <a:lnSpc>
                <a:spcPct val="150000"/>
              </a:lnSpc>
              <a:buClr>
                <a:schemeClr val="dk2"/>
              </a:buClr>
              <a:buSzPct val="166666"/>
              <a:buFont typeface="Arial"/>
              <a:buChar char="•"/>
            </a:pPr>
            <a:r>
              <a:rPr lang="pt-BR">
                <a:solidFill>
                  <a:srgbClr val="000000"/>
                </a:solidFill>
                <a:latin typeface="Courier New"/>
                <a:ea typeface="Courier New"/>
                <a:cs typeface="Courier New"/>
                <a:sym typeface="Courier New"/>
              </a:rPr>
              <a:t>/{nomeDoBanco}/_design/{nomeDoDesing}/_view/{nomeDaView}</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y="0" x="0"/>
          <a:ext cy="0" cx="0"/>
          <a:chOff y="0" x="0"/>
          <a:chExt cy="0" cx="0"/>
        </a:xfrm>
      </p:grpSpPr>
      <p:sp>
        <p:nvSpPr>
          <p:cNvPr id="292" name="Shape 29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93" name="Shape 293"/>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a:t>Map</a:t>
            </a:r>
          </a:p>
          <a:p>
            <a:pPr rtl="0" lvl="0" indent="-419100" marL="457200">
              <a:lnSpc>
                <a:spcPct val="150000"/>
              </a:lnSpc>
              <a:buClr>
                <a:schemeClr val="dk2"/>
              </a:buClr>
              <a:buSzPct val="166666"/>
              <a:buFont typeface="Arial"/>
              <a:buChar char="•"/>
            </a:pPr>
            <a:r>
              <a:rPr lang="pt-BR"/>
              <a:t>Documento;</a:t>
            </a:r>
          </a:p>
          <a:p>
            <a:pPr rtl="0" lvl="0" indent="-419100" marL="457200">
              <a:lnSpc>
                <a:spcPct val="150000"/>
              </a:lnSpc>
              <a:buClr>
                <a:schemeClr val="dk2"/>
              </a:buClr>
              <a:buSzPct val="166666"/>
              <a:buFont typeface="Arial"/>
              <a:buChar char="•"/>
            </a:pPr>
            <a:r>
              <a:rPr lang="pt-BR">
                <a:latin typeface="Courier New"/>
                <a:ea typeface="Courier New"/>
                <a:cs typeface="Courier New"/>
                <a:sym typeface="Courier New"/>
              </a:rPr>
              <a:t>emit</a:t>
            </a:r>
          </a:p>
          <a:p>
            <a:pPr rtl="0" lvl="0" indent="-419100" marL="457200">
              <a:lnSpc>
                <a:spcPct val="150000"/>
              </a:lnSpc>
              <a:buClr>
                <a:schemeClr val="dk2"/>
              </a:buClr>
              <a:buSzPct val="166666"/>
              <a:buFont typeface="Arial"/>
              <a:buChar char="•"/>
            </a:pPr>
            <a:r>
              <a:rPr lang="pt-BR"/>
              <a:t>Chave e valor;</a:t>
            </a:r>
          </a:p>
          <a:p>
            <a:pPr rtl="0" lvl="0" indent="-419100" marL="457200">
              <a:lnSpc>
                <a:spcPct val="150000"/>
              </a:lnSpc>
              <a:buClr>
                <a:schemeClr val="dk2"/>
              </a:buClr>
              <a:buSzPct val="166666"/>
              <a:buFont typeface="Arial"/>
              <a:buChar char="•"/>
            </a:pPr>
            <a:r>
              <a:rPr lang="pt-BR"/>
              <a:t>Chave complexa.</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299" name="Shape 299"/>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a:t>Map</a:t>
            </a:r>
          </a:p>
          <a:p>
            <a:pPr rtl="0" lvl="0" indent="-419100" marL="457200">
              <a:lnSpc>
                <a:spcPct val="150000"/>
              </a:lnSpc>
              <a:buClr>
                <a:schemeClr val="dk2"/>
              </a:buClr>
              <a:buSzPct val="166666"/>
              <a:buFont typeface="Arial"/>
              <a:buChar char="•"/>
            </a:pPr>
            <a:r>
              <a:rPr lang="pt-BR"/>
              <a:t>Seleção;</a:t>
            </a:r>
          </a:p>
          <a:p>
            <a:pPr rtl="0" lvl="0" indent="-419100" marL="457200">
              <a:lnSpc>
                <a:spcPct val="150000"/>
              </a:lnSpc>
              <a:buClr>
                <a:schemeClr val="dk2"/>
              </a:buClr>
              <a:buSzPct val="166666"/>
              <a:buFont typeface="Arial"/>
              <a:buChar char="•"/>
            </a:pPr>
            <a:r>
              <a:rPr lang="pt-BR"/>
              <a:t>Projeção;</a:t>
            </a:r>
          </a:p>
          <a:p>
            <a:pPr rtl="0" lvl="0" indent="-419100" marL="457200">
              <a:lnSpc>
                <a:spcPct val="150000"/>
              </a:lnSpc>
              <a:buClr>
                <a:schemeClr val="dk2"/>
              </a:buClr>
              <a:buSzPct val="166666"/>
              <a:buFont typeface="Arial"/>
              <a:buChar char="•"/>
            </a:pPr>
            <a:r>
              <a:rPr lang="pt-BR"/>
              <a:t>Múltiplos emits;</a:t>
            </a:r>
          </a:p>
          <a:p>
            <a:pPr rtl="0" lvl="0" indent="-419100" marL="457200">
              <a:lnSpc>
                <a:spcPct val="150000"/>
              </a:lnSpc>
              <a:buClr>
                <a:schemeClr val="dk2"/>
              </a:buClr>
              <a:buSzPct val="166666"/>
              <a:buFont typeface="Arial"/>
              <a:buChar char="•"/>
            </a:pPr>
            <a:r>
              <a:rPr lang="pt-BR"/>
              <a:t>Árvore B em arquivo separado.</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05" name="Shape 305"/>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lang="pt-BR"/>
              <a:t>Map</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/{nomeDoBanco}/_design/{nomeDoDesing}/_list/{nomeDaListFunction}/{nomeDaView}</a:t>
            </a:r>
          </a:p>
          <a:p>
            <a:pPr rtl="0" lvl="0" indent="-381000" marL="457200">
              <a:lnSpc>
                <a:spcPct val="150000"/>
              </a:lnSpc>
              <a:buClr>
                <a:schemeClr val="dk2"/>
              </a:buClr>
              <a:buSzPct val="166666"/>
              <a:buFont typeface="Arial"/>
              <a:buChar char="•"/>
            </a:pPr>
            <a:r>
              <a:rPr sz="2400" lang="pt-BR">
                <a:latin typeface="Courier New"/>
                <a:ea typeface="Courier New"/>
                <a:cs typeface="Courier New"/>
                <a:sym typeface="Courier New"/>
              </a:rPr>
              <a:t>emit</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?key={chave}</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?startkey={chave}</a:t>
            </a:r>
            <a:r>
              <a:rPr sz="2400" lang="pt-BR">
                <a:solidFill>
                  <a:srgbClr val="000000"/>
                </a:solidFill>
              </a:rPr>
              <a:t> e </a:t>
            </a:r>
            <a:r>
              <a:rPr sz="2400" lang="pt-BR">
                <a:solidFill>
                  <a:srgbClr val="000000"/>
                </a:solidFill>
                <a:latin typeface="Courier New"/>
                <a:ea typeface="Courier New"/>
                <a:cs typeface="Courier New"/>
                <a:sym typeface="Courier New"/>
              </a:rPr>
              <a:t>?endkey={chave}</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?descending=true</a:t>
            </a:r>
          </a:p>
          <a:p>
            <a:pPr rtl="0" lvl="0" indent="-381000" marL="457200">
              <a:lnSpc>
                <a:spcPct val="150000"/>
              </a:lnSpc>
              <a:buClr>
                <a:schemeClr val="dk2"/>
              </a:buClr>
              <a:buSzPct val="166666"/>
              <a:buFont typeface="Arial"/>
              <a:buChar char="•"/>
            </a:pPr>
            <a:r>
              <a:rPr sz="2400" lang="pt-BR">
                <a:solidFill>
                  <a:srgbClr val="000000"/>
                </a:solidFill>
                <a:latin typeface="Courier New"/>
                <a:ea typeface="Courier New"/>
                <a:cs typeface="Courier New"/>
                <a:sym typeface="Courier New"/>
              </a:rPr>
              <a:t>?limit={limite}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y="0" x="0"/>
          <a:ext cy="0" cx="0"/>
          <a:chOff y="0" x="0"/>
          <a:chExt cy="0" cx="0"/>
        </a:xfrm>
      </p:grpSpPr>
      <p:sp>
        <p:nvSpPr>
          <p:cNvPr id="310" name="Shape 31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11" name="Shape 311"/>
          <p:cNvSpPr/>
          <p:nvPr/>
        </p:nvSpPr>
        <p:spPr>
          <a:xfrm>
            <a:off y="1997675" x="1736987"/>
            <a:ext cy="4691450" cx="5670025"/>
          </a:xfrm>
          <a:prstGeom prst="rect">
            <a:avLst/>
          </a:prstGeom>
          <a:blipFill>
            <a:blip r:embed="rId3"/>
            <a:stretch>
              <a:fillRect/>
            </a:stretch>
          </a:blipFill>
          <a:ln>
            <a:noFill/>
          </a:ln>
        </p:spPr>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y="0" x="0"/>
          <a:ext cy="0" cx="0"/>
          <a:chOff y="0" x="0"/>
          <a:chExt cy="0" cx="0"/>
        </a:xfrm>
      </p:grpSpPr>
      <p:sp>
        <p:nvSpPr>
          <p:cNvPr id="316" name="Shape 31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17" name="Shape 317"/>
          <p:cNvSpPr/>
          <p:nvPr/>
        </p:nvSpPr>
        <p:spPr>
          <a:xfrm>
            <a:off y="2085975" x="1819275"/>
            <a:ext cy="4210050" cx="5505450"/>
          </a:xfrm>
          <a:prstGeom prst="rect">
            <a:avLst/>
          </a:prstGeom>
          <a:blipFill>
            <a:blip r:embed="rId3"/>
            <a:stretch>
              <a:fillRect/>
            </a:stretch>
          </a:blipFill>
        </p:spPr>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23" name="Shape 323"/>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sz="2200" lang="pt-BR"/>
              <a:t>Reduce</a:t>
            </a:r>
          </a:p>
          <a:p>
            <a:pPr rtl="0" lvl="0" indent="-368300" marL="457200">
              <a:lnSpc>
                <a:spcPct val="150000"/>
              </a:lnSpc>
              <a:buClr>
                <a:schemeClr val="dk2"/>
              </a:buClr>
              <a:buSzPct val="166666"/>
              <a:buFont typeface="Arial"/>
              <a:buChar char="•"/>
            </a:pPr>
            <a:r>
              <a:rPr sz="2200" lang="pt-BR"/>
              <a:t>Contar registros, somar valores, achar o máximo e outros;</a:t>
            </a:r>
          </a:p>
          <a:p>
            <a:pPr rtl="0" lvl="0" indent="-368300" marL="457200">
              <a:lnSpc>
                <a:spcPct val="150000"/>
              </a:lnSpc>
              <a:buClr>
                <a:schemeClr val="dk2"/>
              </a:buClr>
              <a:buSzPct val="166666"/>
              <a:buFont typeface="Arial"/>
              <a:buChar char="•"/>
            </a:pPr>
            <a:r>
              <a:rPr sz="2200" lang="pt-BR"/>
              <a:t>Agrupamentos de nodos folhas da árvore B proveniente do </a:t>
            </a:r>
            <a:r>
              <a:rPr sz="2200" lang="pt-BR" i="1"/>
              <a:t>map</a:t>
            </a:r>
            <a:r>
              <a:rPr sz="2200" lang="pt-BR"/>
              <a:t> são aplicados ao </a:t>
            </a:r>
            <a:r>
              <a:rPr sz="2200" lang="pt-BR" i="1"/>
              <a:t>reduce</a:t>
            </a:r>
            <a:r>
              <a:rPr sz="2200" lang="pt-BR"/>
              <a:t>;</a:t>
            </a:r>
          </a:p>
          <a:p>
            <a:pPr rtl="0" lvl="0" indent="-368300" marL="457200">
              <a:lnSpc>
                <a:spcPct val="150000"/>
              </a:lnSpc>
              <a:buClr>
                <a:schemeClr val="dk2"/>
              </a:buClr>
              <a:buSzPct val="166666"/>
              <a:buFont typeface="Arial"/>
              <a:buChar char="•"/>
            </a:pPr>
            <a:r>
              <a:rPr sz="2200" lang="pt-BR">
                <a:latin typeface="Courier New"/>
                <a:ea typeface="Courier New"/>
                <a:cs typeface="Courier New"/>
                <a:sym typeface="Courier New"/>
              </a:rPr>
              <a:t>?group=true</a:t>
            </a:r>
          </a:p>
          <a:p>
            <a:pPr rtl="0" lvl="0" indent="-368300" marL="457200">
              <a:lnSpc>
                <a:spcPct val="150000"/>
              </a:lnSpc>
              <a:buClr>
                <a:schemeClr val="dk2"/>
              </a:buClr>
              <a:buSzPct val="166666"/>
              <a:buFont typeface="Arial"/>
              <a:buChar char="•"/>
            </a:pPr>
            <a:r>
              <a:rPr sz="2200" lang="pt-BR">
                <a:latin typeface="Courier New"/>
                <a:ea typeface="Courier New"/>
                <a:cs typeface="Courier New"/>
                <a:sym typeface="Courier New"/>
              </a:rPr>
              <a:t>?group_level={nivel}</a:t>
            </a:r>
          </a:p>
          <a:p>
            <a:pPr rtl="0" lvl="0" indent="-368300" marL="457200">
              <a:lnSpc>
                <a:spcPct val="150000"/>
              </a:lnSpc>
              <a:buClr>
                <a:schemeClr val="dk2"/>
              </a:buClr>
              <a:buSzPct val="166666"/>
              <a:buFont typeface="Arial"/>
              <a:buChar char="•"/>
            </a:pPr>
            <a:r>
              <a:rPr sz="2200" lang="pt-BR"/>
              <a:t>Chaves, valores e </a:t>
            </a:r>
            <a:r>
              <a:rPr sz="2200" lang="pt-BR">
                <a:latin typeface="Courier New"/>
                <a:ea typeface="Courier New"/>
                <a:cs typeface="Courier New"/>
                <a:sym typeface="Courier New"/>
              </a:rPr>
              <a:t>rereduce = false</a:t>
            </a:r>
            <a:r>
              <a:rPr sz="2200" lang="pt-BR"/>
              <a:t>;</a:t>
            </a:r>
          </a:p>
          <a:p>
            <a:pPr rtl="0" lvl="0" indent="-368300" marL="457200">
              <a:lnSpc>
                <a:spcPct val="150000"/>
              </a:lnSpc>
              <a:buClr>
                <a:schemeClr val="dk2"/>
              </a:buClr>
              <a:buSzPct val="166666"/>
              <a:buFont typeface="Arial"/>
              <a:buChar char="•"/>
            </a:pPr>
            <a:r>
              <a:rPr sz="2200" lang="pt-BR"/>
              <a:t>Nulo, </a:t>
            </a:r>
            <a:r>
              <a:rPr sz="2200" lang="pt-BR" i="1"/>
              <a:t>reduces</a:t>
            </a:r>
            <a:r>
              <a:rPr sz="2200" lang="pt-BR"/>
              <a:t> anteriores e </a:t>
            </a:r>
            <a:r>
              <a:rPr sz="2200" lang="pt-BR">
                <a:latin typeface="Courier New"/>
                <a:ea typeface="Courier New"/>
                <a:cs typeface="Courier New"/>
                <a:sym typeface="Courier New"/>
              </a:rPr>
              <a:t>rereduce = true</a:t>
            </a:r>
            <a:r>
              <a:rPr sz="2200" lang="pt-BR"/>
              <a:t>;</a:t>
            </a:r>
          </a:p>
          <a:p>
            <a:pPr rtl="0" lvl="0" indent="-368300" marL="457200">
              <a:lnSpc>
                <a:spcPct val="150000"/>
              </a:lnSpc>
              <a:buClr>
                <a:schemeClr val="dk2"/>
              </a:buClr>
              <a:buSzPct val="166666"/>
              <a:buFont typeface="Arial"/>
              <a:buChar char="•"/>
            </a:pPr>
            <a:r>
              <a:rPr sz="2200" lang="pt-BR"/>
              <a:t>Paralelismo.</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29" name="Shape 329"/>
          <p:cNvSpPr/>
          <p:nvPr/>
        </p:nvSpPr>
        <p:spPr>
          <a:xfrm>
            <a:off y="2558625" x="225687"/>
            <a:ext cy="3077474" cx="8692625"/>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Outras características</a:t>
            </a:r>
          </a:p>
        </p:txBody>
      </p:sp>
      <p:sp>
        <p:nvSpPr>
          <p:cNvPr id="56" name="Shape 56"/>
          <p:cNvSpPr txBox="1"/>
          <p:nvPr>
            <p:ph idx="1" type="body"/>
          </p:nvPr>
        </p:nvSpPr>
        <p:spPr>
          <a:xfrm>
            <a:off y="2016882" x="457200"/>
            <a:ext cy="4620299" cx="8229600"/>
          </a:xfrm>
          <a:prstGeom prst="rect">
            <a:avLst/>
          </a:prstGeom>
        </p:spPr>
        <p:txBody>
          <a:bodyPr bIns="91425" rIns="91425" lIns="91425" tIns="91425" anchor="t" anchorCtr="0">
            <a:noAutofit/>
          </a:bodyPr>
          <a:lstStyle/>
          <a:p>
            <a:pPr algn="just" rtl="0" lvl="0" indent="-419100" marL="457200">
              <a:lnSpc>
                <a:spcPct val="150000"/>
              </a:lnSpc>
              <a:spcBef>
                <a:spcPts val="0"/>
              </a:spcBef>
              <a:buClr>
                <a:srgbClr val="000000"/>
              </a:buClr>
              <a:buSzPct val="166666"/>
              <a:buFont typeface="Arial"/>
              <a:buChar char="•"/>
            </a:pPr>
            <a:r>
              <a:rPr lang="pt-BR">
                <a:solidFill>
                  <a:srgbClr val="000000"/>
                </a:solidFill>
              </a:rPr>
              <a:t>Baixa latência;</a:t>
            </a:r>
          </a:p>
          <a:p>
            <a:pPr algn="just" rtl="0" lvl="0" indent="-419100" marL="457200">
              <a:lnSpc>
                <a:spcPct val="150000"/>
              </a:lnSpc>
              <a:spcBef>
                <a:spcPts val="0"/>
              </a:spcBef>
              <a:buClr>
                <a:srgbClr val="000000"/>
              </a:buClr>
              <a:buSzPct val="166666"/>
              <a:buFont typeface="Arial"/>
              <a:buChar char="•"/>
            </a:pPr>
            <a:r>
              <a:rPr lang="pt-BR">
                <a:solidFill>
                  <a:srgbClr val="000000"/>
                </a:solidFill>
              </a:rPr>
              <a:t>Tolerância a falhas;</a:t>
            </a:r>
          </a:p>
          <a:p>
            <a:pPr algn="just" rtl="0" lvl="0" indent="-419100" marL="457200">
              <a:lnSpc>
                <a:spcPct val="150000"/>
              </a:lnSpc>
              <a:spcBef>
                <a:spcPts val="0"/>
              </a:spcBef>
              <a:buClr>
                <a:srgbClr val="000000"/>
              </a:buClr>
              <a:buSzPct val="166666"/>
              <a:buFont typeface="Arial"/>
              <a:buChar char="•"/>
            </a:pPr>
            <a:r>
              <a:rPr lang="pt-BR">
                <a:solidFill>
                  <a:srgbClr val="000000"/>
                </a:solidFill>
              </a:rPr>
              <a:t>Escalabilidade;</a:t>
            </a:r>
          </a:p>
          <a:p>
            <a:pPr algn="just" rtl="0" lvl="0" indent="-419100" marL="457200">
              <a:lnSpc>
                <a:spcPct val="150000"/>
              </a:lnSpc>
              <a:spcBef>
                <a:spcPts val="0"/>
              </a:spcBef>
              <a:buClr>
                <a:srgbClr val="000000"/>
              </a:buClr>
              <a:buSzPct val="166666"/>
              <a:buFont typeface="Arial"/>
              <a:buChar char="•"/>
            </a:pPr>
            <a:r>
              <a:rPr lang="pt-BR">
                <a:solidFill>
                  <a:srgbClr val="000000"/>
                </a:solidFill>
              </a:rPr>
              <a:t>Alta disponibilidade;</a:t>
            </a:r>
          </a:p>
          <a:p>
            <a:pPr algn="just" rtl="0" lvl="0" indent="-419100" marL="457200">
              <a:lnSpc>
                <a:spcPct val="150000"/>
              </a:lnSpc>
              <a:spcBef>
                <a:spcPts val="0"/>
              </a:spcBef>
              <a:buClr>
                <a:srgbClr val="000000"/>
              </a:buClr>
              <a:buSzPct val="166666"/>
              <a:buFont typeface="Arial"/>
              <a:buChar char="•"/>
            </a:pPr>
            <a:r>
              <a:rPr lang="pt-BR">
                <a:solidFill>
                  <a:srgbClr val="000000"/>
                </a:solidFill>
              </a:rPr>
              <a:t>Esquemas flexíveis;</a:t>
            </a:r>
          </a:p>
          <a:p>
            <a:pPr algn="just" rtl="0" lvl="0" indent="-419100" marL="457200">
              <a:lnSpc>
                <a:spcPct val="150000"/>
              </a:lnSpc>
              <a:spcBef>
                <a:spcPts val="0"/>
              </a:spcBef>
              <a:buClr>
                <a:srgbClr val="000000"/>
              </a:buClr>
              <a:buSzPct val="166666"/>
              <a:buFont typeface="Arial"/>
              <a:buChar char="•"/>
            </a:pPr>
            <a:r>
              <a:rPr lang="pt-BR">
                <a:solidFill>
                  <a:srgbClr val="000000"/>
                </a:solidFill>
              </a:rPr>
              <a:t>Baixo custo;</a:t>
            </a:r>
          </a:p>
          <a:p>
            <a:pPr algn="just" rtl="0" lvl="0" indent="-419100" marL="457200">
              <a:lnSpc>
                <a:spcPct val="150000"/>
              </a:lnSpc>
              <a:spcBef>
                <a:spcPts val="0"/>
              </a:spcBef>
              <a:buClr>
                <a:srgbClr val="000000"/>
              </a:buClr>
              <a:buSzPct val="166666"/>
              <a:buFont typeface="Arial"/>
              <a:buChar char="•"/>
            </a:pPr>
            <a:r>
              <a:rPr lang="pt-BR">
                <a:solidFill>
                  <a:srgbClr val="000000"/>
                </a:solidFill>
              </a:rPr>
              <a:t>Busca com heurística.</a:t>
            </a:r>
          </a:p>
          <a:p>
            <a:r>
              <a:t/>
            </a:r>
          </a:p>
          <a:p>
            <a:r>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y="0" x="0"/>
          <a:ext cy="0" cx="0"/>
          <a:chOff y="0" x="0"/>
          <a:chExt cy="0" cx="0"/>
        </a:xfrm>
      </p:grpSpPr>
      <p:sp>
        <p:nvSpPr>
          <p:cNvPr id="334" name="Shape 33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35" name="Shape 335"/>
          <p:cNvSpPr/>
          <p:nvPr/>
        </p:nvSpPr>
        <p:spPr>
          <a:xfrm>
            <a:off y="2491900" x="178824"/>
            <a:ext cy="3415025" cx="8786350"/>
          </a:xfrm>
          <a:prstGeom prst="rect">
            <a:avLst/>
          </a:prstGeom>
          <a:blipFill>
            <a:blip r:embed="rId3"/>
            <a:stretch>
              <a:fillRect/>
            </a:stretch>
          </a:blipFill>
          <a:ln>
            <a:noFill/>
          </a:ln>
        </p:spPr>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y="0" x="0"/>
          <a:ext cy="0" cx="0"/>
          <a:chOff y="0" x="0"/>
          <a:chExt cy="0" cx="0"/>
        </a:xfrm>
      </p:grpSpPr>
      <p:sp>
        <p:nvSpPr>
          <p:cNvPr id="340" name="Shape 34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41" name="Shape 341"/>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buNone/>
            </a:pPr>
            <a:r>
              <a:rPr sz="2400" lang="pt-BR">
                <a:latin typeface="Courier New"/>
                <a:ea typeface="Courier New"/>
                <a:cs typeface="Courier New"/>
                <a:sym typeface="Courier New"/>
              </a:rPr>
              <a:t>function (chaves, valores, rereduce) {</a:t>
            </a:r>
          </a:p>
          <a:p>
            <a:pPr rtl="0" lvl="0">
              <a:buNone/>
            </a:pPr>
            <a:r>
              <a:rPr sz="2400" lang="pt-BR">
                <a:latin typeface="Courier New"/>
                <a:ea typeface="Courier New"/>
                <a:cs typeface="Courier New"/>
                <a:sym typeface="Courier New"/>
              </a:rPr>
              <a:t>	if (rereduce) {</a:t>
            </a:r>
          </a:p>
          <a:p>
            <a:pPr rtl="0" lvl="0">
              <a:buNone/>
            </a:pPr>
            <a:r>
              <a:rPr sz="2400" lang="pt-BR">
                <a:latin typeface="Courier New"/>
                <a:ea typeface="Courier New"/>
                <a:cs typeface="Courier New"/>
                <a:sym typeface="Courier New"/>
              </a:rPr>
              <a:t>		return sum(valores);</a:t>
            </a:r>
          </a:p>
          <a:p>
            <a:pPr rtl="0" lvl="0" indent="457200">
              <a:buNone/>
            </a:pPr>
            <a:r>
              <a:rPr sz="2400" lang="pt-BR">
                <a:latin typeface="Courier New"/>
                <a:ea typeface="Courier New"/>
                <a:cs typeface="Courier New"/>
                <a:sym typeface="Courier New"/>
              </a:rPr>
              <a:t>}</a:t>
            </a:r>
          </a:p>
          <a:p>
            <a:pPr rtl="0" lvl="0" indent="457200">
              <a:buNone/>
            </a:pPr>
            <a:r>
              <a:rPr sz="2400" lang="pt-BR">
                <a:latin typeface="Courier New"/>
                <a:ea typeface="Courier New"/>
                <a:cs typeface="Courier New"/>
                <a:sym typeface="Courier New"/>
              </a:rPr>
              <a:t>return count(valores);</a:t>
            </a:r>
          </a:p>
          <a:p>
            <a:pPr rtl="0" lvl="0">
              <a:buNone/>
            </a:pPr>
            <a:r>
              <a:rPr sz="2400" lang="pt-BR">
                <a:latin typeface="Courier New"/>
                <a:ea typeface="Courier New"/>
                <a:cs typeface="Courier New"/>
                <a:sym typeface="Courier New"/>
              </a:rPr>
              <a:t>}</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y="0" x="0"/>
          <a:ext cy="0" cx="0"/>
          <a:chOff y="0" x="0"/>
          <a:chExt cy="0" cx="0"/>
        </a:xfrm>
      </p:grpSpPr>
      <p:sp>
        <p:nvSpPr>
          <p:cNvPr id="346" name="Shape 34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47" name="Shape 347"/>
          <p:cNvSpPr/>
          <p:nvPr/>
        </p:nvSpPr>
        <p:spPr>
          <a:xfrm>
            <a:off y="2056775" x="194737"/>
            <a:ext cy="4402399" cx="8754525"/>
          </a:xfrm>
          <a:prstGeom prst="rect">
            <a:avLst/>
          </a:prstGeom>
          <a:blipFill>
            <a:blip r:embed="rId3"/>
            <a:stretch>
              <a:fillRect/>
            </a:stretch>
          </a:blipFill>
          <a:ln>
            <a:noFill/>
          </a:ln>
        </p:spPr>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y="0" x="0"/>
          <a:ext cy="0" cx="0"/>
          <a:chOff y="0" x="0"/>
          <a:chExt cy="0" cx="0"/>
        </a:xfrm>
      </p:grpSpPr>
      <p:sp>
        <p:nvSpPr>
          <p:cNvPr id="352" name="Shape 35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i="1"/>
              <a:t>Design documents</a:t>
            </a:r>
          </a:p>
        </p:txBody>
      </p:sp>
      <p:sp>
        <p:nvSpPr>
          <p:cNvPr id="353" name="Shape 353"/>
          <p:cNvSpPr/>
          <p:nvPr/>
        </p:nvSpPr>
        <p:spPr>
          <a:xfrm>
            <a:off y="1949225" x="251625"/>
            <a:ext cy="4781849" cx="8640749"/>
          </a:xfrm>
          <a:prstGeom prst="rect">
            <a:avLst/>
          </a:prstGeom>
          <a:blipFill>
            <a:blip r:embed="rId3"/>
            <a:stretch>
              <a:fillRect/>
            </a:stretch>
          </a:blipFill>
          <a:ln>
            <a:noFill/>
          </a:ln>
        </p:spPr>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y="0" x="0"/>
          <a:ext cy="0" cx="0"/>
          <a:chOff y="0" x="0"/>
          <a:chExt cy="0" cx="0"/>
        </a:xfrm>
      </p:grpSpPr>
      <p:sp>
        <p:nvSpPr>
          <p:cNvPr id="358" name="Shape 35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Replicação</a:t>
            </a:r>
          </a:p>
        </p:txBody>
      </p:sp>
      <p:sp>
        <p:nvSpPr>
          <p:cNvPr id="359" name="Shape 359"/>
          <p:cNvSpPr/>
          <p:nvPr/>
        </p:nvSpPr>
        <p:spPr>
          <a:xfrm>
            <a:off y="2605387" x="1863625"/>
            <a:ext cy="3443274" cx="5416749"/>
          </a:xfrm>
          <a:prstGeom prst="rect">
            <a:avLst/>
          </a:prstGeom>
          <a:blipFill>
            <a:blip r:embed="rId3"/>
            <a:stretch>
              <a:fillRect/>
            </a:stretch>
          </a:blipFill>
        </p:spPr>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y="0" x="0"/>
          <a:ext cy="0" cx="0"/>
          <a:chOff y="0" x="0"/>
          <a:chExt cy="0" cx="0"/>
        </a:xfrm>
      </p:grpSpPr>
      <p:sp>
        <p:nvSpPr>
          <p:cNvPr id="364" name="Shape 36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grpSp>
        <p:nvGrpSpPr>
          <p:cNvPr id="365" name="Shape 365"/>
          <p:cNvGrpSpPr/>
          <p:nvPr/>
        </p:nvGrpSpPr>
        <p:grpSpPr>
          <a:xfrm>
            <a:off y="2781662" x="1524000"/>
            <a:ext cy="2649387" cx="6096000"/>
            <a:chOff y="2720012" x="728600"/>
            <a:chExt cy="2649387" cx="6096000"/>
          </a:xfrm>
        </p:grpSpPr>
        <p:sp>
          <p:nvSpPr>
            <p:cNvPr id="366" name="Shape 366"/>
            <p:cNvSpPr/>
            <p:nvPr/>
          </p:nvSpPr>
          <p:spPr>
            <a:xfrm>
              <a:off y="4506300" x="1528250"/>
              <a:ext cy="863099" cx="1864799"/>
            </a:xfrm>
            <a:prstGeom prst="rect">
              <a:avLst/>
            </a:prstGeom>
            <a:solidFill>
              <a:srgbClr val="1C4587"/>
            </a:solidFill>
            <a:ln>
              <a:noFill/>
            </a:ln>
          </p:spPr>
          <p:txBody>
            <a:bodyPr bIns="91425" rIns="91425" lIns="91425" tIns="91425" anchor="ctr" anchorCtr="0">
              <a:noAutofit/>
            </a:bodyPr>
            <a:lstStyle/>
            <a:p>
              <a:pPr algn="ctr">
                <a:buNone/>
              </a:pPr>
              <a:r>
                <a:rPr sz="2400" lang="pt-BR">
                  <a:solidFill>
                    <a:schemeClr val="lt1"/>
                  </a:solidFill>
                </a:rPr>
                <a:t>Time</a:t>
              </a:r>
            </a:p>
          </p:txBody>
        </p:sp>
        <p:sp>
          <p:nvSpPr>
            <p:cNvPr id="367" name="Shape 367"/>
            <p:cNvSpPr/>
            <p:nvPr/>
          </p:nvSpPr>
          <p:spPr>
            <a:xfrm>
              <a:off y="4506300" x="4857100"/>
              <a:ext cy="863099" cx="1864799"/>
            </a:xfrm>
            <a:prstGeom prst="rect">
              <a:avLst/>
            </a:prstGeom>
            <a:solidFill>
              <a:srgbClr val="1C4587"/>
            </a:solidFill>
            <a:ln>
              <a:noFill/>
            </a:ln>
          </p:spPr>
          <p:txBody>
            <a:bodyPr bIns="91425" rIns="91425" lIns="91425" tIns="91425" anchor="ctr" anchorCtr="0">
              <a:noAutofit/>
            </a:bodyPr>
            <a:lstStyle/>
            <a:p>
              <a:pPr algn="ctr" rtl="0" lvl="0">
                <a:buNone/>
              </a:pPr>
              <a:r>
                <a:rPr sz="2400" lang="pt-BR">
                  <a:solidFill>
                    <a:schemeClr val="lt1"/>
                  </a:solidFill>
                </a:rPr>
                <a:t>Jogador</a:t>
              </a:r>
            </a:p>
          </p:txBody>
        </p:sp>
        <p:cxnSp>
          <p:nvCxnSpPr>
            <p:cNvPr id="368" name="Shape 368"/>
            <p:cNvCxnSpPr>
              <a:stCxn id="366" idx="0"/>
              <a:endCxn id="369" idx="2"/>
            </p:cNvCxnSpPr>
            <p:nvPr/>
          </p:nvCxnSpPr>
          <p:spPr>
            <a:xfrm rot="10800000" flipH="1">
              <a:off y="3583112" x="2460649"/>
              <a:ext cy="923187" cx="0"/>
            </a:xfrm>
            <a:prstGeom prst="straightConnector1">
              <a:avLst/>
            </a:prstGeom>
            <a:noFill/>
            <a:ln w="19050" cap="flat">
              <a:solidFill>
                <a:schemeClr val="dk2"/>
              </a:solidFill>
              <a:prstDash val="solid"/>
              <a:round/>
              <a:headEnd w="lg" len="lg" type="none"/>
              <a:tailEnd w="lg" len="lg" type="none"/>
            </a:ln>
          </p:spPr>
        </p:cxnSp>
        <p:sp>
          <p:nvSpPr>
            <p:cNvPr id="369" name="Shape 369"/>
            <p:cNvSpPr/>
            <p:nvPr/>
          </p:nvSpPr>
          <p:spPr>
            <a:xfrm>
              <a:off y="2720012" x="1293200"/>
              <a:ext cy="863099" cx="2334899"/>
            </a:xfrm>
            <a:prstGeom prst="rect">
              <a:avLst/>
            </a:prstGeom>
            <a:solidFill>
              <a:srgbClr val="1C4587"/>
            </a:solidFill>
            <a:ln>
              <a:noFill/>
            </a:ln>
          </p:spPr>
          <p:txBody>
            <a:bodyPr bIns="91425" rIns="91425" lIns="91425" tIns="91425" anchor="ctr" anchorCtr="0">
              <a:noAutofit/>
            </a:bodyPr>
            <a:lstStyle/>
            <a:p>
              <a:pPr algn="ctr" rtl="0" lvl="0">
                <a:buNone/>
              </a:pPr>
              <a:r>
                <a:rPr sz="2400" lang="pt-BR">
                  <a:solidFill>
                    <a:schemeClr val="lt1"/>
                  </a:solidFill>
                </a:rPr>
                <a:t>Campeonato</a:t>
              </a:r>
            </a:p>
          </p:txBody>
        </p:sp>
        <p:cxnSp>
          <p:nvCxnSpPr>
            <p:cNvPr id="370" name="Shape 370"/>
            <p:cNvCxnSpPr>
              <a:stCxn id="366" idx="3"/>
              <a:endCxn id="367" idx="1"/>
            </p:cNvCxnSpPr>
            <p:nvPr/>
          </p:nvCxnSpPr>
          <p:spPr>
            <a:xfrm>
              <a:off y="4937849" x="3393049"/>
              <a:ext cy="0" cx="1464050"/>
            </a:xfrm>
            <a:prstGeom prst="straightConnector1">
              <a:avLst/>
            </a:prstGeom>
            <a:noFill/>
            <a:ln w="19050" cap="flat">
              <a:solidFill>
                <a:schemeClr val="dk2"/>
              </a:solidFill>
              <a:prstDash val="solid"/>
              <a:round/>
              <a:headEnd w="lg" len="lg" type="none"/>
              <a:tailEnd w="lg" len="lg" type="none"/>
            </a:ln>
          </p:spPr>
        </p:cxnSp>
        <p:sp>
          <p:nvSpPr>
            <p:cNvPr id="371" name="Shape 371"/>
            <p:cNvSpPr txBox="1"/>
            <p:nvPr/>
          </p:nvSpPr>
          <p:spPr>
            <a:xfrm>
              <a:off y="4149900" x="728600"/>
              <a:ext cy="457200" cx="3657600"/>
            </a:xfrm>
            <a:prstGeom prst="rect">
              <a:avLst/>
            </a:prstGeom>
            <a:noFill/>
          </p:spPr>
          <p:txBody>
            <a:bodyPr bIns="91425" rIns="91425" lIns="91425" tIns="91425" anchor="t" anchorCtr="0">
              <a:noAutofit/>
            </a:bodyPr>
            <a:lstStyle/>
            <a:p>
              <a:pPr>
                <a:buNone/>
              </a:pPr>
              <a:r>
                <a:rPr sz="1800" lang="pt-BR"/>
                <a:t>			N</a:t>
              </a:r>
            </a:p>
          </p:txBody>
        </p:sp>
        <p:sp>
          <p:nvSpPr>
            <p:cNvPr id="372" name="Shape 372"/>
            <p:cNvSpPr txBox="1"/>
            <p:nvPr/>
          </p:nvSpPr>
          <p:spPr>
            <a:xfrm>
              <a:off y="3540300" x="1109600"/>
              <a:ext cy="457200" cx="3657600"/>
            </a:xfrm>
            <a:prstGeom prst="rect">
              <a:avLst/>
            </a:prstGeom>
            <a:noFill/>
          </p:spPr>
          <p:txBody>
            <a:bodyPr bIns="91425" rIns="91425" lIns="91425" tIns="91425" anchor="t" anchorCtr="0">
              <a:noAutofit/>
            </a:bodyPr>
            <a:lstStyle/>
            <a:p>
              <a:pPr rtl="0" lvl="0">
                <a:buNone/>
              </a:pPr>
              <a:r>
                <a:rPr sz="1800" lang="pt-BR"/>
                <a:t>			N</a:t>
              </a:r>
            </a:p>
          </p:txBody>
        </p:sp>
        <p:sp>
          <p:nvSpPr>
            <p:cNvPr id="373" name="Shape 373"/>
            <p:cNvSpPr txBox="1"/>
            <p:nvPr/>
          </p:nvSpPr>
          <p:spPr>
            <a:xfrm>
              <a:off y="4530900" x="2024000"/>
              <a:ext cy="457200" cx="3657600"/>
            </a:xfrm>
            <a:prstGeom prst="rect">
              <a:avLst/>
            </a:prstGeom>
            <a:noFill/>
          </p:spPr>
          <p:txBody>
            <a:bodyPr bIns="91425" rIns="91425" lIns="91425" tIns="91425" anchor="t" anchorCtr="0">
              <a:noAutofit/>
            </a:bodyPr>
            <a:lstStyle/>
            <a:p>
              <a:pPr rtl="0" lvl="0">
                <a:buNone/>
              </a:pPr>
              <a:r>
                <a:rPr sz="1800" lang="pt-BR"/>
                <a:t>			1</a:t>
              </a:r>
            </a:p>
          </p:txBody>
        </p:sp>
        <p:sp>
          <p:nvSpPr>
            <p:cNvPr id="374" name="Shape 374"/>
            <p:cNvSpPr txBox="1"/>
            <p:nvPr/>
          </p:nvSpPr>
          <p:spPr>
            <a:xfrm>
              <a:off y="4911900" x="3167000"/>
              <a:ext cy="457200" cx="3657600"/>
            </a:xfrm>
            <a:prstGeom prst="rect">
              <a:avLst/>
            </a:prstGeom>
            <a:noFill/>
          </p:spPr>
          <p:txBody>
            <a:bodyPr bIns="91425" rIns="91425" lIns="91425" tIns="91425" anchor="t" anchorCtr="0">
              <a:noAutofit/>
            </a:bodyPr>
            <a:lstStyle/>
            <a:p>
              <a:pPr rtl="0" lvl="0">
                <a:buNone/>
              </a:pPr>
              <a:r>
                <a:rPr sz="1800" lang="pt-BR"/>
                <a:t>			N</a:t>
              </a:r>
            </a:p>
          </p:txBody>
        </p:sp>
      </p:gr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380" name="Shape 380"/>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00000"/>
              </a:lnSpc>
              <a:buClr>
                <a:srgbClr val="000000"/>
              </a:buClr>
              <a:buSzPct val="45833"/>
              <a:buFont typeface="Arial"/>
              <a:buNone/>
            </a:pPr>
            <a:r>
              <a:rPr b="1" sz="2400" lang="pt-BR">
                <a:solidFill>
                  <a:srgbClr val="000000"/>
                </a:solidFill>
              </a:rPr>
              <a:t>Time</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"nome": "Avaí Futebol Clube",</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"dataDeFundacao": "1923-09-01",</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"estado": "SC",</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"capacidadeDoEstadio": 17537,</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"rankingNacional": 20,</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"tipo": "time"</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a:t>
            </a:r>
          </a:p>
          <a:p>
            <a:r>
              <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y="0" x="0"/>
          <a:ext cy="0" cx="0"/>
          <a:chOff y="0" x="0"/>
          <a:chExt cy="0" cx="0"/>
        </a:xfrm>
      </p:grpSpPr>
      <p:sp>
        <p:nvSpPr>
          <p:cNvPr id="385" name="Shape 38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386" name="Shape 386"/>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1</a:t>
            </a:r>
          </a:p>
          <a:p>
            <a:r>
              <a:t/>
            </a:r>
          </a:p>
          <a:p>
            <a:pPr rtl="0" lvl="0">
              <a:lnSpc>
                <a:spcPct val="100000"/>
              </a:lnSpc>
              <a:buNone/>
            </a:pPr>
            <a:r>
              <a:rPr lang="pt-BR">
                <a:solidFill>
                  <a:srgbClr val="000000"/>
                </a:solidFill>
                <a:latin typeface="Courier New"/>
                <a:ea typeface="Courier New"/>
                <a:cs typeface="Courier New"/>
                <a:sym typeface="Courier New"/>
              </a:rPr>
              <a:t>SELECT * FROM times</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y="0" x="0"/>
          <a:ext cy="0" cx="0"/>
          <a:chOff y="0" x="0"/>
          <a:chExt cy="0" cx="0"/>
        </a:xfrm>
      </p:grpSpPr>
      <p:sp>
        <p:nvSpPr>
          <p:cNvPr id="391" name="Shape 39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392" name="Shape 392"/>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lang="pt-BR">
                <a:solidFill>
                  <a:srgbClr val="000000"/>
                </a:solidFill>
                <a:latin typeface="Courier New"/>
                <a:ea typeface="Courier New"/>
                <a:cs typeface="Courier New"/>
                <a:sym typeface="Courier New"/>
              </a:rPr>
              <a:t>SELECT * FROM times</a:t>
            </a:r>
          </a:p>
          <a:p>
            <a:r>
              <a:t/>
            </a:r>
          </a:p>
          <a:p>
            <a:r>
              <a:t/>
            </a:r>
          </a:p>
          <a:p>
            <a:r>
              <a:t/>
            </a:r>
          </a:p>
          <a:p>
            <a:r>
              <a:t/>
            </a:r>
          </a:p>
          <a:p>
            <a:r>
              <a:t/>
            </a:r>
          </a:p>
          <a:p>
            <a:r>
              <a:t/>
            </a:r>
          </a:p>
          <a:p>
            <a:r>
              <a:t/>
            </a:r>
          </a:p>
          <a:p>
            <a:r>
              <a:t/>
            </a:r>
          </a:p>
          <a:p>
            <a:pPr rtl="0" lvl="0">
              <a:lnSpc>
                <a:spcPct val="100000"/>
              </a:lnSpc>
              <a:buNone/>
            </a:pPr>
            <a:r>
              <a:rPr sz="2800" lang="pt-BR">
                <a:solidFill>
                  <a:srgbClr val="000000"/>
                </a:solidFill>
                <a:latin typeface="Courier New"/>
                <a:ea typeface="Courier New"/>
                <a:cs typeface="Courier New"/>
                <a:sym typeface="Courier New"/>
              </a:rPr>
              <a:t>/futebol/_design/futebol/_view/times</a:t>
            </a:r>
          </a:p>
        </p:txBody>
      </p:sp>
      <p:sp>
        <p:nvSpPr>
          <p:cNvPr id="393" name="Shape 393"/>
          <p:cNvSpPr/>
          <p:nvPr/>
        </p:nvSpPr>
        <p:spPr>
          <a:xfrm>
            <a:off y="2961950" x="94724"/>
            <a:ext cy="2829199" cx="8954549"/>
          </a:xfrm>
          <a:prstGeom prst="rect">
            <a:avLst/>
          </a:prstGeom>
          <a:blipFill>
            <a:blip r:embed="rId3"/>
            <a:stretch>
              <a:fillRect/>
            </a:stretch>
          </a:blipFill>
          <a:ln>
            <a:noFill/>
          </a:ln>
        </p:spPr>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y="0" x="0"/>
          <a:ext cy="0" cx="0"/>
          <a:chOff y="0" x="0"/>
          <a:chExt cy="0" cx="0"/>
        </a:xfrm>
      </p:grpSpPr>
      <p:sp>
        <p:nvSpPr>
          <p:cNvPr id="398" name="Shape 39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399" name="Shape 399"/>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Clr>
                <a:srgbClr val="000000"/>
              </a:buClr>
              <a:buSzPct val="36666"/>
              <a:buFont typeface="Arial"/>
              <a:buNone/>
            </a:pPr>
            <a:r>
              <a:rPr b="1" lang="pt-BR">
                <a:solidFill>
                  <a:srgbClr val="000000"/>
                </a:solidFill>
              </a:rPr>
              <a:t>Exemplo 2</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nome, dataDeFundacao</a:t>
            </a:r>
          </a:p>
          <a:p>
            <a:pPr rtl="0" lvl="0">
              <a:lnSpc>
                <a:spcPct val="100000"/>
              </a:lnSpc>
              <a:spcBef>
                <a:spcPts val="0"/>
              </a:spcBef>
              <a:buNone/>
            </a:pPr>
            <a:r>
              <a:rPr lang="pt-BR">
                <a:solidFill>
                  <a:srgbClr val="000000"/>
                </a:solidFill>
                <a:latin typeface="Courier New"/>
                <a:ea typeface="Courier New"/>
                <a:cs typeface="Courier New"/>
                <a:sym typeface="Courier New"/>
              </a:rPr>
              <a:t>FROM times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Aplicações</a:t>
            </a:r>
          </a:p>
        </p:txBody>
      </p:sp>
      <p:sp>
        <p:nvSpPr>
          <p:cNvPr id="62" name="Shape 62"/>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Alta quantidade de dados;</a:t>
            </a:r>
          </a:p>
          <a:p>
            <a:pPr rtl="0" lvl="0" indent="-419100" marL="457200">
              <a:lnSpc>
                <a:spcPct val="150000"/>
              </a:lnSpc>
              <a:buClr>
                <a:schemeClr val="dk2"/>
              </a:buClr>
              <a:buSzPct val="166666"/>
              <a:buFont typeface="Arial"/>
              <a:buChar char="•"/>
            </a:pPr>
            <a:r>
              <a:rPr lang="pt-BR"/>
              <a:t>Arquitetura distribuída;</a:t>
            </a:r>
          </a:p>
          <a:p>
            <a:pPr rtl="0" lvl="0" indent="-419100" marL="457200">
              <a:lnSpc>
                <a:spcPct val="150000"/>
              </a:lnSpc>
              <a:buClr>
                <a:schemeClr val="dk2"/>
              </a:buClr>
              <a:buSzPct val="166666"/>
              <a:buFont typeface="Arial"/>
              <a:buChar char="•"/>
            </a:pPr>
            <a:r>
              <a:rPr lang="pt-BR" i="1"/>
              <a:t>Joins </a:t>
            </a:r>
            <a:r>
              <a:rPr lang="pt-BR"/>
              <a:t>não são suficientes;</a:t>
            </a:r>
          </a:p>
          <a:p>
            <a:pPr rtl="0" lvl="0" indent="-419100" marL="457200">
              <a:lnSpc>
                <a:spcPct val="150000"/>
              </a:lnSpc>
              <a:buClr>
                <a:schemeClr val="dk2"/>
              </a:buClr>
              <a:buSzPct val="166666"/>
              <a:buFont typeface="Arial"/>
              <a:buChar char="•"/>
            </a:pPr>
            <a:r>
              <a:rPr lang="pt-BR"/>
              <a:t>Esquema muda constantemente.</a:t>
            </a:r>
          </a:p>
          <a:p>
            <a:r>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y="0" x="0"/>
          <a:ext cy="0" cx="0"/>
          <a:chOff y="0" x="0"/>
          <a:chExt cy="0" cx="0"/>
        </a:xfrm>
      </p:grpSpPr>
      <p:sp>
        <p:nvSpPr>
          <p:cNvPr id="404" name="Shape 40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05" name="Shape 405"/>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nome, dataDeFundacao</a:t>
            </a:r>
          </a:p>
          <a:p>
            <a:pPr rtl="0" lvl="0">
              <a:lnSpc>
                <a:spcPct val="100000"/>
              </a:lnSpc>
              <a:spcBef>
                <a:spcPts val="0"/>
              </a:spcBef>
              <a:buNone/>
            </a:pPr>
            <a:r>
              <a:rPr lang="pt-BR">
                <a:solidFill>
                  <a:srgbClr val="000000"/>
                </a:solidFill>
                <a:latin typeface="Courier New"/>
                <a:ea typeface="Courier New"/>
                <a:cs typeface="Courier New"/>
                <a:sym typeface="Courier New"/>
              </a:rPr>
              <a:t>FROM times</a:t>
            </a:r>
          </a:p>
          <a:p>
            <a:r>
              <a:t/>
            </a:r>
          </a:p>
          <a:p>
            <a:r>
              <a:t/>
            </a:r>
          </a:p>
          <a:p>
            <a:r>
              <a:t/>
            </a:r>
          </a:p>
          <a:p>
            <a:r>
              <a:t/>
            </a:r>
          </a:p>
          <a:p>
            <a:r>
              <a:t/>
            </a:r>
          </a:p>
          <a:p>
            <a:r>
              <a:t/>
            </a:r>
          </a:p>
          <a:p>
            <a:r>
              <a:t/>
            </a:r>
          </a:p>
          <a:p>
            <a:r>
              <a:t/>
            </a:r>
          </a:p>
          <a:p>
            <a:pPr rtl="0" lvl="0">
              <a:lnSpc>
                <a:spcPct val="100000"/>
              </a:lnSpc>
              <a:buNone/>
            </a:pPr>
            <a:r>
              <a:rPr sz="1800" lang="pt-BR">
                <a:solidFill>
                  <a:srgbClr val="000000"/>
                </a:solidFill>
                <a:latin typeface="Courier New"/>
                <a:ea typeface="Courier New"/>
                <a:cs typeface="Courier New"/>
                <a:sym typeface="Courier New"/>
              </a:rPr>
              <a:t>/futebol/_design/futebol/_view/timesNomeDataDeFundacao</a:t>
            </a:r>
          </a:p>
        </p:txBody>
      </p:sp>
      <p:sp>
        <p:nvSpPr>
          <p:cNvPr id="406" name="Shape 406"/>
          <p:cNvSpPr/>
          <p:nvPr/>
        </p:nvSpPr>
        <p:spPr>
          <a:xfrm>
            <a:off y="3705225" x="174650"/>
            <a:ext cy="1522200" cx="8794699"/>
          </a:xfrm>
          <a:prstGeom prst="rect">
            <a:avLst/>
          </a:prstGeom>
          <a:blipFill>
            <a:blip r:embed="rId3"/>
            <a:stretch>
              <a:fillRect/>
            </a:stretch>
          </a:blipFill>
          <a:ln>
            <a:noFill/>
          </a:ln>
        </p:spPr>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y="0" x="0"/>
          <a:ext cy="0" cx="0"/>
          <a:chOff y="0" x="0"/>
          <a:chExt cy="0" cx="0"/>
        </a:xfrm>
      </p:grpSpPr>
      <p:sp>
        <p:nvSpPr>
          <p:cNvPr id="411" name="Shape 41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12" name="Shape 412"/>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Clr>
                <a:srgbClr val="000000"/>
              </a:buClr>
              <a:buSzPct val="36666"/>
              <a:buFont typeface="Arial"/>
              <a:buNone/>
            </a:pPr>
            <a:r>
              <a:rPr b="1" lang="pt-BR">
                <a:solidFill>
                  <a:srgbClr val="000000"/>
                </a:solidFill>
              </a:rPr>
              <a:t>Exemplo 3</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a:t>
            </a:r>
          </a:p>
          <a:p>
            <a:pPr rtl="0" lvl="0">
              <a:lnSpc>
                <a:spcPct val="100000"/>
              </a:lnSpc>
              <a:spcBef>
                <a:spcPts val="0"/>
              </a:spcBef>
              <a:buNone/>
            </a:pPr>
            <a:r>
              <a:rPr lang="pt-BR">
                <a:solidFill>
                  <a:srgbClr val="000000"/>
                </a:solidFill>
                <a:latin typeface="Courier New"/>
                <a:ea typeface="Courier New"/>
                <a:cs typeface="Courier New"/>
                <a:sym typeface="Courier New"/>
              </a:rPr>
              <a:t>FROM times</a:t>
            </a:r>
          </a:p>
          <a:p>
            <a:pPr rtl="0" lvl="0">
              <a:lnSpc>
                <a:spcPct val="100000"/>
              </a:lnSpc>
              <a:spcBef>
                <a:spcPts val="0"/>
              </a:spcBef>
              <a:buNone/>
            </a:pPr>
            <a:r>
              <a:rPr lang="pt-BR">
                <a:solidFill>
                  <a:srgbClr val="000000"/>
                </a:solidFill>
                <a:latin typeface="Courier New"/>
                <a:ea typeface="Courier New"/>
                <a:cs typeface="Courier New"/>
                <a:sym typeface="Courier New"/>
              </a:rPr>
              <a:t>WHERE _id = “bb50e9d6ff29c2f1331c6e6fa101ba8f”</a:t>
            </a:r>
          </a:p>
          <a:p>
            <a:r>
              <a:t/>
            </a:r>
          </a:p>
          <a:p>
            <a:r>
              <a:t/>
            </a:r>
          </a:p>
          <a:p>
            <a:r>
              <a:t/>
            </a:r>
          </a:p>
          <a:p>
            <a:r>
              <a:t/>
            </a:r>
          </a:p>
          <a:p>
            <a:pPr rtl="0" lvl="0">
              <a:lnSpc>
                <a:spcPct val="100000"/>
              </a:lnSpc>
              <a:spcBef>
                <a:spcPts val="0"/>
              </a:spcBef>
              <a:buNone/>
            </a:pPr>
            <a:r>
              <a:rPr sz="1800" lang="pt-BR">
                <a:solidFill>
                  <a:srgbClr val="000000"/>
                </a:solidFill>
                <a:latin typeface="Courier New"/>
                <a:ea typeface="Courier New"/>
                <a:cs typeface="Courier New"/>
                <a:sym typeface="Courier New"/>
              </a:rPr>
              <a:t>/futebol/bb50e9d6ff29c2f1331c6e6fa101a727</a:t>
            </a:r>
          </a:p>
          <a:p>
            <a:r>
              <a:t/>
            </a:r>
          </a:p>
          <a:p>
            <a:pPr rtl="0" lvl="0">
              <a:lnSpc>
                <a:spcPct val="100000"/>
              </a:lnSpc>
              <a:spcBef>
                <a:spcPts val="0"/>
              </a:spcBef>
              <a:buNone/>
            </a:pPr>
            <a:r>
              <a:rPr sz="1400" lang="pt-BR">
                <a:solidFill>
                  <a:srgbClr val="000000"/>
                </a:solidFill>
                <a:latin typeface="Courier New"/>
                <a:ea typeface="Courier New"/>
                <a:cs typeface="Courier New"/>
                <a:sym typeface="Courier New"/>
              </a:rPr>
              <a:t>/futebol/_design/futebol/_view/times?key="bb50e9d6ff29c2f1331c6e6fa101a727"</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y="0" x="0"/>
          <a:ext cy="0" cx="0"/>
          <a:chOff y="0" x="0"/>
          <a:chExt cy="0" cx="0"/>
        </a:xfrm>
      </p:grpSpPr>
      <p:sp>
        <p:nvSpPr>
          <p:cNvPr id="417" name="Shape 41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18" name="Shape 418"/>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Clr>
                <a:srgbClr val="000000"/>
              </a:buClr>
              <a:buSzPct val="36666"/>
              <a:buFont typeface="Arial"/>
              <a:buNone/>
            </a:pPr>
            <a:r>
              <a:rPr b="1" lang="pt-BR">
                <a:solidFill>
                  <a:srgbClr val="000000"/>
                </a:solidFill>
              </a:rPr>
              <a:t>Exemplo 4</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nome</a:t>
            </a:r>
          </a:p>
          <a:p>
            <a:pPr rtl="0" lvl="0">
              <a:lnSpc>
                <a:spcPct val="100000"/>
              </a:lnSpc>
              <a:spcBef>
                <a:spcPts val="0"/>
              </a:spcBef>
              <a:buNone/>
            </a:pPr>
            <a:r>
              <a:rPr lang="pt-BR">
                <a:solidFill>
                  <a:srgbClr val="000000"/>
                </a:solidFill>
                <a:latin typeface="Courier New"/>
                <a:ea typeface="Courier New"/>
                <a:cs typeface="Courier New"/>
                <a:sym typeface="Courier New"/>
              </a:rPr>
              <a:t>FROM times</a:t>
            </a:r>
          </a:p>
          <a:p>
            <a:pPr rtl="0" lvl="0">
              <a:lnSpc>
                <a:spcPct val="100000"/>
              </a:lnSpc>
              <a:spcBef>
                <a:spcPts val="0"/>
              </a:spcBef>
              <a:buNone/>
            </a:pPr>
            <a:r>
              <a:rPr lang="pt-BR">
                <a:solidFill>
                  <a:srgbClr val="000000"/>
                </a:solidFill>
                <a:latin typeface="Courier New"/>
                <a:ea typeface="Courier New"/>
                <a:cs typeface="Courier New"/>
                <a:sym typeface="Courier New"/>
              </a:rPr>
              <a:t>WHERE estado = “SC”</a:t>
            </a:r>
          </a:p>
          <a:p>
            <a:r>
              <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y="0" x="0"/>
          <a:ext cy="0" cx="0"/>
          <a:chOff y="0" x="0"/>
          <a:chExt cy="0" cx="0"/>
        </a:xfrm>
      </p:grpSpPr>
      <p:sp>
        <p:nvSpPr>
          <p:cNvPr id="423" name="Shape 42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24" name="Shape 424"/>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SELECT nome</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FROM times</a:t>
            </a:r>
          </a:p>
          <a:p>
            <a:pPr rtl="0" lvl="0">
              <a:lnSpc>
                <a:spcPct val="100000"/>
              </a:lnSpc>
              <a:spcBef>
                <a:spcPts val="0"/>
              </a:spcBef>
              <a:buNone/>
            </a:pPr>
            <a:r>
              <a:rPr sz="2400" lang="pt-BR">
                <a:solidFill>
                  <a:srgbClr val="000000"/>
                </a:solidFill>
                <a:latin typeface="Courier New"/>
                <a:ea typeface="Courier New"/>
                <a:cs typeface="Courier New"/>
                <a:sym typeface="Courier New"/>
              </a:rPr>
              <a:t>WHERE estado = “SC”</a:t>
            </a:r>
          </a:p>
          <a:p>
            <a:r>
              <a:t/>
            </a:r>
          </a:p>
          <a:p>
            <a:r>
              <a:t/>
            </a:r>
          </a:p>
          <a:p>
            <a:r>
              <a:t/>
            </a:r>
          </a:p>
          <a:p>
            <a:r>
              <a:t/>
            </a:r>
          </a:p>
          <a:p>
            <a:r>
              <a:t/>
            </a:r>
          </a:p>
          <a:p>
            <a:r>
              <a:t/>
            </a:r>
          </a:p>
          <a:p>
            <a:r>
              <a:t/>
            </a:r>
          </a:p>
          <a:p>
            <a:r>
              <a:t/>
            </a:r>
          </a:p>
          <a:p>
            <a:pPr rtl="0" lvl="0">
              <a:lnSpc>
                <a:spcPct val="100000"/>
              </a:lnSpc>
              <a:buNone/>
            </a:pPr>
            <a:r>
              <a:rPr sz="1600" lang="pt-BR">
                <a:solidFill>
                  <a:srgbClr val="000000"/>
                </a:solidFill>
                <a:latin typeface="Courier New"/>
                <a:ea typeface="Courier New"/>
                <a:cs typeface="Courier New"/>
                <a:sym typeface="Courier New"/>
              </a:rPr>
              <a:t>/futebol/_design/futebol/_view/timesDoEstadoDeSantaCatarina</a:t>
            </a:r>
          </a:p>
        </p:txBody>
      </p:sp>
      <p:sp>
        <p:nvSpPr>
          <p:cNvPr id="425" name="Shape 425"/>
          <p:cNvSpPr/>
          <p:nvPr/>
        </p:nvSpPr>
        <p:spPr>
          <a:xfrm>
            <a:off y="3350775" x="344599"/>
            <a:ext cy="2765399" cx="8454800"/>
          </a:xfrm>
          <a:prstGeom prst="rect">
            <a:avLst/>
          </a:prstGeom>
          <a:blipFill>
            <a:blip r:embed="rId3"/>
            <a:stretch>
              <a:fillRect/>
            </a:stretch>
          </a:blipFill>
          <a:ln>
            <a:noFill/>
          </a:ln>
        </p:spPr>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y="0" x="0"/>
          <a:ext cy="0" cx="0"/>
          <a:chOff y="0" x="0"/>
          <a:chExt cy="0" cx="0"/>
        </a:xfrm>
      </p:grpSpPr>
      <p:sp>
        <p:nvSpPr>
          <p:cNvPr id="430" name="Shape 43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31" name="Shape 431"/>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None/>
            </a:pPr>
            <a:r>
              <a:rPr sz="2400" lang="pt-BR">
                <a:solidFill>
                  <a:srgbClr val="000000"/>
                </a:solidFill>
                <a:latin typeface="Courier New"/>
                <a:ea typeface="Courier New"/>
                <a:cs typeface="Courier New"/>
                <a:sym typeface="Courier New"/>
              </a:rPr>
              <a:t>SELECT nome</a:t>
            </a:r>
          </a:p>
          <a:p>
            <a:pPr rtl="0" lvl="0">
              <a:lnSpc>
                <a:spcPct val="100000"/>
              </a:lnSpc>
              <a:spcBef>
                <a:spcPts val="0"/>
              </a:spcBef>
              <a:buNone/>
            </a:pPr>
            <a:r>
              <a:rPr sz="2400" lang="pt-BR">
                <a:solidFill>
                  <a:srgbClr val="000000"/>
                </a:solidFill>
                <a:latin typeface="Courier New"/>
                <a:ea typeface="Courier New"/>
                <a:cs typeface="Courier New"/>
                <a:sym typeface="Courier New"/>
              </a:rPr>
              <a:t>FROM times</a:t>
            </a:r>
          </a:p>
          <a:p>
            <a:pPr rtl="0" lvl="0">
              <a:lnSpc>
                <a:spcPct val="100000"/>
              </a:lnSpc>
              <a:spcBef>
                <a:spcPts val="0"/>
              </a:spcBef>
              <a:buNone/>
            </a:pPr>
            <a:r>
              <a:rPr sz="2400" lang="pt-BR">
                <a:solidFill>
                  <a:srgbClr val="000000"/>
                </a:solidFill>
                <a:latin typeface="Courier New"/>
                <a:ea typeface="Courier New"/>
                <a:cs typeface="Courier New"/>
                <a:sym typeface="Courier New"/>
              </a:rPr>
              <a:t>WHERE estado = “SC”</a:t>
            </a:r>
          </a:p>
          <a:p>
            <a:r>
              <a:t/>
            </a:r>
          </a:p>
          <a:p>
            <a:r>
              <a:t/>
            </a:r>
          </a:p>
          <a:p>
            <a:r>
              <a:t/>
            </a:r>
          </a:p>
          <a:p>
            <a:r>
              <a:t/>
            </a:r>
          </a:p>
          <a:p>
            <a:r>
              <a:t/>
            </a:r>
          </a:p>
          <a:p>
            <a:r>
              <a:t/>
            </a:r>
          </a:p>
          <a:p>
            <a:r>
              <a:t/>
            </a:r>
          </a:p>
          <a:p>
            <a:r>
              <a:t/>
            </a:r>
          </a:p>
          <a:p>
            <a:r>
              <a:t/>
            </a:r>
          </a:p>
          <a:p>
            <a:pPr rtl="0" lvl="0">
              <a:lnSpc>
                <a:spcPct val="100000"/>
              </a:lnSpc>
              <a:buNone/>
            </a:pPr>
            <a:r>
              <a:rPr sz="1200" lang="pt-BR">
                <a:solidFill>
                  <a:srgbClr val="000000"/>
                </a:solidFill>
                <a:latin typeface="Courier New"/>
                <a:ea typeface="Courier New"/>
                <a:cs typeface="Courier New"/>
                <a:sym typeface="Courier New"/>
              </a:rPr>
              <a:t>/futebol/_design/futebol/_view/timesDoEstadoDeSantaCatarinaComIndiceEstado?key="SC"</a:t>
            </a:r>
          </a:p>
        </p:txBody>
      </p:sp>
      <p:sp>
        <p:nvSpPr>
          <p:cNvPr id="432" name="Shape 432"/>
          <p:cNvSpPr/>
          <p:nvPr/>
        </p:nvSpPr>
        <p:spPr>
          <a:xfrm>
            <a:off y="3660700" x="357650"/>
            <a:ext cy="2168999" cx="8428699"/>
          </a:xfrm>
          <a:prstGeom prst="rect">
            <a:avLst/>
          </a:prstGeom>
          <a:blipFill>
            <a:blip r:embed="rId3"/>
            <a:stretch>
              <a:fillRect/>
            </a:stretch>
          </a:blipFill>
          <a:ln>
            <a:noFill/>
          </a:ln>
        </p:spPr>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y="0" x="0"/>
          <a:ext cy="0" cx="0"/>
          <a:chOff y="0" x="0"/>
          <a:chExt cy="0" cx="0"/>
        </a:xfrm>
      </p:grpSpPr>
      <p:sp>
        <p:nvSpPr>
          <p:cNvPr id="437" name="Shape 43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38" name="Shape 438"/>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5</a:t>
            </a:r>
          </a:p>
          <a:p>
            <a:r>
              <a:t/>
            </a:r>
          </a:p>
          <a:p>
            <a:pPr rtl="0" lvl="0">
              <a:lnSpc>
                <a:spcPct val="100000"/>
              </a:lnSpc>
              <a:spcBef>
                <a:spcPts val="0"/>
              </a:spcBef>
              <a:buNone/>
            </a:pPr>
            <a:r>
              <a:rPr sz="2400" lang="pt-BR">
                <a:solidFill>
                  <a:srgbClr val="000000"/>
                </a:solidFill>
                <a:latin typeface="Courier New"/>
                <a:ea typeface="Courier New"/>
                <a:cs typeface="Courier New"/>
                <a:sym typeface="Courier New"/>
              </a:rPr>
              <a:t>SELECT nome</a:t>
            </a:r>
          </a:p>
          <a:p>
            <a:pPr rtl="0" lvl="0">
              <a:lnSpc>
                <a:spcPct val="100000"/>
              </a:lnSpc>
              <a:spcBef>
                <a:spcPts val="0"/>
              </a:spcBef>
              <a:buNone/>
            </a:pPr>
            <a:r>
              <a:rPr sz="2400" lang="pt-BR">
                <a:solidFill>
                  <a:srgbClr val="000000"/>
                </a:solidFill>
                <a:latin typeface="Courier New"/>
                <a:ea typeface="Courier New"/>
                <a:cs typeface="Courier New"/>
                <a:sym typeface="Courier New"/>
              </a:rPr>
              <a:t>FROM times</a:t>
            </a:r>
          </a:p>
          <a:p>
            <a:pPr rtl="0" lvl="0">
              <a:lnSpc>
                <a:spcPct val="100000"/>
              </a:lnSpc>
              <a:spcBef>
                <a:spcPts val="0"/>
              </a:spcBef>
              <a:buNone/>
            </a:pPr>
            <a:r>
              <a:rPr sz="2400" lang="pt-BR">
                <a:solidFill>
                  <a:srgbClr val="000000"/>
                </a:solidFill>
                <a:latin typeface="Courier New"/>
                <a:ea typeface="Courier New"/>
                <a:cs typeface="Courier New"/>
                <a:sym typeface="Courier New"/>
              </a:rPr>
              <a:t>WHERE dataDeFundacao BETWEEN 1910 AND 1920</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y="0" x="0"/>
          <a:ext cy="0" cx="0"/>
          <a:chOff y="0" x="0"/>
          <a:chExt cy="0" cx="0"/>
        </a:xfrm>
      </p:grpSpPr>
      <p:sp>
        <p:nvSpPr>
          <p:cNvPr id="443" name="Shape 44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44" name="Shape 444"/>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SELECT nome</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FROM times</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WHERE dataDeFundacao BETWEEN 1910 AND 1920</a:t>
            </a:r>
          </a:p>
          <a:p>
            <a:r>
              <a:t/>
            </a:r>
          </a:p>
          <a:p>
            <a:r>
              <a:t/>
            </a:r>
          </a:p>
          <a:p>
            <a:r>
              <a:t/>
            </a:r>
          </a:p>
          <a:p>
            <a:r>
              <a:t/>
            </a:r>
          </a:p>
          <a:p>
            <a:r>
              <a:t/>
            </a:r>
          </a:p>
          <a:p>
            <a:r>
              <a:t/>
            </a:r>
          </a:p>
          <a:p>
            <a:r>
              <a:t/>
            </a:r>
          </a:p>
          <a:p>
            <a:r>
              <a:t/>
            </a:r>
          </a:p>
          <a:p>
            <a:r>
              <a:t/>
            </a:r>
          </a:p>
          <a:p>
            <a:r>
              <a:t/>
            </a:r>
          </a:p>
          <a:p>
            <a:r>
              <a:t/>
            </a:r>
          </a:p>
          <a:p>
            <a:pPr rtl="0" lvl="0">
              <a:lnSpc>
                <a:spcPct val="100000"/>
              </a:lnSpc>
              <a:buNone/>
            </a:pPr>
            <a:r>
              <a:rPr sz="1000" lang="pt-BR">
                <a:solidFill>
                  <a:srgbClr val="000000"/>
                </a:solidFill>
                <a:latin typeface="Courier New"/>
                <a:ea typeface="Courier New"/>
                <a:cs typeface="Courier New"/>
                <a:sym typeface="Courier New"/>
              </a:rPr>
              <a:t>futebol/_design/futebol/_view/timesComIndiceDataDeFundacao?startkey="1910-01-01"&amp;endkey="1920-12-31"</a:t>
            </a:r>
          </a:p>
        </p:txBody>
      </p:sp>
      <p:sp>
        <p:nvSpPr>
          <p:cNvPr id="445" name="Shape 445"/>
          <p:cNvSpPr/>
          <p:nvPr/>
        </p:nvSpPr>
        <p:spPr>
          <a:xfrm>
            <a:off y="3716748" x="373687"/>
            <a:ext cy="1859524" cx="8396625"/>
          </a:xfrm>
          <a:prstGeom prst="rect">
            <a:avLst/>
          </a:prstGeom>
          <a:blipFill>
            <a:blip r:embed="rId3"/>
            <a:stretch>
              <a:fillRect/>
            </a:stretch>
          </a:blipFill>
          <a:ln>
            <a:noFill/>
          </a:ln>
        </p:spPr>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y="0" x="0"/>
          <a:ext cy="0" cx="0"/>
          <a:chOff y="0" x="0"/>
          <a:chExt cy="0" cx="0"/>
        </a:xfrm>
      </p:grpSpPr>
      <p:sp>
        <p:nvSpPr>
          <p:cNvPr id="450" name="Shape 45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51" name="Shape 451"/>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6</a:t>
            </a:r>
          </a:p>
          <a:p>
            <a:r>
              <a:t/>
            </a:r>
          </a:p>
          <a:p>
            <a:pPr rtl="0" lvl="0">
              <a:lnSpc>
                <a:spcPct val="100000"/>
              </a:lnSpc>
              <a:spcBef>
                <a:spcPts val="0"/>
              </a:spcBef>
              <a:buNone/>
            </a:pPr>
            <a:r>
              <a:rPr sz="2400" lang="pt-BR">
                <a:solidFill>
                  <a:srgbClr val="000000"/>
                </a:solidFill>
                <a:latin typeface="Courier New"/>
                <a:ea typeface="Courier New"/>
                <a:cs typeface="Courier New"/>
                <a:sym typeface="Courier New"/>
              </a:rPr>
              <a:t>SELECT nome, capacidadeDoEstadio</a:t>
            </a:r>
          </a:p>
          <a:p>
            <a:pPr rtl="0" lvl="0">
              <a:lnSpc>
                <a:spcPct val="100000"/>
              </a:lnSpc>
              <a:spcBef>
                <a:spcPts val="0"/>
              </a:spcBef>
              <a:buNone/>
            </a:pPr>
            <a:r>
              <a:rPr sz="2400" lang="pt-BR">
                <a:solidFill>
                  <a:srgbClr val="000000"/>
                </a:solidFill>
                <a:latin typeface="Courier New"/>
                <a:ea typeface="Courier New"/>
                <a:cs typeface="Courier New"/>
                <a:sym typeface="Courier New"/>
              </a:rPr>
              <a:t>FROM time</a:t>
            </a:r>
          </a:p>
          <a:p>
            <a:pPr rtl="0" lvl="0">
              <a:lnSpc>
                <a:spcPct val="100000"/>
              </a:lnSpc>
              <a:spcBef>
                <a:spcPts val="0"/>
              </a:spcBef>
              <a:buNone/>
            </a:pPr>
            <a:r>
              <a:rPr sz="2400" lang="pt-BR">
                <a:solidFill>
                  <a:srgbClr val="000000"/>
                </a:solidFill>
                <a:latin typeface="Courier New"/>
                <a:ea typeface="Courier New"/>
                <a:cs typeface="Courier New"/>
                <a:sym typeface="Courier New"/>
              </a:rPr>
              <a:t>ORDER BY capacidadeDoEstadio</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y="0" x="0"/>
          <a:ext cy="0" cx="0"/>
          <a:chOff y="0" x="0"/>
          <a:chExt cy="0" cx="0"/>
        </a:xfrm>
      </p:grpSpPr>
      <p:sp>
        <p:nvSpPr>
          <p:cNvPr id="456" name="Shape 45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57" name="Shape 457"/>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SELECT nome, capacidadeDoEstadio</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FROM time</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ORDER BY capacidadeDoEstadio</a:t>
            </a:r>
          </a:p>
          <a:p>
            <a:r>
              <a:t/>
            </a:r>
          </a:p>
          <a:p>
            <a:r>
              <a:t/>
            </a:r>
          </a:p>
          <a:p>
            <a:r>
              <a:t/>
            </a:r>
          </a:p>
          <a:p>
            <a:r>
              <a:t/>
            </a:r>
          </a:p>
          <a:p>
            <a:r>
              <a:t/>
            </a:r>
          </a:p>
          <a:p>
            <a:r>
              <a:t/>
            </a:r>
          </a:p>
          <a:p>
            <a:r>
              <a:t/>
            </a:r>
          </a:p>
          <a:p>
            <a:r>
              <a:t/>
            </a:r>
          </a:p>
          <a:p>
            <a:r>
              <a:t/>
            </a:r>
          </a:p>
          <a:p>
            <a:r>
              <a:t/>
            </a:r>
          </a:p>
          <a:p>
            <a:r>
              <a:t/>
            </a:r>
          </a:p>
          <a:p>
            <a:pPr rtl="0" lvl="0">
              <a:lnSpc>
                <a:spcPct val="100000"/>
              </a:lnSpc>
              <a:buNone/>
            </a:pPr>
            <a:r>
              <a:rPr sz="1600" lang="pt-BR">
                <a:solidFill>
                  <a:srgbClr val="000000"/>
                </a:solidFill>
                <a:latin typeface="Courier New"/>
                <a:ea typeface="Courier New"/>
                <a:cs typeface="Courier New"/>
                <a:sym typeface="Courier New"/>
              </a:rPr>
              <a:t>futebol/_design/futebol/_view/timesComIndiceCapacidadeDoEstadio</a:t>
            </a:r>
          </a:p>
        </p:txBody>
      </p:sp>
      <p:sp>
        <p:nvSpPr>
          <p:cNvPr id="458" name="Shape 458"/>
          <p:cNvSpPr/>
          <p:nvPr/>
        </p:nvSpPr>
        <p:spPr>
          <a:xfrm>
            <a:off y="3956100" x="276424"/>
            <a:ext cy="1156499" cx="8591149"/>
          </a:xfrm>
          <a:prstGeom prst="rect">
            <a:avLst/>
          </a:prstGeom>
          <a:blipFill>
            <a:blip r:embed="rId3"/>
            <a:stretch>
              <a:fillRect/>
            </a:stretch>
          </a:blipFill>
          <a:ln>
            <a:noFill/>
          </a:ln>
        </p:spPr>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y="0" x="0"/>
          <a:ext cy="0" cx="0"/>
          <a:chOff y="0" x="0"/>
          <a:chExt cy="0" cx="0"/>
        </a:xfrm>
      </p:grpSpPr>
      <p:sp>
        <p:nvSpPr>
          <p:cNvPr id="463" name="Shape 46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64" name="Shape 464"/>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7</a:t>
            </a:r>
          </a:p>
          <a:p>
            <a:r>
              <a:t/>
            </a:r>
          </a:p>
          <a:p>
            <a:pPr rtl="0" lvl="0">
              <a:lnSpc>
                <a:spcPct val="100000"/>
              </a:lnSpc>
              <a:spcBef>
                <a:spcPts val="0"/>
              </a:spcBef>
              <a:buNone/>
            </a:pPr>
            <a:r>
              <a:rPr sz="2400" lang="pt-BR">
                <a:solidFill>
                  <a:srgbClr val="000000"/>
                </a:solidFill>
                <a:latin typeface="Courier New"/>
                <a:ea typeface="Courier New"/>
                <a:cs typeface="Courier New"/>
                <a:sym typeface="Courier New"/>
              </a:rPr>
              <a:t>SELECT nome, capacidadeDoEstadio</a:t>
            </a:r>
          </a:p>
          <a:p>
            <a:pPr rtl="0" lvl="0">
              <a:lnSpc>
                <a:spcPct val="100000"/>
              </a:lnSpc>
              <a:spcBef>
                <a:spcPts val="0"/>
              </a:spcBef>
              <a:buNone/>
            </a:pPr>
            <a:r>
              <a:rPr sz="2400" lang="pt-BR">
                <a:solidFill>
                  <a:srgbClr val="000000"/>
                </a:solidFill>
                <a:latin typeface="Courier New"/>
                <a:ea typeface="Courier New"/>
                <a:cs typeface="Courier New"/>
                <a:sym typeface="Courier New"/>
              </a:rPr>
              <a:t>FROM time</a:t>
            </a:r>
          </a:p>
          <a:p>
            <a:pPr rtl="0" lvl="0">
              <a:lnSpc>
                <a:spcPct val="100000"/>
              </a:lnSpc>
              <a:spcBef>
                <a:spcPts val="0"/>
              </a:spcBef>
              <a:buNone/>
            </a:pPr>
            <a:r>
              <a:rPr sz="2400" lang="pt-BR">
                <a:solidFill>
                  <a:srgbClr val="000000"/>
                </a:solidFill>
                <a:latin typeface="Courier New"/>
                <a:ea typeface="Courier New"/>
                <a:cs typeface="Courier New"/>
                <a:sym typeface="Courier New"/>
              </a:rPr>
              <a:t>ORDER BY capacidadeDoEstadio DESC</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Prós e contras</a:t>
            </a:r>
          </a:p>
        </p:txBody>
      </p:sp>
      <p:sp>
        <p:nvSpPr>
          <p:cNvPr id="68" name="Shape 68"/>
          <p:cNvSpPr txBox="1"/>
          <p:nvPr>
            <p:ph idx="1" type="body"/>
          </p:nvPr>
        </p:nvSpPr>
        <p:spPr>
          <a:xfrm>
            <a:off y="2016875" x="351925"/>
            <a:ext cy="4620299" cx="4131299"/>
          </a:xfrm>
          <a:prstGeom prst="rect">
            <a:avLst/>
          </a:prstGeom>
        </p:spPr>
        <p:txBody>
          <a:bodyPr bIns="91425" rIns="91425" lIns="91425" tIns="91425" anchor="t" anchorCtr="0">
            <a:noAutofit/>
          </a:bodyPr>
          <a:lstStyle/>
          <a:p>
            <a:pPr rtl="0" lvl="0">
              <a:lnSpc>
                <a:spcPct val="150000"/>
              </a:lnSpc>
              <a:buNone/>
            </a:pPr>
            <a:r>
              <a:rPr b="1" sz="2400" lang="pt-BR"/>
              <a:t>Prós</a:t>
            </a:r>
          </a:p>
          <a:p>
            <a:pPr algn="just" rtl="0" lvl="0" indent="-381000" marL="457200">
              <a:lnSpc>
                <a:spcPct val="150000"/>
              </a:lnSpc>
              <a:spcBef>
                <a:spcPts val="0"/>
              </a:spcBef>
              <a:buClr>
                <a:srgbClr val="000000"/>
              </a:buClr>
              <a:buSzPct val="166666"/>
              <a:buFont typeface="Arial"/>
              <a:buChar char="•"/>
            </a:pPr>
            <a:r>
              <a:rPr sz="2400" lang="pt-BR">
                <a:solidFill>
                  <a:srgbClr val="000000"/>
                </a:solidFill>
              </a:rPr>
              <a:t>Alta disponibilidade;</a:t>
            </a:r>
          </a:p>
          <a:p>
            <a:pPr algn="just" rtl="0" lvl="0" indent="-381000" marL="457200">
              <a:lnSpc>
                <a:spcPct val="150000"/>
              </a:lnSpc>
              <a:spcBef>
                <a:spcPts val="0"/>
              </a:spcBef>
              <a:buClr>
                <a:srgbClr val="000000"/>
              </a:buClr>
              <a:buSzPct val="166666"/>
              <a:buFont typeface="Arial"/>
              <a:buChar char="•"/>
            </a:pPr>
            <a:r>
              <a:rPr sz="2400" lang="pt-BR">
                <a:solidFill>
                  <a:srgbClr val="000000"/>
                </a:solidFill>
              </a:rPr>
              <a:t>Escalabilidade;</a:t>
            </a:r>
          </a:p>
          <a:p>
            <a:pPr algn="just" rtl="0" lvl="0" indent="-381000" marL="457200">
              <a:lnSpc>
                <a:spcPct val="150000"/>
              </a:lnSpc>
              <a:spcBef>
                <a:spcPts val="0"/>
              </a:spcBef>
              <a:buClr>
                <a:srgbClr val="000000"/>
              </a:buClr>
              <a:buSzPct val="166666"/>
              <a:buFont typeface="Arial"/>
              <a:buChar char="•"/>
            </a:pPr>
            <a:r>
              <a:rPr sz="2400" lang="pt-BR">
                <a:solidFill>
                  <a:srgbClr val="000000"/>
                </a:solidFill>
              </a:rPr>
              <a:t>Baixo custo;</a:t>
            </a:r>
          </a:p>
          <a:p>
            <a:pPr algn="just" rtl="0" lvl="0" indent="-381000" marL="457200">
              <a:lnSpc>
                <a:spcPct val="150000"/>
              </a:lnSpc>
              <a:spcBef>
                <a:spcPts val="0"/>
              </a:spcBef>
              <a:buClr>
                <a:srgbClr val="000000"/>
              </a:buClr>
              <a:buSzPct val="166666"/>
              <a:buFont typeface="Arial"/>
              <a:buChar char="•"/>
            </a:pPr>
            <a:r>
              <a:rPr sz="2400" lang="pt-BR">
                <a:solidFill>
                  <a:srgbClr val="000000"/>
                </a:solidFill>
              </a:rPr>
              <a:t>Esquemas flexíveis;</a:t>
            </a:r>
          </a:p>
          <a:p>
            <a:pPr rtl="0" lvl="0" indent="-381000" marL="457200">
              <a:lnSpc>
                <a:spcPct val="150000"/>
              </a:lnSpc>
              <a:spcBef>
                <a:spcPts val="0"/>
              </a:spcBef>
              <a:buClr>
                <a:srgbClr val="000000"/>
              </a:buClr>
              <a:buSzPct val="166666"/>
              <a:buFont typeface="Arial"/>
              <a:buChar char="•"/>
            </a:pPr>
            <a:r>
              <a:rPr sz="2400" lang="pt-BR">
                <a:solidFill>
                  <a:srgbClr val="000000"/>
                </a:solidFill>
              </a:rPr>
              <a:t>Dados distribuídos.</a:t>
            </a:r>
          </a:p>
        </p:txBody>
      </p:sp>
      <p:sp>
        <p:nvSpPr>
          <p:cNvPr id="69" name="Shape 69"/>
          <p:cNvSpPr txBox="1"/>
          <p:nvPr>
            <p:ph idx="2" type="body"/>
          </p:nvPr>
        </p:nvSpPr>
        <p:spPr>
          <a:xfrm>
            <a:off y="2016875" x="4292200"/>
            <a:ext cy="4620299" cx="4546799"/>
          </a:xfrm>
          <a:prstGeom prst="rect">
            <a:avLst/>
          </a:prstGeom>
        </p:spPr>
        <p:txBody>
          <a:bodyPr bIns="91425" rIns="91425" lIns="91425" tIns="91425" anchor="t" anchorCtr="0">
            <a:noAutofit/>
          </a:bodyPr>
          <a:lstStyle/>
          <a:p>
            <a:pPr rtl="0" lvl="0">
              <a:lnSpc>
                <a:spcPct val="150000"/>
              </a:lnSpc>
              <a:buNone/>
            </a:pPr>
            <a:r>
              <a:rPr b="1" sz="2400" lang="pt-BR"/>
              <a:t>Contras</a:t>
            </a:r>
          </a:p>
          <a:p>
            <a:pPr rtl="0" lvl="0" indent="-381000" marL="457200">
              <a:lnSpc>
                <a:spcPct val="150000"/>
              </a:lnSpc>
              <a:spcBef>
                <a:spcPts val="0"/>
              </a:spcBef>
              <a:buClr>
                <a:srgbClr val="000000"/>
              </a:buClr>
              <a:buSzPct val="166666"/>
              <a:buFont typeface="Arial"/>
              <a:buChar char="•"/>
            </a:pPr>
            <a:r>
              <a:rPr sz="2400" lang="pt-BR">
                <a:solidFill>
                  <a:srgbClr val="000000"/>
                </a:solidFill>
              </a:rPr>
              <a:t>Buscas dinâmicas limitadas;</a:t>
            </a:r>
          </a:p>
          <a:p>
            <a:pPr rtl="0" lvl="0" indent="-381000" marL="457200">
              <a:lnSpc>
                <a:spcPct val="150000"/>
              </a:lnSpc>
              <a:spcBef>
                <a:spcPts val="0"/>
              </a:spcBef>
              <a:buClr>
                <a:srgbClr val="000000"/>
              </a:buClr>
              <a:buSzPct val="166666"/>
              <a:buFont typeface="Arial"/>
              <a:buChar char="•"/>
            </a:pPr>
            <a:r>
              <a:rPr sz="2400" lang="pt-BR">
                <a:solidFill>
                  <a:srgbClr val="000000"/>
                </a:solidFill>
              </a:rPr>
              <a:t>Dificuldade por consistência;</a:t>
            </a:r>
          </a:p>
          <a:p>
            <a:pPr rtl="0" lvl="0" indent="-381000" marL="457200">
              <a:lnSpc>
                <a:spcPct val="150000"/>
              </a:lnSpc>
              <a:spcBef>
                <a:spcPts val="0"/>
              </a:spcBef>
              <a:buClr>
                <a:srgbClr val="000000"/>
              </a:buClr>
              <a:buSzPct val="166666"/>
              <a:buFont typeface="Arial"/>
              <a:buChar char="•"/>
            </a:pPr>
            <a:r>
              <a:rPr sz="2400" lang="pt-BR">
                <a:solidFill>
                  <a:srgbClr val="000000"/>
                </a:solidFill>
              </a:rPr>
              <a:t>Sem padrão;</a:t>
            </a:r>
          </a:p>
          <a:p>
            <a:pPr rtl="0" lvl="0" indent="-381000" marL="457200">
              <a:lnSpc>
                <a:spcPct val="150000"/>
              </a:lnSpc>
              <a:spcBef>
                <a:spcPts val="0"/>
              </a:spcBef>
              <a:buClr>
                <a:srgbClr val="000000"/>
              </a:buClr>
              <a:buSzPct val="166666"/>
              <a:buFont typeface="Arial"/>
              <a:buChar char="•"/>
            </a:pPr>
            <a:r>
              <a:rPr sz="2400" lang="pt-BR">
                <a:solidFill>
                  <a:srgbClr val="000000"/>
                </a:solidFill>
              </a:rPr>
              <a:t>Sem controle de acesso;</a:t>
            </a:r>
          </a:p>
          <a:p>
            <a:pPr rtl="0" lvl="0" indent="-381000" marL="457200">
              <a:lnSpc>
                <a:spcPct val="150000"/>
              </a:lnSpc>
              <a:spcBef>
                <a:spcPts val="0"/>
              </a:spcBef>
              <a:buClr>
                <a:srgbClr val="000000"/>
              </a:buClr>
              <a:buSzPct val="166666"/>
              <a:buFont typeface="Arial"/>
              <a:buChar char="•"/>
            </a:pPr>
            <a:r>
              <a:rPr sz="2400" lang="pt-BR">
                <a:solidFill>
                  <a:srgbClr val="000000"/>
                </a:solidFill>
              </a:rPr>
              <a:t>Busca textual não tão completa como SQL.</a:t>
            </a:r>
          </a:p>
          <a:p>
            <a:r>
              <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y="0" x="0"/>
          <a:ext cy="0" cx="0"/>
          <a:chOff y="0" x="0"/>
          <a:chExt cy="0" cx="0"/>
        </a:xfrm>
      </p:grpSpPr>
      <p:sp>
        <p:nvSpPr>
          <p:cNvPr id="469" name="Shape 46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70" name="Shape 470"/>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SELECT nome, capacidadeDoEstadio</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FROM time</a:t>
            </a:r>
          </a:p>
          <a:p>
            <a:pPr rtl="0" lvl="0">
              <a:lnSpc>
                <a:spcPct val="100000"/>
              </a:lnSpc>
              <a:spcBef>
                <a:spcPts val="0"/>
              </a:spcBef>
              <a:buClr>
                <a:srgbClr val="000000"/>
              </a:buClr>
              <a:buSzPct val="45833"/>
              <a:buFont typeface="Arial"/>
              <a:buNone/>
            </a:pPr>
            <a:r>
              <a:rPr sz="2400" lang="pt-BR">
                <a:solidFill>
                  <a:srgbClr val="000000"/>
                </a:solidFill>
                <a:latin typeface="Courier New"/>
                <a:ea typeface="Courier New"/>
                <a:cs typeface="Courier New"/>
                <a:sym typeface="Courier New"/>
              </a:rPr>
              <a:t>ORDER BY capacidadeDoEstadio DESC</a:t>
            </a:r>
          </a:p>
          <a:p>
            <a:r>
              <a:t/>
            </a:r>
          </a:p>
          <a:p>
            <a:r>
              <a:t/>
            </a:r>
          </a:p>
          <a:p>
            <a:r>
              <a:t/>
            </a:r>
          </a:p>
          <a:p>
            <a:r>
              <a:t/>
            </a:r>
          </a:p>
          <a:p>
            <a:r>
              <a:t/>
            </a:r>
          </a:p>
          <a:p>
            <a:r>
              <a:t/>
            </a:r>
          </a:p>
          <a:p>
            <a:r>
              <a:t/>
            </a:r>
          </a:p>
          <a:p>
            <a:r>
              <a:t/>
            </a:r>
          </a:p>
          <a:p>
            <a:r>
              <a:t/>
            </a:r>
          </a:p>
          <a:p>
            <a:r>
              <a:t/>
            </a:r>
          </a:p>
          <a:p>
            <a:r>
              <a:t/>
            </a:r>
          </a:p>
          <a:p>
            <a:pPr rtl="0" lvl="0">
              <a:lnSpc>
                <a:spcPct val="100000"/>
              </a:lnSpc>
              <a:buNone/>
            </a:pPr>
            <a:r>
              <a:rPr sz="1200" lang="pt-BR">
                <a:solidFill>
                  <a:srgbClr val="000000"/>
                </a:solidFill>
                <a:latin typeface="Courier New"/>
                <a:ea typeface="Courier New"/>
                <a:cs typeface="Courier New"/>
                <a:sym typeface="Courier New"/>
              </a:rPr>
              <a:t>futebol/_design/futebol/_view/timesComIndiceCapacidadeDoEstadio?descending=true</a:t>
            </a:r>
          </a:p>
        </p:txBody>
      </p:sp>
      <p:sp>
        <p:nvSpPr>
          <p:cNvPr id="471" name="Shape 471"/>
          <p:cNvSpPr/>
          <p:nvPr/>
        </p:nvSpPr>
        <p:spPr>
          <a:xfrm>
            <a:off y="3956100" x="276424"/>
            <a:ext cy="1156499" cx="8591149"/>
          </a:xfrm>
          <a:prstGeom prst="rect">
            <a:avLst/>
          </a:prstGeom>
          <a:blipFill>
            <a:blip r:embed="rId3"/>
            <a:stretch>
              <a:fillRect/>
            </a:stretch>
          </a:blipFill>
          <a:ln>
            <a:noFill/>
          </a:ln>
        </p:spPr>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y="0" x="0"/>
          <a:ext cy="0" cx="0"/>
          <a:chOff y="0" x="0"/>
          <a:chExt cy="0" cx="0"/>
        </a:xfrm>
      </p:grpSpPr>
      <p:sp>
        <p:nvSpPr>
          <p:cNvPr id="476" name="Shape 47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77" name="Shape 477"/>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8</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t.nome, j.nome</a:t>
            </a:r>
          </a:p>
          <a:p>
            <a:pPr rtl="0" lvl="0">
              <a:lnSpc>
                <a:spcPct val="100000"/>
              </a:lnSpc>
              <a:spcBef>
                <a:spcPts val="0"/>
              </a:spcBef>
              <a:buNone/>
            </a:pPr>
            <a:r>
              <a:rPr lang="pt-BR">
                <a:solidFill>
                  <a:srgbClr val="000000"/>
                </a:solidFill>
                <a:latin typeface="Courier New"/>
                <a:ea typeface="Courier New"/>
                <a:cs typeface="Courier New"/>
                <a:sym typeface="Courier New"/>
              </a:rPr>
              <a:t>FROM jogadores j JOIN times t</a:t>
            </a:r>
          </a:p>
          <a:p>
            <a:pPr rtl="0" lvl="0">
              <a:lnSpc>
                <a:spcPct val="100000"/>
              </a:lnSpc>
              <a:spcBef>
                <a:spcPts val="0"/>
              </a:spcBef>
              <a:buNone/>
            </a:pPr>
            <a:r>
              <a:rPr lang="pt-BR">
                <a:solidFill>
                  <a:srgbClr val="000000"/>
                </a:solidFill>
                <a:latin typeface="Courier New"/>
                <a:ea typeface="Courier New"/>
                <a:cs typeface="Courier New"/>
                <a:sym typeface="Courier New"/>
              </a:rPr>
              <a:t>ON j.identificadorDoTime = b._id</a:t>
            </a:r>
          </a:p>
          <a:p>
            <a:r>
              <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y="0" x="0"/>
          <a:ext cy="0" cx="0"/>
          <a:chOff y="0" x="0"/>
          <a:chExt cy="0" cx="0"/>
        </a:xfrm>
      </p:grpSpPr>
      <p:sp>
        <p:nvSpPr>
          <p:cNvPr id="482" name="Shape 48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83" name="Shape 483"/>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00000"/>
              </a:lnSpc>
              <a:buClr>
                <a:srgbClr val="000000"/>
              </a:buClr>
              <a:buSzPct val="36666"/>
              <a:buFont typeface="Arial"/>
              <a:buNone/>
            </a:pPr>
            <a:r>
              <a:rPr b="1" lang="pt-BR">
                <a:solidFill>
                  <a:srgbClr val="000000"/>
                </a:solidFill>
              </a:rPr>
              <a:t>Jogador</a:t>
            </a:r>
          </a:p>
          <a:p>
            <a:pPr rtl="0" lvl="0">
              <a:lnSpc>
                <a:spcPct val="100000"/>
              </a:lnSpc>
              <a:buClr>
                <a:srgbClr val="000000"/>
              </a:buClr>
              <a:buSzPct val="36666"/>
              <a:buFont typeface="Arial"/>
              <a:buNone/>
            </a:pPr>
            <a:r>
              <a:rPr lang="pt-BR">
                <a:solidFill>
                  <a:srgbClr val="000000"/>
                </a:solidFill>
                <a:latin typeface="Courier New"/>
                <a:ea typeface="Courier New"/>
                <a:cs typeface="Courier New"/>
                <a:sym typeface="Courier New"/>
              </a:rPr>
              <a:t>{</a:t>
            </a:r>
          </a:p>
          <a:p>
            <a:pPr rtl="0" lvl="0">
              <a:lnSpc>
                <a:spcPct val="100000"/>
              </a:lnSpc>
              <a:buClr>
                <a:srgbClr val="000000"/>
              </a:buClr>
              <a:buSzPct val="36666"/>
              <a:buFont typeface="Arial"/>
              <a:buNone/>
            </a:pPr>
            <a:r>
              <a:rPr lang="pt-BR">
                <a:solidFill>
                  <a:srgbClr val="000000"/>
                </a:solidFill>
                <a:latin typeface="Courier New"/>
                <a:ea typeface="Courier New"/>
                <a:cs typeface="Courier New"/>
                <a:sym typeface="Courier New"/>
              </a:rPr>
              <a:t>	"nome": "Marcelo Toscano",</a:t>
            </a:r>
          </a:p>
          <a:p>
            <a:pPr rtl="0" lvl="0">
              <a:lnSpc>
                <a:spcPct val="100000"/>
              </a:lnSpc>
              <a:buClr>
                <a:srgbClr val="000000"/>
              </a:buClr>
              <a:buSzPct val="36666"/>
              <a:buFont typeface="Arial"/>
              <a:buNone/>
            </a:pPr>
            <a:r>
              <a:rPr lang="pt-BR">
                <a:solidFill>
                  <a:srgbClr val="000000"/>
                </a:solidFill>
                <a:latin typeface="Courier New"/>
                <a:ea typeface="Courier New"/>
                <a:cs typeface="Courier New"/>
                <a:sym typeface="Courier New"/>
              </a:rPr>
              <a:t>	"posicao": "Atacante",</a:t>
            </a:r>
          </a:p>
          <a:p>
            <a:pPr rtl="0" lvl="0" indent="0" marL="0">
              <a:lnSpc>
                <a:spcPct val="100000"/>
              </a:lnSpc>
              <a:buClr>
                <a:srgbClr val="000000"/>
              </a:buClr>
              <a:buSzPct val="36666"/>
              <a:buFont typeface="Arial"/>
              <a:buNone/>
            </a:pPr>
            <a:r>
              <a:rPr lang="pt-BR">
                <a:solidFill>
                  <a:srgbClr val="000000"/>
                </a:solidFill>
                <a:latin typeface="Courier New"/>
                <a:ea typeface="Courier New"/>
                <a:cs typeface="Courier New"/>
                <a:sym typeface="Courier New"/>
              </a:rPr>
              <a:t>	"identificadorDoTime": "bb50e9d6ff29c2f1331c6e6fa1020373",</a:t>
            </a:r>
          </a:p>
          <a:p>
            <a:pPr rtl="0" lvl="0">
              <a:lnSpc>
                <a:spcPct val="100000"/>
              </a:lnSpc>
              <a:buClr>
                <a:srgbClr val="000000"/>
              </a:buClr>
              <a:buSzPct val="36666"/>
              <a:buFont typeface="Arial"/>
              <a:buNone/>
            </a:pPr>
            <a:r>
              <a:rPr lang="pt-BR">
                <a:solidFill>
                  <a:srgbClr val="000000"/>
                </a:solidFill>
                <a:latin typeface="Courier New"/>
                <a:ea typeface="Courier New"/>
                <a:cs typeface="Courier New"/>
                <a:sym typeface="Courier New"/>
              </a:rPr>
              <a:t>	"tipo": "jogador"</a:t>
            </a:r>
          </a:p>
          <a:p>
            <a:pPr rtl="0" lvl="0">
              <a:lnSpc>
                <a:spcPct val="100000"/>
              </a:lnSpc>
              <a:buClr>
                <a:srgbClr val="000000"/>
              </a:buClr>
              <a:buSzPct val="36666"/>
              <a:buFont typeface="Arial"/>
              <a:buNone/>
            </a:pPr>
            <a:r>
              <a:rPr lang="pt-BR">
                <a:solidFill>
                  <a:srgbClr val="000000"/>
                </a:solidFill>
                <a:latin typeface="Courier New"/>
                <a:ea typeface="Courier New"/>
                <a:cs typeface="Courier New"/>
                <a:sym typeface="Courier New"/>
              </a:rPr>
              <a:t>}</a:t>
            </a:r>
          </a:p>
          <a:p>
            <a:r>
              <a:t/>
            </a:r>
          </a:p>
          <a:p>
            <a:r>
              <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y="0" x="0"/>
          <a:ext cy="0" cx="0"/>
          <a:chOff y="0" x="0"/>
          <a:chExt cy="0" cx="0"/>
        </a:xfrm>
      </p:grpSpPr>
      <p:sp>
        <p:nvSpPr>
          <p:cNvPr id="488" name="Shape 48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89" name="Shape 489"/>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t.nome, j.nome</a:t>
            </a:r>
          </a:p>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FROM jogadores j JOIN times t</a:t>
            </a:r>
          </a:p>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ON j.identificadorDoTime = b._id</a:t>
            </a:r>
          </a:p>
          <a:p>
            <a:r>
              <a:t/>
            </a:r>
          </a:p>
          <a:p>
            <a:r>
              <a:t/>
            </a:r>
          </a:p>
          <a:p>
            <a:r>
              <a:t/>
            </a:r>
          </a:p>
          <a:p>
            <a:r>
              <a:t/>
            </a:r>
          </a:p>
          <a:p>
            <a:r>
              <a:t/>
            </a:r>
          </a:p>
          <a:p>
            <a:r>
              <a:t/>
            </a:r>
          </a:p>
          <a:p>
            <a:r>
              <a:t/>
            </a:r>
          </a:p>
          <a:p>
            <a:r>
              <a:t/>
            </a:r>
          </a:p>
          <a:p>
            <a:r>
              <a:t/>
            </a:r>
          </a:p>
          <a:p>
            <a:r>
              <a:t/>
            </a:r>
          </a:p>
          <a:p>
            <a:pPr rtl="0" lvl="0">
              <a:lnSpc>
                <a:spcPct val="100000"/>
              </a:lnSpc>
              <a:buNone/>
            </a:pPr>
            <a:r>
              <a:rPr sz="1800" lang="pt-BR">
                <a:solidFill>
                  <a:srgbClr val="000000"/>
                </a:solidFill>
                <a:latin typeface="Courier New"/>
                <a:ea typeface="Courier New"/>
                <a:cs typeface="Courier New"/>
                <a:sym typeface="Courier New"/>
              </a:rPr>
              <a:t>futebol/_design/futebol/_view/timesJuncaoComJogadores</a:t>
            </a:r>
          </a:p>
        </p:txBody>
      </p:sp>
      <p:sp>
        <p:nvSpPr>
          <p:cNvPr id="490" name="Shape 490"/>
          <p:cNvSpPr/>
          <p:nvPr/>
        </p:nvSpPr>
        <p:spPr>
          <a:xfrm>
            <a:off y="3598350" x="344024"/>
            <a:ext cy="2185550" cx="8455950"/>
          </a:xfrm>
          <a:prstGeom prst="rect">
            <a:avLst/>
          </a:prstGeom>
          <a:blipFill>
            <a:blip r:embed="rId3"/>
            <a:stretch>
              <a:fillRect/>
            </a:stretch>
          </a:blipFill>
          <a:ln>
            <a:noFill/>
          </a:ln>
        </p:spPr>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y="0" x="0"/>
          <a:ext cy="0" cx="0"/>
          <a:chOff y="0" x="0"/>
          <a:chExt cy="0" cx="0"/>
        </a:xfrm>
      </p:grpSpPr>
      <p:sp>
        <p:nvSpPr>
          <p:cNvPr id="495" name="Shape 49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496" name="Shape 496"/>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9</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t.nome, j.nome</a:t>
            </a:r>
          </a:p>
          <a:p>
            <a:pPr rtl="0" lvl="0">
              <a:lnSpc>
                <a:spcPct val="100000"/>
              </a:lnSpc>
              <a:spcBef>
                <a:spcPts val="0"/>
              </a:spcBef>
              <a:buNone/>
            </a:pPr>
            <a:r>
              <a:rPr lang="pt-BR">
                <a:solidFill>
                  <a:srgbClr val="000000"/>
                </a:solidFill>
                <a:latin typeface="Courier New"/>
                <a:ea typeface="Courier New"/>
                <a:cs typeface="Courier New"/>
                <a:sym typeface="Courier New"/>
              </a:rPr>
              <a:t>FROM jogadores j JOIN times t</a:t>
            </a:r>
          </a:p>
          <a:p>
            <a:pPr rtl="0" lvl="0">
              <a:lnSpc>
                <a:spcPct val="100000"/>
              </a:lnSpc>
              <a:spcBef>
                <a:spcPts val="0"/>
              </a:spcBef>
              <a:buNone/>
            </a:pPr>
            <a:r>
              <a:rPr lang="pt-BR">
                <a:solidFill>
                  <a:srgbClr val="000000"/>
                </a:solidFill>
                <a:latin typeface="Courier New"/>
                <a:ea typeface="Courier New"/>
                <a:cs typeface="Courier New"/>
                <a:sym typeface="Courier New"/>
              </a:rPr>
              <a:t>ON j.identificadorDoTime = b._id</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y="0" x="0"/>
          <a:ext cy="0" cx="0"/>
          <a:chOff y="0" x="0"/>
          <a:chExt cy="0" cx="0"/>
        </a:xfrm>
      </p:grpSpPr>
      <p:sp>
        <p:nvSpPr>
          <p:cNvPr id="501" name="Shape 50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02" name="Shape 502"/>
          <p:cNvSpPr txBox="1"/>
          <p:nvPr>
            <p:ph idx="1" type="body"/>
          </p:nvPr>
        </p:nvSpPr>
        <p:spPr>
          <a:xfrm>
            <a:off y="2016882" x="457200"/>
            <a:ext cy="4620299" cx="8229600"/>
          </a:xfrm>
          <a:prstGeom prst="rect">
            <a:avLst/>
          </a:prstGeom>
        </p:spPr>
        <p:txBody>
          <a:bodyPr bIns="91425" rIns="91425" lIns="91425" tIns="91425" anchor="ctr" anchorCtr="0">
            <a:noAutofit/>
          </a:bodyPr>
          <a:lstStyle/>
          <a:p>
            <a:pPr rtl="0" lvl="0">
              <a:lnSpc>
                <a:spcPct val="100000"/>
              </a:lnSpc>
              <a:buClr>
                <a:srgbClr val="000000"/>
              </a:buClr>
              <a:buSzPct val="45833"/>
              <a:buFont typeface="Arial"/>
              <a:buNone/>
            </a:pPr>
            <a:r>
              <a:rPr b="1" sz="2400" lang="pt-BR">
                <a:solidFill>
                  <a:srgbClr val="000000"/>
                </a:solidFill>
              </a:rPr>
              <a:t>Time</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"nome": "Fluminense Football Club",</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	"identificadorDosJogadores": [</a:t>
            </a:r>
          </a:p>
          <a:p>
            <a:pPr rtl="0" lvl="0" indent="457200" marL="45720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"4c19e4e54f081740444a3095ee003dd3",</a:t>
            </a:r>
          </a:p>
          <a:p>
            <a:pPr rtl="0" lvl="0" indent="457200" marL="45720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"4c19e4e54f081740444a3095ee0049c9",</a:t>
            </a:r>
          </a:p>
          <a:p>
            <a:pPr rtl="0" lvl="0" indent="457200" marL="45720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"4c19e4e54f081740444a3095ee003450"</a:t>
            </a:r>
          </a:p>
          <a:p>
            <a:pPr rtl="0" lvl="0" indent="45720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a:t>
            </a:r>
          </a:p>
          <a:p>
            <a:pPr rtl="0" lvl="0" indent="45720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"tipo": "time"</a:t>
            </a:r>
          </a:p>
          <a:p>
            <a:pPr rtl="0" lvl="0">
              <a:lnSpc>
                <a:spcPct val="100000"/>
              </a:lnSpc>
              <a:buClr>
                <a:srgbClr val="000000"/>
              </a:buClr>
              <a:buSzPct val="45833"/>
              <a:buFont typeface="Arial"/>
              <a:buNone/>
            </a:pPr>
            <a:r>
              <a:rPr sz="2400" lang="pt-BR">
                <a:solidFill>
                  <a:srgbClr val="000000"/>
                </a:solidFill>
                <a:latin typeface="Courier New"/>
                <a:ea typeface="Courier New"/>
                <a:cs typeface="Courier New"/>
                <a:sym typeface="Courier New"/>
              </a:rPr>
              <a:t>}</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y="0" x="0"/>
          <a:ext cy="0" cx="0"/>
          <a:chOff y="0" x="0"/>
          <a:chExt cy="0" cx="0"/>
        </a:xfrm>
      </p:grpSpPr>
      <p:sp>
        <p:nvSpPr>
          <p:cNvPr id="507" name="Shape 50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08" name="Shape 508"/>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t.nome, j.nome</a:t>
            </a:r>
          </a:p>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FROM jogadores j JOIN times t</a:t>
            </a:r>
          </a:p>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ON j.identificadorDoTime = b._id</a:t>
            </a:r>
          </a:p>
          <a:p>
            <a:r>
              <a:t/>
            </a:r>
          </a:p>
          <a:p>
            <a:r>
              <a:t/>
            </a:r>
          </a:p>
          <a:p>
            <a:r>
              <a:t/>
            </a:r>
          </a:p>
          <a:p>
            <a:r>
              <a:t/>
            </a:r>
          </a:p>
          <a:p>
            <a:r>
              <a:t/>
            </a:r>
          </a:p>
          <a:p>
            <a:r>
              <a:t/>
            </a:r>
          </a:p>
          <a:p>
            <a:r>
              <a:t/>
            </a:r>
          </a:p>
          <a:p>
            <a:r>
              <a:t/>
            </a:r>
          </a:p>
          <a:p>
            <a:r>
              <a:t/>
            </a:r>
          </a:p>
          <a:p>
            <a:r>
              <a:t/>
            </a:r>
          </a:p>
          <a:p>
            <a:r>
              <a:t/>
            </a:r>
          </a:p>
          <a:p>
            <a:pPr rtl="0" lvl="0">
              <a:lnSpc>
                <a:spcPct val="100000"/>
              </a:lnSpc>
              <a:buNone/>
            </a:pPr>
            <a:r>
              <a:rPr sz="1400" lang="pt-BR">
                <a:solidFill>
                  <a:srgbClr val="000000"/>
                </a:solidFill>
                <a:latin typeface="Courier New"/>
                <a:ea typeface="Courier New"/>
                <a:cs typeface="Courier New"/>
                <a:sym typeface="Courier New"/>
              </a:rPr>
              <a:t>futebol/_design/futebol/_view/timesJuncaoComJogadoresComRepeticao</a:t>
            </a:r>
          </a:p>
        </p:txBody>
      </p:sp>
      <p:sp>
        <p:nvSpPr>
          <p:cNvPr id="509" name="Shape 509"/>
          <p:cNvSpPr/>
          <p:nvPr/>
        </p:nvSpPr>
        <p:spPr>
          <a:xfrm>
            <a:off y="3597000" x="338000"/>
            <a:ext cy="2559399" cx="8467999"/>
          </a:xfrm>
          <a:prstGeom prst="rect">
            <a:avLst/>
          </a:prstGeom>
          <a:blipFill>
            <a:blip r:embed="rId3"/>
            <a:stretch>
              <a:fillRect/>
            </a:stretch>
          </a:blipFill>
          <a:ln>
            <a:noFill/>
          </a:ln>
        </p:spPr>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y="0" x="0"/>
          <a:ext cy="0" cx="0"/>
          <a:chOff y="0" x="0"/>
          <a:chExt cy="0" cx="0"/>
        </a:xfrm>
      </p:grpSpPr>
      <p:sp>
        <p:nvSpPr>
          <p:cNvPr id="514" name="Shape 51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15" name="Shape 515"/>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10</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nome FROM times</a:t>
            </a:r>
          </a:p>
          <a:p>
            <a:pPr rtl="0" lvl="0">
              <a:lnSpc>
                <a:spcPct val="100000"/>
              </a:lnSpc>
              <a:spcBef>
                <a:spcPts val="0"/>
              </a:spcBef>
              <a:buNone/>
            </a:pPr>
            <a:r>
              <a:rPr lang="pt-BR">
                <a:solidFill>
                  <a:srgbClr val="000000"/>
                </a:solidFill>
                <a:latin typeface="Courier New"/>
                <a:ea typeface="Courier New"/>
                <a:cs typeface="Courier New"/>
                <a:sym typeface="Courier New"/>
              </a:rPr>
              <a:t>WHERE nome LIKE “%Atlético%”</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y="0" x="0"/>
          <a:ext cy="0" cx="0"/>
          <a:chOff y="0" x="0"/>
          <a:chExt cy="0" cx="0"/>
        </a:xfrm>
      </p:grpSpPr>
      <p:sp>
        <p:nvSpPr>
          <p:cNvPr id="520" name="Shape 52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21" name="Shape 521"/>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nome FROM times</a:t>
            </a:r>
          </a:p>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WHERE nome LIKE “%Atlético%”</a:t>
            </a:r>
          </a:p>
          <a:p>
            <a:r>
              <a:t/>
            </a:r>
          </a:p>
          <a:p>
            <a:r>
              <a:t/>
            </a:r>
          </a:p>
          <a:p>
            <a:r>
              <a:t/>
            </a:r>
          </a:p>
          <a:p>
            <a:r>
              <a:t/>
            </a:r>
          </a:p>
          <a:p>
            <a:r>
              <a:t/>
            </a:r>
          </a:p>
          <a:p>
            <a:r>
              <a:t/>
            </a:r>
          </a:p>
          <a:p>
            <a:r>
              <a:t/>
            </a:r>
          </a:p>
          <a:p>
            <a:r>
              <a:t/>
            </a:r>
          </a:p>
          <a:p>
            <a:r>
              <a:t/>
            </a:r>
          </a:p>
          <a:p>
            <a:r>
              <a:t/>
            </a:r>
          </a:p>
          <a:p>
            <a:r>
              <a:t/>
            </a:r>
          </a:p>
          <a:p>
            <a:pPr algn="just" rtl="0" lvl="0">
              <a:lnSpc>
                <a:spcPct val="100000"/>
              </a:lnSpc>
              <a:buNone/>
            </a:pPr>
            <a:r>
              <a:rPr sz="1400" lang="pt-BR">
                <a:solidFill>
                  <a:srgbClr val="000000"/>
                </a:solidFill>
                <a:latin typeface="Courier New"/>
                <a:ea typeface="Courier New"/>
                <a:cs typeface="Courier New"/>
                <a:sym typeface="Courier New"/>
              </a:rPr>
              <a:t>futebol/_design/futebol/_view/timesComIndiceParteDoNome?key="Atlético"</a:t>
            </a:r>
          </a:p>
        </p:txBody>
      </p:sp>
      <p:sp>
        <p:nvSpPr>
          <p:cNvPr id="522" name="Shape 522"/>
          <p:cNvSpPr/>
          <p:nvPr/>
        </p:nvSpPr>
        <p:spPr>
          <a:xfrm>
            <a:off y="3077174" x="504962"/>
            <a:ext cy="3106225" cx="8134074"/>
          </a:xfrm>
          <a:prstGeom prst="rect">
            <a:avLst/>
          </a:prstGeom>
          <a:blipFill>
            <a:blip r:embed="rId3"/>
            <a:stretch>
              <a:fillRect/>
            </a:stretch>
          </a:blipFill>
          <a:ln>
            <a:noFill/>
          </a:ln>
        </p:spPr>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y="0" x="0"/>
          <a:ext cy="0" cx="0"/>
          <a:chOff y="0" x="0"/>
          <a:chExt cy="0" cx="0"/>
        </a:xfrm>
      </p:grpSpPr>
      <p:sp>
        <p:nvSpPr>
          <p:cNvPr id="527" name="Shape 52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28" name="Shape 528"/>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11</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COUNT(*) FROM times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NoSQL e banco de dados relacionais</a:t>
            </a:r>
          </a:p>
        </p:txBody>
      </p:sp>
      <p:sp>
        <p:nvSpPr>
          <p:cNvPr id="75" name="Shape 75"/>
          <p:cNvSpPr/>
          <p:nvPr/>
        </p:nvSpPr>
        <p:spPr>
          <a:xfrm>
            <a:off y="2814649" x="921450"/>
            <a:ext cy="2376974" cx="7241575"/>
          </a:xfrm>
          <a:prstGeom prst="rect">
            <a:avLst/>
          </a:prstGeom>
          <a:blipFill>
            <a:blip r:embed="rId3"/>
            <a:stretch>
              <a:fillRect/>
            </a:stretch>
          </a:blipFill>
        </p:spPr>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y="0" x="0"/>
          <a:ext cy="0" cx="0"/>
          <a:chOff y="0" x="0"/>
          <a:chExt cy="0" cx="0"/>
        </a:xfrm>
      </p:grpSpPr>
      <p:sp>
        <p:nvSpPr>
          <p:cNvPr id="533" name="Shape 53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34" name="Shape 534"/>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COUNT(*) FROM times</a:t>
            </a:r>
          </a:p>
          <a:p>
            <a:r>
              <a:t/>
            </a:r>
          </a:p>
          <a:p>
            <a:r>
              <a:t/>
            </a:r>
          </a:p>
          <a:p>
            <a:r>
              <a:t/>
            </a:r>
          </a:p>
          <a:p>
            <a:r>
              <a:t/>
            </a:r>
          </a:p>
          <a:p>
            <a:r>
              <a:t/>
            </a:r>
          </a:p>
          <a:p>
            <a:r>
              <a:t/>
            </a:r>
          </a:p>
          <a:p>
            <a:r>
              <a:t/>
            </a:r>
          </a:p>
          <a:p>
            <a:r>
              <a:t/>
            </a:r>
          </a:p>
          <a:p>
            <a:r>
              <a:t/>
            </a:r>
          </a:p>
          <a:p>
            <a:r>
              <a:t/>
            </a:r>
          </a:p>
          <a:p>
            <a:r>
              <a:t/>
            </a:r>
          </a:p>
          <a:p>
            <a:pPr rtl="0" lvl="0">
              <a:lnSpc>
                <a:spcPct val="100000"/>
              </a:lnSpc>
              <a:buNone/>
            </a:pPr>
            <a:r>
              <a:rPr sz="2400" lang="pt-BR">
                <a:solidFill>
                  <a:srgbClr val="000000"/>
                </a:solidFill>
                <a:latin typeface="Courier New"/>
                <a:ea typeface="Courier New"/>
                <a:cs typeface="Courier New"/>
                <a:sym typeface="Courier New"/>
              </a:rPr>
              <a:t>futebol/_design/futebol/_view/timesContagem</a:t>
            </a:r>
          </a:p>
        </p:txBody>
      </p:sp>
      <p:grpSp>
        <p:nvGrpSpPr>
          <p:cNvPr id="535" name="Shape 535"/>
          <p:cNvGrpSpPr/>
          <p:nvPr/>
        </p:nvGrpSpPr>
        <p:grpSpPr>
          <a:xfrm>
            <a:off y="2636484" x="720801"/>
            <a:ext cy="3364566" cx="7702398"/>
            <a:chOff y="2560284" x="454791"/>
            <a:chExt cy="3364566" cx="7702398"/>
          </a:xfrm>
        </p:grpSpPr>
        <p:sp>
          <p:nvSpPr>
            <p:cNvPr id="536" name="Shape 536"/>
            <p:cNvSpPr/>
            <p:nvPr/>
          </p:nvSpPr>
          <p:spPr>
            <a:xfrm>
              <a:off y="2560284" x="454791"/>
              <a:ext cy="1585367" cx="4669541"/>
            </a:xfrm>
            <a:prstGeom prst="rect">
              <a:avLst/>
            </a:prstGeom>
            <a:blipFill>
              <a:blip r:embed="rId3"/>
              <a:stretch>
                <a:fillRect/>
              </a:stretch>
            </a:blipFill>
            <a:ln>
              <a:noFill/>
            </a:ln>
          </p:spPr>
        </p:sp>
        <p:sp>
          <p:nvSpPr>
            <p:cNvPr id="537" name="Shape 537"/>
            <p:cNvSpPr/>
            <p:nvPr/>
          </p:nvSpPr>
          <p:spPr>
            <a:xfrm>
              <a:off y="3714975" x="2818916"/>
              <a:ext cy="2209876" cx="5338273"/>
            </a:xfrm>
            <a:prstGeom prst="rect">
              <a:avLst/>
            </a:prstGeom>
            <a:blipFill>
              <a:blip r:embed="rId4"/>
              <a:stretch>
                <a:fillRect/>
              </a:stretch>
            </a:blipFill>
            <a:ln>
              <a:noFill/>
            </a:ln>
          </p:spPr>
        </p:sp>
      </p:gr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y="0" x="0"/>
          <a:ext cy="0" cx="0"/>
          <a:chOff y="0" x="0"/>
          <a:chExt cy="0" cx="0"/>
        </a:xfrm>
      </p:grpSpPr>
      <p:sp>
        <p:nvSpPr>
          <p:cNvPr id="542" name="Shape 54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43" name="Shape 543"/>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12</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COUNT(estado), estado</a:t>
            </a:r>
          </a:p>
          <a:p>
            <a:pPr rtl="0" lvl="0">
              <a:lnSpc>
                <a:spcPct val="100000"/>
              </a:lnSpc>
              <a:spcBef>
                <a:spcPts val="0"/>
              </a:spcBef>
              <a:buNone/>
            </a:pPr>
            <a:r>
              <a:rPr lang="pt-BR">
                <a:solidFill>
                  <a:srgbClr val="000000"/>
                </a:solidFill>
                <a:latin typeface="Courier New"/>
                <a:ea typeface="Courier New"/>
                <a:cs typeface="Courier New"/>
                <a:sym typeface="Courier New"/>
              </a:rPr>
              <a:t>FROM times GROUP BY estado</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y="0" x="0"/>
          <a:ext cy="0" cx="0"/>
          <a:chOff y="0" x="0"/>
          <a:chExt cy="0" cx="0"/>
        </a:xfrm>
      </p:grpSpPr>
      <p:sp>
        <p:nvSpPr>
          <p:cNvPr id="548" name="Shape 54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49" name="Shape 549"/>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COUNT(estado), estado</a:t>
            </a:r>
          </a:p>
          <a:p>
            <a:pPr rtl="0" lvl="0">
              <a:lnSpc>
                <a:spcPct val="100000"/>
              </a:lnSpc>
              <a:spcBef>
                <a:spcPts val="0"/>
              </a:spcBef>
              <a:buNone/>
            </a:pPr>
            <a:r>
              <a:rPr lang="pt-BR">
                <a:solidFill>
                  <a:srgbClr val="000000"/>
                </a:solidFill>
                <a:latin typeface="Courier New"/>
                <a:ea typeface="Courier New"/>
                <a:cs typeface="Courier New"/>
                <a:sym typeface="Courier New"/>
              </a:rPr>
              <a:t>FROM times GROUP BY estado</a:t>
            </a:r>
          </a:p>
          <a:p>
            <a:r>
              <a:t/>
            </a:r>
          </a:p>
          <a:p>
            <a:r>
              <a:t/>
            </a:r>
          </a:p>
          <a:p>
            <a:r>
              <a:t/>
            </a:r>
          </a:p>
          <a:p>
            <a:r>
              <a:t/>
            </a:r>
          </a:p>
          <a:p>
            <a:r>
              <a:t/>
            </a:r>
          </a:p>
          <a:p>
            <a:r>
              <a:t/>
            </a:r>
          </a:p>
          <a:p>
            <a:r>
              <a:t/>
            </a:r>
          </a:p>
          <a:p>
            <a:r>
              <a:t/>
            </a:r>
          </a:p>
          <a:p>
            <a:r>
              <a:t/>
            </a:r>
          </a:p>
          <a:p>
            <a:r>
              <a:t/>
            </a:r>
          </a:p>
          <a:p>
            <a:pPr rtl="0" lvl="0">
              <a:lnSpc>
                <a:spcPct val="100000"/>
              </a:lnSpc>
              <a:buNone/>
            </a:pPr>
            <a:r>
              <a:rPr sz="1600" lang="pt-BR">
                <a:solidFill>
                  <a:srgbClr val="000000"/>
                </a:solidFill>
                <a:latin typeface="Courier New"/>
                <a:ea typeface="Courier New"/>
                <a:cs typeface="Courier New"/>
                <a:sym typeface="Courier New"/>
              </a:rPr>
              <a:t>futebol/_design/futebol/_view/timesContagemPorEstado?group=true</a:t>
            </a:r>
          </a:p>
        </p:txBody>
      </p:sp>
      <p:grpSp>
        <p:nvGrpSpPr>
          <p:cNvPr id="550" name="Shape 550"/>
          <p:cNvGrpSpPr/>
          <p:nvPr/>
        </p:nvGrpSpPr>
        <p:grpSpPr>
          <a:xfrm>
            <a:off y="3111900" x="443603"/>
            <a:ext cy="2902474" cx="8256793"/>
            <a:chOff y="3111900" x="553300"/>
            <a:chExt cy="2902474" cx="8256793"/>
          </a:xfrm>
        </p:grpSpPr>
        <p:sp>
          <p:nvSpPr>
            <p:cNvPr id="551" name="Shape 551"/>
            <p:cNvSpPr/>
            <p:nvPr/>
          </p:nvSpPr>
          <p:spPr>
            <a:xfrm>
              <a:off y="3111900" x="553300"/>
              <a:ext cy="1790299" cx="5291400"/>
            </a:xfrm>
            <a:prstGeom prst="rect">
              <a:avLst/>
            </a:prstGeom>
            <a:blipFill>
              <a:blip r:embed="rId3"/>
              <a:stretch>
                <a:fillRect/>
              </a:stretch>
            </a:blipFill>
            <a:ln>
              <a:noFill/>
            </a:ln>
          </p:spPr>
        </p:sp>
        <p:sp>
          <p:nvSpPr>
            <p:cNvPr id="552" name="Shape 552"/>
            <p:cNvSpPr/>
            <p:nvPr/>
          </p:nvSpPr>
          <p:spPr>
            <a:xfrm>
              <a:off y="4492175" x="1522043"/>
              <a:ext cy="1522200" cx="7288049"/>
            </a:xfrm>
            <a:prstGeom prst="rect">
              <a:avLst/>
            </a:prstGeom>
            <a:blipFill>
              <a:blip r:embed="rId4"/>
              <a:stretch>
                <a:fillRect/>
              </a:stretch>
            </a:blipFill>
            <a:ln>
              <a:noFill/>
            </a:ln>
          </p:spPr>
        </p:sp>
      </p:gr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y="0" x="0"/>
          <a:ext cy="0" cx="0"/>
          <a:chOff y="0" x="0"/>
          <a:chExt cy="0" cx="0"/>
        </a:xfrm>
      </p:grpSpPr>
      <p:sp>
        <p:nvSpPr>
          <p:cNvPr id="557" name="Shape 55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58" name="Shape 558"/>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buNone/>
            </a:pPr>
            <a:r>
              <a:rPr b="1" lang="pt-BR">
                <a:solidFill>
                  <a:srgbClr val="000000"/>
                </a:solidFill>
              </a:rPr>
              <a:t>Exemplo 13</a:t>
            </a:r>
          </a:p>
          <a:p>
            <a:r>
              <a:t/>
            </a:r>
          </a:p>
          <a:p>
            <a:pPr rtl="0" lvl="0">
              <a:lnSpc>
                <a:spcPct val="100000"/>
              </a:lnSpc>
              <a:spcBef>
                <a:spcPts val="0"/>
              </a:spcBef>
              <a:buNone/>
            </a:pPr>
            <a:r>
              <a:rPr lang="pt-BR">
                <a:solidFill>
                  <a:srgbClr val="000000"/>
                </a:solidFill>
                <a:latin typeface="Courier New"/>
                <a:ea typeface="Courier New"/>
                <a:cs typeface="Courier New"/>
                <a:sym typeface="Courier New"/>
              </a:rPr>
              <a:t>SELECT MAX(capacidadeDoEstadio) </a:t>
            </a:r>
          </a:p>
          <a:p>
            <a:pPr rtl="0" lvl="0">
              <a:lnSpc>
                <a:spcPct val="100000"/>
              </a:lnSpc>
              <a:spcBef>
                <a:spcPts val="0"/>
              </a:spcBef>
              <a:buNone/>
            </a:pPr>
            <a:r>
              <a:rPr lang="pt-BR">
                <a:solidFill>
                  <a:srgbClr val="000000"/>
                </a:solidFill>
                <a:latin typeface="Courier New"/>
                <a:ea typeface="Courier New"/>
                <a:cs typeface="Courier New"/>
                <a:sym typeface="Courier New"/>
              </a:rPr>
              <a:t>FROM times</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y="0" x="0"/>
          <a:ext cy="0" cx="0"/>
          <a:chOff y="0" x="0"/>
          <a:chExt cy="0" cx="0"/>
        </a:xfrm>
      </p:grpSpPr>
      <p:sp>
        <p:nvSpPr>
          <p:cNvPr id="563" name="Shape 56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Exemplo SQL x CouchDB</a:t>
            </a:r>
          </a:p>
        </p:txBody>
      </p:sp>
      <p:sp>
        <p:nvSpPr>
          <p:cNvPr id="564" name="Shape 564"/>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SELECT MAX(capacidadeDoEstadio) </a:t>
            </a:r>
          </a:p>
          <a:p>
            <a:pPr rtl="0" lvl="0">
              <a:lnSpc>
                <a:spcPct val="100000"/>
              </a:lnSpc>
              <a:spcBef>
                <a:spcPts val="0"/>
              </a:spcBef>
              <a:buClr>
                <a:srgbClr val="000000"/>
              </a:buClr>
              <a:buSzPct val="36666"/>
              <a:buFont typeface="Arial"/>
              <a:buNone/>
            </a:pPr>
            <a:r>
              <a:rPr lang="pt-BR">
                <a:solidFill>
                  <a:srgbClr val="000000"/>
                </a:solidFill>
                <a:latin typeface="Courier New"/>
                <a:ea typeface="Courier New"/>
                <a:cs typeface="Courier New"/>
                <a:sym typeface="Courier New"/>
              </a:rPr>
              <a:t>FROM times</a:t>
            </a:r>
          </a:p>
          <a:p>
            <a:r>
              <a:t/>
            </a:r>
          </a:p>
          <a:p>
            <a:r>
              <a:t/>
            </a:r>
          </a:p>
          <a:p>
            <a:r>
              <a:t/>
            </a:r>
          </a:p>
          <a:p>
            <a:r>
              <a:t/>
            </a:r>
          </a:p>
          <a:p>
            <a:r>
              <a:t/>
            </a:r>
          </a:p>
          <a:p>
            <a:r>
              <a:t/>
            </a:r>
          </a:p>
          <a:p>
            <a:r>
              <a:t/>
            </a:r>
          </a:p>
          <a:p>
            <a:r>
              <a:t/>
            </a:r>
          </a:p>
          <a:p>
            <a:r>
              <a:t/>
            </a:r>
          </a:p>
          <a:p>
            <a:r>
              <a:t/>
            </a:r>
          </a:p>
          <a:p>
            <a:pPr rtl="0" lvl="0">
              <a:lnSpc>
                <a:spcPct val="100000"/>
              </a:lnSpc>
              <a:buNone/>
            </a:pPr>
            <a:r>
              <a:rPr sz="1600" lang="pt-BR">
                <a:solidFill>
                  <a:srgbClr val="000000"/>
                </a:solidFill>
                <a:latin typeface="Courier New"/>
                <a:ea typeface="Courier New"/>
                <a:cs typeface="Courier New"/>
                <a:sym typeface="Courier New"/>
              </a:rPr>
              <a:t>futebol/_design/futebol/_view/timesMaiorCapacidadeDoEstadio</a:t>
            </a:r>
          </a:p>
        </p:txBody>
      </p:sp>
      <p:grpSp>
        <p:nvGrpSpPr>
          <p:cNvPr id="565" name="Shape 565"/>
          <p:cNvGrpSpPr/>
          <p:nvPr/>
        </p:nvGrpSpPr>
        <p:grpSpPr>
          <a:xfrm>
            <a:off y="2994674" x="919914"/>
            <a:ext cy="3211750" cx="7304171"/>
            <a:chOff y="2994674" x="622858"/>
            <a:chExt cy="3211750" cx="7304171"/>
          </a:xfrm>
        </p:grpSpPr>
        <p:sp>
          <p:nvSpPr>
            <p:cNvPr id="566" name="Shape 566"/>
            <p:cNvSpPr/>
            <p:nvPr/>
          </p:nvSpPr>
          <p:spPr>
            <a:xfrm>
              <a:off y="2994674" x="622858"/>
              <a:ext cy="1309002" cx="6750240"/>
            </a:xfrm>
            <a:prstGeom prst="rect">
              <a:avLst/>
            </a:prstGeom>
            <a:blipFill>
              <a:blip r:embed="rId3"/>
              <a:stretch>
                <a:fillRect/>
              </a:stretch>
            </a:blipFill>
            <a:ln>
              <a:noFill/>
            </a:ln>
          </p:spPr>
        </p:sp>
        <p:sp>
          <p:nvSpPr>
            <p:cNvPr id="567" name="Shape 567"/>
            <p:cNvSpPr/>
            <p:nvPr/>
          </p:nvSpPr>
          <p:spPr>
            <a:xfrm>
              <a:off y="3791475" x="3752179"/>
              <a:ext cy="2414950" cx="4174850"/>
            </a:xfrm>
            <a:prstGeom prst="rect">
              <a:avLst/>
            </a:prstGeom>
            <a:blipFill>
              <a:blip r:embed="rId4"/>
              <a:stretch>
                <a:fillRect/>
              </a:stretch>
            </a:blipFill>
            <a:ln>
              <a:noFill/>
            </a:ln>
          </p:spPr>
        </p:sp>
      </p:gr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y="0" x="0"/>
          <a:ext cy="0" cx="0"/>
          <a:chOff y="0" x="0"/>
          <a:chExt cy="0" cx="0"/>
        </a:xfrm>
      </p:grpSpPr>
      <p:sp>
        <p:nvSpPr>
          <p:cNvPr id="572" name="Shape 57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Conclusão</a:t>
            </a:r>
          </a:p>
        </p:txBody>
      </p:sp>
      <p:sp>
        <p:nvSpPr>
          <p:cNvPr id="573" name="Shape 573"/>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a:lnSpc>
                <a:spcPct val="150000"/>
              </a:lnSpc>
              <a:buNone/>
            </a:pPr>
            <a:r>
              <a:rPr b="1" sz="2400" lang="pt-BR"/>
              <a:t>BD Relacional</a:t>
            </a:r>
          </a:p>
          <a:p>
            <a:pPr rtl="0" lvl="0" indent="-381000" marL="457200">
              <a:lnSpc>
                <a:spcPct val="150000"/>
              </a:lnSpc>
              <a:buClr>
                <a:schemeClr val="dk2"/>
              </a:buClr>
              <a:buSzPct val="166666"/>
              <a:buFont typeface="Arial"/>
              <a:buChar char="•"/>
            </a:pPr>
            <a:r>
              <a:rPr sz="2400" lang="pt-BR"/>
              <a:t>Especificação bem definida;</a:t>
            </a:r>
          </a:p>
          <a:p>
            <a:pPr rtl="0" lvl="0" indent="-381000" marL="457200">
              <a:lnSpc>
                <a:spcPct val="150000"/>
              </a:lnSpc>
              <a:buClr>
                <a:schemeClr val="dk2"/>
              </a:buClr>
              <a:buSzPct val="166666"/>
              <a:buFont typeface="Arial"/>
              <a:buChar char="•"/>
            </a:pPr>
            <a:r>
              <a:rPr sz="2400" lang="pt-BR"/>
              <a:t>Consistência de dados.</a:t>
            </a:r>
          </a:p>
          <a:p>
            <a:r>
              <a:t/>
            </a:r>
          </a:p>
          <a:p>
            <a:pPr rtl="0" lvl="0">
              <a:lnSpc>
                <a:spcPct val="150000"/>
              </a:lnSpc>
              <a:buNone/>
            </a:pPr>
            <a:r>
              <a:rPr b="1" sz="2400" lang="pt-BR"/>
              <a:t>BD NoSQL</a:t>
            </a:r>
          </a:p>
          <a:p>
            <a:pPr rtl="0" lvl="0" indent="-381000" marL="457200">
              <a:lnSpc>
                <a:spcPct val="150000"/>
              </a:lnSpc>
              <a:buClr>
                <a:schemeClr val="dk2"/>
              </a:buClr>
              <a:buSzPct val="166666"/>
              <a:buFont typeface="Arial"/>
              <a:buChar char="•"/>
            </a:pPr>
            <a:r>
              <a:rPr sz="2400" lang="pt-BR"/>
              <a:t>Flexibilidade;</a:t>
            </a:r>
          </a:p>
          <a:p>
            <a:pPr rtl="0" lvl="0" indent="-381000" marL="457200">
              <a:lnSpc>
                <a:spcPct val="150000"/>
              </a:lnSpc>
              <a:buClr>
                <a:schemeClr val="dk2"/>
              </a:buClr>
              <a:buSzPct val="166666"/>
              <a:buFont typeface="Arial"/>
              <a:buChar char="•"/>
            </a:pPr>
            <a:r>
              <a:rPr sz="2400" lang="pt-BR"/>
              <a:t>BDs distribuídos;</a:t>
            </a:r>
          </a:p>
          <a:p>
            <a:pPr rtl="0" lvl="0" indent="-381000" marL="457200">
              <a:lnSpc>
                <a:spcPct val="150000"/>
              </a:lnSpc>
              <a:buClr>
                <a:schemeClr val="dk2"/>
              </a:buClr>
              <a:buSzPct val="166666"/>
              <a:buFont typeface="Arial"/>
              <a:buChar char="•"/>
            </a:pPr>
            <a:r>
              <a:rPr sz="2400" lang="pt-BR"/>
              <a:t>Big Data.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pt-BR"/>
              <a:t>Tipos de bancos de dados NoSQL</a:t>
            </a:r>
          </a:p>
        </p:txBody>
      </p:sp>
      <p:sp>
        <p:nvSpPr>
          <p:cNvPr id="81" name="Shape 81"/>
          <p:cNvSpPr txBox="1"/>
          <p:nvPr>
            <p:ph idx="1" type="body"/>
          </p:nvPr>
        </p:nvSpPr>
        <p:spPr>
          <a:xfrm>
            <a:off y="2016882" x="457200"/>
            <a:ext cy="4620299" cx="8229600"/>
          </a:xfrm>
          <a:prstGeom prst="rect">
            <a:avLst/>
          </a:prstGeom>
        </p:spPr>
        <p:txBody>
          <a:bodyPr bIns="91425" rIns="91425" lIns="91425" tIns="91425" anchor="t" anchorCtr="0">
            <a:noAutofit/>
          </a:bodyPr>
          <a:lstStyle/>
          <a:p>
            <a:pPr rtl="0" lvl="0" indent="-419100" marL="457200">
              <a:lnSpc>
                <a:spcPct val="150000"/>
              </a:lnSpc>
              <a:buClr>
                <a:schemeClr val="dk2"/>
              </a:buClr>
              <a:buSzPct val="166666"/>
              <a:buFont typeface="Arial"/>
              <a:buChar char="•"/>
            </a:pPr>
            <a:r>
              <a:rPr lang="pt-BR"/>
              <a:t>Key Value;</a:t>
            </a:r>
          </a:p>
          <a:p>
            <a:pPr rtl="0" lvl="0" indent="-419100" marL="457200">
              <a:lnSpc>
                <a:spcPct val="150000"/>
              </a:lnSpc>
              <a:buClr>
                <a:schemeClr val="dk2"/>
              </a:buClr>
              <a:buSzPct val="166666"/>
              <a:buFont typeface="Arial"/>
              <a:buChar char="•"/>
            </a:pPr>
            <a:r>
              <a:rPr lang="pt-BR"/>
              <a:t>Wide Column Store;</a:t>
            </a:r>
          </a:p>
          <a:p>
            <a:pPr rtl="0" lvl="0" indent="-419100" marL="457200">
              <a:lnSpc>
                <a:spcPct val="150000"/>
              </a:lnSpc>
              <a:buClr>
                <a:schemeClr val="dk2"/>
              </a:buClr>
              <a:buSzPct val="166666"/>
              <a:buFont typeface="Arial"/>
              <a:buChar char="•"/>
            </a:pPr>
            <a:r>
              <a:rPr lang="pt-BR"/>
              <a:t>Document Store;</a:t>
            </a:r>
          </a:p>
          <a:p>
            <a:pPr rtl="0" lvl="0" indent="-419100" marL="457200">
              <a:lnSpc>
                <a:spcPct val="150000"/>
              </a:lnSpc>
              <a:buClr>
                <a:schemeClr val="dk2"/>
              </a:buClr>
              <a:buSzPct val="166666"/>
              <a:buFont typeface="Arial"/>
              <a:buChar char="•"/>
            </a:pPr>
            <a:r>
              <a:rPr lang="pt-BR"/>
              <a:t>Graph Store;</a:t>
            </a:r>
          </a:p>
          <a:p>
            <a:pPr rtl="0" lvl="0" indent="-419100" marL="457200">
              <a:lnSpc>
                <a:spcPct val="150000"/>
              </a:lnSpc>
              <a:buClr>
                <a:schemeClr val="dk2"/>
              </a:buClr>
              <a:buSzPct val="166666"/>
              <a:buFont typeface="Arial"/>
              <a:buChar char="•"/>
            </a:pPr>
            <a:r>
              <a:rPr lang="pt-BR"/>
              <a:t>Column Oriented Store.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