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aleway"/>
      <p:regular r:id="rId11"/>
      <p:bold r:id="rId12"/>
      <p:italic r:id="rId13"/>
      <p:boldItalic r:id="rId14"/>
    </p:embeddedFont>
    <p:embeddedFont>
      <p:font typeface="Raleway ExtraBold"/>
      <p:bold r:id="rId15"/>
      <p:boldItalic r:id="rId16"/>
    </p:embeddedFont>
    <p:embeddedFont>
      <p:font typeface="Raleway Medium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21" roundtripDataSignature="AMtx7mh7vssgniQXdlrvP32KzJyO+w8qR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Medium-boldItalic.fntdata"/><Relationship Id="rId11" Type="http://schemas.openxmlformats.org/officeDocument/2006/relationships/font" Target="fonts/Raleway-regular.fntdata"/><Relationship Id="rId10" Type="http://schemas.openxmlformats.org/officeDocument/2006/relationships/slide" Target="slides/slide5.xml"/><Relationship Id="rId21" Type="http://customschemas.google.com/relationships/presentationmetadata" Target="metadata"/><Relationship Id="rId13" Type="http://schemas.openxmlformats.org/officeDocument/2006/relationships/font" Target="fonts/Raleway-italic.fntdata"/><Relationship Id="rId12" Type="http://schemas.openxmlformats.org/officeDocument/2006/relationships/font" Target="fonts/Raleway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ExtraBold-bold.fntdata"/><Relationship Id="rId14" Type="http://schemas.openxmlformats.org/officeDocument/2006/relationships/font" Target="fonts/Raleway-boldItalic.fntdata"/><Relationship Id="rId17" Type="http://schemas.openxmlformats.org/officeDocument/2006/relationships/font" Target="fonts/RalewayMedium-regular.fntdata"/><Relationship Id="rId16" Type="http://schemas.openxmlformats.org/officeDocument/2006/relationships/font" Target="fonts/RalewayExtraBold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alewayMedium-italic.fntdata"/><Relationship Id="rId6" Type="http://schemas.openxmlformats.org/officeDocument/2006/relationships/slide" Target="slides/slide1.xml"/><Relationship Id="rId18" Type="http://schemas.openxmlformats.org/officeDocument/2006/relationships/font" Target="fonts/RalewayMedium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" name="Google Shape;5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" name="Google Shape;7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bb606ba745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bb606ba745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 1">
  <p:cSld name="CUSTOM_2_1">
    <p:bg>
      <p:bgPr>
        <a:solidFill>
          <a:srgbClr val="21212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0"/>
            <a:ext cx="9144003" cy="51434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5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5" name="Google Shape;45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6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1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" name="Google Shape;13;p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" name="Google Shape;1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1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1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1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6" name="Google Shape;36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0" name="Google Shape;40;p1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1" name="Google Shape;41;p1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2" name="Google Shape;42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5.png"/><Relationship Id="rId4" Type="http://schemas.openxmlformats.org/officeDocument/2006/relationships/image" Target="../media/image9.png"/><Relationship Id="rId5" Type="http://schemas.openxmlformats.org/officeDocument/2006/relationships/image" Target="../media/image11.png"/><Relationship Id="rId6" Type="http://schemas.openxmlformats.org/officeDocument/2006/relationships/image" Target="../media/image8.png"/><Relationship Id="rId7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Relationship Id="rId4" Type="http://schemas.openxmlformats.org/officeDocument/2006/relationships/image" Target="../media/image13.png"/><Relationship Id="rId5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13.png"/><Relationship Id="rId5" Type="http://schemas.openxmlformats.org/officeDocument/2006/relationships/image" Target="../media/image12.png"/><Relationship Id="rId6" Type="http://schemas.openxmlformats.org/officeDocument/2006/relationships/image" Target="../media/image1.png"/><Relationship Id="rId7" Type="http://schemas.openxmlformats.org/officeDocument/2006/relationships/image" Target="../media/image4.png"/><Relationship Id="rId8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13.png"/><Relationship Id="rId5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75300" y="262288"/>
            <a:ext cx="1344850" cy="672425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"/>
          <p:cNvSpPr/>
          <p:nvPr/>
        </p:nvSpPr>
        <p:spPr>
          <a:xfrm>
            <a:off x="684225" y="2378200"/>
            <a:ext cx="1652700" cy="447300"/>
          </a:xfrm>
          <a:prstGeom prst="roundRect">
            <a:avLst>
              <a:gd fmla="val 16667" name="adj"/>
            </a:avLst>
          </a:prstGeom>
          <a:solidFill>
            <a:srgbClr val="303030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pt-BR" sz="2100" u="none" cap="none" strike="noStrike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Desafio 3</a:t>
            </a:r>
            <a:endParaRPr b="0" i="0" sz="2100" u="none" cap="none" strike="noStrike">
              <a:solidFill>
                <a:schemeClr val="lt1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58" name="Google Shape;58;p1"/>
          <p:cNvSpPr txBox="1"/>
          <p:nvPr/>
        </p:nvSpPr>
        <p:spPr>
          <a:xfrm>
            <a:off x="684225" y="2884100"/>
            <a:ext cx="69405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b="1" i="0" lang="pt-BR" sz="3400" u="none" cap="none" strike="noStrik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Desafio: Gere planos de ação a partir de análises com SQL</a:t>
            </a:r>
            <a:endParaRPr b="1" i="0" sz="3400" u="none" cap="none" strike="noStrike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pt-BR" sz="1500" u="none" cap="none" strike="noStrik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Este template visa orientar um formato para entrega, você pode alterá-los se quiser! Apenas mantenha as informações nos slides indicados!</a:t>
            </a:r>
            <a:endParaRPr b="0" i="0" sz="3100" u="none" cap="none" strike="noStrike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59" name="Google Shape;59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411902">
            <a:off x="-795350" y="-595075"/>
            <a:ext cx="3452955" cy="227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86225" y="-615700"/>
            <a:ext cx="3870801" cy="19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119925" y="543475"/>
            <a:ext cx="935850" cy="555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976049" y="3429675"/>
            <a:ext cx="2167950" cy="21595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"/>
          <p:cNvSpPr txBox="1"/>
          <p:nvPr/>
        </p:nvSpPr>
        <p:spPr>
          <a:xfrm>
            <a:off x="2443725" y="2278600"/>
            <a:ext cx="5181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pt-BR" sz="3000" u="none" cap="none" strike="noStrik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Jefferson J. S. de Moraes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619448">
            <a:off x="-91029" y="-969225"/>
            <a:ext cx="2737618" cy="1803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19875" y="262300"/>
            <a:ext cx="1000276" cy="1002775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2"/>
          <p:cNvSpPr/>
          <p:nvPr/>
        </p:nvSpPr>
        <p:spPr>
          <a:xfrm>
            <a:off x="648000" y="1217750"/>
            <a:ext cx="7821600" cy="3688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007EFD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1" lang="pt-BR" sz="13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Insira o print do dashboard aqui</a:t>
            </a:r>
            <a:endParaRPr b="0" i="1" sz="13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1" name="Google Shape;71;p2"/>
          <p:cNvSpPr txBox="1"/>
          <p:nvPr/>
        </p:nvSpPr>
        <p:spPr>
          <a:xfrm>
            <a:off x="648000" y="776225"/>
            <a:ext cx="7776300" cy="3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i="0" lang="pt-BR" sz="2700" u="none" cap="none" strike="noStrike">
                <a:solidFill>
                  <a:srgbClr val="007EFD"/>
                </a:solidFill>
                <a:latin typeface="Raleway"/>
                <a:ea typeface="Raleway"/>
                <a:cs typeface="Raleway"/>
                <a:sym typeface="Raleway"/>
              </a:rPr>
              <a:t>Dashboard</a:t>
            </a:r>
            <a:endParaRPr b="1" i="0" sz="2700" u="none" cap="none" strike="noStrike">
              <a:solidFill>
                <a:srgbClr val="007EFD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72" name="Google Shape;72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997125" y="1217750"/>
            <a:ext cx="5123342" cy="3688799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7EFD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619448">
            <a:off x="-91029" y="-969225"/>
            <a:ext cx="2737618" cy="1803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19875" y="262300"/>
            <a:ext cx="1000276" cy="1002775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3"/>
          <p:cNvSpPr/>
          <p:nvPr/>
        </p:nvSpPr>
        <p:spPr>
          <a:xfrm>
            <a:off x="828000" y="1097250"/>
            <a:ext cx="3472800" cy="1685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007EFD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3"/>
          <p:cNvSpPr/>
          <p:nvPr/>
        </p:nvSpPr>
        <p:spPr>
          <a:xfrm>
            <a:off x="4572000" y="1097250"/>
            <a:ext cx="3472800" cy="1685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007EFD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3"/>
          <p:cNvSpPr/>
          <p:nvPr/>
        </p:nvSpPr>
        <p:spPr>
          <a:xfrm>
            <a:off x="828000" y="3180650"/>
            <a:ext cx="3472800" cy="1904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007EFD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3"/>
          <p:cNvSpPr/>
          <p:nvPr/>
        </p:nvSpPr>
        <p:spPr>
          <a:xfrm>
            <a:off x="4572000" y="3180650"/>
            <a:ext cx="3472800" cy="1904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007EFD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3"/>
          <p:cNvSpPr txBox="1"/>
          <p:nvPr/>
        </p:nvSpPr>
        <p:spPr>
          <a:xfrm>
            <a:off x="956725" y="2811350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rgbClr val="30303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Gráfico 3 - (Média da Idade)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3"/>
          <p:cNvSpPr txBox="1"/>
          <p:nvPr/>
        </p:nvSpPr>
        <p:spPr>
          <a:xfrm>
            <a:off x="4695850" y="2811350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rgbClr val="30303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Gráfico 4 - (coloque o nome usado)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3"/>
          <p:cNvSpPr txBox="1"/>
          <p:nvPr/>
        </p:nvSpPr>
        <p:spPr>
          <a:xfrm>
            <a:off x="956725" y="731438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rgbClr val="30303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Gráfico 1 - (Distribuição de Gênero)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3"/>
          <p:cNvSpPr txBox="1"/>
          <p:nvPr/>
        </p:nvSpPr>
        <p:spPr>
          <a:xfrm>
            <a:off x="4695850" y="514138"/>
            <a:ext cx="3000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rgbClr val="30303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Gráfico 2 - (Quantidade de leads por grau de escolaridade)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7" name="Google Shape;87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673126" y="1153925"/>
            <a:ext cx="1567200" cy="160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242238" y="1137675"/>
            <a:ext cx="2132312" cy="160425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7EFD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pic>
      <p:pic>
        <p:nvPicPr>
          <p:cNvPr id="89" name="Google Shape;89;p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107700" y="3330875"/>
            <a:ext cx="2698057" cy="160425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7EFD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pic>
      <p:pic>
        <p:nvPicPr>
          <p:cNvPr id="90" name="Google Shape;90;p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313088" y="3209650"/>
            <a:ext cx="1765525" cy="179395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7EFD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g2bb606ba745_0_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619448">
            <a:off x="-91029" y="-969225"/>
            <a:ext cx="2737618" cy="1803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g2bb606ba745_0_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19875" y="262300"/>
            <a:ext cx="1000276" cy="100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619448">
            <a:off x="-91029" y="-969225"/>
            <a:ext cx="2737618" cy="1803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19875" y="262300"/>
            <a:ext cx="1000276" cy="1002775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4"/>
          <p:cNvSpPr/>
          <p:nvPr/>
        </p:nvSpPr>
        <p:spPr>
          <a:xfrm>
            <a:off x="828000" y="1097250"/>
            <a:ext cx="7388400" cy="21522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007EFD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4"/>
          <p:cNvSpPr txBox="1"/>
          <p:nvPr/>
        </p:nvSpPr>
        <p:spPr>
          <a:xfrm>
            <a:off x="956725" y="731450"/>
            <a:ext cx="4722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rgbClr val="30303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Gráfico 5 - (Quantidade de ligações atendidas por plataforma)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5" name="Google Shape;105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09875" y="1150137"/>
            <a:ext cx="6024652" cy="2046425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4"/>
          <p:cNvSpPr txBox="1"/>
          <p:nvPr/>
        </p:nvSpPr>
        <p:spPr>
          <a:xfrm>
            <a:off x="828000" y="4138625"/>
            <a:ext cx="738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https://dex.dnc.group/collection/3438-desafio-3-jefferson-j-s-de-moraes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4"/>
          <p:cNvSpPr txBox="1"/>
          <p:nvPr/>
        </p:nvSpPr>
        <p:spPr>
          <a:xfrm>
            <a:off x="828000" y="3492125"/>
            <a:ext cx="5181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pt-BR" sz="3000" u="none" cap="none" strike="noStrik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Link do Arquivo: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