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9d4c18c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e9d4c18c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e9d4c18c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e9d4c18c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e9d4c18c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e9d4c18c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e9d4c18c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e9d4c18c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e9d4c18c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e9d4c18c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e9d4c18c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e9d4c18c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e9d4c18c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e9d4c18c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e9d4c18c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e9d4c18c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e9d4c18c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e9d4c18c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e9d4c18c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e9d4c18c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e9d4c18c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e9d4c18c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e9d4c18c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e9d4c18c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e9d4c18c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e9d4c18c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eathbrothers.com/" TargetMode="External"/><Relationship Id="rId4" Type="http://schemas.openxmlformats.org/officeDocument/2006/relationships/hyperlink" Target="https://blog.collegevine.com/here-are-the-average-sat-scores-by-state/" TargetMode="External"/><Relationship Id="rId5" Type="http://schemas.openxmlformats.org/officeDocument/2006/relationships/hyperlink" Target="https://blog.prepscholar.com/act-scores-by-state-averages-highs-and-lows" TargetMode="External"/><Relationship Id="rId6" Type="http://schemas.openxmlformats.org/officeDocument/2006/relationships/hyperlink" Target="https://www.bea.gov/data/gdp/gross-domestic-produc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Relationship Id="rId4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Relationship Id="rId4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SAT/ ACT Participation Rate Analysis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Jefferson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General Assembly DSI20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514350" y="1333500"/>
            <a:ext cx="401700" cy="401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4294967295" type="title"/>
          </p:nvPr>
        </p:nvSpPr>
        <p:spPr>
          <a:xfrm>
            <a:off x="535775" y="197800"/>
            <a:ext cx="8378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States Wealth and Requirement Effect</a:t>
            </a:r>
            <a:endParaRPr sz="1800"/>
          </a:p>
        </p:txBody>
      </p:sp>
      <p:sp>
        <p:nvSpPr>
          <p:cNvPr id="141" name="Google Shape;141;p22"/>
          <p:cNvSpPr txBox="1"/>
          <p:nvPr>
            <p:ph idx="4294967295" type="title"/>
          </p:nvPr>
        </p:nvSpPr>
        <p:spPr>
          <a:xfrm>
            <a:off x="657225" y="3724275"/>
            <a:ext cx="82962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500"/>
              <a:t>For states with only SAT requirement, </a:t>
            </a:r>
            <a:r>
              <a:rPr b="0" lang="en" sz="1200"/>
              <a:t>SAT is the </a:t>
            </a:r>
            <a:r>
              <a:rPr lang="en" sz="1200">
                <a:solidFill>
                  <a:schemeClr val="dk1"/>
                </a:solidFill>
              </a:rPr>
              <a:t>preferred choice</a:t>
            </a:r>
            <a:r>
              <a:rPr b="0" lang="en" sz="1200"/>
              <a:t> regardless the wealth status.</a:t>
            </a:r>
            <a:endParaRPr b="0" sz="12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500"/>
              <a:t>For states with both SAT and ACT requirement, </a:t>
            </a:r>
            <a:r>
              <a:rPr b="0" lang="en" sz="1200"/>
              <a:t>SAT is only preferred when state is less affluent.</a:t>
            </a:r>
            <a:endParaRPr b="0" sz="12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500"/>
              <a:t>For states with ACT requirement, </a:t>
            </a:r>
            <a:r>
              <a:rPr b="0" lang="en" sz="1200"/>
              <a:t>SAT is significantly less popular if state is not at  the Top 25%.</a:t>
            </a:r>
            <a:endParaRPr b="0" sz="12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600"/>
              <a:t>When there is no state requirement, </a:t>
            </a:r>
            <a:r>
              <a:rPr b="0" lang="en" sz="1200"/>
              <a:t>SAT is </a:t>
            </a:r>
            <a:r>
              <a:rPr lang="en" sz="1200">
                <a:solidFill>
                  <a:schemeClr val="dk1"/>
                </a:solidFill>
              </a:rPr>
              <a:t>significantly less popular</a:t>
            </a:r>
            <a:r>
              <a:rPr b="0" lang="en" sz="1200"/>
              <a:t> especially </a:t>
            </a:r>
            <a:r>
              <a:rPr b="0" lang="en" sz="1200">
                <a:solidFill>
                  <a:srgbClr val="000000"/>
                </a:solidFill>
              </a:rPr>
              <a:t>within the </a:t>
            </a:r>
            <a:r>
              <a:rPr lang="en" sz="1200">
                <a:solidFill>
                  <a:schemeClr val="dk1"/>
                </a:solidFill>
              </a:rPr>
              <a:t>Bottom 50% bracket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450" y="803875"/>
            <a:ext cx="7195294" cy="29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571500" y="1334250"/>
            <a:ext cx="2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514350" y="2724150"/>
            <a:ext cx="401700" cy="401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571500" y="2724900"/>
            <a:ext cx="2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8115300" y="1333500"/>
            <a:ext cx="401700" cy="401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8172450" y="1334250"/>
            <a:ext cx="2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8115300" y="2724150"/>
            <a:ext cx="401700" cy="401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8172450" y="2724900"/>
            <a:ext cx="2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Hmm interesting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What should we do next then?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900">
              <a:solidFill>
                <a:schemeClr val="dk1"/>
              </a:solidFill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1629950" y="3289125"/>
            <a:ext cx="59286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 case anyone forgets the problem statement: 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recommend of a way to allocate resources to improve SAT participation rate within the states.</a:t>
            </a:r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>
            <a:off x="7349800" y="4074200"/>
            <a:ext cx="0" cy="392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/>
          <p:nvPr/>
        </p:nvCxnSpPr>
        <p:spPr>
          <a:xfrm>
            <a:off x="6979300" y="4466900"/>
            <a:ext cx="355500" cy="3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800" y="162725"/>
            <a:ext cx="7376875" cy="4914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63" name="Google Shape;163;p2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1245825" y="7064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b="1" sz="29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p24"/>
          <p:cNvSpPr txBox="1"/>
          <p:nvPr>
            <p:ph idx="4294967295" type="body"/>
          </p:nvPr>
        </p:nvSpPr>
        <p:spPr>
          <a:xfrm>
            <a:off x="1245825" y="1377475"/>
            <a:ext cx="3097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In short,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Distribution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Bimodal.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ACT is more popular, SAT is catching up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State Requirement Effect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State requirement plays a huge role in determining test preference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Wealth Effect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More affluent states prefers SAT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SAT is significantly less popular in poorer state without SAT requirement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4484325" y="7064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Recommendation</a:t>
            </a:r>
            <a:endParaRPr b="1" sz="29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p24"/>
          <p:cNvSpPr txBox="1"/>
          <p:nvPr>
            <p:ph idx="4294967295" type="body"/>
          </p:nvPr>
        </p:nvSpPr>
        <p:spPr>
          <a:xfrm>
            <a:off x="4484325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To focus on resources to 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less affluent state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(bottom 50%) with 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 SAT requirement. 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Case on point: </a:t>
            </a: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New Mexico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Less affluent (bottom 50%)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High inequality (gini coefficient)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No SAT requirement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2018 SAT participation rate : 18%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Also,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to adjust SAT format to be more accessible and practical in the times of pandemic. 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Thanks for the help of mentors:</a:t>
            </a:r>
            <a:endParaRPr sz="21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b="0" lang="en" sz="1700"/>
              <a:t>Jireh Tan</a:t>
            </a:r>
            <a:endParaRPr b="0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0" lang="en" sz="1700"/>
              <a:t>Ryan Chang</a:t>
            </a:r>
            <a:endParaRPr b="0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0" lang="en" sz="1700"/>
              <a:t>Zaini Chia</a:t>
            </a:r>
            <a:endParaRPr b="0" sz="1500">
              <a:solidFill>
                <a:schemeClr val="lt1"/>
              </a:solidFill>
            </a:endParaRPr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Template of Presentation by:</a:t>
            </a:r>
            <a:r>
              <a:rPr lang="en" sz="2100"/>
              <a:t>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Made to Stick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Original Data: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SAT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 u="sng">
                <a:solidFill>
                  <a:schemeClr val="hlink"/>
                </a:solidFill>
                <a:hlinkClick r:id="rId5"/>
              </a:rPr>
              <a:t>ACT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 u="sng">
                <a:solidFill>
                  <a:schemeClr val="hlink"/>
                </a:solidFill>
                <a:hlinkClick r:id="rId6"/>
              </a:rPr>
              <a:t>GDP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Appendices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975" y="152400"/>
            <a:ext cx="48591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463" y="152400"/>
            <a:ext cx="49050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914400"/>
            <a:ext cx="74295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00" y="152400"/>
            <a:ext cx="78686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3" y="952500"/>
            <a:ext cx="87534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 Statement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094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To recommend of a way to allocate resources to improve SAT participation rate within the states.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075" y="3221478"/>
            <a:ext cx="2298800" cy="17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1627863"/>
            <a:ext cx="8839200" cy="301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6650" y="185738"/>
            <a:ext cx="15811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1600"/>
            <a:ext cx="8839201" cy="299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425" y="119063"/>
            <a:ext cx="15811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525" y="162725"/>
            <a:ext cx="6916651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748550" y="1066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624275" y="5520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1624275" y="1377475"/>
            <a:ext cx="58743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ACT and SAT are the two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most popular 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university admission test in the US. They share many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similarities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: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Subject being tested</a:t>
            </a: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Math, Reading in both tests. ACT has Science and English subjects too.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Similar price point</a:t>
            </a: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ACT costs $70, SAT costs $68*.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Available in all states</a:t>
            </a: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All states provide the test with some provides free tests.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What is the distribution of participation rate of the tests?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test is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more popular?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trend?</a:t>
            </a:r>
            <a:endParaRPr/>
          </a:p>
        </p:txBody>
      </p:sp>
      <p:grpSp>
        <p:nvGrpSpPr>
          <p:cNvPr id="94" name="Google Shape;94;p16"/>
          <p:cNvGrpSpPr/>
          <p:nvPr/>
        </p:nvGrpSpPr>
        <p:grpSpPr>
          <a:xfrm>
            <a:off x="5062403" y="2464025"/>
            <a:ext cx="3930592" cy="2537076"/>
            <a:chOff x="6803275" y="395363"/>
            <a:chExt cx="2212050" cy="2537076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6" name="Google Shape;96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6940865" y="826162"/>
              <a:ext cx="20304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Where is the data from?</a:t>
              </a:r>
              <a:endPara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23850" lvl="0" marL="45720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Char char="●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SAT original data is available to download from </a:t>
              </a:r>
              <a:r>
                <a:rPr i="1" lang="en" sz="1500">
                  <a:solidFill>
                    <a:schemeClr val="dk2"/>
                  </a:solidFill>
                  <a:highlight>
                    <a:srgbClr val="FFFFFF"/>
                  </a:highlight>
                </a:rPr>
                <a:t>(2017 SAT Suite of Assessments Annual Report)</a:t>
              </a:r>
              <a:endParaRPr i="1" sz="15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Raleway"/>
                <a:buChar char="●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While ACT Data can be obtained from act.org own website</a:t>
              </a:r>
              <a:endParaRPr i="1" sz="1500">
                <a:solidFill>
                  <a:schemeClr val="dk2"/>
                </a:solidFill>
                <a:highlight>
                  <a:srgbClr val="FFFFFF"/>
                </a:highlight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4294967295" type="title"/>
          </p:nvPr>
        </p:nvSpPr>
        <p:spPr>
          <a:xfrm>
            <a:off x="535775" y="197800"/>
            <a:ext cx="8378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Participation Rate Distribution</a:t>
            </a:r>
            <a:endParaRPr sz="2400"/>
          </a:p>
        </p:txBody>
      </p:sp>
      <p:sp>
        <p:nvSpPr>
          <p:cNvPr id="103" name="Google Shape;103;p17"/>
          <p:cNvSpPr txBox="1"/>
          <p:nvPr>
            <p:ph idx="4294967295" type="title"/>
          </p:nvPr>
        </p:nvSpPr>
        <p:spPr>
          <a:xfrm>
            <a:off x="5572125" y="1038000"/>
            <a:ext cx="3341700" cy="16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/>
              <a:t>ACT has a higher participation rate than SAT with clear bimodal distribution.</a:t>
            </a:r>
            <a:endParaRPr b="0"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300"/>
              <a:t>However, there is an </a:t>
            </a:r>
            <a:r>
              <a:rPr b="0" lang="en" sz="1300">
                <a:solidFill>
                  <a:schemeClr val="dk1"/>
                </a:solidFill>
              </a:rPr>
              <a:t>improvement</a:t>
            </a:r>
            <a:r>
              <a:rPr b="0" lang="en" sz="1300"/>
              <a:t> of SAT participation rate while opposite is true for ACT.</a:t>
            </a:r>
            <a:endParaRPr sz="1200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1038000"/>
            <a:ext cx="5244125" cy="34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9275" y="2123963"/>
            <a:ext cx="26446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 there any pattern here?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Or test popularity is totally random?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1400"/>
              <a:t>(or dare I say it if there is no pattern ;))</a:t>
            </a:r>
            <a:endParaRPr b="0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4294967295" type="title"/>
          </p:nvPr>
        </p:nvSpPr>
        <p:spPr>
          <a:xfrm>
            <a:off x="535775" y="197800"/>
            <a:ext cx="8378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States Requirement and Participation Rate</a:t>
            </a:r>
            <a:endParaRPr sz="190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118200"/>
            <a:ext cx="2809875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750" y="1118200"/>
            <a:ext cx="4743449" cy="18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525" y="3144050"/>
            <a:ext cx="45339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/>
              <a:t>What factor may relate to the </a:t>
            </a:r>
            <a:r>
              <a:rPr b="0" lang="en" sz="2300">
                <a:solidFill>
                  <a:schemeClr val="dk1"/>
                </a:solidFill>
              </a:rPr>
              <a:t>test preference</a:t>
            </a:r>
            <a:r>
              <a:rPr b="0" lang="en" sz="2300"/>
              <a:t>?</a:t>
            </a:r>
            <a:endParaRPr b="0" sz="2300"/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rPr lang="en"/>
              <a:t>Is there any relation</a:t>
            </a:r>
            <a:r>
              <a:rPr lang="en">
                <a:solidFill>
                  <a:schemeClr val="accent5"/>
                </a:solidFill>
              </a:rPr>
              <a:t> between state wealth</a:t>
            </a:r>
            <a:r>
              <a:rPr lang="en"/>
              <a:t> and </a:t>
            </a:r>
            <a:r>
              <a:rPr lang="en">
                <a:solidFill>
                  <a:schemeClr val="dk1"/>
                </a:solidFill>
              </a:rPr>
              <a:t>test preference</a:t>
            </a:r>
            <a:r>
              <a:rPr lang="en"/>
              <a:t>?</a:t>
            </a:r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>
            <a:off x="6229592" y="2464025"/>
            <a:ext cx="2764178" cy="2537076"/>
            <a:chOff x="6803275" y="395363"/>
            <a:chExt cx="2212050" cy="2537076"/>
          </a:xfrm>
        </p:grpSpPr>
        <p:pic>
          <p:nvPicPr>
            <p:cNvPr id="125" name="Google Shape;12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6" name="Google Shape;126;p2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2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Note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GDP per capita is used as a gauge of states wealth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States are divided into: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Char char="-"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Top 25% (13 states)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Char char="-"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Top 50% (12 states)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Char char="-"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Bottom 50% (13 states)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Char char="-"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Bottom 25% (13 states)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4294967295" type="title"/>
          </p:nvPr>
        </p:nvSpPr>
        <p:spPr>
          <a:xfrm>
            <a:off x="535775" y="197800"/>
            <a:ext cx="8378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States Wealth and Participation Rates</a:t>
            </a:r>
            <a:endParaRPr sz="1800"/>
          </a:p>
        </p:txBody>
      </p:sp>
      <p:sp>
        <p:nvSpPr>
          <p:cNvPr id="133" name="Google Shape;133;p21"/>
          <p:cNvSpPr txBox="1"/>
          <p:nvPr>
            <p:ph idx="4294967295" type="title"/>
          </p:nvPr>
        </p:nvSpPr>
        <p:spPr>
          <a:xfrm>
            <a:off x="5571000" y="1285650"/>
            <a:ext cx="33417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Despite being equally popular on states within bottom 25% bracket,</a:t>
            </a:r>
            <a:r>
              <a:rPr b="0" lang="en" sz="1300"/>
              <a:t> </a:t>
            </a:r>
            <a:r>
              <a:rPr b="0" lang="en" sz="1700"/>
              <a:t>SAT is significantly </a:t>
            </a:r>
            <a:r>
              <a:rPr b="0" lang="en" sz="1700">
                <a:solidFill>
                  <a:schemeClr val="dk1"/>
                </a:solidFill>
              </a:rPr>
              <a:t>less popular</a:t>
            </a:r>
            <a:r>
              <a:rPr b="0" lang="en" sz="1700"/>
              <a:t> on the states within bottom 50% wealth bracket.</a:t>
            </a:r>
            <a:endParaRPr b="0"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500"/>
              <a:t>What if we include </a:t>
            </a:r>
            <a:r>
              <a:rPr b="0" lang="en" sz="1500">
                <a:solidFill>
                  <a:schemeClr val="dk1"/>
                </a:solidFill>
              </a:rPr>
              <a:t>states requirement </a:t>
            </a:r>
            <a:r>
              <a:rPr b="0" lang="en" sz="1500"/>
              <a:t>into the equation?</a:t>
            </a:r>
            <a:endParaRPr b="0" sz="160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1038650"/>
            <a:ext cx="4970925" cy="35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