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262" r:id="rId3"/>
    <p:sldId id="348" r:id="rId4"/>
    <p:sldId id="361" r:id="rId5"/>
    <p:sldId id="35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94" r:id="rId16"/>
    <p:sldId id="353" r:id="rId17"/>
    <p:sldId id="295" r:id="rId18"/>
    <p:sldId id="297" r:id="rId19"/>
    <p:sldId id="324" r:id="rId20"/>
    <p:sldId id="360" r:id="rId21"/>
    <p:sldId id="362" r:id="rId22"/>
    <p:sldId id="354" r:id="rId23"/>
    <p:sldId id="355" r:id="rId24"/>
    <p:sldId id="356" r:id="rId25"/>
    <p:sldId id="357" r:id="rId26"/>
    <p:sldId id="358" r:id="rId27"/>
    <p:sldId id="363" r:id="rId28"/>
    <p:sldId id="364" r:id="rId29"/>
    <p:sldId id="272" r:id="rId30"/>
    <p:sldId id="338" r:id="rId31"/>
    <p:sldId id="339" r:id="rId32"/>
    <p:sldId id="340" r:id="rId33"/>
    <p:sldId id="359" r:id="rId34"/>
    <p:sldId id="341" r:id="rId35"/>
    <p:sldId id="342" r:id="rId36"/>
    <p:sldId id="343" r:id="rId37"/>
    <p:sldId id="345" r:id="rId38"/>
    <p:sldId id="351" r:id="rId39"/>
    <p:sldId id="346" r:id="rId40"/>
    <p:sldId id="350" r:id="rId41"/>
    <p:sldId id="344" r:id="rId42"/>
    <p:sldId id="365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5FE5D-D00F-6EA2-B40B-EC08B2A5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D0282E-B50A-C75B-171F-D0117333C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BE9300-F3BD-ACF2-1A46-11B22EB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29CF-DD9F-4303-B860-35D6B7318DA2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B23CA4-4ECC-ACFD-68FD-98276AFD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B21205-D574-5FEF-9E7E-A20866B0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78EA-88C2-49D3-A7C0-CDFB266C1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9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449E9-87C1-4AF0-D3C0-FF899F5A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CCFA7D-A0F3-073C-4B55-7698AC603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9BB5D2-32BA-0757-2B35-D119A305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29CF-DD9F-4303-B860-35D6B7318DA2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00959A-935B-11F9-9773-5122935D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34F526-0D97-CAA4-2C32-8E672770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78EA-88C2-49D3-A7C0-CDFB266C1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35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31B84D-3448-64F2-C2A9-034DE4656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7C8363-37BB-E2C8-43B6-E46F5CE46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2E6876-EAE5-12EF-DCD7-C0FB04E0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29CF-DD9F-4303-B860-35D6B7318DA2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CE1815-25E8-9619-9867-54778338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6246CA-1BF1-E3BB-B684-95C7F4BB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78EA-88C2-49D3-A7C0-CDFB266C1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96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D1053-9402-F831-72D0-0033B850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59277F-EAA5-85B1-5F45-350B37749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415D7-7FAE-29F4-35FD-1E2C5E2C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29CF-DD9F-4303-B860-35D6B7318DA2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AA9DFF-3F84-BE83-5231-F6B483B3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1AD55A-10B3-76A4-EFB8-EEBE31E1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78EA-88C2-49D3-A7C0-CDFB266C1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97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CBC74-0A58-C70A-CBE7-37C62B56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632A0-527E-9804-D534-3B4CFD86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290A21-773C-8165-1C17-4C2FE7B6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29CF-DD9F-4303-B860-35D6B7318DA2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8D2875-04E8-4F5A-18F1-02DB0295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0AC930-4C97-B3CC-4C46-48212489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78EA-88C2-49D3-A7C0-CDFB266C1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75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78944-7C73-5AAF-7E62-A88690E1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9D3AC6-6280-EDE6-CD88-3853806FF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6E2DC6-75B9-DE8F-6083-8531882CF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EF4EEA-87C7-DA10-51DB-6B70887F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29CF-DD9F-4303-B860-35D6B7318DA2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21C0F6-F89A-F92F-0AF3-C7E9AFD1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56EF5F-B30B-68D5-ECCD-3F05BAD2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78EA-88C2-49D3-A7C0-CDFB266C1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75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458F6-E4CD-EE9F-5FB7-6549728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9729B3-7919-C50B-A5C8-D4BEFB94F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4780E8-D50D-BCAF-6B96-2943052AE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1C100F-8565-68BD-B7D3-AB4937D65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DB1AA5-3AD5-E274-1592-FD8152337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AA0258-EC1C-496B-7345-CCBB559A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29CF-DD9F-4303-B860-35D6B7318DA2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A9DE3A-4DC2-852C-7675-493653A1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27F9E7-E56C-AB22-3FBC-8257D2FF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78EA-88C2-49D3-A7C0-CDFB266C1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94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24C5A-C796-A49C-E47F-725A858D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61A23C-645F-3C7A-6D0D-EF8CBF6D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29CF-DD9F-4303-B860-35D6B7318DA2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D1E990-2B97-8B72-11B7-3FC87194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9E61B6-BB14-C380-7ECC-2E48D7CC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78EA-88C2-49D3-A7C0-CDFB266C1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5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19DD0A-7A82-D891-0636-23D65B7F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29CF-DD9F-4303-B860-35D6B7318DA2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E4CB11-E82D-AC9D-EFA8-76EE0EB0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8DB5F8-6F62-2615-051F-5A861418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78EA-88C2-49D3-A7C0-CDFB266C1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78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2C5C6-9F70-4403-BEA7-4153C53E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E97C6-6364-83D9-8350-F9834FE99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EB3F95-D6CB-6976-2858-B3250EBD0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04F2A4-D7AF-0717-CCB2-7EB1CBBB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29CF-DD9F-4303-B860-35D6B7318DA2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5B9A81-8848-387F-8BAB-4B4D8134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FB4D39-194F-9945-6CDE-42B14507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78EA-88C2-49D3-A7C0-CDFB266C1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76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49F56-1434-CCCC-2672-057047F9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5E3A4E-17F9-0637-D5DC-0D4643741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8ECB72-D684-E864-0B87-8C88FE81C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2FAE95-F2A0-F451-7099-D34D88AA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29CF-DD9F-4303-B860-35D6B7318DA2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452190-CAC1-3588-CB33-B84239DB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4C459A-FD0F-D327-B2E4-9E879788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78EA-88C2-49D3-A7C0-CDFB266C1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37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4B8EE-3FE0-FD6E-7D89-A78E84A8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4BFF46-15C6-432F-FDCB-8C717AB5E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A4E801-DA37-059D-6DC3-AFE8E0356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029CF-DD9F-4303-B860-35D6B7318DA2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D45E7A-8158-8DDC-8C4A-B5BF20947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64969-171B-4D21-3B1C-1CF7B6C5D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578EA-88C2-49D3-A7C0-CDFB266C1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69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sitorio.unb.br/handle/10482/3217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auto_examples/svm/plot_svm_kernels.html#sphx-glr-auto-examples-svm-plot-svm-kernels-py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8.10063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raf.nd.edu/loughranmcdonald-master-dictionar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F01D284-03A6-1FB9-B143-0E887694D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" y="21478"/>
            <a:ext cx="12178746" cy="699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00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E4489-DE30-2622-6E02-0D8377C1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Dicionários úteis em português e em finanças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39727-59D8-DDD0-A225-08BAFB3B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Lógico que cada um pode fazer o seu dicionário, mas para ter um respaldo científico é necessário que seja bem feito e atenda a critérios.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Na tese de Da Silva (2018), a autora criou um dicionário com auxílio de um profissional na área de língua, um </a:t>
            </a:r>
            <a:r>
              <a:rPr lang="pt-BR" dirty="0" err="1"/>
              <a:t>lexicografista</a:t>
            </a:r>
            <a:r>
              <a:rPr lang="pt-BR" dirty="0"/>
              <a:t>, que consiste em um profissional especialista na estruturação de dicionários e vocabulários.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pt-BR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O dicionário está disponível no apêndice D da tese: </a:t>
            </a:r>
            <a:r>
              <a:rPr lang="pt-BR" dirty="0">
                <a:hlinkClick r:id="rId2"/>
              </a:rPr>
              <a:t>Repositório Institucional da UnB: O efeito do sentimento das notícias sobre o comportamento dos preços no mercado acionário brasileiro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001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5C176-C48F-D5AC-23E1-D5BC0A64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capturar o sentimento de um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8511BA-8D4C-E989-2221-00FA91F5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Geralmente utiliza-se o seguinte cálculo para analisar o sentimento</a:t>
            </a:r>
          </a:p>
          <a:p>
            <a:endParaRPr lang="pt-BR" dirty="0"/>
          </a:p>
          <a:p>
            <a:pPr lvl="1"/>
            <a:r>
              <a:rPr lang="pt-BR" sz="2000" dirty="0"/>
              <a:t>Nº de palavras positivas - nº de palavras negativas = texto com tom positivo (nº de palavras positivas &gt; nº de palavras negativas). Caso contrário, tom negativo.</a:t>
            </a:r>
          </a:p>
          <a:p>
            <a:pPr lvl="1"/>
            <a:endParaRPr lang="pt-BR" sz="2400" dirty="0"/>
          </a:p>
          <a:p>
            <a:r>
              <a:rPr lang="pt-BR" sz="2400" dirty="0"/>
              <a:t>Ou ainda, relativizar em comparação ao tamanho do texto:</a:t>
            </a:r>
          </a:p>
          <a:p>
            <a:endParaRPr lang="pt-BR" sz="2400" dirty="0"/>
          </a:p>
          <a:p>
            <a:pPr lvl="1" algn="just"/>
            <a:r>
              <a:rPr lang="pt-BR" sz="2000" dirty="0"/>
              <a:t>(nº de palavras positivas - nº de palavras negativas)/total de palavras do texto = texto com tom positivo (nº de palavras positivas &gt; nº de palavras negativas). Caso contrário, tom negativo.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38625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16133-8100-02E6-6935-0B1522F5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textos em finanças para análise de sentimentos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B53F98-B3D8-9216-6ECB-C1FF6019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Segundo Da silva (2018), as análises já foram realizadas nos seguintes textos: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(a) </a:t>
            </a:r>
            <a:r>
              <a:rPr lang="pt-BR" b="1" dirty="0" err="1"/>
              <a:t>disclosures</a:t>
            </a:r>
            <a:r>
              <a:rPr lang="pt-BR" b="1" dirty="0"/>
              <a:t> corporativos </a:t>
            </a:r>
            <a:r>
              <a:rPr lang="pt-BR" dirty="0"/>
              <a:t>(LOUGHRAN; </a:t>
            </a:r>
            <a:r>
              <a:rPr lang="pt-BR" dirty="0" err="1"/>
              <a:t>McDONALD</a:t>
            </a:r>
            <a:r>
              <a:rPr lang="pt-BR" dirty="0"/>
              <a:t>, 2011;HUANG; TEOH; ZHANG, 2014;JEGADEESH; WU, 2013;); 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(b) </a:t>
            </a:r>
            <a:r>
              <a:rPr lang="pt-BR" b="1" dirty="0"/>
              <a:t>previsão dos analistas </a:t>
            </a:r>
            <a:r>
              <a:rPr lang="pt-BR" dirty="0"/>
              <a:t>(TWEDT; REES, 2012; HUANG; ZANG; ZHENG, 2014); 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(c) </a:t>
            </a:r>
            <a:r>
              <a:rPr lang="pt-BR" b="1" dirty="0"/>
              <a:t>Artigos de Jornais </a:t>
            </a:r>
            <a:r>
              <a:rPr lang="pt-BR" dirty="0"/>
              <a:t>(GARCÍA, 2013; LIU, 2014; FERGUSON et al., 2015; AHERN; SOSYURA, 2015; FRAIBERGER, 2016;STRAUß, VLIEGENTHART; VERHOEVEN, 2016); 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(d) </a:t>
            </a:r>
            <a:r>
              <a:rPr lang="pt-BR" b="1" dirty="0"/>
              <a:t>post – mensagens oriundas de blogs, Facebook, Twitter, </a:t>
            </a:r>
            <a:r>
              <a:rPr lang="pt-BR" dirty="0"/>
              <a:t>dentre outras (ANTWEILER; FRANK, 2004; HU; MCINISH; ZENG,2010; BOLLEN; MAO, ZENG, 2011).</a:t>
            </a:r>
          </a:p>
        </p:txBody>
      </p:sp>
    </p:spTree>
    <p:extLst>
      <p:ext uri="{BB962C8B-B14F-4D97-AF65-F5344CB8AC3E}">
        <p14:creationId xmlns:p14="http://schemas.microsoft.com/office/powerpoint/2010/main" val="72938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FFDD2-C5C2-9D27-0A8C-016B52E1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limitações dos dicionários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1489F-0960-3907-4CBE-F8F1D3B0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Não consideram os pesos das palavras no texto: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Para contornar o problema do peso das palavras, pode ser criado dicionários com ponderações das palavras. Exemplo: “queda do lucro ou desastre do lucro” a palavra negativa “queda” pode ter peso diferente de “desastre”.  Leia o trabalho de </a:t>
            </a:r>
            <a:r>
              <a:rPr lang="de-DE" dirty="0"/>
              <a:t>Liu, Zhang e Chen (2017) para ver mais detalhes de como fazer um </a:t>
            </a:r>
            <a:r>
              <a:rPr lang="de-DE" b="1" dirty="0"/>
              <a:t>dicionário ponderado</a:t>
            </a:r>
            <a:r>
              <a:rPr lang="de-DE" dirty="0"/>
              <a:t>.</a:t>
            </a:r>
          </a:p>
          <a:p>
            <a:pPr marL="457200" lvl="1" indent="0" algn="just">
              <a:buNone/>
            </a:pPr>
            <a:r>
              <a:rPr lang="pt-BR" dirty="0"/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Construção de dicionários demandam tempo e contratações de profissionais: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pt-BR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Os </a:t>
            </a:r>
            <a:r>
              <a:rPr lang="pt-BR" dirty="0" err="1"/>
              <a:t>lexicografistas</a:t>
            </a:r>
            <a:r>
              <a:rPr lang="pt-BR" dirty="0"/>
              <a:t> são os profissionais que fazem esses tipos de serviços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pt-BR" b="1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b="1" dirty="0"/>
              <a:t>Com base nessas limitações, muitos pesquisadores optam por utilizar métodos de </a:t>
            </a:r>
            <a:r>
              <a:rPr lang="pt-BR" b="1" i="1" dirty="0"/>
              <a:t>machine learning </a:t>
            </a:r>
            <a:r>
              <a:rPr lang="pt-BR" b="1" dirty="0"/>
              <a:t>com a supervisão humana.</a:t>
            </a:r>
          </a:p>
          <a:p>
            <a:pPr lvl="1" algn="just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72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ABE10-7703-0E3C-B2FB-1A130D00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supervisionados de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4ECCE5-5B38-57B8-5488-F4699509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vários modelos de aprendizagem supervisionada;</a:t>
            </a:r>
          </a:p>
          <a:p>
            <a:endParaRPr lang="pt-BR" dirty="0"/>
          </a:p>
          <a:p>
            <a:r>
              <a:rPr lang="pt-BR" dirty="0"/>
              <a:t>Cada modelo se adequa a algum tipo de problema;</a:t>
            </a:r>
          </a:p>
          <a:p>
            <a:endParaRPr lang="pt-BR" dirty="0"/>
          </a:p>
          <a:p>
            <a:r>
              <a:rPr lang="pt-BR" dirty="0"/>
              <a:t>Nesse slide vou falar de dois modelos clássicos (NB e SVM) e de redes neurais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08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940227-22B1-AE9C-DCA0-C1D95880D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7504" y="657018"/>
            <a:ext cx="7947991" cy="5598008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/>
              <a:t>Algoritmo N</a:t>
            </a:r>
            <a:r>
              <a:rPr lang="pt-BR" sz="2800" b="1" dirty="0"/>
              <a:t>aive</a:t>
            </a:r>
            <a:r>
              <a:rPr lang="pt-BR" sz="2800" dirty="0"/>
              <a:t> </a:t>
            </a:r>
            <a:r>
              <a:rPr lang="pt-BR" b="1" dirty="0"/>
              <a:t>B</a:t>
            </a:r>
            <a:r>
              <a:rPr lang="pt-BR" sz="2800" b="1" dirty="0"/>
              <a:t>ayes (NB)</a:t>
            </a:r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729EDD-91B4-8C41-8219-2A06407B8368}"/>
              </a:ext>
            </a:extLst>
          </p:cNvPr>
          <p:cNvSpPr txBox="1"/>
          <p:nvPr/>
        </p:nvSpPr>
        <p:spPr>
          <a:xfrm>
            <a:off x="5895561" y="901972"/>
            <a:ext cx="629643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Utilizado em problemas de </a:t>
            </a:r>
            <a:r>
              <a:rPr lang="pt-BR" b="1" dirty="0"/>
              <a:t>classificação (principalmente textos)</a:t>
            </a:r>
            <a:r>
              <a:rPr lang="pt-BR" dirty="0"/>
              <a:t>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 err="1"/>
              <a:t>Algoritimo</a:t>
            </a:r>
            <a:r>
              <a:rPr lang="pt-BR" dirty="0"/>
              <a:t> creditado a </a:t>
            </a:r>
            <a:r>
              <a:rPr lang="pt-BR" b="1" dirty="0"/>
              <a:t>Thomas Bayes século 18</a:t>
            </a:r>
            <a:r>
              <a:rPr lang="pt-BR" dirty="0"/>
              <a:t>, reformulado no trabalho de </a:t>
            </a:r>
            <a:r>
              <a:rPr lang="pt-BR" b="1" dirty="0"/>
              <a:t>John Naive e colaboradores em 1959</a:t>
            </a:r>
            <a:r>
              <a:rPr lang="pt-BR" dirty="0"/>
              <a:t>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b="1" dirty="0"/>
              <a:t>Utilidade: </a:t>
            </a:r>
            <a:r>
              <a:rPr lang="pt-BR" dirty="0"/>
              <a:t>É usado para classificar documentos em categorias, como spam ou não spam, notícias, esporte etc.. Muito utilizado também para determinar o sentimento de um texto, como positivo, negativo ou neutro.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b="1" dirty="0"/>
              <a:t>Principais falhas: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b="1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dirty="0" err="1"/>
              <a:t>naive</a:t>
            </a:r>
            <a:r>
              <a:rPr lang="pt-BR" dirty="0"/>
              <a:t> (ingênuo) assume que as </a:t>
            </a:r>
            <a:r>
              <a:rPr lang="pt-BR" b="1" dirty="0"/>
              <a:t>variáveis são independentes</a:t>
            </a:r>
            <a:r>
              <a:rPr lang="pt-BR" dirty="0"/>
              <a:t>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dirty="0"/>
              <a:t>Além disso o modelo </a:t>
            </a:r>
            <a:r>
              <a:rPr lang="pt-BR" b="1" dirty="0"/>
              <a:t>não suporta variáveis não lineares</a:t>
            </a:r>
            <a:r>
              <a:rPr lang="pt-BR" dirty="0"/>
              <a:t>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7F9FAA1-0DE8-E422-880C-B5140113475C}"/>
              </a:ext>
            </a:extLst>
          </p:cNvPr>
          <p:cNvGrpSpPr/>
          <p:nvPr/>
        </p:nvGrpSpPr>
        <p:grpSpPr>
          <a:xfrm>
            <a:off x="141634" y="1195001"/>
            <a:ext cx="5753927" cy="4370912"/>
            <a:chOff x="141634" y="2228671"/>
            <a:chExt cx="5753927" cy="4370912"/>
          </a:xfrm>
        </p:grpSpPr>
        <p:pic>
          <p:nvPicPr>
            <p:cNvPr id="2050" name="Picture 2" descr="Algoritmo Naive Bayes">
              <a:extLst>
                <a:ext uri="{FF2B5EF4-FFF2-40B4-BE49-F238E27FC236}">
                  <a16:creationId xmlns:a16="http://schemas.microsoft.com/office/drawing/2014/main" id="{21896928-A156-6869-6169-0DF1B9038F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4" y="2228671"/>
              <a:ext cx="5753927" cy="4298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C296C25-DB99-2CB5-3BA1-D17F8E9A8C79}"/>
                </a:ext>
              </a:extLst>
            </p:cNvPr>
            <p:cNvSpPr/>
            <p:nvPr/>
          </p:nvSpPr>
          <p:spPr>
            <a:xfrm>
              <a:off x="4253948" y="6003235"/>
              <a:ext cx="1641613" cy="5963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6243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224A23C-2BC9-A419-84BA-15776780D8BB}"/>
              </a:ext>
            </a:extLst>
          </p:cNvPr>
          <p:cNvSpPr txBox="1"/>
          <p:nvPr/>
        </p:nvSpPr>
        <p:spPr>
          <a:xfrm>
            <a:off x="2093843" y="958462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dataset</a:t>
            </a:r>
            <a:endParaRPr lang="pt-BR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08EED9E-C665-B01B-0F73-DFA329FB54BA}"/>
              </a:ext>
            </a:extLst>
          </p:cNvPr>
          <p:cNvSpPr txBox="1"/>
          <p:nvPr/>
        </p:nvSpPr>
        <p:spPr>
          <a:xfrm>
            <a:off x="5599044" y="1143128"/>
            <a:ext cx="61092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Calcular qual a classificação da Frase: </a:t>
            </a:r>
            <a:r>
              <a:rPr lang="pt-BR" b="1" dirty="0"/>
              <a:t>lucro aumentou</a:t>
            </a:r>
          </a:p>
          <a:p>
            <a:endParaRPr lang="pt-BR" b="1" dirty="0"/>
          </a:p>
          <a:p>
            <a:r>
              <a:rPr lang="pt-BR" b="1" dirty="0" err="1"/>
              <a:t>Prob</a:t>
            </a:r>
            <a:r>
              <a:rPr lang="pt-BR" b="1" dirty="0"/>
              <a:t> de ser positivo = 0,5*0,33*0,16=0,0264</a:t>
            </a:r>
          </a:p>
          <a:p>
            <a:r>
              <a:rPr lang="pt-BR" dirty="0"/>
              <a:t>P(positivo/texto) = 3/6 = 0,5</a:t>
            </a:r>
          </a:p>
          <a:p>
            <a:r>
              <a:rPr lang="pt-BR" dirty="0"/>
              <a:t>P(lucro/positivo) = 2/6 = 0,33</a:t>
            </a:r>
          </a:p>
          <a:p>
            <a:r>
              <a:rPr lang="pt-BR" dirty="0"/>
              <a:t>P(aumentou/positivo) = 1/6 = 0,16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04B22F-2666-CE9B-1FF8-9522BDFB65B0}"/>
              </a:ext>
            </a:extLst>
          </p:cNvPr>
          <p:cNvSpPr txBox="1"/>
          <p:nvPr/>
        </p:nvSpPr>
        <p:spPr>
          <a:xfrm>
            <a:off x="5599044" y="342900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/>
              <a:t>Prob</a:t>
            </a:r>
            <a:r>
              <a:rPr lang="pt-BR" b="1" dirty="0"/>
              <a:t> de ser negativo = 0,5*0,16*0,16= 0,0128</a:t>
            </a:r>
          </a:p>
          <a:p>
            <a:r>
              <a:rPr lang="pt-BR" dirty="0"/>
              <a:t>P(negativo/texto) = 3/6 = 0,5</a:t>
            </a:r>
          </a:p>
          <a:p>
            <a:r>
              <a:rPr lang="pt-BR" dirty="0"/>
              <a:t>P(lucro/negativo)= 1/6 = 0,16</a:t>
            </a:r>
          </a:p>
          <a:p>
            <a:r>
              <a:rPr lang="pt-BR" dirty="0"/>
              <a:t>P(aumentou/negativo)=1/6=0,16</a:t>
            </a:r>
          </a:p>
        </p:txBody>
      </p:sp>
      <p:graphicFrame>
        <p:nvGraphicFramePr>
          <p:cNvPr id="15" name="Tabela 13">
            <a:extLst>
              <a:ext uri="{FF2B5EF4-FFF2-40B4-BE49-F238E27FC236}">
                <a16:creationId xmlns:a16="http://schemas.microsoft.com/office/drawing/2014/main" id="{F6A4B5AF-DA2C-CDB3-6CC7-20C003DE74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757814"/>
              </p:ext>
            </p:extLst>
          </p:nvPr>
        </p:nvGraphicFramePr>
        <p:xfrm>
          <a:off x="609599" y="1403699"/>
          <a:ext cx="351182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331">
                  <a:extLst>
                    <a:ext uri="{9D8B030D-6E8A-4147-A177-3AD203B41FA5}">
                      <a16:colId xmlns:a16="http://schemas.microsoft.com/office/drawing/2014/main" val="1225658743"/>
                    </a:ext>
                  </a:extLst>
                </a:gridCol>
                <a:gridCol w="1497496">
                  <a:extLst>
                    <a:ext uri="{9D8B030D-6E8A-4147-A177-3AD203B41FA5}">
                      <a16:colId xmlns:a16="http://schemas.microsoft.com/office/drawing/2014/main" val="2419383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91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lucro subiu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6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lucro aumentou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72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dívida caiu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1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lucro caiu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Negativo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90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divida aumentou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Negativo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2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liquidez desceu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Negativo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332445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F72A3FB6-4C3A-0881-EC05-141F91350222}"/>
              </a:ext>
            </a:extLst>
          </p:cNvPr>
          <p:cNvSpPr txBox="1"/>
          <p:nvPr/>
        </p:nvSpPr>
        <p:spPr>
          <a:xfrm>
            <a:off x="1232452" y="238539"/>
            <a:ext cx="88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Exemplo de cálculo do </a:t>
            </a:r>
            <a:r>
              <a:rPr lang="pt-BR" b="1" dirty="0" err="1"/>
              <a:t>Multinomial</a:t>
            </a:r>
            <a:r>
              <a:rPr lang="pt-BR" b="1" dirty="0"/>
              <a:t> </a:t>
            </a:r>
            <a:r>
              <a:rPr lang="pt-BR" b="1" dirty="0" err="1"/>
              <a:t>Naive</a:t>
            </a:r>
            <a:r>
              <a:rPr lang="pt-BR" b="1" dirty="0"/>
              <a:t> Bayes1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CB9766-6135-A58D-8606-E50787F9E073}"/>
              </a:ext>
            </a:extLst>
          </p:cNvPr>
          <p:cNvSpPr txBox="1"/>
          <p:nvPr/>
        </p:nvSpPr>
        <p:spPr>
          <a:xfrm>
            <a:off x="2100469" y="5454301"/>
            <a:ext cx="775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Conclusão: </a:t>
            </a:r>
            <a:r>
              <a:rPr lang="pt-BR" dirty="0"/>
              <a:t>o texto “</a:t>
            </a:r>
            <a:r>
              <a:rPr lang="pt-BR" b="1" dirty="0"/>
              <a:t>lucro aumentou</a:t>
            </a:r>
            <a:r>
              <a:rPr lang="pt-BR" dirty="0"/>
              <a:t>”</a:t>
            </a:r>
            <a:r>
              <a:rPr lang="pt-BR" b="1" dirty="0"/>
              <a:t> </a:t>
            </a:r>
            <a:r>
              <a:rPr lang="pt-BR" dirty="0"/>
              <a:t>é</a:t>
            </a:r>
            <a:r>
              <a:rPr lang="pt-BR" b="1" dirty="0"/>
              <a:t> POSITIVO (</a:t>
            </a:r>
            <a:r>
              <a:rPr lang="pt-BR" b="1" dirty="0" err="1"/>
              <a:t>Prob</a:t>
            </a:r>
            <a:r>
              <a:rPr lang="pt-BR" b="1" dirty="0"/>
              <a:t>. 0,0264 &gt; 0,0128)</a:t>
            </a:r>
            <a:r>
              <a:rPr lang="pt-BR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0569EE6-DDE2-BA23-393B-898F8FDCEB10}"/>
              </a:ext>
            </a:extLst>
          </p:cNvPr>
          <p:cNvSpPr txBox="1"/>
          <p:nvPr/>
        </p:nvSpPr>
        <p:spPr>
          <a:xfrm>
            <a:off x="92765" y="5961176"/>
            <a:ext cx="119799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1- O que caracteriza esse exemplo como </a:t>
            </a:r>
            <a:r>
              <a:rPr lang="pt-BR" sz="1600" dirty="0" err="1"/>
              <a:t>multinomial</a:t>
            </a:r>
            <a:r>
              <a:rPr lang="pt-BR" sz="1600" dirty="0"/>
              <a:t> é que as probabilidades estão sendo calculadas levando em consideração as frequências dessas palavras nos documentos de treinamento. O modelo de classificação de Bernoulli, por outro lado, é utilizado quando se deseja considerar apenas a presença ou ausência das características, em vez de suas frequências de ocorrência.</a:t>
            </a:r>
          </a:p>
        </p:txBody>
      </p:sp>
    </p:spTree>
    <p:extLst>
      <p:ext uri="{BB962C8B-B14F-4D97-AF65-F5344CB8AC3E}">
        <p14:creationId xmlns:p14="http://schemas.microsoft.com/office/powerpoint/2010/main" val="324996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7B309-0EB4-4E07-DEE3-4294E649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216"/>
            <a:ext cx="12192000" cy="1325563"/>
          </a:xfrm>
        </p:spPr>
        <p:txBody>
          <a:bodyPr/>
          <a:lstStyle/>
          <a:p>
            <a:r>
              <a:rPr lang="pt-BR" sz="4400" b="1" dirty="0"/>
              <a:t>Algoritmo Máquina de vetores de suporte (</a:t>
            </a:r>
            <a:r>
              <a:rPr lang="pt-BR" sz="4400" b="1" i="1" dirty="0" err="1"/>
              <a:t>Supporte</a:t>
            </a:r>
            <a:r>
              <a:rPr lang="pt-BR" sz="4400" b="1" i="1" dirty="0"/>
              <a:t> Vector Machine </a:t>
            </a:r>
            <a:r>
              <a:rPr lang="pt-BR" sz="4400" b="1" dirty="0"/>
              <a:t>- SVM)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573CC7-2610-8FED-D95C-81EC5029EEEF}"/>
              </a:ext>
            </a:extLst>
          </p:cNvPr>
          <p:cNvSpPr txBox="1"/>
          <p:nvPr/>
        </p:nvSpPr>
        <p:spPr>
          <a:xfrm>
            <a:off x="6632812" y="1371520"/>
            <a:ext cx="53175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Útil para problemas de </a:t>
            </a:r>
            <a:r>
              <a:rPr lang="pt-BR" b="1" dirty="0"/>
              <a:t>classificação</a:t>
            </a:r>
            <a:r>
              <a:rPr lang="pt-BR" dirty="0"/>
              <a:t>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As primeiras ideias vieram dos Russos </a:t>
            </a:r>
            <a:r>
              <a:rPr lang="pt-BR" b="1" dirty="0" err="1"/>
              <a:t>Vapnik</a:t>
            </a:r>
            <a:r>
              <a:rPr lang="pt-BR" b="1" dirty="0"/>
              <a:t> e </a:t>
            </a:r>
            <a:r>
              <a:rPr lang="pt-BR" b="1" dirty="0" err="1"/>
              <a:t>Chervonenkis</a:t>
            </a:r>
            <a:r>
              <a:rPr lang="pt-BR" b="1" dirty="0"/>
              <a:t> (1963)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Separa classes por uma linha, pode ser reta ou não;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Essa separação pode ter n classificações.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b="1" dirty="0"/>
              <a:t>Utilidade: </a:t>
            </a:r>
            <a:r>
              <a:rPr lang="pt-BR" dirty="0"/>
              <a:t>detecção de fraudes, análise de crédito, previsão de preço das ações, previsão de falências, detecção de anomalias dentre outras.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BEED4A6-119F-E42A-2D5C-B0FEA0DD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090"/>
            <a:ext cx="4286848" cy="285789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844295F-D24A-C4D1-4A2E-F45E86459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71" y="3822389"/>
            <a:ext cx="4277322" cy="303889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D53C49-6A23-25BA-F906-D4CC8FA72F9A}"/>
              </a:ext>
            </a:extLst>
          </p:cNvPr>
          <p:cNvSpPr txBox="1"/>
          <p:nvPr/>
        </p:nvSpPr>
        <p:spPr>
          <a:xfrm>
            <a:off x="3700438" y="1218849"/>
            <a:ext cx="1997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Alguns </a:t>
            </a:r>
            <a:r>
              <a:rPr lang="pt-BR" dirty="0" err="1"/>
              <a:t>hiberplanos</a:t>
            </a:r>
            <a:r>
              <a:rPr lang="pt-BR" dirty="0"/>
              <a:t> possíveis para separar estrelas e bolas.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907AB76-5C28-EFA9-49AE-E0856370498C}"/>
              </a:ext>
            </a:extLst>
          </p:cNvPr>
          <p:cNvSpPr txBox="1"/>
          <p:nvPr/>
        </p:nvSpPr>
        <p:spPr>
          <a:xfrm>
            <a:off x="3700438" y="4127604"/>
            <a:ext cx="2541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Hiberplanos</a:t>
            </a:r>
            <a:r>
              <a:rPr lang="pt-BR" dirty="0"/>
              <a:t> organizados por SVM. A e B são os suportes e C é a linha ótima que separa os dois grupos.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786694C-6F3C-67BF-DF27-72C2F39122D6}"/>
              </a:ext>
            </a:extLst>
          </p:cNvPr>
          <p:cNvGrpSpPr/>
          <p:nvPr/>
        </p:nvGrpSpPr>
        <p:grpSpPr>
          <a:xfrm>
            <a:off x="10781730" y="5664910"/>
            <a:ext cx="1405727" cy="1214656"/>
            <a:chOff x="10781730" y="5664910"/>
            <a:chExt cx="1405727" cy="1214656"/>
          </a:xfrm>
        </p:grpSpPr>
        <p:pic>
          <p:nvPicPr>
            <p:cNvPr id="4" name="Picture 4" descr="ARRASTA PRO LADO Stock Vector | Adobe Stock">
              <a:extLst>
                <a:ext uri="{FF2B5EF4-FFF2-40B4-BE49-F238E27FC236}">
                  <a16:creationId xmlns:a16="http://schemas.microsoft.com/office/drawing/2014/main" id="{08495B01-C71B-A6FC-2E1C-18EF02D03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2801" y="5664910"/>
              <a:ext cx="1214656" cy="1214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F37DA8BA-DDD2-B05C-534C-E1DB634E0109}"/>
                </a:ext>
              </a:extLst>
            </p:cNvPr>
            <p:cNvSpPr/>
            <p:nvPr/>
          </p:nvSpPr>
          <p:spPr>
            <a:xfrm>
              <a:off x="10781730" y="6429591"/>
              <a:ext cx="300251" cy="4284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49403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5BF28-1B6D-CBD8-FE08-AF79E376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/>
              <a:t>Algoritmo Suporte Vector Machine (SVM)</a:t>
            </a:r>
            <a:endParaRPr lang="pt-BR" dirty="0"/>
          </a:p>
        </p:txBody>
      </p:sp>
      <p:pic>
        <p:nvPicPr>
          <p:cNvPr id="8196" name="Picture 4" descr="plot svm kernels">
            <a:extLst>
              <a:ext uri="{FF2B5EF4-FFF2-40B4-BE49-F238E27FC236}">
                <a16:creationId xmlns:a16="http://schemas.microsoft.com/office/drawing/2014/main" id="{EE461D04-D7C8-7F30-A5B9-7F3338E33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88" y="182797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plot svm kernels">
            <a:extLst>
              <a:ext uri="{FF2B5EF4-FFF2-40B4-BE49-F238E27FC236}">
                <a16:creationId xmlns:a16="http://schemas.microsoft.com/office/drawing/2014/main" id="{F46B854E-782A-63BF-571A-F82EC870A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948" y="1874009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20D5233-6711-C8C6-57D9-6619E503579C}"/>
              </a:ext>
            </a:extLst>
          </p:cNvPr>
          <p:cNvSpPr txBox="1"/>
          <p:nvPr/>
        </p:nvSpPr>
        <p:spPr>
          <a:xfrm>
            <a:off x="1461052" y="1676953"/>
            <a:ext cx="300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212529"/>
                </a:solidFill>
                <a:effectLst/>
                <a:latin typeface="-apple-system"/>
              </a:rPr>
              <a:t>SVM-Kernels </a:t>
            </a:r>
            <a:r>
              <a:rPr lang="pt-BR" b="1" i="0" dirty="0" err="1">
                <a:solidFill>
                  <a:srgbClr val="212529"/>
                </a:solidFill>
                <a:effectLst/>
                <a:latin typeface="-apple-system"/>
              </a:rPr>
              <a:t>polynomial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2E4C47-AC26-B161-DC87-F799CDFA6891}"/>
              </a:ext>
            </a:extLst>
          </p:cNvPr>
          <p:cNvSpPr txBox="1"/>
          <p:nvPr/>
        </p:nvSpPr>
        <p:spPr>
          <a:xfrm>
            <a:off x="7870134" y="1630918"/>
            <a:ext cx="300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212529"/>
                </a:solidFill>
                <a:effectLst/>
                <a:latin typeface="-apple-system"/>
              </a:rPr>
              <a:t>SVM-Kernels RBF</a:t>
            </a:r>
            <a:endParaRPr lang="pt-BR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A5724B6-70A8-6CE5-DB22-9EC9DE83A275}"/>
              </a:ext>
            </a:extLst>
          </p:cNvPr>
          <p:cNvSpPr txBox="1"/>
          <p:nvPr/>
        </p:nvSpPr>
        <p:spPr>
          <a:xfrm>
            <a:off x="521286" y="648866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4"/>
              </a:rPr>
              <a:t>SVM-Kernels — </a:t>
            </a:r>
            <a:r>
              <a:rPr lang="pt-BR" dirty="0" err="1">
                <a:hlinkClick r:id="rId4"/>
              </a:rPr>
              <a:t>scikit-learn</a:t>
            </a:r>
            <a:r>
              <a:rPr lang="pt-BR" dirty="0">
                <a:hlinkClick r:id="rId4"/>
              </a:rPr>
              <a:t> 1.2.2 </a:t>
            </a:r>
            <a:r>
              <a:rPr lang="pt-BR" dirty="0" err="1">
                <a:hlinkClick r:id="rId4"/>
              </a:rPr>
              <a:t>documentation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56ACBB-0FD5-A75E-4437-19211D0ECA19}"/>
              </a:ext>
            </a:extLst>
          </p:cNvPr>
          <p:cNvSpPr txBox="1"/>
          <p:nvPr/>
        </p:nvSpPr>
        <p:spPr>
          <a:xfrm>
            <a:off x="2732224" y="4503378"/>
            <a:ext cx="6093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O super poder desse </a:t>
            </a:r>
            <a:r>
              <a:rPr lang="pt-BR" dirty="0" err="1"/>
              <a:t>algorítimo</a:t>
            </a:r>
            <a:r>
              <a:rPr lang="pt-BR" dirty="0"/>
              <a:t> é que ele também é útil para dados </a:t>
            </a:r>
            <a:r>
              <a:rPr lang="pt-BR" b="1" dirty="0"/>
              <a:t>não linearmente separáveis</a:t>
            </a:r>
            <a:r>
              <a:rPr lang="pt-BR" dirty="0"/>
              <a:t>, podemos utilizar uma função de kernel polinomial ou RBF, como dados das figuras acima.</a:t>
            </a:r>
          </a:p>
        </p:txBody>
      </p:sp>
    </p:spTree>
    <p:extLst>
      <p:ext uri="{BB962C8B-B14F-4D97-AF65-F5344CB8AC3E}">
        <p14:creationId xmlns:p14="http://schemas.microsoft.com/office/powerpoint/2010/main" val="355823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F6A613E-809A-21AF-1377-190A9F57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566" y="1414462"/>
            <a:ext cx="7368209" cy="40290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FB6B00-519E-37AC-466B-9C6CE719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EE6589-6249-50C2-9829-059DA5DD4001}"/>
              </a:ext>
            </a:extLst>
          </p:cNvPr>
          <p:cNvSpPr txBox="1"/>
          <p:nvPr/>
        </p:nvSpPr>
        <p:spPr>
          <a:xfrm>
            <a:off x="6120850" y="0"/>
            <a:ext cx="59237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Pode substituir todos os algoritmos de aprendizagem supervisionada e não–supervisionada já citados;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Tenta reproduzir o cérebro humano. Pega os dados de entrada, esses dados são processados por uma rede de neurônios e conexões, são atribuídos pesos e depois é gerado uma saída;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A literatura aponta que as </a:t>
            </a:r>
            <a:r>
              <a:rPr lang="pt-BR" dirty="0" err="1"/>
              <a:t>RNs</a:t>
            </a:r>
            <a:r>
              <a:rPr lang="pt-BR" dirty="0"/>
              <a:t> são superiores a modelos econométricos tradicionais, no que se refere a acurácia de previsão e classificação. Principalmente em relações não lineares.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b="1" dirty="0"/>
              <a:t>Arquiteturas Populares: 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dirty="0" err="1"/>
              <a:t>Perceptron</a:t>
            </a:r>
            <a:r>
              <a:rPr lang="pt-BR" dirty="0"/>
              <a:t> (</a:t>
            </a:r>
            <a:r>
              <a:rPr lang="pt-BR" dirty="0" err="1"/>
              <a:t>Rosenblatt</a:t>
            </a:r>
            <a:r>
              <a:rPr lang="pt-BR" dirty="0"/>
              <a:t>, 1957), 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dirty="0" err="1"/>
              <a:t>Convolutional</a:t>
            </a:r>
            <a:r>
              <a:rPr lang="pt-BR" dirty="0"/>
              <a:t> Network (CNN) (Fukushima, 1980 e </a:t>
            </a:r>
            <a:r>
              <a:rPr lang="pt-BR" dirty="0" err="1"/>
              <a:t>LeCun</a:t>
            </a:r>
            <a:r>
              <a:rPr lang="pt-BR" dirty="0"/>
              <a:t>, 1998) , 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dirty="0" err="1"/>
              <a:t>Recurrent</a:t>
            </a:r>
            <a:r>
              <a:rPr lang="pt-BR" dirty="0"/>
              <a:t> Networks (RNN) (vários autores na década de 80), 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dirty="0" err="1"/>
              <a:t>Autoencoders</a:t>
            </a:r>
            <a:r>
              <a:rPr lang="pt-BR" dirty="0"/>
              <a:t> (ideia inicial </a:t>
            </a:r>
            <a:r>
              <a:rPr lang="pt-BR" dirty="0" err="1"/>
              <a:t>Werbos</a:t>
            </a:r>
            <a:r>
              <a:rPr lang="pt-BR" dirty="0"/>
              <a:t> em 1974 e desenvolvido por </a:t>
            </a:r>
            <a:r>
              <a:rPr lang="pt-BR" dirty="0" err="1"/>
              <a:t>Hinton</a:t>
            </a:r>
            <a:r>
              <a:rPr lang="pt-BR" dirty="0"/>
              <a:t> et al, 1991).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49D0E7-3291-3330-EB26-B16852275908}"/>
              </a:ext>
            </a:extLst>
          </p:cNvPr>
          <p:cNvSpPr txBox="1"/>
          <p:nvPr/>
        </p:nvSpPr>
        <p:spPr>
          <a:xfrm>
            <a:off x="147429" y="5440431"/>
            <a:ext cx="3670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Exemplo de rede neural </a:t>
            </a:r>
            <a:r>
              <a:rPr lang="pt-BR" sz="1500" b="1" i="1" dirty="0" err="1"/>
              <a:t>perceptron</a:t>
            </a:r>
            <a:endParaRPr lang="pt-BR" sz="1500" b="1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2D7147-28A4-F97E-AA61-C6D3F7B4D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555" y="5240880"/>
            <a:ext cx="2800506" cy="105390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62A955E-9397-0AF7-1C70-AC3C9BA7CC5D}"/>
              </a:ext>
            </a:extLst>
          </p:cNvPr>
          <p:cNvSpPr txBox="1"/>
          <p:nvPr/>
        </p:nvSpPr>
        <p:spPr>
          <a:xfrm>
            <a:off x="347869" y="6396656"/>
            <a:ext cx="12238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1 - As funções de ativação não lineares podem ser: Função Sigmoide, Tangente Hiperbólica, </a:t>
            </a:r>
            <a:r>
              <a:rPr lang="pt-BR" b="1" dirty="0" err="1"/>
              <a:t>ReLU</a:t>
            </a:r>
            <a:r>
              <a:rPr lang="pt-BR" b="1" dirty="0"/>
              <a:t>, </a:t>
            </a:r>
            <a:r>
              <a:rPr lang="pt-BR" b="1" dirty="0" err="1"/>
              <a:t>Leaky</a:t>
            </a:r>
            <a:r>
              <a:rPr lang="pt-BR" b="1" dirty="0"/>
              <a:t> </a:t>
            </a:r>
            <a:r>
              <a:rPr lang="pt-BR" b="1" dirty="0" err="1"/>
              <a:t>ReLU</a:t>
            </a:r>
            <a:r>
              <a:rPr lang="pt-BR" b="1" dirty="0"/>
              <a:t> entre outras</a:t>
            </a:r>
          </a:p>
        </p:txBody>
      </p:sp>
    </p:spTree>
    <p:extLst>
      <p:ext uri="{BB962C8B-B14F-4D97-AF65-F5344CB8AC3E}">
        <p14:creationId xmlns:p14="http://schemas.microsoft.com/office/powerpoint/2010/main" val="391505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1C1A365-4887-20AF-2F8B-F791CFE87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654974"/>
              </p:ext>
            </p:extLst>
          </p:nvPr>
        </p:nvGraphicFramePr>
        <p:xfrm>
          <a:off x="0" y="76339"/>
          <a:ext cx="12192000" cy="65760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7861">
                  <a:extLst>
                    <a:ext uri="{9D8B030D-6E8A-4147-A177-3AD203B41FA5}">
                      <a16:colId xmlns:a16="http://schemas.microsoft.com/office/drawing/2014/main" val="4093749872"/>
                    </a:ext>
                  </a:extLst>
                </a:gridCol>
                <a:gridCol w="6944139">
                  <a:extLst>
                    <a:ext uri="{9D8B030D-6E8A-4147-A177-3AD203B41FA5}">
                      <a16:colId xmlns:a16="http://schemas.microsoft.com/office/drawing/2014/main" val="149829622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PROGRAMAÇÃO DO DIA 29 DE JUNHO (QUINTA)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08:00 A 12:00h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Local: FACIC/UFU, sala:1F233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053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Preparando o texto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129153"/>
                  </a:ext>
                </a:extLst>
              </a:tr>
              <a:tr h="553138"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Normalização do texto (conversão em minúsculas, remoção de pontuações e caracteres especiais);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Remoção de stop words;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Stemização e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Tokenização</a:t>
                      </a:r>
                      <a:endParaRPr lang="pt-BR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236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Análise de sentimentos textuais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87470"/>
                  </a:ext>
                </a:extLst>
              </a:tr>
              <a:tr h="43431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Analise  por meio de dicionários em finanças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Principais referências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57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Dicionários em língua inglesa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Loughran, T., &amp; McDonald, B. (2011). When is a liability not a liability? Textual analysis, dictionaries, and 10‐Ks. 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Journal of finance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 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66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(1), 35-65</a:t>
                      </a:r>
                      <a:endParaRPr lang="pt-B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0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Dicionários </a:t>
                      </a: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 língua </a:t>
                      </a:r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portuguesa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Silva, M. D. D. O. P. D. (2018). O efeito do sentimento das notícias sobre o comportamento dos preços no mercado acionário brasileiro. Tese de doutorado. UNB.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Analise por meio de algoritmos de machine learning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Principais referências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66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Modelos supervisionados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Heitmann, M., C. Siebert, J. Hartmann, and C. Schamp. 2020. More than a feeling: Benchmarks for sentiment analysis accuracy. Working paper, https://doi.org/10.2139/ssrn.3489963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3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Modelo de aprendizagem pré treinado</a:t>
                      </a: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1200150" lvl="2" indent="-285750">
                        <a:buFont typeface="Wingdings" panose="05000000000000000000" pitchFamily="2" charset="2"/>
                        <a:buChar char="ü"/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FinBERT (Bidirectional Encoder Representations from Transformers)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Huang, A. H., Wang, H., &amp; Yang, Y. (2022). FinBERT: A large language model for extracting information from financial text. Contemporary Accounting Research.</a:t>
                      </a:r>
                    </a:p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pt-BR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Liu, Z., Huang, D., Huang, K., Li, Z., &amp; Zhao, J. (2021, January). Finbert: A pre-trained financial language representation model for financial text mining. In Proceedings of the twenty-ninth international conference on international joint conferences on artificial intelligence (pp. 4513-4519).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14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800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DF40C-76AE-6F71-EA5A-D75E2EA6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41ACE5-D0F6-47C2-223E-76869FF7E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8478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</a:t>
            </a:r>
            <a:r>
              <a:rPr lang="pt-BR" dirty="0" err="1"/>
              <a:t>perceptron</a:t>
            </a:r>
            <a:r>
              <a:rPr lang="pt-BR" dirty="0"/>
              <a:t> clássico tentava separar os dados traçando um linha reta entre eles, no entanto não resolvia a problema da não linearidade.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Para problemas não lineares acrescenta-se </a:t>
            </a:r>
            <a:r>
              <a:rPr lang="pt-BR" b="1" dirty="0"/>
              <a:t>mais camadas</a:t>
            </a:r>
            <a:r>
              <a:rPr lang="pt-BR" dirty="0"/>
              <a:t>, </a:t>
            </a:r>
            <a:r>
              <a:rPr lang="pt-BR" dirty="0" err="1"/>
              <a:t>perceptron</a:t>
            </a:r>
            <a:r>
              <a:rPr lang="pt-BR" dirty="0"/>
              <a:t> multicamadas, e acrescentar uma função de ativação não linear. </a:t>
            </a:r>
          </a:p>
        </p:txBody>
      </p:sp>
      <p:pic>
        <p:nvPicPr>
          <p:cNvPr id="1026" name="Picture 2" descr="Perceptrons. O perceptron é um modelo classificador… | by Ricardo Araujo |  Medium">
            <a:extLst>
              <a:ext uri="{FF2B5EF4-FFF2-40B4-BE49-F238E27FC236}">
                <a16:creationId xmlns:a16="http://schemas.microsoft.com/office/drawing/2014/main" id="{54CDB062-80D5-E3B9-3E6A-556978ACB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834" y="1279042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B0F146B3-9AE9-5A0A-C60E-7A0929BBB132}"/>
              </a:ext>
            </a:extLst>
          </p:cNvPr>
          <p:cNvGrpSpPr/>
          <p:nvPr/>
        </p:nvGrpSpPr>
        <p:grpSpPr>
          <a:xfrm>
            <a:off x="9473229" y="3883091"/>
            <a:ext cx="2390775" cy="1914525"/>
            <a:chOff x="9473229" y="3883091"/>
            <a:chExt cx="2390775" cy="1914525"/>
          </a:xfrm>
        </p:grpSpPr>
        <p:pic>
          <p:nvPicPr>
            <p:cNvPr id="7" name="Picture 2" descr="Perceptrons. O perceptron é um modelo classificador… | by Ricardo Araujo |  Medium">
              <a:extLst>
                <a:ext uri="{FF2B5EF4-FFF2-40B4-BE49-F238E27FC236}">
                  <a16:creationId xmlns:a16="http://schemas.microsoft.com/office/drawing/2014/main" id="{4A96B348-8D0F-C4BA-54B3-611128D4F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3229" y="3883091"/>
              <a:ext cx="2390775" cy="191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3CE16683-3CB3-50F6-4FCF-42C04419F0E1}"/>
                </a:ext>
              </a:extLst>
            </p:cNvPr>
            <p:cNvCxnSpPr>
              <a:cxnSpLocks/>
            </p:cNvCxnSpPr>
            <p:nvPr/>
          </p:nvCxnSpPr>
          <p:spPr>
            <a:xfrm>
              <a:off x="9605135" y="4499107"/>
              <a:ext cx="1822172" cy="1186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1389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E9D17F2-6138-FFBA-E964-53D4F8A6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3" y="251791"/>
            <a:ext cx="10755664" cy="52095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8687E01-6A3E-2B1F-A5AA-A6448AE0928A}"/>
              </a:ext>
            </a:extLst>
          </p:cNvPr>
          <p:cNvSpPr txBox="1"/>
          <p:nvPr/>
        </p:nvSpPr>
        <p:spPr>
          <a:xfrm>
            <a:off x="225287" y="5556118"/>
            <a:ext cx="117679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 primeira camada oculta tende a se concentrar na modelagem de conceitos de baixo nível, como palavras, enquanto as camadas posteriores tendem a capturar combinações de palavras de nível superior, como conceitos e ideias.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30E12D7-16AF-2E31-B5B0-8135D8596C2E}"/>
              </a:ext>
            </a:extLst>
          </p:cNvPr>
          <p:cNvSpPr txBox="1"/>
          <p:nvPr/>
        </p:nvSpPr>
        <p:spPr>
          <a:xfrm>
            <a:off x="10005392" y="6479448"/>
            <a:ext cx="2186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Bochkay</a:t>
            </a:r>
            <a:r>
              <a:rPr lang="en-US" dirty="0"/>
              <a:t> et al. (2022) 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7A2ED94-D468-65EF-0D21-9099195E6D06}"/>
              </a:ext>
            </a:extLst>
          </p:cNvPr>
          <p:cNvSpPr txBox="1"/>
          <p:nvPr/>
        </p:nvSpPr>
        <p:spPr>
          <a:xfrm>
            <a:off x="1842053" y="3949149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Anuncio de lucros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9265BC-0251-669E-3C76-2887EC9757D2}"/>
              </a:ext>
            </a:extLst>
          </p:cNvPr>
          <p:cNvSpPr txBox="1"/>
          <p:nvPr/>
        </p:nvSpPr>
        <p:spPr>
          <a:xfrm>
            <a:off x="9216886" y="3949149"/>
            <a:ext cx="226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Probabilidade de ser negativo ou positivo</a:t>
            </a:r>
          </a:p>
        </p:txBody>
      </p:sp>
    </p:spTree>
    <p:extLst>
      <p:ext uri="{BB962C8B-B14F-4D97-AF65-F5344CB8AC3E}">
        <p14:creationId xmlns:p14="http://schemas.microsoft.com/office/powerpoint/2010/main" val="3276731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D6F66-43B9-CE36-B15E-A8AEEBBD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avaliar os modelos supervisionados de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endParaRPr lang="pt-BR" i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BEF3D1-2684-F09F-7294-381B2E146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dirty="0"/>
              <a:t>Matriz de confusão: </a:t>
            </a:r>
            <a:r>
              <a:rPr lang="pt-BR" dirty="0"/>
              <a:t>mostra o número de acertos e erros do modelo com base no valor real versus o previsto.</a:t>
            </a:r>
            <a:r>
              <a:rPr lang="pt-BR" sz="2800" b="1" dirty="0"/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1" dirty="0"/>
          </a:p>
          <a:p>
            <a:pPr algn="l">
              <a:buFont typeface="Arial" panose="020B0604020202020204" pitchFamily="34" charset="0"/>
              <a:buChar char="•"/>
            </a:pPr>
            <a:endParaRPr lang="pt-BR" sz="2800" b="1" dirty="0"/>
          </a:p>
          <a:p>
            <a:pPr algn="l">
              <a:buFont typeface="Arial" panose="020B0604020202020204" pitchFamily="34" charset="0"/>
              <a:buChar char="•"/>
            </a:pPr>
            <a:endParaRPr lang="pt-BR" b="1" dirty="0"/>
          </a:p>
          <a:p>
            <a:pPr algn="l">
              <a:buFont typeface="Arial" panose="020B0604020202020204" pitchFamily="34" charset="0"/>
              <a:buChar char="•"/>
            </a:pPr>
            <a:endParaRPr lang="pt-BR" sz="2800" b="1" dirty="0"/>
          </a:p>
          <a:p>
            <a:pPr algn="l">
              <a:buFont typeface="Arial" panose="020B0604020202020204" pitchFamily="34" charset="0"/>
              <a:buChar char="•"/>
            </a:pPr>
            <a:endParaRPr lang="pt-BR" b="1" dirty="0"/>
          </a:p>
          <a:p>
            <a:pPr algn="l">
              <a:buFont typeface="Arial" panose="020B0604020202020204" pitchFamily="34" charset="0"/>
              <a:buChar char="•"/>
            </a:pPr>
            <a:endParaRPr lang="pt-BR" sz="2800" b="1" dirty="0"/>
          </a:p>
          <a:p>
            <a:pPr algn="l">
              <a:buFont typeface="Arial" panose="020B0604020202020204" pitchFamily="34" charset="0"/>
              <a:buChar char="•"/>
            </a:pPr>
            <a:endParaRPr lang="pt-BR" b="1" dirty="0"/>
          </a:p>
          <a:p>
            <a:pPr algn="l">
              <a:buFont typeface="Arial" panose="020B0604020202020204" pitchFamily="34" charset="0"/>
              <a:buChar char="•"/>
            </a:pPr>
            <a:endParaRPr lang="pt-BR" sz="2800" b="1" dirty="0"/>
          </a:p>
          <a:p>
            <a:pPr algn="l">
              <a:buFont typeface="Arial" panose="020B0604020202020204" pitchFamily="34" charset="0"/>
              <a:buChar char="•"/>
            </a:pPr>
            <a:endParaRPr lang="pt-BR" sz="2800" b="1" dirty="0"/>
          </a:p>
          <a:p>
            <a:endParaRPr lang="pt-BR" dirty="0"/>
          </a:p>
        </p:txBody>
      </p:sp>
      <p:pic>
        <p:nvPicPr>
          <p:cNvPr id="1026" name="Picture 2" descr="Exemplo de matriz de confusão para classificadores binários. | Download  Scientific Diagram">
            <a:extLst>
              <a:ext uri="{FF2B5EF4-FFF2-40B4-BE49-F238E27FC236}">
                <a16:creationId xmlns:a16="http://schemas.microsoft.com/office/drawing/2014/main" id="{604C4475-F439-D060-F91C-EDD78F1E7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18" y="2857293"/>
            <a:ext cx="4464948" cy="223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67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3C2D9-6A8F-F25C-0378-4BD75029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avaliar os modelos supervisionados de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8979FA-147A-DA05-FA8F-2DEB9A93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1" dirty="0"/>
              <a:t>Acurácia: </a:t>
            </a:r>
            <a:r>
              <a:rPr lang="pt-BR" dirty="0"/>
              <a:t>é uma boa indicação geral de como o modelo performou. Porém, pode haver situações em que ela é enganosa.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dirty="0"/>
          </a:p>
          <a:p>
            <a:pPr algn="just">
              <a:buFont typeface="Arial" panose="020B0604020202020204" pitchFamily="34" charset="0"/>
              <a:buChar char="•"/>
            </a:pPr>
            <a:endParaRPr lang="pt-BR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dirty="0"/>
              <a:t>Exemplo: </a:t>
            </a:r>
            <a:r>
              <a:rPr lang="pt-BR" dirty="0"/>
              <a:t>na criação de um modelo de identificação de fraudes em cartões de crédito, em uma situação hipotética de 280000 casos legais e 2000 casos fraudulentos, um modelo simplório que classifica tudo como legal poderia ter 99,3% de acurácia. Ou seja, você estaria validando como ótimo um modelo que falha em detectar fraudes.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988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371F0-03FE-B447-34BF-BFB70A89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avaliar os modelos supervisionados de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CA528-C8ED-9D01-A650-7DE7BAF0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dirty="0"/>
              <a:t>Precisão: </a:t>
            </a:r>
            <a:r>
              <a:rPr lang="pt-BR" dirty="0"/>
              <a:t>pode ser usada em uma situação em que os </a:t>
            </a:r>
            <a:r>
              <a:rPr lang="pt-BR" u="sng" dirty="0"/>
              <a:t>Falsos Positivos são considerados mais prejudiciais que os Falsos Negativos</a:t>
            </a:r>
            <a:r>
              <a:rPr lang="pt-BR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dirty="0"/>
              <a:t>Exemplo: </a:t>
            </a:r>
            <a:r>
              <a:rPr lang="pt-BR" dirty="0"/>
              <a:t>ao classificar uma ação como um bom investimento , é necessário que o modelo esteja correto, mesmo que acabe classificando bons investimentos como maus investimentos (situação de Falso Negativo) no processo.  </a:t>
            </a:r>
          </a:p>
        </p:txBody>
      </p:sp>
    </p:spTree>
    <p:extLst>
      <p:ext uri="{BB962C8B-B14F-4D97-AF65-F5344CB8AC3E}">
        <p14:creationId xmlns:p14="http://schemas.microsoft.com/office/powerpoint/2010/main" val="774943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CD1BE-36B3-EDC0-F86A-C5D04F4A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avaliar os modelos supervisionados de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A91C15-1F40-F1B5-30A5-01C25EE0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Recall: </a:t>
            </a:r>
            <a:r>
              <a:rPr lang="pt-BR" dirty="0"/>
              <a:t>pode ser usada em uma situação em que os </a:t>
            </a:r>
            <a:r>
              <a:rPr lang="pt-BR" u="sng" dirty="0"/>
              <a:t>Falsos Negativos são considerados mais prejudiciais que os Falsos Positivos</a:t>
            </a:r>
            <a:r>
              <a:rPr lang="pt-BR" dirty="0"/>
              <a:t>. 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Exemplo: </a:t>
            </a:r>
            <a:r>
              <a:rPr lang="pt-BR" dirty="0"/>
              <a:t>o modelo deve de qualquer maneira encontrar todos os pacientes doentes, mesmo que classifique alguns saudáveis como doentes (situação de Falso Positivo) no processo. Ou seja, o modelo deve ter alto recall, pois classificar pacientes doentes como saudáveis pode ser uma tragédia.</a:t>
            </a:r>
          </a:p>
        </p:txBody>
      </p:sp>
    </p:spTree>
    <p:extLst>
      <p:ext uri="{BB962C8B-B14F-4D97-AF65-F5344CB8AC3E}">
        <p14:creationId xmlns:p14="http://schemas.microsoft.com/office/powerpoint/2010/main" val="4106230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CA2D0-4D69-A01D-0379-11D9EE04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avaliar os modelos supervisionados de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697B0F-C4AC-4F15-86BD-E611D2219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F1-score</a:t>
            </a:r>
            <a:r>
              <a:rPr lang="pt-BR" sz="2800" dirty="0"/>
              <a:t>: É uma métrica que combina a </a:t>
            </a:r>
            <a:r>
              <a:rPr lang="pt-BR" sz="2800" b="1" dirty="0"/>
              <a:t>precisão</a:t>
            </a:r>
            <a:r>
              <a:rPr lang="pt-BR" sz="2800" dirty="0"/>
              <a:t> e o </a:t>
            </a:r>
            <a:r>
              <a:rPr lang="pt-BR" sz="2800" b="1" dirty="0"/>
              <a:t>recall</a:t>
            </a:r>
            <a:r>
              <a:rPr lang="pt-BR" sz="2800" dirty="0"/>
              <a:t> em uma única medida. É a média harmônica da precisão e do recall.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7817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B9694-74BB-2F23-1621-A7652992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</a:t>
            </a:r>
            <a:r>
              <a:rPr lang="pt-BR" i="1" dirty="0"/>
              <a:t>bag </a:t>
            </a:r>
            <a:r>
              <a:rPr lang="pt-BR" i="1" dirty="0" err="1"/>
              <a:t>of</a:t>
            </a:r>
            <a:r>
              <a:rPr lang="pt-BR" i="1" dirty="0"/>
              <a:t> words </a:t>
            </a:r>
            <a:r>
              <a:rPr lang="pt-BR" dirty="0"/>
              <a:t>e </a:t>
            </a:r>
            <a:r>
              <a:rPr lang="pt-BR" i="1" dirty="0"/>
              <a:t>word </a:t>
            </a:r>
            <a:r>
              <a:rPr lang="pt-BR" i="1" dirty="0" err="1"/>
              <a:t>embedding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41942-C6BB-E8F0-6C09-A791CB2CD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sz="3600" dirty="0"/>
              <a:t>O Bag </a:t>
            </a:r>
            <a:r>
              <a:rPr lang="pt-BR" sz="3600" dirty="0" err="1"/>
              <a:t>of</a:t>
            </a:r>
            <a:r>
              <a:rPr lang="pt-BR" sz="3600" dirty="0"/>
              <a:t> Words (Saco de Palavras) e o Word </a:t>
            </a:r>
            <a:r>
              <a:rPr lang="pt-BR" sz="3600" dirty="0" err="1"/>
              <a:t>Embedding</a:t>
            </a:r>
            <a:r>
              <a:rPr lang="pt-BR" sz="3600" dirty="0"/>
              <a:t> são duas abordagens diferentes para representar palavras.</a:t>
            </a:r>
          </a:p>
          <a:p>
            <a:pPr algn="just"/>
            <a:r>
              <a:rPr lang="pt-BR" sz="3600" dirty="0"/>
              <a:t>O </a:t>
            </a:r>
            <a:r>
              <a:rPr lang="pt-BR" sz="3600" b="1" dirty="0"/>
              <a:t>Bag </a:t>
            </a:r>
            <a:r>
              <a:rPr lang="pt-BR" sz="3600" b="1" dirty="0" err="1"/>
              <a:t>of</a:t>
            </a:r>
            <a:r>
              <a:rPr lang="pt-BR" sz="3600" b="1" dirty="0"/>
              <a:t> Words</a:t>
            </a:r>
            <a:r>
              <a:rPr lang="pt-BR" sz="3600" dirty="0"/>
              <a:t>, é uma técnica que representa um conjunto de palavras e suas frequências. Ele ignora a ordem das palavras. Cada palavra é tratada como uma dimensão separada, assim não leva em conta as relações semânticas entre as palavras. O Bag </a:t>
            </a:r>
            <a:r>
              <a:rPr lang="pt-BR" sz="3600" dirty="0" err="1"/>
              <a:t>of</a:t>
            </a:r>
            <a:r>
              <a:rPr lang="pt-BR" sz="3600" dirty="0"/>
              <a:t> Words é simples de implementar e interpretar.</a:t>
            </a:r>
          </a:p>
          <a:p>
            <a:pPr algn="just"/>
            <a:r>
              <a:rPr lang="pt-BR" sz="3600" dirty="0"/>
              <a:t>O </a:t>
            </a:r>
            <a:r>
              <a:rPr lang="pt-BR" sz="3600" b="1" dirty="0"/>
              <a:t>Word </a:t>
            </a:r>
            <a:r>
              <a:rPr lang="pt-BR" sz="3600" b="1" dirty="0" err="1"/>
              <a:t>Embedding</a:t>
            </a:r>
            <a:r>
              <a:rPr lang="pt-BR" sz="3600" b="1" dirty="0"/>
              <a:t> </a:t>
            </a:r>
            <a:r>
              <a:rPr lang="pt-BR" sz="3600" dirty="0"/>
              <a:t>é uma técnica mais avançada que mapeia palavras para vetores densos. Diferentemente do Bag </a:t>
            </a:r>
            <a:r>
              <a:rPr lang="pt-BR" sz="3600" dirty="0" err="1"/>
              <a:t>of</a:t>
            </a:r>
            <a:r>
              <a:rPr lang="pt-BR" sz="3600" dirty="0"/>
              <a:t> Words, o Word </a:t>
            </a:r>
            <a:r>
              <a:rPr lang="pt-BR" sz="3600" dirty="0" err="1"/>
              <a:t>Embedding</a:t>
            </a:r>
            <a:r>
              <a:rPr lang="pt-BR" sz="3600" dirty="0"/>
              <a:t> captura informações semânticas e relacionamentos entre as palavras, levando em conta o contexto em que elas aparecem. Esses vetores densos são aprendidos usando algoritmos de aprendizado de máquina, como o </a:t>
            </a:r>
            <a:r>
              <a:rPr lang="pt-BR" sz="3600" u="sng" dirty="0"/>
              <a:t>Word2Vec, </a:t>
            </a:r>
            <a:r>
              <a:rPr lang="pt-BR" sz="3600" u="sng" dirty="0" err="1"/>
              <a:t>GloVe</a:t>
            </a:r>
            <a:r>
              <a:rPr lang="pt-BR" sz="3600" u="sng" dirty="0"/>
              <a:t> ou o </a:t>
            </a:r>
            <a:r>
              <a:rPr lang="pt-BR" sz="3600" u="sng" dirty="0" err="1"/>
              <a:t>Transformer-based</a:t>
            </a:r>
            <a:r>
              <a:rPr lang="pt-BR" sz="3600" u="sng" dirty="0"/>
              <a:t> models como o BERT</a:t>
            </a:r>
            <a:r>
              <a:rPr lang="pt-BR" sz="36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4579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42DCB-516E-F0BB-C4E3-527D10B3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bag </a:t>
            </a:r>
            <a:r>
              <a:rPr lang="pt-BR" dirty="0" err="1"/>
              <a:t>of</a:t>
            </a:r>
            <a:r>
              <a:rPr lang="pt-BR" dirty="0"/>
              <a:t> words e word </a:t>
            </a:r>
            <a:r>
              <a:rPr lang="pt-BR" dirty="0" err="1"/>
              <a:t>embedding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36E1451-38BA-4467-8957-FE625D34AA2D}"/>
              </a:ext>
            </a:extLst>
          </p:cNvPr>
          <p:cNvSpPr/>
          <p:nvPr/>
        </p:nvSpPr>
        <p:spPr>
          <a:xfrm>
            <a:off x="838200" y="3909391"/>
            <a:ext cx="6848061" cy="36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DD09F99-F298-C1A5-F1B7-46635016A29D}"/>
              </a:ext>
            </a:extLst>
          </p:cNvPr>
          <p:cNvGrpSpPr/>
          <p:nvPr/>
        </p:nvGrpSpPr>
        <p:grpSpPr>
          <a:xfrm>
            <a:off x="-102702" y="1484533"/>
            <a:ext cx="6848062" cy="2555652"/>
            <a:chOff x="838197" y="1439551"/>
            <a:chExt cx="6848062" cy="2555652"/>
          </a:xfrm>
        </p:grpSpPr>
        <p:pic>
          <p:nvPicPr>
            <p:cNvPr id="1032" name="Picture 8" descr="Bag of words technique to convert to numerical feature vector">
              <a:extLst>
                <a:ext uri="{FF2B5EF4-FFF2-40B4-BE49-F238E27FC236}">
                  <a16:creationId xmlns:a16="http://schemas.microsoft.com/office/drawing/2014/main" id="{F289C794-6C15-3A83-6CED-4EFFBE778E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936" y="1605415"/>
              <a:ext cx="6618587" cy="2192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8F6176F-1A6F-A8E6-365B-571492E22F96}"/>
                </a:ext>
              </a:extLst>
            </p:cNvPr>
            <p:cNvSpPr/>
            <p:nvPr/>
          </p:nvSpPr>
          <p:spPr>
            <a:xfrm>
              <a:off x="838198" y="3632497"/>
              <a:ext cx="6848061" cy="362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CC99D95-F302-4262-C9AB-828D3EFC3B3F}"/>
                </a:ext>
              </a:extLst>
            </p:cNvPr>
            <p:cNvSpPr/>
            <p:nvPr/>
          </p:nvSpPr>
          <p:spPr>
            <a:xfrm>
              <a:off x="838197" y="1439551"/>
              <a:ext cx="6848061" cy="362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6FD043-4FC9-5F8C-EC1F-773176D0C097}"/>
              </a:ext>
            </a:extLst>
          </p:cNvPr>
          <p:cNvSpPr txBox="1"/>
          <p:nvPr/>
        </p:nvSpPr>
        <p:spPr>
          <a:xfrm>
            <a:off x="993917" y="1563758"/>
            <a:ext cx="51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Técnica de Bag </a:t>
            </a:r>
            <a:r>
              <a:rPr lang="pt-BR" dirty="0" err="1"/>
              <a:t>of</a:t>
            </a:r>
            <a:r>
              <a:rPr lang="pt-BR" dirty="0"/>
              <a:t> Words (BOW)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33AD374-F3EA-ECC6-9B18-44586BF6E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85" y="4160855"/>
            <a:ext cx="7545457" cy="292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B0D316A-D9E0-8DA8-3D37-CB7FC125F2DA}"/>
              </a:ext>
            </a:extLst>
          </p:cNvPr>
          <p:cNvSpPr txBox="1"/>
          <p:nvPr/>
        </p:nvSpPr>
        <p:spPr>
          <a:xfrm>
            <a:off x="7214150" y="3842804"/>
            <a:ext cx="51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Word </a:t>
            </a:r>
            <a:r>
              <a:rPr lang="pt-BR" dirty="0" err="1"/>
              <a:t>Embedding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984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F8C97-5902-8E31-312F-7C384CC3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limitações dos dicionários e modelos supervisionados clássicos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FBC39D-B4F4-DB00-2EBB-5DC71BAE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Não consideram o contexto, por exemplo: “a alta da inflação”, a palavra “alta” por si só é positiva, mas o contexto é negativo. Para contornar esse tipo de problema podemos utilizar o BERT que considera a analise sintática das palavras em um contexto.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078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EC13638-4007-A669-08BC-4C671EDB05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3252"/>
          <a:ext cx="12192000" cy="589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3325">
                  <a:extLst>
                    <a:ext uri="{9D8B030D-6E8A-4147-A177-3AD203B41FA5}">
                      <a16:colId xmlns:a16="http://schemas.microsoft.com/office/drawing/2014/main" val="1384547528"/>
                    </a:ext>
                  </a:extLst>
                </a:gridCol>
                <a:gridCol w="7678675">
                  <a:extLst>
                    <a:ext uri="{9D8B030D-6E8A-4147-A177-3AD203B41FA5}">
                      <a16:colId xmlns:a16="http://schemas.microsoft.com/office/drawing/2014/main" val="3013778785"/>
                    </a:ext>
                  </a:extLst>
                </a:gridCol>
              </a:tblGrid>
              <a:tr h="9338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PROGRAMAÇÃO DO DIA 30 DE JUNHO (SEXTA)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08:00 A 12:00h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Local: FACIC/UFU, sala:1F233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585314"/>
                  </a:ext>
                </a:extLst>
              </a:tr>
              <a:tr h="374369"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Análise de legibilidade (</a:t>
                      </a:r>
                      <a:r>
                        <a:rPr lang="pt-BR" sz="14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Readability</a:t>
                      </a:r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535936"/>
                  </a:ext>
                </a:extLst>
              </a:tr>
              <a:tr h="374369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Análise por meio de métodos convencionais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Principais referências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82162"/>
                  </a:ext>
                </a:extLst>
              </a:tr>
              <a:tr h="180277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Tamanho do documento e arquivo do documento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pt-BR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Fog Index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pt-BR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Flash Index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pt-BR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Bog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Li, F. 2008. Annual report readability, current earnings, and earnings persistence. Journal of Accounting and Economics 45 (2–3): 221–47.</a:t>
                      </a: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Bonsall, S. B., A. J. Leone, B. P. Miller, and K. Rennekamp. 2017. A plain English measure of ﬁnancial reporting readability. Journal of Accounting and Economics 63 (2): 329–57.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34207"/>
                  </a:ext>
                </a:extLst>
              </a:tr>
              <a:tr h="374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Analise por meio de algoritmos de </a:t>
                      </a:r>
                      <a:r>
                        <a:rPr lang="pt-BR" sz="1400" b="1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machine learning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Principais referências</a:t>
                      </a:r>
                    </a:p>
                    <a:p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562863"/>
                  </a:ext>
                </a:extLst>
              </a:tr>
              <a:tr h="37436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 supervisionados de </a:t>
                      </a:r>
                      <a:r>
                        <a:rPr lang="pt-BR" sz="14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Readability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Madrazo Azpiazu, I., and M. S. Pera. 2020. Is cross-lingual readability assessment possible? Journal of the Association for Information Science and Technology 71 (6): 644–56.</a:t>
                      </a: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Filighera, A., T. Steuer, and C. Rensing. 2019. Automatic text difﬁculty estimation using embeddings and neural networks. In Transforming Learning with Meaningful Technologies. Lecture Notes in Computer Science, 335–48. Cham: Springer International Publishing.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344294"/>
                  </a:ext>
                </a:extLst>
              </a:tr>
              <a:tr h="3743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 não supervisionados</a:t>
                      </a:r>
                      <a:endParaRPr lang="pt-BR" sz="14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Martinc, M., S. Pollak, and M. Robnik- ˇSikonja. 2021. Supervised and unsupervised neural approaches to text readability. Computational Linguistics 47 (1): 141–79.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664657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208A4D13-D8A6-9A45-20BF-3ED01A0E3935}"/>
              </a:ext>
            </a:extLst>
          </p:cNvPr>
          <p:cNvSpPr txBox="1"/>
          <p:nvPr/>
        </p:nvSpPr>
        <p:spPr>
          <a:xfrm>
            <a:off x="0" y="5934670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Leitura obrigatória: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Bochkay, K., Brown, S. V., Leone, A. J., &amp; Tucker, J. W. (2022). Textual Analysis in Accounting: What's Next?. </a:t>
            </a:r>
            <a:r>
              <a:rPr lang="en-US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Contemporary Accounting Research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As referências das técnicas não são leituras obrigatórias, servem apenas para consultas posteriores em caso de aprofundamento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69539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rt | Spotify">
            <a:extLst>
              <a:ext uri="{FF2B5EF4-FFF2-40B4-BE49-F238E27FC236}">
                <a16:creationId xmlns:a16="http://schemas.microsoft.com/office/drawing/2014/main" id="{0E84B964-DBCE-A56B-AA46-A3020B623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7" y="20641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1BAFAB-54A6-EF7B-D186-2E4E0838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FinBERT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E93FC-0C8C-0210-CA67-BAF9A37AD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825625"/>
            <a:ext cx="8915400" cy="4351338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O BERT significa (Bidirectional Encoder Representations from Transformers).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sz="2800" b="1" dirty="0"/>
              <a:t>Bidirectional: </a:t>
            </a:r>
            <a:r>
              <a:rPr lang="pt-BR" sz="2800" dirty="0"/>
              <a:t>Significa que leva em consideração o contexto tanto anterior quanto posterior de cada palavra em uma sentença durante o processo de codificação. Isso permite uma compreensão mais abrangente do contexto da sentença;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pt-BR" sz="2800" b="1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sz="2800" b="1" dirty="0" err="1"/>
              <a:t>Encoder</a:t>
            </a:r>
            <a:r>
              <a:rPr lang="pt-BR" sz="2800" b="1" dirty="0"/>
              <a:t>: </a:t>
            </a:r>
            <a:r>
              <a:rPr lang="pt-BR" sz="2800" dirty="0"/>
              <a:t>Refere-se à parte do modelo responsável por </a:t>
            </a:r>
            <a:r>
              <a:rPr lang="pt-BR" sz="2800" b="1" dirty="0"/>
              <a:t>codificar a entrada de texto </a:t>
            </a:r>
            <a:r>
              <a:rPr lang="pt-BR" sz="2800" dirty="0"/>
              <a:t>em </a:t>
            </a:r>
            <a:r>
              <a:rPr lang="pt-BR" sz="2800" b="1" dirty="0"/>
              <a:t>representações numéricas</a:t>
            </a:r>
            <a:r>
              <a:rPr lang="pt-BR" sz="2800" dirty="0"/>
              <a:t>;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pt-BR" sz="28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sz="2800" b="1" dirty="0" err="1"/>
              <a:t>Representations</a:t>
            </a:r>
            <a:r>
              <a:rPr lang="pt-BR" sz="2800" b="1" dirty="0"/>
              <a:t>: </a:t>
            </a:r>
            <a:r>
              <a:rPr lang="pt-BR" sz="2800" dirty="0"/>
              <a:t>Indica que o BERT gera representações (embeddings) de palavras ou tokens em um espaço vetorial, capturando informações semânticas e contextuais das palavras.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pt-BR" sz="2800" b="1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sz="2800" b="1" dirty="0"/>
              <a:t>Transformers:</a:t>
            </a:r>
            <a:r>
              <a:rPr lang="pt-BR" sz="2800" dirty="0"/>
              <a:t> refere-se à </a:t>
            </a:r>
            <a:r>
              <a:rPr lang="pt-BR" sz="2800" b="1" dirty="0"/>
              <a:t>arquitetura de redes neurais profundas</a:t>
            </a:r>
            <a:r>
              <a:rPr lang="pt-BR" sz="2800" dirty="0"/>
              <a:t>. É baseada em </a:t>
            </a:r>
            <a:r>
              <a:rPr lang="pt-BR" sz="2800" b="1" dirty="0"/>
              <a:t>mecanismos de atenção </a:t>
            </a:r>
            <a:r>
              <a:rPr lang="pt-BR" sz="2800" dirty="0"/>
              <a:t>e permite que o modelo capture </a:t>
            </a:r>
            <a:r>
              <a:rPr lang="pt-BR" sz="2800" b="1" dirty="0"/>
              <a:t>relações de dependência entre as palavras </a:t>
            </a:r>
            <a:r>
              <a:rPr lang="pt-BR" sz="2800" dirty="0"/>
              <a:t>de forma mais eficiente.</a:t>
            </a:r>
          </a:p>
          <a:p>
            <a:pPr algn="just"/>
            <a:endParaRPr lang="pt-BR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Podemos dizer que o FinBERT é um modelo derivado do BERT, treinado especificamente para textos financeiros.</a:t>
            </a:r>
          </a:p>
        </p:txBody>
      </p:sp>
    </p:spTree>
    <p:extLst>
      <p:ext uri="{BB962C8B-B14F-4D97-AF65-F5344CB8AC3E}">
        <p14:creationId xmlns:p14="http://schemas.microsoft.com/office/powerpoint/2010/main" val="761465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D040F-EB6B-705F-EB5D-354276BD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 BERT foi treinado?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FFF8D2-6BBD-C8A0-2E9B-7C3368C89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BERT foi </a:t>
            </a:r>
            <a:r>
              <a:rPr lang="pt-BR" sz="2000" dirty="0" err="1"/>
              <a:t>pré</a:t>
            </a:r>
            <a:r>
              <a:rPr lang="pt-BR" sz="2000" dirty="0"/>
              <a:t>-treinado em um grande corpus de textos gerais (Wikipédia, principalmente). Isso permite que o modelo capture uma ampla gama de conhecimentos linguísticos e contextuais.</a:t>
            </a:r>
          </a:p>
          <a:p>
            <a:r>
              <a:rPr lang="pt-BR" sz="2000" dirty="0"/>
              <a:t>Durante esse processo, o modelo aprendeu a prever palavras ausentes usando "previsão de máscara" (</a:t>
            </a:r>
            <a:r>
              <a:rPr lang="pt-BR" sz="2000" dirty="0" err="1"/>
              <a:t>masked</a:t>
            </a:r>
            <a:r>
              <a:rPr lang="pt-BR" sz="2000" dirty="0"/>
              <a:t> language </a:t>
            </a:r>
            <a:r>
              <a:rPr lang="pt-BR" sz="2000" dirty="0" err="1"/>
              <a:t>modeling</a:t>
            </a:r>
            <a:r>
              <a:rPr lang="pt-BR" sz="2000" dirty="0"/>
              <a:t>) em um texto com base no contexto fornecido pelas palavras vizinhas. </a:t>
            </a:r>
          </a:p>
          <a:p>
            <a:r>
              <a:rPr lang="pt-BR" sz="2000" dirty="0"/>
              <a:t>Além disso, foi treinado em outra tarefa chamada "próxima sentença" (</a:t>
            </a:r>
            <a:r>
              <a:rPr lang="pt-BR" sz="2000" dirty="0" err="1"/>
              <a:t>next</a:t>
            </a:r>
            <a:r>
              <a:rPr lang="pt-BR" sz="2000" dirty="0"/>
              <a:t> </a:t>
            </a:r>
            <a:r>
              <a:rPr lang="pt-BR" sz="2000" dirty="0" err="1"/>
              <a:t>sentence</a:t>
            </a:r>
            <a:r>
              <a:rPr lang="pt-BR" sz="2000" dirty="0"/>
              <a:t> </a:t>
            </a:r>
            <a:r>
              <a:rPr lang="pt-BR" sz="2000" dirty="0" err="1"/>
              <a:t>prediction</a:t>
            </a:r>
            <a:r>
              <a:rPr lang="pt-BR" sz="2000" dirty="0"/>
              <a:t>). Nessa tarefa, o modelo recebe pares de frases e deve prever a segunda frase. Essa tarefa ajuda o modelo a compreender o contexto global do texto.</a:t>
            </a:r>
          </a:p>
          <a:p>
            <a:pPr algn="just"/>
            <a:r>
              <a:rPr lang="pt-BR" sz="2000" dirty="0"/>
              <a:t>A flexibilidade do BERT é tão incrível que ele se adapta há vários contextos, como nos textos financeiros, pois possui a capacidade de fazer um ajuste fino (fine-</a:t>
            </a:r>
            <a:r>
              <a:rPr lang="pt-BR" sz="2000" dirty="0" err="1"/>
              <a:t>tuned</a:t>
            </a:r>
            <a:r>
              <a:rPr lang="pt-BR" sz="2000" dirty="0"/>
              <a:t>). Nessa etapa, o modelo é treinado em um conjunto de dados rotulados para a tarefa em questão, como classificação de sentimentos. </a:t>
            </a:r>
          </a:p>
        </p:txBody>
      </p:sp>
    </p:spTree>
    <p:extLst>
      <p:ext uri="{BB962C8B-B14F-4D97-AF65-F5344CB8AC3E}">
        <p14:creationId xmlns:p14="http://schemas.microsoft.com/office/powerpoint/2010/main" val="3136928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8218C-BC81-20B7-9434-9BA57E87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seminal do BERT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94459B-2BF7-2713-C009-ED3CA75D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/>
              <a:t>O trabalho acadêmico que deu origem ao BERT é intitulado "BERT: </a:t>
            </a:r>
            <a:r>
              <a:rPr lang="pt-BR" sz="2000" dirty="0" err="1"/>
              <a:t>Pre</a:t>
            </a:r>
            <a:r>
              <a:rPr lang="pt-BR" sz="2000" dirty="0"/>
              <a:t>-training of </a:t>
            </a:r>
            <a:r>
              <a:rPr lang="pt-BR" sz="2000" dirty="0" err="1"/>
              <a:t>Deep</a:t>
            </a:r>
            <a:r>
              <a:rPr lang="pt-BR" sz="2000" dirty="0"/>
              <a:t> Bidirectional Transformers for Language </a:t>
            </a:r>
            <a:r>
              <a:rPr lang="pt-BR" sz="2000" dirty="0" err="1"/>
              <a:t>Understanding</a:t>
            </a:r>
            <a:r>
              <a:rPr lang="pt-BR" sz="2000" dirty="0"/>
              <a:t>" e foi publicado por Jacob </a:t>
            </a:r>
            <a:r>
              <a:rPr lang="pt-BR" sz="2000" dirty="0" err="1"/>
              <a:t>Devlin</a:t>
            </a:r>
            <a:r>
              <a:rPr lang="pt-BR" sz="2000" dirty="0"/>
              <a:t>, Ming-Wei Chang, </a:t>
            </a:r>
            <a:r>
              <a:rPr lang="pt-BR" sz="2000" dirty="0" err="1"/>
              <a:t>Kenton</a:t>
            </a:r>
            <a:r>
              <a:rPr lang="pt-BR" sz="2000" dirty="0"/>
              <a:t> Lee e </a:t>
            </a:r>
            <a:r>
              <a:rPr lang="pt-BR" sz="2000" dirty="0" err="1"/>
              <a:t>Kristina</a:t>
            </a:r>
            <a:r>
              <a:rPr lang="pt-BR" sz="2000" dirty="0"/>
              <a:t> </a:t>
            </a:r>
            <a:r>
              <a:rPr lang="pt-BR" sz="2000" dirty="0" err="1"/>
              <a:t>Toutanova</a:t>
            </a:r>
            <a:r>
              <a:rPr lang="pt-BR" sz="2000" dirty="0"/>
              <a:t> em 2018. O trabalho foi apresentado na conferência "North American </a:t>
            </a:r>
            <a:r>
              <a:rPr lang="pt-BR" sz="2000" dirty="0" err="1"/>
              <a:t>Chapter</a:t>
            </a:r>
            <a:r>
              <a:rPr lang="pt-BR" sz="2000" dirty="0"/>
              <a:t> of the </a:t>
            </a:r>
            <a:r>
              <a:rPr lang="pt-BR" sz="2000" dirty="0" err="1"/>
              <a:t>Association</a:t>
            </a:r>
            <a:r>
              <a:rPr lang="pt-BR" sz="2000" dirty="0"/>
              <a:t> for </a:t>
            </a:r>
            <a:r>
              <a:rPr lang="pt-BR" sz="2000" dirty="0" err="1"/>
              <a:t>Computational</a:t>
            </a:r>
            <a:r>
              <a:rPr lang="pt-BR" sz="2000" dirty="0"/>
              <a:t> </a:t>
            </a:r>
            <a:r>
              <a:rPr lang="pt-BR" sz="2000" dirty="0" err="1"/>
              <a:t>Linguistics</a:t>
            </a:r>
            <a:r>
              <a:rPr lang="pt-BR" sz="2000" dirty="0"/>
              <a:t>" (NAACL) de 2019.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Os autores do trabalho eram pesquisadores da Google </a:t>
            </a:r>
            <a:r>
              <a:rPr lang="pt-BR" sz="2000" dirty="0" err="1"/>
              <a:t>Research</a:t>
            </a:r>
            <a:r>
              <a:rPr lang="pt-BR" sz="2000" dirty="0"/>
              <a:t> em 2018.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17556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562F5-213F-62A4-E6EE-9A08D302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seminal do </a:t>
            </a:r>
            <a:r>
              <a:rPr lang="pt-BR" dirty="0" err="1"/>
              <a:t>FinBERT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8BF62E-FBA5-A1DD-5676-6F8281C7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hlinkClick r:id="rId2"/>
            </a:endParaRPr>
          </a:p>
          <a:p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Araci, D. (2019).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Finbert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Financial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sentiment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pre-trained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language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models. </a:t>
            </a:r>
            <a:r>
              <a:rPr lang="pt-BR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pt-B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preprint</a:t>
            </a:r>
            <a:r>
              <a:rPr lang="pt-B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arXiv:1908.10063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pt-BR" dirty="0">
              <a:hlinkClick r:id="rId2"/>
            </a:endParaRPr>
          </a:p>
          <a:p>
            <a:endParaRPr lang="pt-BR" dirty="0">
              <a:hlinkClick r:id="rId2"/>
            </a:endParaRPr>
          </a:p>
          <a:p>
            <a:r>
              <a:rPr lang="pt-BR" dirty="0">
                <a:hlinkClick r:id="rId2"/>
              </a:rPr>
              <a:t>Link de acesso:1908.10063.pdf (arxiv.org)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596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8A0D5-2393-5155-CA42-DF830191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Datasets</a:t>
            </a:r>
            <a:r>
              <a:rPr lang="pt-BR" dirty="0"/>
              <a:t> úteis para treinamento de máquinas em finanças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05FBCE-CF76-4106-8BFE-D8AEBFAD4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292929"/>
                </a:solidFill>
                <a:latin typeface="source-serif-pro"/>
              </a:rPr>
              <a:t>O </a:t>
            </a:r>
            <a:r>
              <a:rPr lang="pt-BR" dirty="0" err="1">
                <a:solidFill>
                  <a:srgbClr val="292929"/>
                </a:solidFill>
                <a:latin typeface="source-serif-pro"/>
              </a:rPr>
              <a:t>dataset</a:t>
            </a:r>
            <a:r>
              <a:rPr lang="pt-BR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pt-BR" i="1" dirty="0">
                <a:solidFill>
                  <a:srgbClr val="292929"/>
                </a:solidFill>
                <a:latin typeface="source-serif-pro"/>
              </a:rPr>
              <a:t>Financial </a:t>
            </a:r>
            <a:r>
              <a:rPr lang="pt-BR" i="1" dirty="0" err="1">
                <a:solidFill>
                  <a:srgbClr val="292929"/>
                </a:solidFill>
                <a:latin typeface="source-serif-pro"/>
              </a:rPr>
              <a:t>Phrasebank</a:t>
            </a:r>
            <a:r>
              <a:rPr lang="pt-BR" i="1" dirty="0">
                <a:solidFill>
                  <a:srgbClr val="292929"/>
                </a:solidFill>
                <a:latin typeface="source-serif-pro"/>
              </a:rPr>
              <a:t>  </a:t>
            </a:r>
            <a:r>
              <a:rPr lang="pt-BR" dirty="0">
                <a:solidFill>
                  <a:srgbClr val="292929"/>
                </a:solidFill>
                <a:latin typeface="source-serif-pro"/>
              </a:rPr>
              <a:t>extraíram 4500 frases de várias notícias, que incluem 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termos financeiros. Em seguida, 16 especialistas e estudantes de mestrado com formação em finanças os rotularam.</a:t>
            </a:r>
          </a:p>
          <a:p>
            <a:pPr algn="just"/>
            <a:endParaRPr lang="pt-BR" dirty="0">
              <a:solidFill>
                <a:srgbClr val="292929"/>
              </a:solidFill>
              <a:latin typeface="source-serif-pro"/>
            </a:endParaRPr>
          </a:p>
          <a:p>
            <a:pPr algn="just"/>
            <a:r>
              <a:rPr lang="pt-BR" dirty="0">
                <a:solidFill>
                  <a:srgbClr val="292929"/>
                </a:solidFill>
                <a:latin typeface="source-serif-pro"/>
              </a:rPr>
              <a:t>O </a:t>
            </a:r>
            <a:r>
              <a:rPr lang="pt-BR" dirty="0" err="1">
                <a:solidFill>
                  <a:srgbClr val="292929"/>
                </a:solidFill>
                <a:latin typeface="source-serif-pro"/>
              </a:rPr>
              <a:t>dataset</a:t>
            </a:r>
            <a:r>
              <a:rPr lang="pt-BR" dirty="0">
                <a:solidFill>
                  <a:srgbClr val="292929"/>
                </a:solidFill>
                <a:latin typeface="source-serif-pro"/>
              </a:rPr>
              <a:t> Financial </a:t>
            </a:r>
            <a:r>
              <a:rPr lang="pt-BR" dirty="0" err="1">
                <a:solidFill>
                  <a:srgbClr val="292929"/>
                </a:solidFill>
                <a:latin typeface="source-serif-pro"/>
              </a:rPr>
              <a:t>Phrasebank</a:t>
            </a:r>
            <a:r>
              <a:rPr lang="pt-BR" dirty="0">
                <a:solidFill>
                  <a:srgbClr val="292929"/>
                </a:solidFill>
                <a:latin typeface="source-serif-pro"/>
              </a:rPr>
              <a:t> foi desenvolvido pelo Grupo de Linguística de Computação da Universidade de Manchester, no Reino Unido. Ele foi apresentado no trabalho acadêmico intitulado "</a:t>
            </a:r>
            <a:r>
              <a:rPr lang="pt-BR" dirty="0" err="1">
                <a:solidFill>
                  <a:srgbClr val="292929"/>
                </a:solidFill>
                <a:latin typeface="source-serif-pro"/>
              </a:rPr>
              <a:t>Sentiment</a:t>
            </a:r>
            <a:r>
              <a:rPr lang="pt-BR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pt-BR" dirty="0" err="1">
                <a:solidFill>
                  <a:srgbClr val="292929"/>
                </a:solidFill>
                <a:latin typeface="source-serif-pro"/>
              </a:rPr>
              <a:t>Analysis</a:t>
            </a:r>
            <a:r>
              <a:rPr lang="pt-BR" dirty="0">
                <a:solidFill>
                  <a:srgbClr val="292929"/>
                </a:solidFill>
                <a:latin typeface="source-serif-pro"/>
              </a:rPr>
              <a:t> of Financial News </a:t>
            </a:r>
            <a:r>
              <a:rPr lang="pt-BR" dirty="0" err="1">
                <a:solidFill>
                  <a:srgbClr val="292929"/>
                </a:solidFill>
                <a:latin typeface="source-serif-pro"/>
              </a:rPr>
              <a:t>Articles</a:t>
            </a:r>
            <a:r>
              <a:rPr lang="pt-BR" dirty="0">
                <a:solidFill>
                  <a:srgbClr val="292929"/>
                </a:solidFill>
                <a:latin typeface="source-serif-pro"/>
              </a:rPr>
              <a:t> using </a:t>
            </a:r>
            <a:r>
              <a:rPr lang="pt-BR" dirty="0" err="1">
                <a:solidFill>
                  <a:srgbClr val="292929"/>
                </a:solidFill>
                <a:latin typeface="source-serif-pro"/>
              </a:rPr>
              <a:t>Linguistic</a:t>
            </a:r>
            <a:r>
              <a:rPr lang="pt-BR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pt-BR" dirty="0" err="1">
                <a:solidFill>
                  <a:srgbClr val="292929"/>
                </a:solidFill>
                <a:latin typeface="source-serif-pro"/>
              </a:rPr>
              <a:t>Features</a:t>
            </a:r>
            <a:r>
              <a:rPr lang="pt-BR" dirty="0">
                <a:solidFill>
                  <a:srgbClr val="292929"/>
                </a:solidFill>
                <a:latin typeface="source-serif-pro"/>
              </a:rPr>
              <a:t>", publicado em 2010.</a:t>
            </a:r>
          </a:p>
        </p:txBody>
      </p:sp>
    </p:spTree>
    <p:extLst>
      <p:ext uri="{BB962C8B-B14F-4D97-AF65-F5344CB8AC3E}">
        <p14:creationId xmlns:p14="http://schemas.microsoft.com/office/powerpoint/2010/main" val="3824659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4D55B-8B2C-56E9-B0BA-6F3534B2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Datasets</a:t>
            </a:r>
            <a:r>
              <a:rPr lang="pt-BR" dirty="0"/>
              <a:t> úteis para treinamento de máquinas em finanças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56F2BB-B8BA-3389-3D23-6F8B4CB0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Outro </a:t>
            </a:r>
            <a:r>
              <a:rPr lang="pt-BR" dirty="0" err="1"/>
              <a:t>dataset</a:t>
            </a:r>
            <a:r>
              <a:rPr lang="pt-BR" dirty="0"/>
              <a:t> útil é o do trabalho de </a:t>
            </a:r>
            <a:r>
              <a:rPr lang="en-US" dirty="0"/>
              <a:t>Malo, </a:t>
            </a:r>
            <a:r>
              <a:rPr lang="en-US" dirty="0" err="1"/>
              <a:t>Pekka</a:t>
            </a:r>
            <a:r>
              <a:rPr lang="en-US" dirty="0"/>
              <a:t>, et al. "Good debt or bad debt: Detecting semantic orientations in economic texts." Journal of the Association for Information Science and Technology 65.4 (2014): 782-796. </a:t>
            </a:r>
          </a:p>
          <a:p>
            <a:endParaRPr lang="en-US" dirty="0"/>
          </a:p>
          <a:p>
            <a:r>
              <a:rPr lang="pt-BR" dirty="0"/>
              <a:t>Os autores combinaram o </a:t>
            </a:r>
            <a:r>
              <a:rPr lang="pt-BR" dirty="0" err="1"/>
              <a:t>dataset</a:t>
            </a:r>
            <a:r>
              <a:rPr lang="pt-BR" dirty="0"/>
              <a:t> </a:t>
            </a:r>
            <a:r>
              <a:rPr lang="pt-BR" b="1" dirty="0"/>
              <a:t>Financial </a:t>
            </a:r>
            <a:r>
              <a:rPr lang="pt-BR" b="1" dirty="0" err="1"/>
              <a:t>PhraseBank</a:t>
            </a:r>
            <a:r>
              <a:rPr lang="pt-BR" dirty="0"/>
              <a:t>, com o </a:t>
            </a:r>
            <a:r>
              <a:rPr lang="pt-BR" b="1" dirty="0" err="1"/>
              <a:t>FiQA</a:t>
            </a:r>
            <a:r>
              <a:rPr lang="pt-BR" dirty="0"/>
              <a:t>. Ele fornece sentenças financeiras com rótulos de sentimento.</a:t>
            </a:r>
          </a:p>
        </p:txBody>
      </p:sp>
    </p:spTree>
    <p:extLst>
      <p:ext uri="{BB962C8B-B14F-4D97-AF65-F5344CB8AC3E}">
        <p14:creationId xmlns:p14="http://schemas.microsoft.com/office/powerpoint/2010/main" val="1904973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DBA10-A2EC-C6ED-2E15-3C9C329A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Análise de legibilidade (</a:t>
            </a:r>
            <a:r>
              <a:rPr lang="pt-BR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Readability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51BEEA-C731-6900-DA80-06EF65B0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A ideia básica desses indicadores é mostrar que o número de sílabas por palavras e o números de palavras por frase, e/ou ainda o uso de palavras complexas, são variáveis que podem mensurar o grau de dificuldade de leitura.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Originalmente desenvolvidos para avaliar textos em inglês. Mas, independentemente do idioma, o conceito e a fórmula se aplicam.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Existem várias métricas de legibilidade, como o Índice Fog Index, índice Flesch, o Índice de SMOG, Índice Coleman-</a:t>
            </a:r>
            <a:r>
              <a:rPr lang="pt-BR" dirty="0" err="1"/>
              <a:t>Liau</a:t>
            </a:r>
            <a:r>
              <a:rPr lang="pt-BR" dirty="0"/>
              <a:t> entre outros, no entanto os mais utilizados em finanças são os dois primeiros.</a:t>
            </a:r>
          </a:p>
        </p:txBody>
      </p:sp>
    </p:spTree>
    <p:extLst>
      <p:ext uri="{BB962C8B-B14F-4D97-AF65-F5344CB8AC3E}">
        <p14:creationId xmlns:p14="http://schemas.microsoft.com/office/powerpoint/2010/main" val="3592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DC3DE-C918-C723-90B3-20B77490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Fog Index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E633A7-DD18-1CF8-93B9-814CBBAFB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O indicador Fog Index, foi desenvolvido por Robert </a:t>
            </a:r>
            <a:r>
              <a:rPr lang="pt-BR" dirty="0" err="1"/>
              <a:t>Gunning</a:t>
            </a:r>
            <a:r>
              <a:rPr lang="pt-BR" dirty="0"/>
              <a:t>, um consultor de comunicação e escritor americano, em meados da década de 1950. Ele estava interessado em criar uma maneira de medir a legibilidade dos textos e ajudar os escritores a produzir conteúdo mais claro e compreensível.</a:t>
            </a:r>
          </a:p>
          <a:p>
            <a:pPr algn="just"/>
            <a:r>
              <a:rPr lang="pt-BR" dirty="0"/>
              <a:t>Quanto mais palavras houver em uma frase e/ou palavras complexas no texto, maior será o valor do Fog Index e mais difícil será o texto de ler e entender.</a:t>
            </a:r>
          </a:p>
          <a:p>
            <a:pPr algn="just"/>
            <a:r>
              <a:rPr lang="pt-BR" dirty="0"/>
              <a:t>Ele se tornou uma métrica amplamente reconhecida e continua sendo usado até hoje como uma maneira de medir a legibilidade e a complexidade de textos escritos.</a:t>
            </a:r>
          </a:p>
          <a:p>
            <a:pPr algn="just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396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2D0D9-06D9-80DF-7C17-4D75435A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Fog Index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082F2-002A-A6E4-E2C2-0C003CEC1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Li (2008) foi o primeiro trabalho em finanças a sugerir que relatórios menos legíveis e mais extensos estão associados a menor lucratividade e menor persistência de ganhos, indicando possíveis tentativas de obscurecer informações em situações de desempenho ruim.</a:t>
            </a:r>
          </a:p>
          <a:p>
            <a:pPr algn="just"/>
            <a:endParaRPr lang="pt-BR" dirty="0"/>
          </a:p>
          <a:p>
            <a:pPr algn="just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Referencia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Li, F. 2008. Annual report readability, current earnings, and earnings persistence. Journal of Accounting and Economics 45 (2–3): 221–47.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7434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1FC9D-A857-7614-683E-F4207C28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BR" dirty="0"/>
              <a:t>Flesch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324F78-7CB3-6BEE-30E5-D99880907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00000"/>
              </a:lnSpc>
            </a:pPr>
            <a:r>
              <a:rPr lang="pt-BR" dirty="0"/>
              <a:t>O Índice Flesch foi desenvolvido por Rudolf Flesch, um autor e especialista em comunicação escrita, em sua obra seminal "The </a:t>
            </a:r>
            <a:r>
              <a:rPr lang="pt-BR" dirty="0" err="1"/>
              <a:t>Art</a:t>
            </a:r>
            <a:r>
              <a:rPr lang="pt-BR" dirty="0"/>
              <a:t> of </a:t>
            </a:r>
            <a:r>
              <a:rPr lang="pt-BR" dirty="0" err="1"/>
              <a:t>Readable</a:t>
            </a:r>
            <a:r>
              <a:rPr lang="pt-BR" dirty="0"/>
              <a:t> </a:t>
            </a:r>
            <a:r>
              <a:rPr lang="pt-BR" dirty="0" err="1"/>
              <a:t>Writing</a:t>
            </a:r>
            <a:r>
              <a:rPr lang="pt-BR" dirty="0"/>
              <a:t>", publicada em 1949.</a:t>
            </a:r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/>
              <a:t>leva em consideração o comprimento médio das palavras e o número médio de palavras por frase. A pontuação resultante do Índice Flesch varia de 0 a 100, em que valores mais altos indicam um texto mais legível e de fácil compreensão.</a:t>
            </a:r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/>
              <a:t>O trabalho de Rudolf Flesch teve um impacto significativo no campo da comunicação escrita e da legibilidade dos textos. O Índice Flesch continua sendo uma métrica amplamente utilizada para avaliar a legibilidade em várias áreas, desde a redação técnica até a educação e a pesquisa acadêmica.</a:t>
            </a:r>
          </a:p>
        </p:txBody>
      </p:sp>
    </p:spTree>
    <p:extLst>
      <p:ext uri="{BB962C8B-B14F-4D97-AF65-F5344CB8AC3E}">
        <p14:creationId xmlns:p14="http://schemas.microsoft.com/office/powerpoint/2010/main" val="424763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99FA0-8519-66EB-B1F0-7E713B76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analise textual?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458054-AB43-83F4-0241-E874309C5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Analise textual é uma parte do processamento de linguagem natural (NLP, </a:t>
            </a:r>
            <a:r>
              <a:rPr lang="pt-BR" i="1" dirty="0"/>
              <a:t>natural </a:t>
            </a:r>
            <a:r>
              <a:rPr lang="pt-BR" i="1" dirty="0" err="1"/>
              <a:t>language</a:t>
            </a:r>
            <a:r>
              <a:rPr lang="pt-BR" i="1" dirty="0"/>
              <a:t> </a:t>
            </a:r>
            <a:r>
              <a:rPr lang="pt-BR" i="1" dirty="0" err="1"/>
              <a:t>processing</a:t>
            </a:r>
            <a:r>
              <a:rPr lang="pt-BR" dirty="0"/>
              <a:t>) responsável pela extração de informações de textos. </a:t>
            </a:r>
          </a:p>
          <a:p>
            <a:endParaRPr lang="pt-BR" dirty="0"/>
          </a:p>
          <a:p>
            <a:r>
              <a:rPr lang="pt-BR" dirty="0"/>
              <a:t>Segundo </a:t>
            </a:r>
            <a:r>
              <a:rPr lang="en-US" dirty="0" err="1"/>
              <a:t>Bochkay</a:t>
            </a:r>
            <a:r>
              <a:rPr lang="en-US" dirty="0"/>
              <a:t> et al. (2022), </a:t>
            </a:r>
            <a:r>
              <a:rPr lang="en-US" dirty="0" err="1"/>
              <a:t>pesquisadores</a:t>
            </a:r>
            <a:r>
              <a:rPr lang="en-US" dirty="0"/>
              <a:t> da 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contábil</a:t>
            </a:r>
            <a:r>
              <a:rPr lang="en-US" dirty="0"/>
              <a:t> </a:t>
            </a:r>
            <a:r>
              <a:rPr lang="en-US" dirty="0" err="1"/>
              <a:t>utilizam</a:t>
            </a:r>
            <a:r>
              <a:rPr lang="en-US" dirty="0"/>
              <a:t> a </a:t>
            </a:r>
            <a:r>
              <a:rPr lang="en-US" dirty="0" err="1"/>
              <a:t>analise</a:t>
            </a:r>
            <a:r>
              <a:rPr lang="en-US" dirty="0"/>
              <a:t> textual para:</a:t>
            </a:r>
          </a:p>
          <a:p>
            <a:pPr lvl="1"/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sentimentos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Legibilidade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Similaridade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prospectivas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e </a:t>
            </a:r>
            <a:r>
              <a:rPr lang="en-US" dirty="0" err="1"/>
              <a:t>tópicos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levantamento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Bochkay</a:t>
            </a:r>
            <a:r>
              <a:rPr lang="en-US" dirty="0"/>
              <a:t> et al. (2022), </a:t>
            </a:r>
            <a:r>
              <a:rPr lang="en-US" dirty="0" err="1"/>
              <a:t>em</a:t>
            </a:r>
            <a:r>
              <a:rPr lang="en-US" dirty="0"/>
              <a:t> 207 </a:t>
            </a:r>
            <a:r>
              <a:rPr lang="en-US" dirty="0" err="1"/>
              <a:t>publicações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 textual, 37,2% </a:t>
            </a:r>
            <a:r>
              <a:rPr lang="en-US" dirty="0" err="1"/>
              <a:t>utilizaram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sentimentos</a:t>
            </a:r>
            <a:r>
              <a:rPr lang="en-US" dirty="0"/>
              <a:t>, </a:t>
            </a:r>
            <a:r>
              <a:rPr lang="en-US" dirty="0" err="1"/>
              <a:t>seguido</a:t>
            </a:r>
            <a:r>
              <a:rPr lang="en-US" dirty="0"/>
              <a:t> de 25,6%, 10,1%, 6,8% e 2,4% para as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, </a:t>
            </a:r>
            <a:r>
              <a:rPr lang="en-US" dirty="0" err="1"/>
              <a:t>respectivamente</a:t>
            </a:r>
            <a:r>
              <a:rPr lang="en-US" dirty="0"/>
              <a:t>. </a:t>
            </a:r>
            <a:r>
              <a:rPr lang="en-US" dirty="0" err="1"/>
              <a:t>Ainda</a:t>
            </a:r>
            <a:r>
              <a:rPr lang="en-US" dirty="0"/>
              <a:t> 18,8% dessas </a:t>
            </a:r>
            <a:r>
              <a:rPr lang="en-US" dirty="0" err="1"/>
              <a:t>pesquisas</a:t>
            </a:r>
            <a:r>
              <a:rPr lang="en-US" dirty="0"/>
              <a:t> </a:t>
            </a:r>
            <a:r>
              <a:rPr lang="en-US" dirty="0" err="1"/>
              <a:t>utilizam</a:t>
            </a:r>
            <a:r>
              <a:rPr lang="en-US" dirty="0"/>
              <a:t> </a:t>
            </a:r>
            <a:r>
              <a:rPr lang="en-US" dirty="0" err="1"/>
              <a:t>alguma</a:t>
            </a:r>
            <a:r>
              <a:rPr lang="en-US" dirty="0"/>
              <a:t> proxy para </a:t>
            </a:r>
            <a:r>
              <a:rPr lang="en-US" dirty="0" err="1"/>
              <a:t>qualidade</a:t>
            </a:r>
            <a:r>
              <a:rPr lang="en-US" dirty="0"/>
              <a:t> textual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contagem</a:t>
            </a:r>
            <a:r>
              <a:rPr lang="en-US" dirty="0"/>
              <a:t> de </a:t>
            </a:r>
            <a:r>
              <a:rPr lang="en-US" dirty="0" err="1"/>
              <a:t>palavras</a:t>
            </a:r>
            <a:r>
              <a:rPr lang="en-US" dirty="0"/>
              <a:t>, </a:t>
            </a:r>
            <a:r>
              <a:rPr lang="en-US" dirty="0" err="1"/>
              <a:t>identiificação</a:t>
            </a:r>
            <a:r>
              <a:rPr lang="en-US" dirty="0"/>
              <a:t> de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chaves</a:t>
            </a:r>
            <a:r>
              <a:rPr lang="en-US" dirty="0"/>
              <a:t>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Nesse</a:t>
            </a:r>
            <a:r>
              <a:rPr lang="en-US" dirty="0"/>
              <a:t> slide </a:t>
            </a:r>
            <a:r>
              <a:rPr lang="en-US" dirty="0" err="1"/>
              <a:t>focaremos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, </a:t>
            </a:r>
            <a:r>
              <a:rPr lang="en-US" dirty="0" err="1"/>
              <a:t>analise</a:t>
            </a:r>
            <a:r>
              <a:rPr lang="en-US" dirty="0"/>
              <a:t> de </a:t>
            </a:r>
            <a:r>
              <a:rPr lang="en-US" dirty="0" err="1"/>
              <a:t>sentimentos</a:t>
            </a:r>
            <a:r>
              <a:rPr lang="en-US" dirty="0"/>
              <a:t> e </a:t>
            </a:r>
            <a:r>
              <a:rPr lang="en-US" dirty="0" err="1"/>
              <a:t>legibilidade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7645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033C1-E25B-E540-F12D-E6F05767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Bog</a:t>
            </a:r>
            <a:r>
              <a:rPr lang="pt-BR" dirty="0"/>
              <a:t> index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D93EE6-9FE0-70F8-7084-4A95A5C1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O novato </a:t>
            </a:r>
            <a:r>
              <a:rPr lang="pt-BR" sz="2400" dirty="0" err="1"/>
              <a:t>Bog</a:t>
            </a:r>
            <a:r>
              <a:rPr lang="pt-BR" sz="2400" dirty="0"/>
              <a:t> index é derivado de um programa de software comercial chamado </a:t>
            </a:r>
            <a:r>
              <a:rPr lang="pt-BR" sz="2400" dirty="0" err="1"/>
              <a:t>StyleWriter</a:t>
            </a:r>
            <a:r>
              <a:rPr lang="pt-BR" sz="2400" dirty="0"/>
              <a:t>, que captura atributos mencionados especificamente no Manual de Linguagem Clara da SEC. O índice está publicado no trabalho de </a:t>
            </a:r>
            <a:r>
              <a:rPr lang="en-US" sz="2400" dirty="0"/>
              <a:t>Bonsall, S. B., A. J. Leone, B. P. Miller, and K. </a:t>
            </a:r>
            <a:r>
              <a:rPr lang="en-US" sz="2400" dirty="0" err="1"/>
              <a:t>Rennekamp</a:t>
            </a:r>
            <a:r>
              <a:rPr lang="en-US" sz="2400" dirty="0"/>
              <a:t>. 2017. A plain English measure of ﬁnancial reporting readability. Journal of Accounting and Economics 63 (2): 329–57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Segundo os autores, para textos corporativos, o índices é útil uma vez que a Comissão de Valores Mobiliários (SEC) dos Estados Unidos, recomenda o uso de atributos da linguagem clara, como evitar construções de voz passiva, verbos fracos ou ocultos, palavras supérfluas, jargões legais e financeiros, muitos termos definidos, palavras abstratas, detalhes desnecessários, frases longas e design e layout ilegíveis em divulgações financeiras.</a:t>
            </a:r>
          </a:p>
        </p:txBody>
      </p:sp>
    </p:spTree>
    <p:extLst>
      <p:ext uri="{BB962C8B-B14F-4D97-AF65-F5344CB8AC3E}">
        <p14:creationId xmlns:p14="http://schemas.microsoft.com/office/powerpoint/2010/main" val="1425542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63035-FD7B-6805-51AE-FAAC9348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Fórmulas de cálculo dos Índices de legibilidade em finanças: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289C0-B174-A4AE-5F9A-CD9A7BE1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pt-BR" sz="2400" dirty="0"/>
              <a:t>A fórmula para calcular o </a:t>
            </a:r>
            <a:r>
              <a:rPr lang="pt-BR" sz="2400" b="1" dirty="0"/>
              <a:t>Fog Index </a:t>
            </a:r>
            <a:r>
              <a:rPr lang="pt-BR" sz="2400" dirty="0"/>
              <a:t>é a seguinte:</a:t>
            </a:r>
          </a:p>
          <a:p>
            <a:pPr algn="just">
              <a:lnSpc>
                <a:spcPct val="80000"/>
              </a:lnSpc>
            </a:pPr>
            <a:endParaRPr lang="pt-BR" sz="2400" dirty="0"/>
          </a:p>
          <a:p>
            <a:pPr algn="just">
              <a:lnSpc>
                <a:spcPct val="80000"/>
              </a:lnSpc>
            </a:pPr>
            <a:endParaRPr lang="pt-BR" sz="2400" dirty="0"/>
          </a:p>
          <a:p>
            <a:pPr marL="0" indent="0" algn="just">
              <a:lnSpc>
                <a:spcPct val="80000"/>
              </a:lnSpc>
              <a:buNone/>
            </a:pPr>
            <a:endParaRPr lang="pt-BR" sz="2000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pt-BR" sz="2000" dirty="0"/>
              <a:t>Quanto maior o valor do Fog Index, menor é a legibilidade do texto.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pt-BR" sz="1600" b="1" dirty="0"/>
              <a:t>1-</a:t>
            </a:r>
            <a:r>
              <a:rPr lang="pt-BR" sz="1600" dirty="0"/>
              <a:t> </a:t>
            </a:r>
            <a:r>
              <a:rPr lang="pt-BR" sz="1600" b="1" dirty="0"/>
              <a:t>palavras com três ou mais sílabas ou usando um dicionário de palavras complexas pré-definidas, por exemplo, Kim et al. (2019) usou sua própria lista.</a:t>
            </a:r>
          </a:p>
          <a:p>
            <a:pPr algn="just">
              <a:lnSpc>
                <a:spcPct val="80000"/>
              </a:lnSpc>
            </a:pPr>
            <a:endParaRPr lang="pt-BR" sz="2400" dirty="0"/>
          </a:p>
          <a:p>
            <a:pPr algn="just">
              <a:lnSpc>
                <a:spcPct val="80000"/>
              </a:lnSpc>
            </a:pPr>
            <a:r>
              <a:rPr lang="pt-BR" sz="2400" b="1" dirty="0"/>
              <a:t>Índice Flesch:</a:t>
            </a:r>
          </a:p>
          <a:p>
            <a:pPr algn="just">
              <a:lnSpc>
                <a:spcPct val="80000"/>
              </a:lnSpc>
            </a:pPr>
            <a:endParaRPr lang="pt-BR" sz="2400" dirty="0"/>
          </a:p>
          <a:p>
            <a:pPr marL="0" indent="0" algn="ctr">
              <a:lnSpc>
                <a:spcPct val="80000"/>
              </a:lnSpc>
              <a:buNone/>
            </a:pPr>
            <a:endParaRPr lang="pt-BR" sz="2100" dirty="0"/>
          </a:p>
          <a:p>
            <a:pPr marL="0" indent="0" algn="ctr">
              <a:lnSpc>
                <a:spcPct val="80000"/>
              </a:lnSpc>
              <a:buNone/>
            </a:pPr>
            <a:r>
              <a:rPr lang="pt-BR" sz="2100" dirty="0"/>
              <a:t>Quanto mais alto o índice, mais legível é o texto. </a:t>
            </a:r>
          </a:p>
          <a:p>
            <a:pPr marL="0" indent="0" algn="ctr">
              <a:lnSpc>
                <a:spcPct val="80000"/>
              </a:lnSpc>
              <a:buNone/>
            </a:pPr>
            <a:endParaRPr lang="pt-BR" sz="2100" dirty="0"/>
          </a:p>
          <a:p>
            <a:pPr marL="0" indent="0">
              <a:lnSpc>
                <a:spcPct val="80000"/>
              </a:lnSpc>
              <a:buNone/>
            </a:pPr>
            <a:endParaRPr lang="pt-BR" sz="2100" dirty="0"/>
          </a:p>
          <a:p>
            <a:pPr marL="0" indent="0" algn="ctr">
              <a:lnSpc>
                <a:spcPct val="80000"/>
              </a:lnSpc>
              <a:buNone/>
            </a:pPr>
            <a:endParaRPr lang="pt-BR" sz="2400" b="1" dirty="0"/>
          </a:p>
          <a:p>
            <a:pPr algn="l"/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pt-BR" dirty="0">
              <a:solidFill>
                <a:srgbClr val="D1D5DB"/>
              </a:solidFill>
              <a:latin typeface="Söhne"/>
            </a:endParaRPr>
          </a:p>
          <a:p>
            <a:pPr algn="l"/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1026" name="Picture 2" descr="Keep it short with the Fog Index! - Susan Weiner Investment Writing">
            <a:extLst>
              <a:ext uri="{FF2B5EF4-FFF2-40B4-BE49-F238E27FC236}">
                <a16:creationId xmlns:a16="http://schemas.microsoft.com/office/drawing/2014/main" id="{BFEB9D50-EE2B-095A-12D3-6C7488776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35" y="2101920"/>
            <a:ext cx="50292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48499E7-D20A-07E3-F660-8BA517492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835" y="4765351"/>
            <a:ext cx="601111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48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0641A8-7B73-8CE3-2CD8-701BB91C3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Obrigado!</a:t>
            </a:r>
          </a:p>
          <a:p>
            <a:pPr algn="ctr"/>
            <a:endParaRPr lang="pt-BR" dirty="0"/>
          </a:p>
          <a:p>
            <a:pPr marL="0" indent="0" algn="ctr">
              <a:buNone/>
            </a:pPr>
            <a:r>
              <a:rPr lang="pt-BR" dirty="0"/>
              <a:t>Contato: jeffersonramelo@ufpi.edu.br</a:t>
            </a:r>
          </a:p>
        </p:txBody>
      </p:sp>
    </p:spTree>
    <p:extLst>
      <p:ext uri="{BB962C8B-B14F-4D97-AF65-F5344CB8AC3E}">
        <p14:creationId xmlns:p14="http://schemas.microsoft.com/office/powerpoint/2010/main" val="32760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967CF-629C-9BD7-EC85-6E573971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Preparando o texto para análise de sentimentos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49911-D922-8D9F-0171-4E8B921B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pt-BR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Remoção de stop words;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pt-BR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Normalização do texto (conversão em minúsculas, remoção de pontuações e caracteres especiais);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pt-BR" sz="28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Stemização</a:t>
            </a:r>
            <a:r>
              <a:rPr lang="pt-BR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pt-BR" sz="28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Tokenização</a:t>
            </a:r>
            <a:endParaRPr lang="pt-BR" sz="2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pt-B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pt-BR" sz="2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Observação: esses pré-processamentos dependem do método a ser utilizado. Se for dicionário, geralmente aplica-se todos os métodos. Em ML, não se aplica a </a:t>
            </a:r>
            <a:r>
              <a:rPr lang="pt-BR" sz="2000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tokenização</a:t>
            </a:r>
            <a:r>
              <a:rPr lang="pt-BR" sz="2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redes neurais apenas retira-se os caracteres especiais. </a:t>
            </a:r>
            <a:endParaRPr lang="pt-BR" sz="20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62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4C48A-4C62-A203-77DC-02FF0A5E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remover as </a:t>
            </a:r>
            <a:r>
              <a:rPr lang="pt-BR" i="1" dirty="0"/>
              <a:t>stop words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26D148-8422-9274-EA6E-FA458C32F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dirty="0"/>
              <a:t>Uma resposta pra isso pode ser encontrada no trabalho de Zipf (1949). Segundo o estudo realizado por esse autor, observação de diversos tipos de textos (romances, poemas, discursos e até mesmo listas telefônicas.), chegou a conclusão de que existe uma correlação inversa entre a frequência das palavras e o seu ranking (ordem de frequência), gerando assim uma constante, conforme figura abaixo:</a:t>
            </a:r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D3945A-84F3-7B32-3066-5FC8CF2E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2" y="3368646"/>
            <a:ext cx="5526157" cy="34893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0BDCD7-9986-9003-2B58-C8613108A00D}"/>
              </a:ext>
            </a:extLst>
          </p:cNvPr>
          <p:cNvSpPr txBox="1"/>
          <p:nvPr/>
        </p:nvSpPr>
        <p:spPr>
          <a:xfrm>
            <a:off x="6095999" y="3977093"/>
            <a:ext cx="60297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Segundo </a:t>
            </a:r>
            <a:r>
              <a:rPr lang="pt-BR" dirty="0" err="1"/>
              <a:t>Pao</a:t>
            </a:r>
            <a:r>
              <a:rPr lang="pt-BR" dirty="0"/>
              <a:t> (1978) palavras localizadas nas extremidades da curva de distribuição apresentam baixo valor semântico, chamadas em inglês de </a:t>
            </a:r>
            <a:r>
              <a:rPr lang="pt-BR" b="1" dirty="0"/>
              <a:t>stop words </a:t>
            </a:r>
            <a:r>
              <a:rPr lang="pt-BR" dirty="0"/>
              <a:t>(artigos, preposições e conjunções, e as palavras pouco utilizadas (ditas raras)). Palavras não localizadas nos extremos tem valor semântico significativo, como os versos, adjetivos e substantivos.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Para analise de sentimentos, as palavras dos extremos não importam por não possuírem valor semântico significativo.</a:t>
            </a:r>
          </a:p>
        </p:txBody>
      </p:sp>
    </p:spTree>
    <p:extLst>
      <p:ext uri="{BB962C8B-B14F-4D97-AF65-F5344CB8AC3E}">
        <p14:creationId xmlns:p14="http://schemas.microsoft.com/office/powerpoint/2010/main" val="168224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B57E5-33D7-F0CC-6F4C-437947BB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de um texto para análise de sentimento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3B4A1-9A5F-B769-CE20-8FFD0273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/>
              <a:t>Limpeza de dados: </a:t>
            </a:r>
            <a:r>
              <a:rPr lang="pt-BR" sz="2200" dirty="0"/>
              <a:t>Realize a remoção de informações desnecessárias, como pontuação, caracteres especiais, números e </a:t>
            </a:r>
            <a:r>
              <a:rPr lang="pt-BR" sz="2200" i="1" dirty="0" err="1"/>
              <a:t>stops</a:t>
            </a:r>
            <a:r>
              <a:rPr lang="pt-BR" sz="2200" i="1" dirty="0"/>
              <a:t> words(usa uma lista de preposições, conjunções e artigos)</a:t>
            </a:r>
            <a:r>
              <a:rPr lang="pt-BR" sz="2200" dirty="0"/>
              <a:t>. Converta todas as letras em minúsculas para garantir consistência.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pt-BR" sz="2200" b="1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/>
              <a:t>Tokenização:</a:t>
            </a:r>
            <a:r>
              <a:rPr lang="pt-BR" sz="2200" dirty="0"/>
              <a:t> Divida o texto em tokens, palavras individuais (método do dicionário, em ML não precisa).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pt-BR" sz="2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/>
              <a:t>Normalização:</a:t>
            </a:r>
            <a:r>
              <a:rPr lang="pt-BR" sz="2200" dirty="0"/>
              <a:t> Padronize os tokens para uma forma comum, como lematização ou </a:t>
            </a:r>
            <a:r>
              <a:rPr lang="pt-BR" sz="2200" i="1" dirty="0" err="1"/>
              <a:t>stemming</a:t>
            </a:r>
            <a:r>
              <a:rPr lang="pt-BR" sz="2200" i="1" dirty="0"/>
              <a:t>.</a:t>
            </a:r>
            <a:r>
              <a:rPr lang="pt-BR" sz="2200" dirty="0"/>
              <a:t> Isso trata diferentes formas da mesma palavra como iguais, por exemplo, convertendo “contabilidade" e "contabilizando" para "</a:t>
            </a:r>
            <a:r>
              <a:rPr lang="pt-BR" sz="2200" dirty="0" err="1"/>
              <a:t>contabil</a:t>
            </a:r>
            <a:r>
              <a:rPr lang="pt-BR" sz="2200" dirty="0"/>
              <a:t>".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pt-BR" sz="2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/>
              <a:t>Defina qual o método para classificação de sentimento vai usar: </a:t>
            </a:r>
            <a:r>
              <a:rPr lang="pt-BR" sz="2200" dirty="0"/>
              <a:t>dicionário ou </a:t>
            </a:r>
            <a:r>
              <a:rPr lang="pt-BR" sz="2200" i="1" dirty="0"/>
              <a:t>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4934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464E7-FF5C-3C7B-6550-583C0A32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baseados em dicionários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249468-FD94-EA54-C106-3088084E2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Existem vários tipos de dicionários aplicados a vários tipos de textos. Mas se o seu texto for na área de </a:t>
            </a:r>
            <a:r>
              <a:rPr lang="pt-BR" b="1" dirty="0"/>
              <a:t>finanças</a:t>
            </a:r>
            <a:r>
              <a:rPr lang="pt-BR" dirty="0"/>
              <a:t> (textos corporativos ou notícias) e em </a:t>
            </a:r>
            <a:r>
              <a:rPr lang="pt-BR" b="1" dirty="0"/>
              <a:t>língua inglesa</a:t>
            </a:r>
            <a:r>
              <a:rPr lang="pt-BR" dirty="0"/>
              <a:t> o mais utilizado é o dicionário de </a:t>
            </a:r>
            <a:r>
              <a:rPr lang="en-US" dirty="0"/>
              <a:t>Loughran e McDonald (2011).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Se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não for </a:t>
            </a:r>
            <a:r>
              <a:rPr lang="en-US" dirty="0" err="1"/>
              <a:t>financeiro</a:t>
            </a:r>
            <a:r>
              <a:rPr lang="en-US" dirty="0"/>
              <a:t> e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em lingua </a:t>
            </a:r>
            <a:r>
              <a:rPr lang="en-US" dirty="0" err="1"/>
              <a:t>inglesa</a:t>
            </a:r>
            <a:r>
              <a:rPr lang="en-US" dirty="0"/>
              <a:t>,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dicionário</a:t>
            </a:r>
            <a:r>
              <a:rPr lang="en-US" dirty="0"/>
              <a:t> não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servir</a:t>
            </a:r>
            <a:r>
              <a:rPr lang="en-US" dirty="0"/>
              <a:t>. E não adianta </a:t>
            </a:r>
            <a:r>
              <a:rPr lang="en-US" dirty="0" err="1"/>
              <a:t>traduzir</a:t>
            </a:r>
            <a:r>
              <a:rPr lang="en-US" dirty="0"/>
              <a:t> as </a:t>
            </a:r>
            <a:r>
              <a:rPr lang="en-US" dirty="0" err="1"/>
              <a:t>palavras</a:t>
            </a:r>
            <a:r>
              <a:rPr lang="en-US" dirty="0"/>
              <a:t>, pois as </a:t>
            </a:r>
            <a:r>
              <a:rPr lang="en-US" dirty="0" err="1"/>
              <a:t>traduções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vir</a:t>
            </a:r>
            <a:r>
              <a:rPr lang="en-US" dirty="0"/>
              <a:t> com </a:t>
            </a:r>
            <a:r>
              <a:rPr lang="en-US" dirty="0" err="1"/>
              <a:t>interpretações</a:t>
            </a:r>
            <a:r>
              <a:rPr lang="en-US" dirty="0"/>
              <a:t> </a:t>
            </a:r>
            <a:r>
              <a:rPr lang="en-US" dirty="0" err="1"/>
              <a:t>equivocadas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2100" dirty="0"/>
              <a:t>"</a:t>
            </a:r>
            <a:r>
              <a:rPr lang="pt-BR" sz="2100" dirty="0" err="1"/>
              <a:t>Funny</a:t>
            </a:r>
            <a:r>
              <a:rPr lang="pt-BR" sz="2100" dirty="0"/>
              <a:t>" (engraçado) - "Estranho" ou "estranho" em português.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2100" dirty="0"/>
              <a:t>"</a:t>
            </a:r>
            <a:r>
              <a:rPr lang="pt-BR" sz="2100" dirty="0" err="1"/>
              <a:t>Sensitive</a:t>
            </a:r>
            <a:r>
              <a:rPr lang="pt-BR" sz="2100" dirty="0"/>
              <a:t>" (sensível) - "Sensível" em português pode ter uma conotação mais negativa.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2100" dirty="0"/>
              <a:t>"</a:t>
            </a:r>
            <a:r>
              <a:rPr lang="pt-BR" sz="2100" dirty="0" err="1"/>
              <a:t>Exciting</a:t>
            </a:r>
            <a:r>
              <a:rPr lang="pt-BR" sz="2100" dirty="0"/>
              <a:t>" (empolgante) - "Emocionante" em português pode ter uma conotação mais negativa.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2100" dirty="0"/>
              <a:t>"</a:t>
            </a:r>
            <a:r>
              <a:rPr lang="pt-BR" sz="2100" dirty="0" err="1"/>
              <a:t>Pathetic</a:t>
            </a:r>
            <a:r>
              <a:rPr lang="pt-BR" sz="2100" dirty="0"/>
              <a:t>" (patético) - "Patético" em português pode ter uma conotação mais forte e negativa.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2100" dirty="0"/>
              <a:t>"Nice" (agradável) - "Legal" em português pode ter uma conotação mais neutra ou negativa, dependendo do contexto.</a:t>
            </a:r>
          </a:p>
          <a:p>
            <a:pPr algn="just"/>
            <a:endParaRPr lang="en-US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308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59ADA-9B54-344A-3D92-7299C4D0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</a:t>
            </a:r>
            <a:r>
              <a:rPr lang="en-US" dirty="0"/>
              <a:t>Loughran e McDonald (2011)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0C76D8-AE7E-62AC-EC3E-FF292201E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Esse dicionário é útil para </a:t>
            </a:r>
            <a:r>
              <a:rPr lang="pt-BR" b="1" dirty="0"/>
              <a:t>textos financeiros </a:t>
            </a:r>
            <a:r>
              <a:rPr lang="pt-BR" dirty="0"/>
              <a:t>em geral em língua </a:t>
            </a:r>
            <a:r>
              <a:rPr lang="pt-BR" b="1" dirty="0"/>
              <a:t>inglesa</a:t>
            </a:r>
            <a:r>
              <a:rPr lang="pt-BR" dirty="0"/>
              <a:t>. Esse dicionário possui 4150 verbetes. Os autores classificaram esses verbetes entre </a:t>
            </a:r>
            <a:r>
              <a:rPr lang="pt-BR" i="1" dirty="0"/>
              <a:t>negative, positive, </a:t>
            </a:r>
            <a:r>
              <a:rPr lang="pt-BR" i="1" dirty="0" err="1"/>
              <a:t>constraining</a:t>
            </a:r>
            <a:r>
              <a:rPr lang="pt-BR" i="1" dirty="0"/>
              <a:t>, </a:t>
            </a:r>
            <a:r>
              <a:rPr lang="pt-BR" i="1" dirty="0" err="1"/>
              <a:t>litigious</a:t>
            </a:r>
            <a:r>
              <a:rPr lang="pt-BR" i="1" dirty="0"/>
              <a:t>, </a:t>
            </a:r>
            <a:r>
              <a:rPr lang="pt-BR" i="1" dirty="0" err="1"/>
              <a:t>superfluous</a:t>
            </a:r>
            <a:r>
              <a:rPr lang="pt-BR" i="1" dirty="0"/>
              <a:t> e </a:t>
            </a:r>
            <a:r>
              <a:rPr lang="pt-BR" i="1" dirty="0" err="1"/>
              <a:t>uncertainty</a:t>
            </a:r>
            <a:r>
              <a:rPr lang="pt-BR" dirty="0"/>
              <a:t>. Segue uma pequena amostra: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7A5338-38F1-A8FF-E50C-0CBA16CF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92" y="3620456"/>
            <a:ext cx="2448700" cy="323754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1AE2D9-815C-DAEC-647F-7B353208E4C0}"/>
              </a:ext>
            </a:extLst>
          </p:cNvPr>
          <p:cNvSpPr txBox="1"/>
          <p:nvPr/>
        </p:nvSpPr>
        <p:spPr>
          <a:xfrm>
            <a:off x="4717774" y="4823791"/>
            <a:ext cx="6318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Você pode baixar o dicionário completo por meio esse site: </a:t>
            </a:r>
            <a:r>
              <a:rPr lang="en-US" dirty="0">
                <a:hlinkClick r:id="rId3"/>
              </a:rPr>
              <a:t>Loughran-McDonald Master Dictionary w/ Sentiment Word Lists // Software Repository for Accounting and Finance // University of Notre Dame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847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10399</TotalTime>
  <Words>4393</Words>
  <Application>Microsoft Office PowerPoint</Application>
  <PresentationFormat>Widescreen</PresentationFormat>
  <Paragraphs>328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51" baseType="lpstr">
      <vt:lpstr>-apple-system</vt:lpstr>
      <vt:lpstr>Arial</vt:lpstr>
      <vt:lpstr>Calibri</vt:lpstr>
      <vt:lpstr>Calibri Light</vt:lpstr>
      <vt:lpstr>Roboto</vt:lpstr>
      <vt:lpstr>Söhne</vt:lpstr>
      <vt:lpstr>source-serif-pro</vt:lpstr>
      <vt:lpstr>Wingdings</vt:lpstr>
      <vt:lpstr>Tema do Office</vt:lpstr>
      <vt:lpstr>Apresentação do PowerPoint</vt:lpstr>
      <vt:lpstr>Apresentação do PowerPoint</vt:lpstr>
      <vt:lpstr>Apresentação do PowerPoint</vt:lpstr>
      <vt:lpstr>O que é analise textual?</vt:lpstr>
      <vt:lpstr>Preparando o texto para análise de sentimentos</vt:lpstr>
      <vt:lpstr>Por que remover as stop words?</vt:lpstr>
      <vt:lpstr>Preparação de um texto para análise de sentimento</vt:lpstr>
      <vt:lpstr>Métodos baseados em dicionários</vt:lpstr>
      <vt:lpstr>Dicionário de Loughran e McDonald (2011)</vt:lpstr>
      <vt:lpstr>Dicionários úteis em português e em finanças</vt:lpstr>
      <vt:lpstr>Como capturar o sentimento de um texto</vt:lpstr>
      <vt:lpstr>Tipos de textos em finanças para análise de sentimentos</vt:lpstr>
      <vt:lpstr>Principais limitações dos dicionários</vt:lpstr>
      <vt:lpstr>Modelos supervisionados de Machine Learning</vt:lpstr>
      <vt:lpstr>Apresentação do PowerPoint</vt:lpstr>
      <vt:lpstr>Apresentação do PowerPoint</vt:lpstr>
      <vt:lpstr>Algoritmo Máquina de vetores de suporte (Supporte Vector Machine - SVM)</vt:lpstr>
      <vt:lpstr>Algoritmo Suporte Vector Machine (SVM)</vt:lpstr>
      <vt:lpstr>Redes neurais</vt:lpstr>
      <vt:lpstr>Perceptron</vt:lpstr>
      <vt:lpstr>Apresentação do PowerPoint</vt:lpstr>
      <vt:lpstr>Como avaliar os modelos supervisionados de machine learning</vt:lpstr>
      <vt:lpstr>Como avaliar os modelos supervisionados de machine learning</vt:lpstr>
      <vt:lpstr>Como avaliar os modelos supervisionados de machine learning</vt:lpstr>
      <vt:lpstr>Como avaliar os modelos supervisionados de machine learning</vt:lpstr>
      <vt:lpstr>Como avaliar os modelos supervisionados de machine learning</vt:lpstr>
      <vt:lpstr>Modelo de bag of words e word embedding</vt:lpstr>
      <vt:lpstr>Modelo de bag of words e word embedding</vt:lpstr>
      <vt:lpstr>Principais limitações dos dicionários e modelos supervisionados clássicos </vt:lpstr>
      <vt:lpstr>FinBERT</vt:lpstr>
      <vt:lpstr>Como o BERT foi treinado?</vt:lpstr>
      <vt:lpstr>Trabalho seminal do BERT</vt:lpstr>
      <vt:lpstr>Trabalho seminal do FinBERT</vt:lpstr>
      <vt:lpstr>Datasets úteis para treinamento de máquinas em finanças</vt:lpstr>
      <vt:lpstr>Datasets úteis para treinamento de máquinas em finanças</vt:lpstr>
      <vt:lpstr>Análise de legibilidade (Readability) </vt:lpstr>
      <vt:lpstr>Fog Index</vt:lpstr>
      <vt:lpstr>Fog Index</vt:lpstr>
      <vt:lpstr>Índice Flesch</vt:lpstr>
      <vt:lpstr>Bog index</vt:lpstr>
      <vt:lpstr>Fórmulas de cálculo dos Índices de legibilidade em finanças: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Avaliador</dc:creator>
  <cp:lastModifiedBy>Avaliador</cp:lastModifiedBy>
  <cp:revision>83</cp:revision>
  <dcterms:created xsi:type="dcterms:W3CDTF">2023-05-19T12:14:18Z</dcterms:created>
  <dcterms:modified xsi:type="dcterms:W3CDTF">2023-06-29T01:01:52Z</dcterms:modified>
</cp:coreProperties>
</file>