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0" r:id="rId6"/>
    <p:sldId id="259" r:id="rId7"/>
    <p:sldId id="286" r:id="rId8"/>
    <p:sldId id="285" r:id="rId9"/>
    <p:sldId id="262" r:id="rId10"/>
    <p:sldId id="282" r:id="rId11"/>
    <p:sldId id="284" r:id="rId12"/>
    <p:sldId id="287" r:id="rId13"/>
    <p:sldId id="283" r:id="rId14"/>
    <p:sldId id="265" r:id="rId15"/>
    <p:sldId id="267" r:id="rId16"/>
    <p:sldId id="281" r:id="rId17"/>
    <p:sldId id="280" r:id="rId18"/>
    <p:sldId id="279" r:id="rId19"/>
    <p:sldId id="269" r:id="rId20"/>
    <p:sldId id="268" r:id="rId21"/>
    <p:sldId id="270" r:id="rId22"/>
    <p:sldId id="271" r:id="rId23"/>
    <p:sldId id="272" r:id="rId24"/>
    <p:sldId id="275" r:id="rId25"/>
    <p:sldId id="276" r:id="rId26"/>
    <p:sldId id="277" r:id="rId27"/>
    <p:sldId id="274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B742-79EF-1B80-4BB0-BC5554C1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42DC7F-5DC7-A05B-2409-EDBB5CD6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CE2E2-9667-7FC0-5595-A9A5DD6E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863D5-FB56-2E08-3232-A9C8546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A013B-EC04-A4E3-F09B-8401FC8D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24594-4EDB-0BF2-487B-1D3B943B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03310-BD3F-2C3E-6B02-41299295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BDF8C-E56C-778C-608C-AB35E4D7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6D6FB-CD34-2F32-3DC3-D9E77A62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79154-0FAA-6DF7-36C1-11BE2029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6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5FF1FC-11F2-312A-D572-D207A1B29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57F58-5492-8C89-DF62-FE11C96B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B5167-5927-BA0B-9631-91CE5DCD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FF388-3332-110E-CDEB-E80526EC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8792F-58D1-ECA9-29DA-09EA8F93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1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077B-7E59-FC66-5298-717CDEF1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0361EE-43A8-18CA-64FF-BE164822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80D42-0759-9D85-F16B-7ECBF640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18BDB-5590-5A54-294B-9A3E5A3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E77B0-2533-39D3-B670-A8E4DFF6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E094-56A7-1F6A-46DE-F64F880F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EB2A4-F80B-5032-F6A2-158F60E9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8425B-1C81-944B-8C12-EC680619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F65E1-1D7D-94C4-0AEC-596CE70B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3E88E-47DF-203D-D4D9-640ADC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F45-A54D-BB60-8F37-01E04F3E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2C8B6-8A4C-6ECA-A08B-380649BA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46D18-975D-F439-979C-323CB96A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23A4BC-B80C-FDA0-24A0-6A3F9997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1B03C-C3D6-FE64-3714-4A02B89F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D4047-516F-6A0F-939C-B4938D9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4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7530F-6B7F-2419-33DE-A2A3D61B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4C015-2F55-6A9B-036C-0A3FB363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F20390-6E21-F481-ACBC-7F0E238D0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35DA51-1958-95A4-A7E2-0CA1F4C45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ABD322-9762-009E-AA0F-035615EC8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5B3791-0850-CE1E-A2AD-62180BF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136086-92B8-093B-69E5-FB3A5CF8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CE0EC0-F2B7-2616-B628-B36BDB1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F25E8-FD47-2E04-1C01-0E0781B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9410E7-09BB-F7C1-2479-91B5B0A9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7F7BD7-AC8C-1C25-A10A-C9F653E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A70811-CABA-3FE8-BC22-B1CD2FCB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5948D7-59EC-1E28-D99C-0EC93BF1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2024F1-0713-0BDD-076A-D1B43E35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BB75C-B924-A6B4-8E54-068935E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E7196-A027-6ADF-889C-15872E5F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474DD-5AA1-4DD9-828C-4AF43E5C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76652-52B8-2327-D0A6-008C526C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8994D-BC6E-714A-AC58-46FEC74E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7091E-38A4-BAFE-0E90-D54EAD0B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BC4FE0-60A8-5F12-0EE5-07960766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2E82C-54D4-B9FD-8CA7-1948B98C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CBB4E1-DB37-E530-9CE5-00602FE6E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57921-2B7E-1E01-3F76-754006EC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33A489-DB85-1793-C764-0E1DDB88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16145F-FA78-AAF5-EC56-838891E3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2D589-F0E0-8533-4CA0-6F5F9E3F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33E93-C9E4-F37D-594F-B7FDC006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6B0F35-1CA2-56BC-B73A-94C88336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23EB9-B83A-EF95-54E6-FB5F12695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0AFB-3935-46B5-A240-FA8C3A4F504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CA3A5-64E4-FC19-9C9B-38FE74CD2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D4B6A-8B8D-5011-1CB1-FAA81125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8497-EC51-4DDC-9C06-072F136C8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me.ufrgs.br/bitstream/handle/10183/235039/001134537.pdf?sequence=1&amp;isAllowed=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2/10/data-scientist-the-sexiest-job-of-the-21st-centu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75241-1118-A90C-E944-7C98B4CC0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Machine learning and accounting research: status and future research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91405-3798-B3B5-84DE-7A366AC7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Jefferson Melo</a:t>
            </a:r>
          </a:p>
          <a:p>
            <a:r>
              <a:rPr lang="pt-BR" dirty="0"/>
              <a:t>Universidade Federal de Uberlândia - UFU</a:t>
            </a:r>
          </a:p>
          <a:p>
            <a:r>
              <a:rPr lang="pt-BR" dirty="0"/>
              <a:t>Pós doutorado em Ciências Contábeis</a:t>
            </a:r>
          </a:p>
          <a:p>
            <a:r>
              <a:rPr lang="pt-BR" dirty="0"/>
              <a:t>Área de concentração: </a:t>
            </a:r>
            <a:r>
              <a:rPr lang="pt-BR" i="1" dirty="0"/>
              <a:t>data </a:t>
            </a:r>
            <a:r>
              <a:rPr lang="pt-BR" i="1" dirty="0" err="1"/>
              <a:t>analytics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150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20AC-A99D-1175-A353-23C810D2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que o pesquisador pode se deparar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7EBE5-0116-BA49-AEB4-DA6CBCAE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8108" cy="4351338"/>
          </a:xfrm>
        </p:spPr>
        <p:txBody>
          <a:bodyPr>
            <a:normAutofit/>
          </a:bodyPr>
          <a:lstStyle/>
          <a:p>
            <a:pPr lvl="1" algn="just"/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Estruturadas (por meio de dados quantitativos): Como o próprio nome indica, dados estruturados são pensadas antes sequer da existência do dado que será carregado por ali, como é o caso de bancos de dados relacionais. Em um banco de dados relacional, cada linha na tabela é um registro com uma ID exclusiva chamada chave para identificar uma empresa, cliente e objeto, por meio desse ID pode-se relacionar várias tabelas.</a:t>
            </a:r>
          </a:p>
          <a:p>
            <a:pPr lvl="1" algn="just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lvl="1" algn="just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lvl="2" algn="just"/>
            <a:r>
              <a:rPr lang="pt-BR" sz="1600" dirty="0">
                <a:solidFill>
                  <a:srgbClr val="222222"/>
                </a:solidFill>
                <a:latin typeface="Times New Roman" panose="02020603050405020304" pitchFamily="18" charset="0"/>
              </a:rPr>
              <a:t>Exemplo de uso em contabilidade: Economática, </a:t>
            </a:r>
            <a:r>
              <a:rPr lang="pt-BR" sz="1600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Refinitiv</a:t>
            </a:r>
            <a:r>
              <a:rPr lang="pt-BR" sz="1600" dirty="0">
                <a:solidFill>
                  <a:srgbClr val="222222"/>
                </a:solidFill>
                <a:latin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Eikon</a:t>
            </a:r>
            <a:r>
              <a:rPr lang="pt-BR" sz="1600" dirty="0">
                <a:solidFill>
                  <a:srgbClr val="222222"/>
                </a:solidFill>
                <a:latin typeface="Times New Roman" panose="02020603050405020304" pitchFamily="18" charset="0"/>
              </a:rPr>
              <a:t> , </a:t>
            </a:r>
            <a:r>
              <a:rPr lang="pt-BR" sz="1600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Anbima</a:t>
            </a:r>
            <a:r>
              <a:rPr lang="pt-BR" sz="1600" dirty="0">
                <a:solidFill>
                  <a:srgbClr val="222222"/>
                </a:solidFill>
                <a:latin typeface="Times New Roman" panose="02020603050405020304" pitchFamily="18" charset="0"/>
              </a:rPr>
              <a:t> Data, Relatório Resumido de Execução Orçamentária (RREO), Demonstrativos das Contas Anuais dos Entes da Federação etc.</a:t>
            </a:r>
          </a:p>
          <a:p>
            <a:pPr lvl="1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Entenda o que são Dados Estruturados e Não Estruturados em TI">
            <a:extLst>
              <a:ext uri="{FF2B5EF4-FFF2-40B4-BE49-F238E27FC236}">
                <a16:creationId xmlns:a16="http://schemas.microsoft.com/office/drawing/2014/main" id="{A7A2ACB7-4E07-50FC-98F4-AD005BBA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85" y="3398079"/>
            <a:ext cx="4031107" cy="14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30A1B0-CA47-4049-F385-84D4B815581B}"/>
              </a:ext>
            </a:extLst>
          </p:cNvPr>
          <p:cNvSpPr txBox="1"/>
          <p:nvPr/>
        </p:nvSpPr>
        <p:spPr>
          <a:xfrm>
            <a:off x="7883385" y="3034746"/>
            <a:ext cx="40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Exemplo de dados estruturados</a:t>
            </a:r>
          </a:p>
        </p:txBody>
      </p:sp>
    </p:spTree>
    <p:extLst>
      <p:ext uri="{BB962C8B-B14F-4D97-AF65-F5344CB8AC3E}">
        <p14:creationId xmlns:p14="http://schemas.microsoft.com/office/powerpoint/2010/main" val="334889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20AC-A99D-1175-A353-23C810D2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que o pesquisador pode se deparar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7EBE5-0116-BA49-AEB4-DA6CBCAE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Não - estruturadas: Os dados não estruturados são aqueles que compreendem cerca de 80% deste universo. Diferentemente do primeiro, não requer estruturas bem definidas, ou padronizadas e podem ser compostos por elementos diversos, comuns ao cotidiano das pessoas. 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Exemplo: textos, áudios, vídeos, fotos,  emojis etc. 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As fontes podem vir de conferencias com acionistas, podcasts, notas explicativas etc.</a:t>
            </a:r>
          </a:p>
          <a:p>
            <a:pPr algn="l"/>
            <a:endParaRPr lang="pt-BR" sz="16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l"/>
            <a:endParaRPr lang="pt-BR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1600" b="0" i="0" dirty="0">
              <a:solidFill>
                <a:srgbClr val="54545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6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5F4E-4078-8426-BA99-BE5036DA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que o pesquisador pode se deparar - Não - estruturadas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3659A-123F-BC5B-105E-0F800DFD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No artigo: </a:t>
            </a:r>
            <a:r>
              <a:rPr lang="pt-BR" sz="2000" b="1" dirty="0">
                <a:solidFill>
                  <a:srgbClr val="222222"/>
                </a:solidFill>
                <a:latin typeface="Times New Roman" panose="02020603050405020304" pitchFamily="18" charset="0"/>
              </a:rPr>
              <a:t>Notas explicativas explicam? Análise da comunicação do gerenciamento de risco a partir de técnicas de </a:t>
            </a:r>
            <a:r>
              <a:rPr lang="pt-BR" sz="2000" b="1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rgbClr val="222222"/>
                </a:solidFill>
                <a:latin typeface="Times New Roman" panose="02020603050405020304" pitchFamily="18" charset="0"/>
              </a:rPr>
              <a:t> mining</a:t>
            </a: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, os autores utilizaram técnicas de mineração de texto em dados não estruturados partindo das notas explicativas de instituições financeiras.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A amostra analisada contou com 241 textos retirados da seção de notas explicativas dos demonstrativos de 32 instituições autorizadas a funcionar pelo Banco Central.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foram coletados trechos das notas explicativas que dissertam sobre a estrutura de gerenciamento de riscos, usualmente localizados ao final das demonstrações, sob o título “Gerenciamento de Riscos” ou “Processos de Gestão”.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O normativo tomado como base para medida de risco foi a Resolução 4.557, de 23 de fevereiro de 2017, que dispõe sobre a obrigatoriedade de implementação de estruturas de gerenciamento de riscos e de capital para os segmentos.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utilizou-se também de medidas quantitativas de risco para avaliação e benchmarking. índice de Basileia (relação entre o patrimônio de referência e os ativos ponderados pelo risco) e o índice Inad90 (porcentagem de operações da carteira de crédito da instituição, em atraso há mais de 90 dias, classificados em níveis de risco de D a H, proxy de ativos problemáticos);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Para analisar o conteúdo sobre risco nas notas explicativas, foi avaliada a distância entre os trechos de gerenciamento de risco das instituições e o trecho sobre estrutura de gerenciamento de risco da referida norma (Capítulo I, Seção III).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A medida de distância escolhida foi a similaridade de cosseno.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Para gerar os vetores normalizados, os textos foram transformados através de ferramentas de </a:t>
            </a:r>
            <a:r>
              <a:rPr lang="pt-BR" sz="2000" i="1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text</a:t>
            </a:r>
            <a:r>
              <a:rPr lang="pt-BR" sz="2000" i="1" dirty="0">
                <a:solidFill>
                  <a:srgbClr val="222222"/>
                </a:solidFill>
                <a:latin typeface="Times New Roman" panose="02020603050405020304" pitchFamily="18" charset="0"/>
              </a:rPr>
              <a:t> mining</a:t>
            </a: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 no 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Leia o artigo completo em: </a:t>
            </a:r>
            <a:r>
              <a:rPr lang="pt-BR" sz="1400" dirty="0">
                <a:hlinkClick r:id="rId2"/>
              </a:rPr>
              <a:t>001134537.pdf (ufrgs.br)</a:t>
            </a:r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l"/>
            <a:endParaRPr lang="pt-BR" sz="1400" dirty="0"/>
          </a:p>
          <a:p>
            <a:pPr algn="l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l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l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37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20AC-A99D-1175-A353-23C810D2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que o pesquisador pode se deparar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7EBE5-0116-BA49-AEB4-DA6CBCAE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dirty="0" err="1">
                <a:solidFill>
                  <a:srgbClr val="222222"/>
                </a:solidFill>
                <a:latin typeface="Times New Roman" panose="02020603050405020304" pitchFamily="18" charset="0"/>
              </a:rPr>
              <a:t>Semi-estruturadas</a:t>
            </a:r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: </a:t>
            </a:r>
            <a:r>
              <a:rPr lang="pt-BR" sz="1600" dirty="0">
                <a:solidFill>
                  <a:srgbClr val="545454"/>
                </a:solidFill>
                <a:latin typeface="Roboto" panose="02000000000000000000" pitchFamily="2" charset="0"/>
              </a:rPr>
              <a:t>H</a:t>
            </a:r>
            <a:r>
              <a:rPr lang="pt-BR" sz="1600" b="0" i="0" dirty="0">
                <a:solidFill>
                  <a:srgbClr val="545454"/>
                </a:solidFill>
                <a:effectLst/>
                <a:latin typeface="Roboto" panose="02000000000000000000" pitchFamily="2" charset="0"/>
              </a:rPr>
              <a:t>á uma combinação de características de dados estruturados e dados não estruturados. É como se falássemos que o dado semiestruturado tem menos controle do que o estruturado e mais rigidez (menos confusão) do que os não estruturados. </a:t>
            </a:r>
          </a:p>
          <a:p>
            <a:pPr lvl="1"/>
            <a:endParaRPr lang="pt-BR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lvl="1"/>
            <a:r>
              <a:rPr lang="pt-BR" sz="2000" dirty="0">
                <a:solidFill>
                  <a:srgbClr val="222222"/>
                </a:solidFill>
                <a:latin typeface="Times New Roman" panose="02020603050405020304" pitchFamily="18" charset="0"/>
              </a:rPr>
              <a:t>Exemplo: entrevistas, paginas em HTML e alguns tipos de dados abertos</a:t>
            </a:r>
          </a:p>
        </p:txBody>
      </p:sp>
    </p:spTree>
    <p:extLst>
      <p:ext uri="{BB962C8B-B14F-4D97-AF65-F5344CB8AC3E}">
        <p14:creationId xmlns:p14="http://schemas.microsoft.com/office/powerpoint/2010/main" val="193416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AD02E-4CF8-A21D-4C36-2E5AE4F7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D00F6-BC8A-B263-AB24-F0142C4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Base </a:t>
            </a:r>
            <a:r>
              <a:rPr lang="pt-BR" b="1" dirty="0" err="1"/>
              <a:t>scopus</a:t>
            </a:r>
            <a:r>
              <a:rPr lang="pt-BR" b="1" dirty="0"/>
              <a:t> </a:t>
            </a:r>
          </a:p>
          <a:p>
            <a:endParaRPr lang="pt-BR" dirty="0"/>
          </a:p>
          <a:p>
            <a:r>
              <a:rPr lang="pt-BR" b="1" dirty="0"/>
              <a:t>Filtro palavras = </a:t>
            </a:r>
            <a:r>
              <a:rPr lang="pt-BR" dirty="0"/>
              <a:t>“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” “</a:t>
            </a:r>
            <a:r>
              <a:rPr lang="pt-BR" dirty="0" err="1"/>
              <a:t>accounting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b="1" dirty="0"/>
              <a:t>Filtro data = </a:t>
            </a:r>
            <a:r>
              <a:rPr lang="pt-BR" dirty="0"/>
              <a:t>não especificado, mas o sistema puxou de 2016 até atual...</a:t>
            </a:r>
          </a:p>
          <a:p>
            <a:endParaRPr lang="pt-BR" dirty="0"/>
          </a:p>
          <a:p>
            <a:r>
              <a:rPr lang="pt-BR" b="1" dirty="0"/>
              <a:t>Ferramenta = </a:t>
            </a:r>
            <a:r>
              <a:rPr lang="pt-BR" dirty="0" err="1"/>
              <a:t>Bibliometrix</a:t>
            </a:r>
            <a:r>
              <a:rPr lang="pt-BR" dirty="0"/>
              <a:t> do R</a:t>
            </a:r>
          </a:p>
          <a:p>
            <a:endParaRPr lang="pt-BR" dirty="0"/>
          </a:p>
          <a:p>
            <a:r>
              <a:rPr lang="pt-BR" dirty="0"/>
              <a:t>55 artigos reportados</a:t>
            </a:r>
          </a:p>
        </p:txBody>
      </p:sp>
    </p:spTree>
    <p:extLst>
      <p:ext uri="{BB962C8B-B14F-4D97-AF65-F5344CB8AC3E}">
        <p14:creationId xmlns:p14="http://schemas.microsoft.com/office/powerpoint/2010/main" val="292361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2E05BA-7EEB-E1E5-B6DE-55B24CFDC866}"/>
              </a:ext>
            </a:extLst>
          </p:cNvPr>
          <p:cNvSpPr txBox="1"/>
          <p:nvPr/>
        </p:nvSpPr>
        <p:spPr>
          <a:xfrm>
            <a:off x="4399722" y="144881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 err="1"/>
              <a:t>Exported</a:t>
            </a:r>
            <a:r>
              <a:rPr lang="pt-BR" sz="3000" dirty="0"/>
              <a:t> data</a:t>
            </a:r>
          </a:p>
          <a:p>
            <a:endParaRPr lang="pt-BR" sz="3000" dirty="0"/>
          </a:p>
          <a:p>
            <a:r>
              <a:rPr lang="pt-BR" sz="3000" dirty="0"/>
              <a:t>Year	</a:t>
            </a:r>
            <a:r>
              <a:rPr lang="pt-BR" sz="3000" dirty="0" err="1"/>
              <a:t>Articles</a:t>
            </a:r>
            <a:endParaRPr lang="pt-BR" sz="3000" dirty="0"/>
          </a:p>
          <a:p>
            <a:r>
              <a:rPr lang="pt-BR" sz="3000" dirty="0"/>
              <a:t>2016		2</a:t>
            </a:r>
          </a:p>
          <a:p>
            <a:r>
              <a:rPr lang="pt-BR" sz="3000" dirty="0"/>
              <a:t>2017		0</a:t>
            </a:r>
          </a:p>
          <a:p>
            <a:r>
              <a:rPr lang="pt-BR" sz="3000" dirty="0"/>
              <a:t>2018		3</a:t>
            </a:r>
          </a:p>
          <a:p>
            <a:r>
              <a:rPr lang="pt-BR" sz="3000" dirty="0"/>
              <a:t>2019		4</a:t>
            </a:r>
          </a:p>
          <a:p>
            <a:r>
              <a:rPr lang="pt-BR" sz="3000" dirty="0"/>
              <a:t>2020		7</a:t>
            </a:r>
          </a:p>
          <a:p>
            <a:r>
              <a:rPr lang="pt-BR" sz="3000" dirty="0"/>
              <a:t>2021		11</a:t>
            </a:r>
          </a:p>
          <a:p>
            <a:r>
              <a:rPr lang="pt-BR" sz="3000" dirty="0"/>
              <a:t>2022		20</a:t>
            </a:r>
          </a:p>
          <a:p>
            <a:r>
              <a:rPr lang="pt-BR" sz="3000" dirty="0"/>
              <a:t>2023		8</a:t>
            </a:r>
          </a:p>
          <a:p>
            <a:r>
              <a:rPr lang="pt-BR" sz="3000" dirty="0"/>
              <a:t>TOTAL	55</a:t>
            </a:r>
          </a:p>
        </p:txBody>
      </p:sp>
    </p:spTree>
    <p:extLst>
      <p:ext uri="{BB962C8B-B14F-4D97-AF65-F5344CB8AC3E}">
        <p14:creationId xmlns:p14="http://schemas.microsoft.com/office/powerpoint/2010/main" val="227346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47D7B3-D5BC-0518-3FD0-1ADB6D67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6" y="1797050"/>
            <a:ext cx="9705975" cy="46958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7F3261-B18C-95AF-DB09-2B147B30BFE4}"/>
              </a:ext>
            </a:extLst>
          </p:cNvPr>
          <p:cNvSpPr txBox="1"/>
          <p:nvPr/>
        </p:nvSpPr>
        <p:spPr>
          <a:xfrm>
            <a:off x="438647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Títulos dos artigos</a:t>
            </a:r>
          </a:p>
        </p:txBody>
      </p:sp>
    </p:spTree>
    <p:extLst>
      <p:ext uri="{BB962C8B-B14F-4D97-AF65-F5344CB8AC3E}">
        <p14:creationId xmlns:p14="http://schemas.microsoft.com/office/powerpoint/2010/main" val="292449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 - </a:t>
            </a:r>
            <a:r>
              <a:rPr lang="pt-BR" i="1" dirty="0"/>
              <a:t>abstracts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230C4A-FCF8-2EAF-9DAA-BBDED0E2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 – </a:t>
            </a:r>
            <a:r>
              <a:rPr lang="pt-BR" i="1" dirty="0"/>
              <a:t>Key - words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3CA8ED-30BB-90A9-B24D-0F5E5CC2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CAF51E3-33BF-BBBB-5324-A4529B97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9531"/>
            <a:ext cx="12284766" cy="5638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contábil– TOP 10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20A741-D6F3-DFD5-0A31-3C62BBA667E1}"/>
              </a:ext>
            </a:extLst>
          </p:cNvPr>
          <p:cNvSpPr txBox="1"/>
          <p:nvPr/>
        </p:nvSpPr>
        <p:spPr>
          <a:xfrm>
            <a:off x="0" y="1789043"/>
            <a:ext cx="25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10 Referências mais citadas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D82C8B-74E3-202B-E129-AD2ADE4645CB}"/>
              </a:ext>
            </a:extLst>
          </p:cNvPr>
          <p:cNvSpPr txBox="1"/>
          <p:nvPr/>
        </p:nvSpPr>
        <p:spPr>
          <a:xfrm>
            <a:off x="4644887" y="1789043"/>
            <a:ext cx="25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10 Autores que citam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C3CDE7-B274-58E6-FF70-B526D5DAB8F7}"/>
              </a:ext>
            </a:extLst>
          </p:cNvPr>
          <p:cNvSpPr txBox="1"/>
          <p:nvPr/>
        </p:nvSpPr>
        <p:spPr>
          <a:xfrm>
            <a:off x="9462052" y="1789043"/>
            <a:ext cx="2584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10 Palavras Chaves dos artigos dos autores</a:t>
            </a:r>
          </a:p>
        </p:txBody>
      </p:sp>
    </p:spTree>
    <p:extLst>
      <p:ext uri="{BB962C8B-B14F-4D97-AF65-F5344CB8AC3E}">
        <p14:creationId xmlns:p14="http://schemas.microsoft.com/office/powerpoint/2010/main" val="2606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C1A1E-7F84-24F1-DFD3-F5D68FDA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: uma subdivisão da inteligência artificial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80A57-5BD5-F4E7-7FC3-F2B1D3B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9342" y="1690688"/>
            <a:ext cx="7734920" cy="5167312"/>
          </a:xfrm>
          <a:prstGeom prst="rect">
            <a:avLst/>
          </a:prstGeom>
        </p:spPr>
      </p:pic>
      <p:sp>
        <p:nvSpPr>
          <p:cNvPr id="7" name="Texto Explicativo: Linha sem Borda 6">
            <a:extLst>
              <a:ext uri="{FF2B5EF4-FFF2-40B4-BE49-F238E27FC236}">
                <a16:creationId xmlns:a16="http://schemas.microsoft.com/office/drawing/2014/main" id="{3C027301-2CBA-67EF-88E5-4C6A3B527901}"/>
              </a:ext>
            </a:extLst>
          </p:cNvPr>
          <p:cNvSpPr/>
          <p:nvPr/>
        </p:nvSpPr>
        <p:spPr>
          <a:xfrm>
            <a:off x="7006105" y="4950653"/>
            <a:ext cx="4527169" cy="1758881"/>
          </a:xfrm>
          <a:prstGeom prst="callout1">
            <a:avLst>
              <a:gd name="adj1" fmla="val 18750"/>
              <a:gd name="adj2" fmla="val -8333"/>
              <a:gd name="adj3" fmla="val -20811"/>
              <a:gd name="adj4" fmla="val -9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Depois de aprender com erros e acertos, nesse nível a máquina age como um humano.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Exemplo: carros autônomos que funcionam com inteligência artificial profunda, agem como humanos. </a:t>
            </a:r>
          </a:p>
        </p:txBody>
      </p:sp>
      <p:sp>
        <p:nvSpPr>
          <p:cNvPr id="8" name="Texto Explicativo: Linha sem Borda 7">
            <a:extLst>
              <a:ext uri="{FF2B5EF4-FFF2-40B4-BE49-F238E27FC236}">
                <a16:creationId xmlns:a16="http://schemas.microsoft.com/office/drawing/2014/main" id="{C4FD62B1-EE89-0EEA-AFFE-1E73D83C15FB}"/>
              </a:ext>
            </a:extLst>
          </p:cNvPr>
          <p:cNvSpPr/>
          <p:nvPr/>
        </p:nvSpPr>
        <p:spPr>
          <a:xfrm>
            <a:off x="6321289" y="1027906"/>
            <a:ext cx="5847910" cy="2514600"/>
          </a:xfrm>
          <a:prstGeom prst="callout1">
            <a:avLst>
              <a:gd name="adj1" fmla="val 18750"/>
              <a:gd name="adj2" fmla="val -8333"/>
              <a:gd name="adj3" fmla="val 88111"/>
              <a:gd name="adj4" fmla="val -54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Nesse nível a máquina aprende com erros e acertos:</a:t>
            </a:r>
          </a:p>
          <a:p>
            <a:pPr algn="ctr"/>
            <a:r>
              <a:rPr lang="pt-BR" dirty="0"/>
              <a:t>Exemplo: em que situações um carro deve parar ou reduzir a velocidade?</a:t>
            </a:r>
          </a:p>
          <a:p>
            <a:pPr algn="ctr"/>
            <a:r>
              <a:rPr lang="pt-BR" dirty="0"/>
              <a:t>Parar: sinal vermelho, animal cruzando a pista etc.</a:t>
            </a:r>
          </a:p>
          <a:p>
            <a:pPr algn="ctr"/>
            <a:r>
              <a:rPr lang="pt-BR" dirty="0"/>
              <a:t>Reduzir a velocidade: lombadas, proximidade de escolas, transito lento etc.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80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AFF1FF-E358-4C65-C8B9-151C5305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573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E9FABA-51F5-761B-0E55-7B089053384F}"/>
              </a:ext>
            </a:extLst>
          </p:cNvPr>
          <p:cNvSpPr txBox="1"/>
          <p:nvPr/>
        </p:nvSpPr>
        <p:spPr>
          <a:xfrm>
            <a:off x="2703443" y="1671846"/>
            <a:ext cx="622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Periódicos que mais publicaram sobre o tema de 2016 a atual</a:t>
            </a:r>
          </a:p>
        </p:txBody>
      </p:sp>
    </p:spTree>
    <p:extLst>
      <p:ext uri="{BB962C8B-B14F-4D97-AF65-F5344CB8AC3E}">
        <p14:creationId xmlns:p14="http://schemas.microsoft.com/office/powerpoint/2010/main" val="16185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2C1402-1601-EB3D-83D5-14B90720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52"/>
            <a:ext cx="12192000" cy="53108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4A56E2-EADC-9192-9096-AC58D73A1B8B}"/>
              </a:ext>
            </a:extLst>
          </p:cNvPr>
          <p:cNvSpPr txBox="1"/>
          <p:nvPr/>
        </p:nvSpPr>
        <p:spPr>
          <a:xfrm>
            <a:off x="2703442" y="1571418"/>
            <a:ext cx="67188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Periódicos mais citados pelos trabalhos sobre o tema de 2016 a atual</a:t>
            </a:r>
          </a:p>
        </p:txBody>
      </p:sp>
    </p:spTree>
    <p:extLst>
      <p:ext uri="{BB962C8B-B14F-4D97-AF65-F5344CB8AC3E}">
        <p14:creationId xmlns:p14="http://schemas.microsoft.com/office/powerpoint/2010/main" val="351559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8C46FB-C7C9-5086-997E-6F98096A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52"/>
            <a:ext cx="12192000" cy="53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3F0CF-3DFB-AC8C-8697-3AEB27AF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2192000" cy="51573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50CF5AF-FB84-7267-63FC-37F924885337}"/>
              </a:ext>
            </a:extLst>
          </p:cNvPr>
          <p:cNvSpPr txBox="1"/>
          <p:nvPr/>
        </p:nvSpPr>
        <p:spPr>
          <a:xfrm>
            <a:off x="1192695" y="1690686"/>
            <a:ext cx="622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Autores que mais publicaram sobre o tema de 2016 a atual</a:t>
            </a:r>
          </a:p>
        </p:txBody>
      </p:sp>
    </p:spTree>
    <p:extLst>
      <p:ext uri="{BB962C8B-B14F-4D97-AF65-F5344CB8AC3E}">
        <p14:creationId xmlns:p14="http://schemas.microsoft.com/office/powerpoint/2010/main" val="150624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2D7BB9-60A8-99CD-3C65-CECAFDC4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2192000" cy="51971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B068B4-C94A-E72D-8A74-C714CCC14E90}"/>
              </a:ext>
            </a:extLst>
          </p:cNvPr>
          <p:cNvSpPr txBox="1"/>
          <p:nvPr/>
        </p:nvSpPr>
        <p:spPr>
          <a:xfrm>
            <a:off x="1192695" y="1690686"/>
            <a:ext cx="622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Autores mais citados sobre o tema de 2016 a atual</a:t>
            </a:r>
          </a:p>
        </p:txBody>
      </p:sp>
    </p:spTree>
    <p:extLst>
      <p:ext uri="{BB962C8B-B14F-4D97-AF65-F5344CB8AC3E}">
        <p14:creationId xmlns:p14="http://schemas.microsoft.com/office/powerpoint/2010/main" val="7654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7702D6-73B4-2EEE-80DA-34880817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261"/>
            <a:ext cx="12192000" cy="53638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0626F3-3AB9-96FD-8983-F82E12551B34}"/>
              </a:ext>
            </a:extLst>
          </p:cNvPr>
          <p:cNvSpPr txBox="1"/>
          <p:nvPr/>
        </p:nvSpPr>
        <p:spPr>
          <a:xfrm>
            <a:off x="1192695" y="1690686"/>
            <a:ext cx="622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Trabalhos mais citados sobre nos 55 artigos pesquisados</a:t>
            </a:r>
          </a:p>
        </p:txBody>
      </p:sp>
    </p:spTree>
    <p:extLst>
      <p:ext uri="{BB962C8B-B14F-4D97-AF65-F5344CB8AC3E}">
        <p14:creationId xmlns:p14="http://schemas.microsoft.com/office/powerpoint/2010/main" val="224207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6D286C-58C6-1555-50A3-42E7F5C3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2" y="1902722"/>
            <a:ext cx="9705975" cy="46958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6B89B0-FDEA-FDCE-FBFD-E626B623CF61}"/>
              </a:ext>
            </a:extLst>
          </p:cNvPr>
          <p:cNvSpPr txBox="1"/>
          <p:nvPr/>
        </p:nvSpPr>
        <p:spPr>
          <a:xfrm>
            <a:off x="2928729" y="19027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Network dos trabalhos citados</a:t>
            </a:r>
            <a:endParaRPr lang="pt-B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3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90AD6E-8495-0676-AD9D-08DD4768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504"/>
            <a:ext cx="12192000" cy="55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0A-C5CB-68B1-228B-D43958E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sobre o tema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e pesquisas na área contábil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6C49F0-A221-6DDF-744D-CF9294417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53F93-EEE6-27A9-76CA-0435C7F2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274637"/>
            <a:ext cx="7765774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De onde surgiu o termo “inteligência artificial” e sua evolução?</a:t>
            </a:r>
          </a:p>
        </p:txBody>
      </p:sp>
      <p:pic>
        <p:nvPicPr>
          <p:cNvPr id="1028" name="Picture 4" descr="Linha do tempo Inteligência Artificial">
            <a:extLst>
              <a:ext uri="{FF2B5EF4-FFF2-40B4-BE49-F238E27FC236}">
                <a16:creationId xmlns:a16="http://schemas.microsoft.com/office/drawing/2014/main" id="{63E2B15F-EC3B-9EF5-DBB5-C9F78762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" y="1600200"/>
            <a:ext cx="11468281" cy="47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4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B21D1-295A-AC23-B743-5BED53BC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28"/>
            <a:ext cx="10515600" cy="1325563"/>
          </a:xfrm>
        </p:spPr>
        <p:txBody>
          <a:bodyPr/>
          <a:lstStyle/>
          <a:p>
            <a:r>
              <a:rPr lang="pt-BR" dirty="0"/>
              <a:t>Já que o tema é tão antigo, por que todas as pessoas estão falando sobre isso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673C4-EDDC-12F7-6B9B-5DE8A3C9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502" y="1825625"/>
            <a:ext cx="505032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Apesar de ser um tema antigo, essa área se desenvolveu nos últimos tempos, por dois motivos: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Barateamento do poder computacional (rapidez de cálculo) e armazenamento, (principalmente em nuvem);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Quantidade massiva de novos dispositivos que geram dados;</a:t>
            </a:r>
          </a:p>
        </p:txBody>
      </p:sp>
      <p:pic>
        <p:nvPicPr>
          <p:cNvPr id="2050" name="Picture 2" descr="O que é Data Science, qual é o tamanho deste mercado?">
            <a:extLst>
              <a:ext uri="{FF2B5EF4-FFF2-40B4-BE49-F238E27FC236}">
                <a16:creationId xmlns:a16="http://schemas.microsoft.com/office/drawing/2014/main" id="{25278E43-8F1B-D815-D378-C02DA702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2" y="1470991"/>
            <a:ext cx="7141676" cy="5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9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A904-CB12-E3DC-FEBD-744FC67F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artigo que citou o termo “</a:t>
            </a:r>
            <a:r>
              <a:rPr lang="pt-BR" i="1" dirty="0"/>
              <a:t>data </a:t>
            </a:r>
            <a:r>
              <a:rPr lang="pt-BR" i="1" dirty="0" err="1"/>
              <a:t>sciense</a:t>
            </a:r>
            <a:r>
              <a:rPr lang="pt-BR" dirty="0"/>
              <a:t>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6341DE-8E40-C6F3-30BA-810F3A920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27" y="2358783"/>
            <a:ext cx="5231477" cy="1709633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8A8365-283C-F34D-EAE9-2E3EC216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6" y="1889573"/>
            <a:ext cx="4967910" cy="28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F485F1-F1AC-00DA-4F0B-4C375A007786}"/>
              </a:ext>
            </a:extLst>
          </p:cNvPr>
          <p:cNvSpPr txBox="1"/>
          <p:nvPr/>
        </p:nvSpPr>
        <p:spPr>
          <a:xfrm>
            <a:off x="1577009" y="5354743"/>
            <a:ext cx="7195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Fonte:</a:t>
            </a:r>
          </a:p>
          <a:p>
            <a:r>
              <a:rPr lang="en-US" dirty="0">
                <a:hlinkClick r:id="rId4"/>
              </a:rPr>
              <a:t>Data Scientist: The Sexiest Job of the 21st Century (hbr.org)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80426D-D574-641C-642B-326C5159E467}"/>
              </a:ext>
            </a:extLst>
          </p:cNvPr>
          <p:cNvCxnSpPr>
            <a:cxnSpLocks/>
          </p:cNvCxnSpPr>
          <p:nvPr/>
        </p:nvCxnSpPr>
        <p:spPr>
          <a:xfrm>
            <a:off x="3763618" y="4068416"/>
            <a:ext cx="9276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5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E9F8F-5838-468A-2E40-F27ACFE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skills do pesquisador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F224B-6878-987F-1494-DE998169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Conhecimento em linguagens de programação. As mais comuns: R e Python.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modo geral o </a:t>
            </a:r>
            <a:r>
              <a:rPr lang="pt-BR" dirty="0" err="1"/>
              <a:t>python</a:t>
            </a:r>
            <a:r>
              <a:rPr lang="pt-BR" dirty="0"/>
              <a:t> é mais utilizado em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, porém  na parte de </a:t>
            </a:r>
            <a:r>
              <a:rPr lang="pt-BR" i="1" dirty="0" err="1"/>
              <a:t>text</a:t>
            </a:r>
            <a:r>
              <a:rPr lang="pt-BR" i="1" dirty="0"/>
              <a:t> Mining, </a:t>
            </a:r>
            <a:r>
              <a:rPr lang="pt-BR" dirty="0"/>
              <a:t>o R é mais utilizado 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R (linguagem de programação) – Wikipédia, a enciclopédia livre">
            <a:extLst>
              <a:ext uri="{FF2B5EF4-FFF2-40B4-BE49-F238E27FC236}">
                <a16:creationId xmlns:a16="http://schemas.microsoft.com/office/drawing/2014/main" id="{439ACE99-3001-DE1A-7082-BD047559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58" y="3058319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pentry workshop: introduction to programming and plotting with Python -  Library UvA - University of Amsterdam">
            <a:extLst>
              <a:ext uri="{FF2B5EF4-FFF2-40B4-BE49-F238E27FC236}">
                <a16:creationId xmlns:a16="http://schemas.microsoft.com/office/drawing/2014/main" id="{9A14EF77-3066-F96A-74C9-AD2F7429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42" y="3058319"/>
            <a:ext cx="336776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8C881-5FE5-E6A1-1257-E83B0CBC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10C5D-7D64-5E49-C615-167CD695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8" name="Picture 6" descr="Most Popular Machine Learning Libraries | 2013-2019 - YouTube">
            <a:extLst>
              <a:ext uri="{FF2B5EF4-FFF2-40B4-BE49-F238E27FC236}">
                <a16:creationId xmlns:a16="http://schemas.microsoft.com/office/drawing/2014/main" id="{A158D5EC-46EA-4B1E-C877-3E51031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FE0F27-6EAD-2205-9AEC-3617DEBA9EF2}"/>
              </a:ext>
            </a:extLst>
          </p:cNvPr>
          <p:cNvSpPr txBox="1"/>
          <p:nvPr/>
        </p:nvSpPr>
        <p:spPr>
          <a:xfrm>
            <a:off x="3816626" y="6318978"/>
            <a:ext cx="8375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Roboto" panose="02000000000000000000" pitchFamily="2" charset="0"/>
              </a:rPr>
              <a:t>Based on the number of Stars of the repositories exported from GitHub Archive.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21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Essência do Aprendizado de Máquina | Blog do Nei">
            <a:extLst>
              <a:ext uri="{FF2B5EF4-FFF2-40B4-BE49-F238E27FC236}">
                <a16:creationId xmlns:a16="http://schemas.microsoft.com/office/drawing/2014/main" id="{83F7EDA1-E132-97ED-B0D7-22D903A5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0"/>
            <a:ext cx="9691578" cy="68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20AC-A99D-1175-A353-23C810D2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que o pesquisador pode se deparar</a:t>
            </a:r>
          </a:p>
        </p:txBody>
      </p:sp>
      <p:pic>
        <p:nvPicPr>
          <p:cNvPr id="1026" name="Picture 2" descr="Entenda o que são Dados Estruturados e Não Estruturados em TI">
            <a:extLst>
              <a:ext uri="{FF2B5EF4-FFF2-40B4-BE49-F238E27FC236}">
                <a16:creationId xmlns:a16="http://schemas.microsoft.com/office/drawing/2014/main" id="{3428330F-3410-7983-9CE8-AF1EEFC9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2233785"/>
            <a:ext cx="7456492" cy="36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9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1192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Roboto</vt:lpstr>
      <vt:lpstr>Times New Roman</vt:lpstr>
      <vt:lpstr>Wingdings</vt:lpstr>
      <vt:lpstr>Tema do Office</vt:lpstr>
      <vt:lpstr>Machine learning and accounting research: status and future research</vt:lpstr>
      <vt:lpstr>Machine learning: uma subdivisão da inteligência artificial</vt:lpstr>
      <vt:lpstr>De onde surgiu o termo “inteligência artificial” e sua evolução?</vt:lpstr>
      <vt:lpstr>Já que o tema é tão antigo, por que todas as pessoas estão falando sobre isso hoje?</vt:lpstr>
      <vt:lpstr>Primeiro artigo que citou o termo “data sciense”</vt:lpstr>
      <vt:lpstr>Principais skills do pesquisador</vt:lpstr>
      <vt:lpstr>Apresentação do PowerPoint</vt:lpstr>
      <vt:lpstr>Apresentação do PowerPoint</vt:lpstr>
      <vt:lpstr>Tipos de dados que o pesquisador pode se deparar</vt:lpstr>
      <vt:lpstr>Tipos de dados que o pesquisador pode se deparar</vt:lpstr>
      <vt:lpstr>Tipos de dados que o pesquisador pode se deparar</vt:lpstr>
      <vt:lpstr>Tipos de dados que o pesquisador pode se deparar - Não - estruturadas</vt:lpstr>
      <vt:lpstr>Tipos de dados que o pesquisador pode se deparar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 - abstracts</vt:lpstr>
      <vt:lpstr>Pesquisas sobre o tema machine learning e pesquisas na área contábil – Key - words</vt:lpstr>
      <vt:lpstr>Pesquisas sobre o tema machine learning e pesquisas na área contábil– TOP 10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  <vt:lpstr>Pesquisas sobre o tema machine learning e pesquisas na área contábil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sciense</dc:title>
  <dc:creator>Avaliador</dc:creator>
  <cp:lastModifiedBy>Avaliador</cp:lastModifiedBy>
  <cp:revision>26</cp:revision>
  <dcterms:created xsi:type="dcterms:W3CDTF">2023-03-07T13:49:59Z</dcterms:created>
  <dcterms:modified xsi:type="dcterms:W3CDTF">2023-03-21T12:04:51Z</dcterms:modified>
</cp:coreProperties>
</file>