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5" r:id="rId4"/>
    <p:sldId id="259" r:id="rId5"/>
    <p:sldId id="257" r:id="rId6"/>
    <p:sldId id="267" r:id="rId7"/>
    <p:sldId id="271" r:id="rId8"/>
    <p:sldId id="273" r:id="rId9"/>
    <p:sldId id="262" r:id="rId10"/>
    <p:sldId id="268" r:id="rId11"/>
    <p:sldId id="274" r:id="rId12"/>
    <p:sldId id="263" r:id="rId13"/>
    <p:sldId id="272" r:id="rId14"/>
    <p:sldId id="275" r:id="rId15"/>
    <p:sldId id="276" r:id="rId16"/>
    <p:sldId id="269" r:id="rId17"/>
    <p:sldId id="266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FF9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0893" autoAdjust="0"/>
  </p:normalViewPr>
  <p:slideViewPr>
    <p:cSldViewPr>
      <p:cViewPr varScale="1">
        <p:scale>
          <a:sx n="71" d="100"/>
          <a:sy n="71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erson\Desktop\t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erson\Desktop\t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erson\Desktop\tc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239631580228338E-2"/>
          <c:y val="0.16762113237418064"/>
          <c:w val="0.31979497020663294"/>
          <c:h val="0.6994804396733695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944-495F-BC26-6671906B039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944-495F-BC26-6671906B03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Planilha1!$A$10:$A$11</c:f>
              <c:strCache>
                <c:ptCount val="2"/>
                <c:pt idx="0">
                  <c:v>total verde</c:v>
                </c:pt>
                <c:pt idx="1">
                  <c:v>total amarelo</c:v>
                </c:pt>
              </c:strCache>
            </c:strRef>
          </c:cat>
          <c:val>
            <c:numRef>
              <c:f>Planilha1!$B$10:$B$11</c:f>
              <c:numCache>
                <c:formatCode>h:mm;@</c:formatCode>
                <c:ptCount val="2"/>
                <c:pt idx="0">
                  <c:v>20.866666666666667</c:v>
                </c:pt>
                <c:pt idx="1">
                  <c:v>3.1300000000000003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4-495F-BC26-6671906B039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8037239942374348E-2"/>
          <c:y val="0.86976921562638987"/>
          <c:w val="0.26205694813508884"/>
          <c:h val="5.00632291503800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56552843636471E-2"/>
          <c:y val="0.22844783568430396"/>
          <c:w val="0.33880993210293947"/>
          <c:h val="0.5724298430092369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B06-4232-B6C2-B9350A6EFDE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B06-4232-B6C2-B9350A6EFD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Planilha1!$A$10:$A$11</c:f>
              <c:strCache>
                <c:ptCount val="2"/>
                <c:pt idx="0">
                  <c:v>total verde</c:v>
                </c:pt>
                <c:pt idx="1">
                  <c:v>total amarelo</c:v>
                </c:pt>
              </c:strCache>
            </c:strRef>
          </c:cat>
          <c:val>
            <c:numRef>
              <c:f>Planilha1!$C$10:$C$11</c:f>
              <c:numCache>
                <c:formatCode>h:mm;@</c:formatCode>
                <c:ptCount val="2"/>
                <c:pt idx="0">
                  <c:v>12.359722222222222</c:v>
                </c:pt>
                <c:pt idx="1">
                  <c:v>12.362777777777778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06-4232-B6C2-B9350A6EFD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ayout>
        <c:manualLayout>
          <c:xMode val="edge"/>
          <c:yMode val="edge"/>
          <c:x val="5.0933167318233011E-2"/>
          <c:y val="0.86462651119798695"/>
          <c:w val="0.2744594892317494"/>
          <c:h val="4.9790047187264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Planilha1!$A$10</c:f>
              <c:strCache>
                <c:ptCount val="1"/>
                <c:pt idx="0">
                  <c:v>total verde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Planilha1!$B$9:$C$9</c:f>
              <c:strCache>
                <c:ptCount val="2"/>
                <c:pt idx="0">
                  <c:v>Atual</c:v>
                </c:pt>
                <c:pt idx="1">
                  <c:v>Proposto</c:v>
                </c:pt>
              </c:strCache>
            </c:strRef>
          </c:cat>
          <c:val>
            <c:numRef>
              <c:f>Planilha1!$B$10:$C$10</c:f>
              <c:numCache>
                <c:formatCode>h:mm;@</c:formatCode>
                <c:ptCount val="2"/>
                <c:pt idx="0">
                  <c:v>20.866666666666667</c:v>
                </c:pt>
                <c:pt idx="1">
                  <c:v>12.359722222222222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1-429D-BF7A-15D07A4458E5}"/>
            </c:ext>
          </c:extLst>
        </c:ser>
        <c:ser>
          <c:idx val="1"/>
          <c:order val="1"/>
          <c:tx>
            <c:strRef>
              <c:f>Planilha1!$A$11</c:f>
              <c:strCache>
                <c:ptCount val="1"/>
                <c:pt idx="0">
                  <c:v>total amarelo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Planilha1!$B$9:$C$9</c:f>
              <c:strCache>
                <c:ptCount val="2"/>
                <c:pt idx="0">
                  <c:v>Atual</c:v>
                </c:pt>
                <c:pt idx="1">
                  <c:v>Proposto</c:v>
                </c:pt>
              </c:strCache>
            </c:strRef>
          </c:cat>
          <c:val>
            <c:numRef>
              <c:f>Planilha1!$B$11:$C$11</c:f>
              <c:numCache>
                <c:formatCode>h:mm;@</c:formatCode>
                <c:ptCount val="2"/>
                <c:pt idx="0">
                  <c:v>3.1300000000000003</c:v>
                </c:pt>
                <c:pt idx="1">
                  <c:v>12.362777777777778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31-429D-BF7A-15D07A4458E5}"/>
            </c:ext>
          </c:extLst>
        </c:ser>
        <c:ser>
          <c:idx val="2"/>
          <c:order val="2"/>
          <c:tx>
            <c:strRef>
              <c:f>Planilha1!$A$12</c:f>
              <c:strCache>
                <c:ptCount val="1"/>
                <c:pt idx="0">
                  <c:v>total vermelho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Planilha1!$B$9:$C$9</c:f>
              <c:strCache>
                <c:ptCount val="2"/>
                <c:pt idx="0">
                  <c:v>Atual</c:v>
                </c:pt>
                <c:pt idx="1">
                  <c:v>Proposto</c:v>
                </c:pt>
              </c:strCache>
            </c:strRef>
          </c:cat>
          <c:val>
            <c:numRef>
              <c:f>Planilha1!$B$12:$C$12</c:f>
              <c:numCache>
                <c:formatCode>h:mm;@</c:formatCode>
                <c:ptCount val="2"/>
                <c:pt idx="0">
                  <c:v>20.866666666666667</c:v>
                </c:pt>
                <c:pt idx="1">
                  <c:v>12.359722222222222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31-429D-BF7A-15D07A4458E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57630463"/>
        <c:axId val="461087823"/>
      </c:barChart>
      <c:catAx>
        <c:axId val="457630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1087823"/>
        <c:crossesAt val="0"/>
        <c:auto val="1"/>
        <c:lblAlgn val="ctr"/>
        <c:lblOffset val="100"/>
        <c:noMultiLvlLbl val="0"/>
      </c:catAx>
      <c:valAx>
        <c:axId val="461087823"/>
        <c:scaling>
          <c:orientation val="minMax"/>
          <c:max val="24"/>
          <c:min val="1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;@" sourceLinked="1"/>
        <c:majorTickMark val="none"/>
        <c:minorTickMark val="none"/>
        <c:tickLblPos val="nextTo"/>
        <c:crossAx val="457630463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733E93F-3C2E-4CF2-815C-06D7748150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pt-B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060AF98-64A7-411D-BA40-DB24A4217C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pt-B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83A57858-D43E-4BF8-81B5-6A85323F24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67D87905-4DE4-428C-A7A1-3676BAAB29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4C949AE-932D-43D7-AC93-1117DE9CE2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pt-BR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509FDDA6-CD22-4DD8-A95A-9A2FFE34B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F1326E2-255C-4F02-8B87-AE98395B0043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 </a:t>
            </a:r>
          </a:p>
          <a:p>
            <a:r>
              <a:rPr lang="pt-BR" dirty="0"/>
              <a:t>Falar sobre sistema atual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6E2-255C-4F02-8B87-AE98395B0043}" type="slidenum">
              <a:rPr lang="ru-RU" altLang="pt-BR" smtClean="0"/>
              <a:pPr/>
              <a:t>2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5280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 elaborar um software que otimize o tempo de espera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6E2-255C-4F02-8B87-AE98395B0043}" type="slidenum">
              <a:rPr lang="ru-RU" altLang="pt-BR" smtClean="0"/>
              <a:pPr/>
              <a:t>4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03255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Alterar o funcionamento atual de um semáforo otimizando o tempo de uma forma que o usuário não precise fazer nada além do normal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6E2-255C-4F02-8B87-AE98395B0043}" type="slidenum">
              <a:rPr lang="ru-RU" altLang="pt-BR" smtClean="0"/>
              <a:pPr/>
              <a:t>5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92350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Diagrama de atividades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6E2-255C-4F02-8B87-AE98395B0043}" type="slidenum">
              <a:rPr lang="ru-RU" altLang="pt-BR" smtClean="0"/>
              <a:pPr/>
              <a:t>7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72524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sistema proposto teve redução significativa no tempo de espera (estado vermelho) em relação ao sistema atual. O sistema atual fornece tempo de verde em excesso, o que implica em espera excessiva e desnecessária das demais partes.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6E2-255C-4F02-8B87-AE98395B0043}" type="slidenum">
              <a:rPr lang="ru-RU" altLang="pt-BR" smtClean="0"/>
              <a:pPr/>
              <a:t>13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05516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6E2-255C-4F02-8B87-AE98395B0043}" type="slidenum">
              <a:rPr lang="ru-RU" altLang="pt-BR" smtClean="0"/>
              <a:pPr/>
              <a:t>16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8225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595191-E308-4663-B6ED-2FCDE49573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5157788"/>
            <a:ext cx="6048375" cy="12223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ru-RU" altLang="pt-B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DFDC83D-7AAB-47B5-AB9A-69651BEF03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6354763"/>
            <a:ext cx="6048375" cy="3143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67D7FD"/>
                </a:solidFill>
              </a:defRPr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ru-RU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6E57-2033-4737-AE09-BB0A26A9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7E82A-9488-4952-91AF-CC44AEBAB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3D586-5121-480C-937A-6B681CC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8775D-5F3D-48DC-91C9-2A3DC757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3F563-5143-4A37-9507-6AE6356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6DA92-3DB4-4CFF-9AA6-4B4AC64532FE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751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63FF7F-57FE-4E69-B1AB-B7B40BD50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82B9D-DDE2-4366-9A5D-F73622B1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9B975-C280-4DC2-B889-0699ADA9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516CA-3B3B-447B-953C-A76B5FF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64797-48C4-47B6-87C3-F3C424EF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A4EB7-8F82-4035-9BBA-7E1CFB7D4687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15665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5F5E5-C689-4E79-9A01-4E240B6F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3B3AA-C53A-4019-9D79-04465246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FB8E1-610B-422F-ABAE-53C97FF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A4DFB-8918-4AB2-A3EE-846AA6AE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1BC80-618A-4AF1-BE68-2454499F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1A8B-A6AE-4A78-8825-8A18B36DAFD0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87201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316A0-E0E4-4564-9F9B-D9F768CA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4C709-8442-417E-BCA7-4A62E554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6F920-CAD2-4BB5-BF23-F927222E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9CD00-7E0B-417E-B4BE-000886C8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E34C6-0124-4037-B50B-27E678FA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3A0E0-BD10-49D3-AB9A-329DEE94FB41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07319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06E47-6411-4436-BDE8-89A190E1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B49D8-CC36-4C9C-BA4E-32B21E6D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DC25C-22CC-4431-81FB-D012C993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6B1D3-7BB9-4498-8597-C5F1DB5B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D7EB0-48BF-4E15-B257-6A9F9480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2F689-EC64-4CB2-AB88-6977A4A0C518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16394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1DA24-439F-41B1-9364-6FC0057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0DD1E-ABC4-4A33-875E-60384B151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2C4133-A6F1-4919-BEDC-616B675C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B8281-F17B-47C3-AE5F-4CCA87C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2A337-FE46-4F8F-A7AF-D963ED51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2924BD-8AFA-404A-833A-A5396B59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9DE83-2C76-4F9B-B736-3FAABE9D27DE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50777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7B68-E237-4605-8878-FA58E241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EEC728-28AE-4501-ABE7-127C3F0A2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741A77-19AA-4D0B-841C-F300011D7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45AED6-68ED-4171-B9DF-E85BE5041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4A13E9-39B9-440F-9C5D-01626EDC9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5A84A8-EB55-4165-9B02-EFF0B2AA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418D0E-457F-49A1-8DB0-2D32C3BE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70750-5257-4A46-8250-8B4D579F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10572-2025-4A15-A661-BA4A9F9DD843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0011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450E-4C08-4D39-BEB2-EAE6AF6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DEA970-7764-40DA-8F93-CFB5E330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EA5D58-8F70-4924-9E8F-CFFB79A3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319A9E-7AA5-49A1-B511-C8F0DF82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699F0-E806-4499-BC82-8945673FBB6A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975689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E927AC-B8A0-464F-AFB7-0A6DFF5B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B76C2F-A865-4605-B1B6-F3418312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C74B0-D4A6-4BEB-B0F9-654746BD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2D2EB-84B4-4C2C-93A6-A51CC2D8EA07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966076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FAF6F-A517-4A9E-AF56-65822B0D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C7E33-9634-44C6-BE81-F1A05BAE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188FC-0FD8-4D5B-8918-13444747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C623F0-925E-429F-9497-E71C6A04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EA72EE-2F7F-4A7B-8D2A-B9CCF9F8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39E939-FDEF-46D8-BBD9-3A1DF991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45503-D3ED-432E-8B84-CAF0F68F466F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42189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3B7C9-88D2-4F5B-9232-3EED3988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01B22-BB0A-4225-B9FB-FCB72C9C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DC0F4-D393-472E-ACAD-62539BA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31420-4FD6-4460-9EE3-50C6D8D1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03F2F-4EC1-443F-917A-AC1B9D10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9F872-22E9-44B9-A7E1-CF10586886F3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0847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6DF4-62DA-4336-909D-6217A337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FDCC45-AC23-4D8A-A850-DA1612A52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D7EFC-EAD3-4B65-BE7E-5529BFDC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F379F-0641-4E48-BEED-27BEA7A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A798B3-C5BC-4834-8421-4E23E1EF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8FBF7-83B9-41BF-8021-EDB2E206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02C0E-5ED1-4994-ACD5-31A8BC1BA2AD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125980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410AF-C904-4434-8EBA-F994BDDE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99661D-397C-4D97-8106-B3DCD66F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97DE92-47EC-4B14-B7A9-E204D89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2F2B4-CDCA-441E-9759-2F303FBA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28112-BF04-4F05-80E6-6A96E1D2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86EE1-59C2-4102-8ACE-FCFED6B0CE56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351660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F4BDA-A791-4D6A-BD4D-995AB04D5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523CA6-F0A2-4780-999E-4B54A523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E2DEC-6C89-4F3F-8064-4DD21558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8B78E-7E5B-4C4B-A1A9-E9554FD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6CA29-B783-41CE-BB49-DAACA67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59EDF-52FC-454E-9301-18420E9CA016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9942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6AABB-28AF-459F-A1C6-8EB93985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9E221-5512-45ED-A937-E3447B89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5EBE8-51D2-4828-9F07-A3F81F72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51038-70A3-4A54-86F4-E224F81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9CA47-16AC-4D1E-81C7-9FC60177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95816-1518-4976-8148-952020133774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4996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09AE-64D6-4CD4-9C02-6BF6F63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F1696-04CC-4B42-B452-084BEDCD8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404128-DBEE-4E00-867A-9DD4F5FE5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E322CC-1379-448D-B5D8-D4F5AD4E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35362F-F79D-4846-BD64-0B08BBC4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5561DC-12EF-4B8F-8FB6-DD0A3636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F57CD-B3F8-4F6D-9078-89D72DDB591A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3563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B581-7CF1-43E5-B628-0B33F8AE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9DD9D-1E13-46BB-9D12-CAED0BDA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5ED20A-C059-4164-BF59-2633E144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A741F0-655A-40BE-BC48-2596ADEB3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88242E-8DD8-4E37-A93A-9A5359CBF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422359-7169-456E-8D30-BFAEA5E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67573B-50D6-4B1B-952B-4CCFEA2D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48D022-F9DB-4C37-BD87-5E8A442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D0010-D247-4551-B62B-AC2937F3B5C5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54009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A6B5-FD38-495B-9D44-F75B155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9F3916-0B51-49CE-9DC1-93FE742D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B9F599-FA23-4A0C-B924-A10BF677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BA807C-7840-4FCF-8DA1-69D502D7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C7DF0-3D41-40D2-9925-EDD8EE9A66E3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9031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7DF084-A50C-43BE-B7C8-78EE9A49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51F81F-3FEC-458C-A879-847CFF69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50DD0-0381-4A94-8E98-C644E808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5D153-5D1C-4679-9461-6E3277E3CF44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43932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65B24-3846-4BC3-A472-C3621276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1CFC0-3F94-4686-8C91-50233673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CF45C-D442-46B0-A7D3-978A885B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EE248-539B-4509-B5D8-5C327997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BC931-304D-4271-BDB5-33276F7C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09592-67C7-472C-94FE-23FDF9A8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CFC12-FEE8-47F3-B169-507FE93A01CA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290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AF3B-A93B-4BD8-ADA6-2CC9B6D5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11D278-5A45-43A1-8CFF-91227C08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8FA4B5-6DB6-40C2-ABEA-BB8B597D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EC580E-0ED0-4EAB-A08F-1945D624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AF1153-7000-41C1-8727-72EEBA76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5F467-A3AB-4F5C-A3EE-EC27FCA6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0B9A4-737D-4CE9-99C3-60CFBAE4DF11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1915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074066-B932-4A91-95CB-1B7094BE9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ru-RU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1EE1F9-D0F1-44A6-8D62-5F4DE317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ru-RU" altLang="pt-BR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9E64D6E1-B2C2-4DB6-A66C-804418810E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pt-BR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EDC18E4-3956-4A88-B816-DCB034C8C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pt-BR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148B2835-86C8-4C38-8A95-64B868F525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6B8AF755-C508-418E-BBD3-309803FE2F2D}" type="slidenum">
              <a:rPr lang="en-GB" altLang="pt-BR"/>
              <a:pPr/>
              <a:t>‹nº›</a:t>
            </a:fld>
            <a:endParaRPr lang="en-GB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CCEFF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CEFFA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FC62E117-F454-4AD2-9F87-5F418B8B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9BB462F-8F8F-49E0-8B5A-4F86BFCFB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F99A50F7-7D1D-4D8D-B731-26929D15F3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pt-BR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A8BC2A83-406B-4CC6-88C1-83AD0F2E44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pt-BR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0FBD6149-E153-4D5F-AD50-629062ED30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34CEB6F8-91CD-478C-A79D-168FF7C727F1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altech.com.br/carros/audi-lanca-tecnologia-que-conecta-carros-com-semaforos-85577/" TargetMode="External"/><Relationship Id="rId7" Type="http://schemas.openxmlformats.org/officeDocument/2006/relationships/hyperlink" Target="http://bernleckie.com/how-are-these-things-possible/" TargetMode="External"/><Relationship Id="rId2" Type="http://schemas.openxmlformats.org/officeDocument/2006/relationships/hyperlink" Target="https://www.inc.com/jim-schleckser/how-to-give-feedback-like-a-traffic-ligh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mo.dlr.de/wiki/SUMO" TargetMode="External"/><Relationship Id="rId5" Type="http://schemas.openxmlformats.org/officeDocument/2006/relationships/hyperlink" Target="https://pt.wikipedia.org/wiki/Copa_do_Mundo_FIFA_de_2006" TargetMode="External"/><Relationship Id="rId4" Type="http://schemas.openxmlformats.org/officeDocument/2006/relationships/hyperlink" Target="https://pt.wikipedia.org/wiki/Papa_Bento_X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E5B71CB9-2317-457A-8DAA-9939C96D12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5616" y="1649137"/>
            <a:ext cx="6912768" cy="2787975"/>
          </a:xfrm>
          <a:solidFill>
            <a:srgbClr val="002060">
              <a:alpha val="5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DESENVOLVIMENTO DE SOFTWARE E SIMULAÇÃO DE SEMÁFORO INTELIGENTE</a:t>
            </a:r>
            <a:endParaRPr lang="en-US" altLang="pt-BR" dirty="0">
              <a:solidFill>
                <a:schemeClr val="bg1"/>
              </a:solidFill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3406034B-2545-446E-8E7D-DF330A2C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733256"/>
            <a:ext cx="8280920" cy="86409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67D7FD"/>
                </a:solidFill>
                <a:latin typeface="Georgia" panose="02040502050405020303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pPr algn="r"/>
            <a:r>
              <a:rPr lang="en-US" altLang="pt-BR" b="0" dirty="0">
                <a:solidFill>
                  <a:schemeClr val="bg1"/>
                </a:solidFill>
              </a:rPr>
              <a:t>Jefferson Silvio Meireles de Matos</a:t>
            </a:r>
          </a:p>
          <a:p>
            <a:pPr algn="r"/>
            <a:r>
              <a:rPr lang="en-US" altLang="pt-BR" b="0" dirty="0">
                <a:solidFill>
                  <a:schemeClr val="bg1"/>
                </a:solidFill>
              </a:rPr>
              <a:t>Herculano Haymussi De Biasi</a:t>
            </a:r>
            <a:endParaRPr lang="uk-UA" altLang="pt-BR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E43E36-0A81-4861-816D-280D89DF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10</a:t>
            </a:fld>
            <a:endParaRPr lang="en-GB" altLang="pt-BR"/>
          </a:p>
        </p:txBody>
      </p:sp>
      <p:pic>
        <p:nvPicPr>
          <p:cNvPr id="5" name="Imagem 4" descr="Traci tutorial tls.png">
            <a:extLst>
              <a:ext uri="{FF2B5EF4-FFF2-40B4-BE49-F238E27FC236}">
                <a16:creationId xmlns:a16="http://schemas.microsoft.com/office/drawing/2014/main" id="{009F835C-BA5F-4AFD-B898-4DFA477CF1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20" y="1062534"/>
            <a:ext cx="5221560" cy="4732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2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BF383-DA15-4936-9C15-CD9F7D9A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11</a:t>
            </a:fld>
            <a:endParaRPr lang="en-GB" altLang="pt-BR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09B804E-0989-4CBD-9756-24ECA20A7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92874"/>
              </p:ext>
            </p:extLst>
          </p:nvPr>
        </p:nvGraphicFramePr>
        <p:xfrm>
          <a:off x="179512" y="1155700"/>
          <a:ext cx="8784976" cy="493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44D9A822-7094-4AFD-A5E0-405CE6C3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0"/>
            <a:ext cx="8207375" cy="1155700"/>
          </a:xfrm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Sistema semafórico Atual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C57B3F-65F8-472C-BE3E-1CBCF4FCD2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11400"/>
            <a:ext cx="5516880" cy="27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10FB809-0132-49FD-A1DE-24A4A300B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871776"/>
              </p:ext>
            </p:extLst>
          </p:nvPr>
        </p:nvGraphicFramePr>
        <p:xfrm>
          <a:off x="107504" y="1155700"/>
          <a:ext cx="8712413" cy="496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BA1E1FC-23E4-4147-ADFA-A3D51D03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0"/>
            <a:ext cx="8207375" cy="1155700"/>
          </a:xfrm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Sistema semafórico Proposto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B5082E-1BF7-4409-80C0-0972AB9C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12</a:t>
            </a:fld>
            <a:endParaRPr lang="en-GB" alt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916C11-4859-486C-A7EB-3F1114917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11400"/>
            <a:ext cx="5516880" cy="27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1665C2-8834-479D-B057-C7C0E11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13</a:t>
            </a:fld>
            <a:endParaRPr lang="en-GB" altLang="pt-BR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D5FE5C0-C808-4527-93EE-D93427621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510419"/>
              </p:ext>
            </p:extLst>
          </p:nvPr>
        </p:nvGraphicFramePr>
        <p:xfrm>
          <a:off x="827584" y="1556792"/>
          <a:ext cx="727280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E29AB5C8-6590-4DFA-8EDF-C0217A26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0"/>
            <a:ext cx="8207375" cy="1155700"/>
          </a:xfrm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Comparação dos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9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C7C16-3D85-4269-8B45-A0CD263E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FD4A1-F73E-49C1-8088-AFCA906A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63" y="1520788"/>
            <a:ext cx="6778625" cy="381642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No sistema proposto o valor chegou a </a:t>
            </a:r>
            <a:r>
              <a:rPr lang="pt-BR" sz="2800" b="1" dirty="0"/>
              <a:t>58,88%</a:t>
            </a:r>
            <a:r>
              <a:rPr lang="pt-BR" sz="2400" dirty="0"/>
              <a:t> de diferença em relação ao sistema atual, significando menos tempo de espera enquanto que no sistema atual tem-se </a:t>
            </a:r>
            <a:r>
              <a:rPr lang="pt-BR" sz="2800" b="1" dirty="0"/>
              <a:t>20h 48min </a:t>
            </a:r>
            <a:r>
              <a:rPr lang="pt-BR" sz="2400" dirty="0"/>
              <a:t>de tempo parado, no sistema proposto totalizou apenas </a:t>
            </a:r>
            <a:r>
              <a:rPr lang="pt-BR" sz="2800" b="1" dirty="0"/>
              <a:t>8h 38min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 sistema proposto </a:t>
            </a:r>
            <a:r>
              <a:rPr lang="pt-BR" sz="2400" b="1" dirty="0"/>
              <a:t>atende</a:t>
            </a:r>
            <a:r>
              <a:rPr lang="pt-BR" sz="2400" dirty="0"/>
              <a:t> ao requisito de </a:t>
            </a:r>
            <a:r>
              <a:rPr lang="pt-BR" sz="2400" b="1" dirty="0"/>
              <a:t>otimização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2AFA4-091A-443C-95FF-52E4F2C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A0E0-BD10-49D3-AB9A-329DEE94FB41}" type="slidenum">
              <a:rPr lang="ru-RU" altLang="pt-BR" smtClean="0"/>
              <a:pPr/>
              <a:t>14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42552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84279-69A2-431D-A0A1-9DF623E2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https://www.inc.com/jim-schleckser/how-to-give-feedback-like-a-traffic-light.html</a:t>
            </a:r>
            <a:endParaRPr lang="pt-BR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https://canaltech.com.br/carros/audi-lanca-tecnologia-que-conecta-carros-com-semaforos-85577/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https://pt.wikipedia.org/wiki/Papa_Bento_XVI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https://pt.wikipedia.org/wiki/Copa_do_Mundo_FIFA_de_2006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https://sumo.dlr.de/wiki/SUMO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http://bernleckie.com/how-are-these-things-possible/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1821E3-0A49-449B-A0EE-73A2A548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15</a:t>
            </a:fld>
            <a:endParaRPr lang="en-GB" alt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0B7D481-F4BA-4F04-86D6-DE62EA52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0"/>
            <a:ext cx="8207375" cy="1155700"/>
          </a:xfrm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9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3CB6-9520-4AB5-920C-21CE6D62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0" y="2348681"/>
            <a:ext cx="8352160" cy="216063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Podemos </a:t>
            </a:r>
            <a:r>
              <a:rPr lang="pt-BR" sz="4000" b="1" dirty="0"/>
              <a:t>vender</a:t>
            </a:r>
            <a:r>
              <a:rPr lang="pt-BR" sz="3200" dirty="0"/>
              <a:t> nosso </a:t>
            </a:r>
            <a:r>
              <a:rPr lang="pt-BR" sz="4000" b="1" dirty="0"/>
              <a:t>tempo</a:t>
            </a:r>
            <a:r>
              <a:rPr lang="pt-BR" sz="3200" dirty="0"/>
              <a:t>, </a:t>
            </a:r>
          </a:p>
          <a:p>
            <a:pPr marL="0" indent="0">
              <a:buNone/>
            </a:pPr>
            <a:r>
              <a:rPr lang="pt-BR" sz="3200" dirty="0"/>
              <a:t>mas </a:t>
            </a:r>
            <a:r>
              <a:rPr lang="pt-BR" sz="4000" b="1" dirty="0"/>
              <a:t>não</a:t>
            </a:r>
            <a:r>
              <a:rPr lang="pt-BR" sz="3200" dirty="0"/>
              <a:t> podemos </a:t>
            </a:r>
            <a:r>
              <a:rPr lang="pt-BR" sz="4000" b="1" dirty="0"/>
              <a:t>comprá-lo</a:t>
            </a:r>
            <a:r>
              <a:rPr lang="pt-BR" sz="3200" dirty="0"/>
              <a:t> de volta. </a:t>
            </a:r>
          </a:p>
          <a:p>
            <a:pPr marL="0" indent="0">
              <a:buNone/>
            </a:pPr>
            <a:r>
              <a:rPr lang="pt-BR" sz="3200" dirty="0"/>
              <a:t>(FERNANDO PESSOA)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F79263-0FFB-445D-947D-41CF1194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16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955496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5B9A9F-FB1C-4278-AEAE-7D64138D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2</a:t>
            </a:fld>
            <a:endParaRPr lang="en-GB" altLang="pt-BR"/>
          </a:p>
        </p:txBody>
      </p:sp>
      <p:pic>
        <p:nvPicPr>
          <p:cNvPr id="2050" name="Picture 2" descr="Resultado de imagem para semaforo verde e nenhum carro para passar">
            <a:extLst>
              <a:ext uri="{FF2B5EF4-FFF2-40B4-BE49-F238E27FC236}">
                <a16:creationId xmlns:a16="http://schemas.microsoft.com/office/drawing/2014/main" id="{BC22A20C-AA00-4BF5-9E39-BD4DEA6E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0" y="1620134"/>
            <a:ext cx="6427440" cy="36177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97A0DE3-6F01-4935-B63C-768D981A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72" y="23374"/>
            <a:ext cx="8207375" cy="93185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657715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E03012-7D4F-49A9-BECE-65C5BE1A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DB62-2F17-4435-95D8-7C481827BDDB}" type="slidenum">
              <a:rPr lang="ru-RU" altLang="pt-BR"/>
              <a:pPr/>
              <a:t>3</a:t>
            </a:fld>
            <a:endParaRPr lang="ru-RU" altLang="pt-BR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D20FF62C-F9DC-443B-9C93-7A1FE1219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3556992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pt-BR" sz="2400" dirty="0"/>
              <a:t>“Quanto tempo você demora para ir ou voltar do </a:t>
            </a:r>
            <a:r>
              <a:rPr lang="pt-BR" sz="2400" b="1" dirty="0"/>
              <a:t>trabalho</a:t>
            </a:r>
            <a:r>
              <a:rPr lang="pt-BR" sz="2400" dirty="0"/>
              <a:t>? De acordo com pesquisa da empresa britânica </a:t>
            </a:r>
            <a:r>
              <a:rPr lang="pt-BR" sz="2400" i="1" dirty="0"/>
              <a:t>VitalityHealth</a:t>
            </a:r>
            <a:r>
              <a:rPr lang="pt-BR" sz="2400" dirty="0"/>
              <a:t>, especializada em seguro médico privado, pessoas que passam </a:t>
            </a:r>
            <a:r>
              <a:rPr lang="pt-BR" sz="2400" b="1" dirty="0"/>
              <a:t>horas no trânsito</a:t>
            </a:r>
            <a:r>
              <a:rPr lang="pt-BR" sz="2400" dirty="0"/>
              <a:t>, seja no volante ou no transporte público, estão mais propensas ao </a:t>
            </a:r>
            <a:r>
              <a:rPr lang="pt-BR" sz="2400" b="1" dirty="0"/>
              <a:t>stress</a:t>
            </a:r>
            <a:r>
              <a:rPr lang="pt-BR" sz="2400" dirty="0"/>
              <a:t> e à </a:t>
            </a:r>
            <a:r>
              <a:rPr lang="pt-BR" sz="2400" b="1" dirty="0"/>
              <a:t>depressão</a:t>
            </a:r>
            <a:r>
              <a:rPr lang="pt-BR" sz="2400" dirty="0"/>
              <a:t>, além de enfrentar problemas no </a:t>
            </a:r>
            <a:r>
              <a:rPr lang="pt-BR" sz="2400" b="1" dirty="0"/>
              <a:t>sono</a:t>
            </a:r>
            <a:r>
              <a:rPr lang="pt-BR" sz="2400" dirty="0"/>
              <a:t> e na </a:t>
            </a:r>
            <a:r>
              <a:rPr lang="pt-BR" sz="2400" b="1" dirty="0"/>
              <a:t>produtividade</a:t>
            </a:r>
            <a:r>
              <a:rPr lang="pt-BR" sz="2400" dirty="0"/>
              <a:t>. O estudo foi feito em parceria com a Universidade de Cambridge.” (VEJA, 2017)</a:t>
            </a: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D78FF-A0B1-4EA1-BAB2-464246F0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31F7-49F6-45CA-8A08-432815E3726C}" type="slidenum">
              <a:rPr lang="en-GB" altLang="pt-BR"/>
              <a:pPr/>
              <a:t>4</a:t>
            </a:fld>
            <a:endParaRPr lang="en-GB" altLang="pt-BR" dirty="0"/>
          </a:p>
        </p:txBody>
      </p:sp>
      <p:pic>
        <p:nvPicPr>
          <p:cNvPr id="1026" name="Picture 2" descr="https://www.incimages.com/uploaded_files/image/1940x900/getty_689407322_2000149320009280353_370904.jpg">
            <a:extLst>
              <a:ext uri="{FF2B5EF4-FFF2-40B4-BE49-F238E27FC236}">
                <a16:creationId xmlns:a16="http://schemas.microsoft.com/office/drawing/2014/main" id="{44035D7E-B65E-4047-8755-D071422C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5172"/>
            <a:ext cx="8928992" cy="41420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ADC1617-4E23-441F-A29E-65AB034A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7" y="0"/>
            <a:ext cx="8207375" cy="11557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Objetivo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2B8D-146A-46CD-A5AE-15CDFEF2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96752"/>
            <a:ext cx="6778625" cy="4680520"/>
          </a:xfrm>
        </p:spPr>
        <p:txBody>
          <a:bodyPr/>
          <a:lstStyle/>
          <a:p>
            <a:pPr lvl="0" algn="just">
              <a:buFont typeface="Wingdings" panose="05000000000000000000" pitchFamily="2" charset="2"/>
              <a:buChar char="ü"/>
            </a:pPr>
            <a:r>
              <a:rPr lang="pt-BR" sz="2400" dirty="0"/>
              <a:t>Analisar </a:t>
            </a:r>
            <a:r>
              <a:rPr lang="pt-BR" sz="2400" b="1" dirty="0"/>
              <a:t>normas</a:t>
            </a:r>
            <a:r>
              <a:rPr lang="pt-BR" sz="2400" dirty="0"/>
              <a:t> e regulamentações de trânsitos;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pt-BR" sz="2400" dirty="0"/>
              <a:t>Descrever o </a:t>
            </a:r>
            <a:r>
              <a:rPr lang="pt-BR" sz="2400" b="1" dirty="0"/>
              <a:t>funcionamento</a:t>
            </a:r>
            <a:r>
              <a:rPr lang="pt-BR" sz="2400" dirty="0"/>
              <a:t> do método atual;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pt-BR" sz="2400" dirty="0"/>
              <a:t>Desenvolver o </a:t>
            </a:r>
            <a:r>
              <a:rPr lang="pt-BR" sz="2400" b="1" dirty="0"/>
              <a:t>software</a:t>
            </a:r>
            <a:r>
              <a:rPr lang="pt-BR" sz="2400" dirty="0"/>
              <a:t> de acordo com os requisitos </a:t>
            </a:r>
            <a:r>
              <a:rPr lang="pt-BR" sz="2400" b="1" dirty="0"/>
              <a:t>elencados</a:t>
            </a:r>
            <a:r>
              <a:rPr lang="pt-BR" sz="2400" dirty="0"/>
              <a:t>;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pt-BR" sz="2400" dirty="0"/>
              <a:t>Testar o sistema atual e o proposto por meios de </a:t>
            </a:r>
            <a:r>
              <a:rPr lang="pt-BR" sz="2400" b="1" dirty="0"/>
              <a:t>simulações</a:t>
            </a:r>
            <a:r>
              <a:rPr lang="pt-BR" sz="2400" dirty="0"/>
              <a:t> de ambiente real.</a:t>
            </a:r>
          </a:p>
          <a:p>
            <a:pPr marL="0" lv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F4834E-AC85-411A-81D5-347D8F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A0E0-BD10-49D3-AB9A-329DEE94FB41}" type="slidenum">
              <a:rPr lang="ru-RU" altLang="pt-BR" smtClean="0"/>
              <a:pPr/>
              <a:t>5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64699090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84B794-25EA-4040-A512-80061570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6</a:t>
            </a:fld>
            <a:endParaRPr lang="en-GB" alt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08D0153-83E9-43F6-A35B-F94EBE177E23}"/>
              </a:ext>
            </a:extLst>
          </p:cNvPr>
          <p:cNvSpPr txBox="1">
            <a:spLocks/>
          </p:cNvSpPr>
          <p:nvPr/>
        </p:nvSpPr>
        <p:spPr bwMode="auto">
          <a:xfrm>
            <a:off x="620713" y="412750"/>
            <a:ext cx="8207375" cy="11557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EFF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CCEFFA"/>
                </a:solidFill>
                <a:latin typeface="Georgia" panose="02040502050405020303" pitchFamily="18" charset="0"/>
              </a:defRPr>
            </a:lvl9pPr>
          </a:lstStyle>
          <a:p>
            <a:r>
              <a:rPr lang="pt-BR" sz="4000" b="0" dirty="0">
                <a:solidFill>
                  <a:schemeClr val="bg1"/>
                </a:solidFill>
              </a:rPr>
              <a:t>Como?</a:t>
            </a:r>
          </a:p>
        </p:txBody>
      </p:sp>
      <p:pic>
        <p:nvPicPr>
          <p:cNvPr id="1026" name="Picture 2" descr="Resultado de imagem para how?">
            <a:extLst>
              <a:ext uri="{FF2B5EF4-FFF2-40B4-BE49-F238E27FC236}">
                <a16:creationId xmlns:a16="http://schemas.microsoft.com/office/drawing/2014/main" id="{43C2443D-AE09-4789-A90C-F893ABD0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43" y="1568450"/>
            <a:ext cx="5614714" cy="453459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55674633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5526BA-BE9B-49FE-9F11-4AEA9EF2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7</a:t>
            </a:fld>
            <a:endParaRPr lang="en-GB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455CA3-90A2-4264-8D61-898D9D9C83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672"/>
            <a:ext cx="8229600" cy="59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8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8390A-FDC3-41E3-8EF5-11EBAC7FE1C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9EC84-9FB2-4C08-95E5-78D2D324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348880"/>
            <a:ext cx="8207375" cy="244866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SUMO é uma suíte de simulação de tráfego livre que permite a modelagem de sistemas de tráfego intermodal, incluindo veículos rodoviários, transporte público e pedestres. Incluído no SUMO estão ferramentas de suporte que lidam com tarefas como localização de rotas, visualização, importação de rede e cálculo de emissões.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CD602-C900-48B4-8083-92577446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F872-22E9-44B9-A7E1-CF10586886F3}" type="slidenum">
              <a:rPr lang="en-GB" altLang="pt-BR" smtClean="0"/>
              <a:pPr/>
              <a:t>8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38154771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530D3-9660-40E6-92B0-BAEE9B6A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720" y="587444"/>
            <a:ext cx="6778625" cy="161277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Fornecimento de previsões de tráfego para as autoridades da cidade de Colônia durante a visita do papa em 2005 e durante a Copa do Mundo de Futebol de 2006.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EAE98E-6F38-48CB-9E17-9AFA528E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A0E0-BD10-49D3-AB9A-329DEE94FB41}" type="slidenum">
              <a:rPr lang="ru-RU" altLang="pt-BR" smtClean="0"/>
              <a:pPr/>
              <a:t>9</a:t>
            </a:fld>
            <a:endParaRPr lang="ru-RU" altLang="pt-BR"/>
          </a:p>
        </p:txBody>
      </p:sp>
      <p:pic>
        <p:nvPicPr>
          <p:cNvPr id="3076" name="Picture 4" descr="https://upload.wikimedia.org/wikipedia/commons/thumb/a/a4/Benedykt_XVI_%282010-10-17%29_4.jpg/250px-Benedykt_XVI_%282010-10-17%29_4.jpg">
            <a:extLst>
              <a:ext uri="{FF2B5EF4-FFF2-40B4-BE49-F238E27FC236}">
                <a16:creationId xmlns:a16="http://schemas.microsoft.com/office/drawing/2014/main" id="{7EA32B1F-26D1-49AB-A2B8-8941972E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38" y="2636912"/>
            <a:ext cx="2381250" cy="34385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FA World Cup 2006 Logo.png">
            <a:extLst>
              <a:ext uri="{FF2B5EF4-FFF2-40B4-BE49-F238E27FC236}">
                <a16:creationId xmlns:a16="http://schemas.microsoft.com/office/drawing/2014/main" id="{B62D077E-9350-4DC6-9564-BAB1EF7F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37" y="3099726"/>
            <a:ext cx="2381249" cy="299357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02715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201</TotalTime>
  <Words>450</Words>
  <Application>Microsoft Office PowerPoint</Application>
  <PresentationFormat>Apresentação na tela (4:3)</PresentationFormat>
  <Paragraphs>61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Georgia</vt:lpstr>
      <vt:lpstr>Wingdings</vt:lpstr>
      <vt:lpstr>template</vt:lpstr>
      <vt:lpstr>Custom Design</vt:lpstr>
      <vt:lpstr>DESENVOLVIMENTO DE SOFTWARE E SIMULAÇÃO DE SEMÁFORO INTELIGENTE</vt:lpstr>
      <vt:lpstr>Problema</vt:lpstr>
      <vt:lpstr>Apresentação do PowerPoint</vt:lpstr>
      <vt:lpstr>Objetivo</vt:lpstr>
      <vt:lpstr>Apresentação do PowerPoint</vt:lpstr>
      <vt:lpstr>Apresentação do PowerPoint</vt:lpstr>
      <vt:lpstr>Apresentação do PowerPoint</vt:lpstr>
      <vt:lpstr>SUMO</vt:lpstr>
      <vt:lpstr>Apresentação do PowerPoint</vt:lpstr>
      <vt:lpstr>Apresentação do PowerPoint</vt:lpstr>
      <vt:lpstr>Sistema semafórico Atual</vt:lpstr>
      <vt:lpstr>Sistema semafórico Proposto</vt:lpstr>
      <vt:lpstr>Comparação dos Sistemas</vt:lpstr>
      <vt:lpstr>Conclusão</vt:lpstr>
      <vt:lpstr>Referências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E SIMULAÇÃO DE SEMÁFORO INTELIGENTE</dc:title>
  <dc:creator>Jefferson Silvio Meireles de Matos</dc:creator>
  <cp:lastModifiedBy>Jefferson Silvio Meireles de Matos</cp:lastModifiedBy>
  <cp:revision>24</cp:revision>
  <dcterms:created xsi:type="dcterms:W3CDTF">2019-06-27T23:21:46Z</dcterms:created>
  <dcterms:modified xsi:type="dcterms:W3CDTF">2019-07-02T14:07:30Z</dcterms:modified>
</cp:coreProperties>
</file>