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3"/>
  </p:notesMasterIdLst>
  <p:sldIdLst>
    <p:sldId id="276" r:id="rId5"/>
    <p:sldId id="288" r:id="rId6"/>
    <p:sldId id="290" r:id="rId7"/>
    <p:sldId id="289" r:id="rId8"/>
    <p:sldId id="277" r:id="rId9"/>
    <p:sldId id="263" r:id="rId10"/>
    <p:sldId id="264" r:id="rId11"/>
    <p:sldId id="291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255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90" Type="http://schemas.openxmlformats.org/officeDocument/2006/relationships/presProps" Target="presProps.xml"/><Relationship Id="rId10" Type="http://schemas.openxmlformats.org/officeDocument/2006/relationships/slide" Target="slides/slide6.xml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943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968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531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70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dk1"/>
              </a:buClr>
              <a:buNone/>
            </a:pPr>
            <a:r>
              <a:rPr lang="en-US" err="1"/>
              <a:t>Liste</a:t>
            </a:r>
            <a:r>
              <a:rPr lang="en-US"/>
              <a:t> </a:t>
            </a:r>
            <a:r>
              <a:rPr lang="en-US" err="1"/>
              <a:t>aqui</a:t>
            </a:r>
            <a:r>
              <a:rPr lang="en-US"/>
              <a:t> </a:t>
            </a:r>
            <a:r>
              <a:rPr lang="en-US" err="1"/>
              <a:t>os</a:t>
            </a:r>
            <a:r>
              <a:rPr lang="en-US"/>
              <a:t> </a:t>
            </a:r>
            <a:r>
              <a:rPr lang="en-US" err="1"/>
              <a:t>pré-requisitos</a:t>
            </a:r>
            <a:r>
              <a:rPr lang="en-US"/>
              <a:t> para o </a:t>
            </a:r>
            <a:r>
              <a:rPr lang="en-US" err="1"/>
              <a:t>tema</a:t>
            </a:r>
            <a:r>
              <a:rPr lang="en-US"/>
              <a:t>, </a:t>
            </a:r>
            <a:r>
              <a:rPr lang="en-US" err="1"/>
              <a:t>desde</a:t>
            </a:r>
            <a:r>
              <a:rPr lang="en-US"/>
              <a:t> </a:t>
            </a:r>
            <a:r>
              <a:rPr lang="en-US" err="1"/>
              <a:t>configurações</a:t>
            </a:r>
            <a:r>
              <a:rPr lang="en-US"/>
              <a:t> do </a:t>
            </a:r>
            <a:r>
              <a:rPr lang="en-US" err="1"/>
              <a:t>ambiente</a:t>
            </a:r>
            <a:r>
              <a:rPr lang="en-US"/>
              <a:t> </a:t>
            </a:r>
            <a:r>
              <a:rPr lang="en-US" err="1"/>
              <a:t>até</a:t>
            </a:r>
            <a:r>
              <a:rPr lang="en-US"/>
              <a:t> as </a:t>
            </a:r>
            <a:r>
              <a:rPr lang="en-US" err="1"/>
              <a:t>noções</a:t>
            </a:r>
            <a:r>
              <a:rPr lang="en-US"/>
              <a:t> </a:t>
            </a:r>
            <a:r>
              <a:rPr lang="en-US" err="1"/>
              <a:t>básicas</a:t>
            </a:r>
            <a:r>
              <a:rPr lang="en-US"/>
              <a:t> </a:t>
            </a:r>
            <a:r>
              <a:rPr lang="en-US" err="1"/>
              <a:t>necessárias</a:t>
            </a:r>
            <a:r>
              <a:rPr lang="en-US"/>
              <a:t> para </a:t>
            </a:r>
            <a:r>
              <a:rPr lang="en-US" err="1"/>
              <a:t>uma</a:t>
            </a:r>
            <a:r>
              <a:rPr lang="en-US"/>
              <a:t> </a:t>
            </a:r>
            <a:r>
              <a:rPr lang="en-US" err="1"/>
              <a:t>melhor</a:t>
            </a:r>
            <a:r>
              <a:rPr lang="en-US"/>
              <a:t> </a:t>
            </a:r>
            <a:r>
              <a:rPr lang="en-US" err="1"/>
              <a:t>assimilação</a:t>
            </a:r>
            <a:r>
              <a:rPr lang="en-US"/>
              <a:t> do </a:t>
            </a:r>
            <a:r>
              <a:rPr lang="en-US" err="1"/>
              <a:t>conteúdo</a:t>
            </a:r>
            <a:r>
              <a:rPr lang="en-US"/>
              <a:t>.</a:t>
            </a:r>
            <a:endParaRPr lang="pt-BR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903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376799"/>
            <a:ext cx="5597675" cy="1569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Valéria Baptista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Head of Cloud and Cybersecurity </a:t>
            </a: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 CloudData</a:t>
            </a: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@baptista.valeria</a:t>
            </a:r>
            <a:endParaRPr sz="22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5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AZ-900 : Introdução aos Conceitos Básicos do </a:t>
            </a:r>
          </a:p>
          <a:p>
            <a:pPr>
              <a:lnSpc>
                <a:spcPct val="115000"/>
              </a:lnSpc>
              <a:buSzPts val="3200"/>
            </a:pPr>
            <a:r>
              <a:rPr lang="pt-BR" sz="5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Microsoft Azure</a:t>
            </a:r>
            <a:endParaRPr lang="en-US" sz="5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367392" y="1367483"/>
            <a:ext cx="5750034" cy="194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600"/>
              <a:buFont typeface="Arial"/>
              <a:buChar char="•"/>
            </a:pPr>
            <a:r>
              <a:rPr lang="pt-BR" sz="2400" dirty="0">
                <a:latin typeface="Calibri"/>
              </a:rPr>
              <a:t> Atuante na área de TI desde 2008</a:t>
            </a:r>
          </a:p>
          <a:p>
            <a:pPr>
              <a:buSzPts val="1600"/>
              <a:buFont typeface="Arial"/>
              <a:buChar char="•"/>
            </a:pPr>
            <a:r>
              <a:rPr lang="pt-BR" sz="2400" dirty="0">
                <a:latin typeface="Calibri"/>
              </a:rPr>
              <a:t> Ciências da Computação</a:t>
            </a:r>
          </a:p>
          <a:p>
            <a:pPr>
              <a:buSzPts val="1600"/>
              <a:buFont typeface="Arial"/>
              <a:buChar char="•"/>
            </a:pPr>
            <a:r>
              <a:rPr lang="pt-BR" sz="2400" dirty="0">
                <a:latin typeface="Calibri"/>
              </a:rPr>
              <a:t> MBA em Cloud Computing </a:t>
            </a:r>
          </a:p>
          <a:p>
            <a:pPr>
              <a:buSzPts val="1600"/>
              <a:buFont typeface="Arial"/>
              <a:buChar char="•"/>
            </a:pPr>
            <a:r>
              <a:rPr lang="pt-BR" sz="2400" dirty="0">
                <a:latin typeface="Calibri"/>
              </a:rPr>
              <a:t> Pós em Docência para o Ensino Superior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425471" y="64762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mim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1616D4EB-5ECE-2334-2742-4085804B1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 descr="A blue and white logo with white text&#10;&#10;Description automatically generated">
            <a:extLst>
              <a:ext uri="{FF2B5EF4-FFF2-40B4-BE49-F238E27FC236}">
                <a16:creationId xmlns:a16="http://schemas.microsoft.com/office/drawing/2014/main" id="{67A3970D-3210-1F6A-3D9B-B63F75F50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686" y="3322779"/>
            <a:ext cx="615198" cy="615198"/>
          </a:xfrm>
          <a:prstGeom prst="rect">
            <a:avLst/>
          </a:prstGeom>
        </p:spPr>
      </p:pic>
      <p:pic>
        <p:nvPicPr>
          <p:cNvPr id="6" name="Picture 5" descr="A blue and white logo with white text&#10;&#10;Description automatically generated">
            <a:extLst>
              <a:ext uri="{FF2B5EF4-FFF2-40B4-BE49-F238E27FC236}">
                <a16:creationId xmlns:a16="http://schemas.microsoft.com/office/drawing/2014/main" id="{A7FD0A2D-73EA-3BE4-E0D8-5BC59A893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739" y="3301853"/>
            <a:ext cx="637767" cy="637767"/>
          </a:xfrm>
          <a:prstGeom prst="rect">
            <a:avLst/>
          </a:prstGeom>
        </p:spPr>
      </p:pic>
      <p:pic>
        <p:nvPicPr>
          <p:cNvPr id="7" name="Picture 6" descr="A blue and white shield with a white star and a white label&#10;&#10;Description automatically generated">
            <a:extLst>
              <a:ext uri="{FF2B5EF4-FFF2-40B4-BE49-F238E27FC236}">
                <a16:creationId xmlns:a16="http://schemas.microsoft.com/office/drawing/2014/main" id="{DB543909-7E42-DFDC-2FF8-C7036DB1AD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6912" y="3761617"/>
            <a:ext cx="610584" cy="610584"/>
          </a:xfrm>
          <a:prstGeom prst="rect">
            <a:avLst/>
          </a:prstGeom>
        </p:spPr>
      </p:pic>
      <p:pic>
        <p:nvPicPr>
          <p:cNvPr id="8" name="Picture 7" descr="A logo of a company&#10;&#10;Description automatically generated">
            <a:extLst>
              <a:ext uri="{FF2B5EF4-FFF2-40B4-BE49-F238E27FC236}">
                <a16:creationId xmlns:a16="http://schemas.microsoft.com/office/drawing/2014/main" id="{F194A738-A0CC-463D-9154-B4B9DEA78C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0251" y="3768012"/>
            <a:ext cx="610584" cy="610584"/>
          </a:xfrm>
          <a:prstGeom prst="rect">
            <a:avLst/>
          </a:prstGeom>
        </p:spPr>
      </p:pic>
      <p:pic>
        <p:nvPicPr>
          <p:cNvPr id="9" name="Picture 8" descr="A blue and white label with text and a black background&#10;&#10;Description automatically generated">
            <a:extLst>
              <a:ext uri="{FF2B5EF4-FFF2-40B4-BE49-F238E27FC236}">
                <a16:creationId xmlns:a16="http://schemas.microsoft.com/office/drawing/2014/main" id="{C7F37A57-24D5-A202-156C-922D083DA1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3063" y="3322779"/>
            <a:ext cx="578960" cy="578960"/>
          </a:xfrm>
          <a:prstGeom prst="rect">
            <a:avLst/>
          </a:prstGeom>
        </p:spPr>
      </p:pic>
      <p:pic>
        <p:nvPicPr>
          <p:cNvPr id="10" name="Picture 9" descr="A blue and white label with white stars and a white rectangle with white text&#10;&#10;Description automatically generated">
            <a:extLst>
              <a:ext uri="{FF2B5EF4-FFF2-40B4-BE49-F238E27FC236}">
                <a16:creationId xmlns:a16="http://schemas.microsoft.com/office/drawing/2014/main" id="{B0268D0B-AD8F-6DC8-761C-72F787C622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2911" y="3300211"/>
            <a:ext cx="637766" cy="637766"/>
          </a:xfrm>
          <a:prstGeom prst="rect">
            <a:avLst/>
          </a:prstGeom>
        </p:spPr>
      </p:pic>
      <p:pic>
        <p:nvPicPr>
          <p:cNvPr id="11" name="Picture 10" descr="A hexagon with white text&#10;&#10;Description automatically generated">
            <a:extLst>
              <a:ext uri="{FF2B5EF4-FFF2-40B4-BE49-F238E27FC236}">
                <a16:creationId xmlns:a16="http://schemas.microsoft.com/office/drawing/2014/main" id="{CB0F3D45-65B4-800B-04CB-BB4ECD9ACF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2012" y="3768013"/>
            <a:ext cx="624262" cy="624262"/>
          </a:xfrm>
          <a:prstGeom prst="rect">
            <a:avLst/>
          </a:prstGeom>
        </p:spPr>
      </p:pic>
      <p:pic>
        <p:nvPicPr>
          <p:cNvPr id="13" name="Picture 12" descr="A blue and white logo with a white star and a white ribbon&#10;&#10;Description automatically generated">
            <a:extLst>
              <a:ext uri="{FF2B5EF4-FFF2-40B4-BE49-F238E27FC236}">
                <a16:creationId xmlns:a16="http://schemas.microsoft.com/office/drawing/2014/main" id="{B5974913-D582-9DF8-4EB1-404B6CE9E3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0385" y="3768877"/>
            <a:ext cx="615198" cy="615198"/>
          </a:xfrm>
          <a:prstGeom prst="rect">
            <a:avLst/>
          </a:prstGeom>
        </p:spPr>
      </p:pic>
      <p:pic>
        <p:nvPicPr>
          <p:cNvPr id="14" name="Picture 13" descr="A blue and white logo with white text&#10;&#10;Description automatically generated">
            <a:extLst>
              <a:ext uri="{FF2B5EF4-FFF2-40B4-BE49-F238E27FC236}">
                <a16:creationId xmlns:a16="http://schemas.microsoft.com/office/drawing/2014/main" id="{A9C27505-1A94-66FF-F071-A6E580C863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4322" y="3285106"/>
            <a:ext cx="660334" cy="660334"/>
          </a:xfrm>
          <a:prstGeom prst="rect">
            <a:avLst/>
          </a:prstGeom>
        </p:spPr>
      </p:pic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1281D96-A2CF-CD17-002C-8FF416F377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73163" y="3751253"/>
            <a:ext cx="637766" cy="637766"/>
          </a:xfrm>
          <a:prstGeom prst="rect">
            <a:avLst/>
          </a:prstGeom>
        </p:spPr>
      </p:pic>
      <p:pic>
        <p:nvPicPr>
          <p:cNvPr id="12" name="Picture 11" descr="A blue and white logo with a white star&#10;&#10;Description automatically generated">
            <a:extLst>
              <a:ext uri="{FF2B5EF4-FFF2-40B4-BE49-F238E27FC236}">
                <a16:creationId xmlns:a16="http://schemas.microsoft.com/office/drawing/2014/main" id="{B106011F-8C41-DBA8-E6B7-8F65466318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8688" y="3761618"/>
            <a:ext cx="615198" cy="615198"/>
          </a:xfrm>
          <a:prstGeom prst="rect">
            <a:avLst/>
          </a:prstGeom>
        </p:spPr>
      </p:pic>
      <p:pic>
        <p:nvPicPr>
          <p:cNvPr id="18" name="Picture 17" descr="A blue and white rectangular sign with white text&#10;&#10;Description automatically generated">
            <a:extLst>
              <a:ext uri="{FF2B5EF4-FFF2-40B4-BE49-F238E27FC236}">
                <a16:creationId xmlns:a16="http://schemas.microsoft.com/office/drawing/2014/main" id="{5835286D-41BB-431B-EFEE-759EC7010D8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6141" y="3320365"/>
            <a:ext cx="682547" cy="1080700"/>
          </a:xfrm>
          <a:prstGeom prst="rect">
            <a:avLst/>
          </a:prstGeom>
        </p:spPr>
      </p:pic>
      <p:pic>
        <p:nvPicPr>
          <p:cNvPr id="17" name="Picture 16" descr="A person taking a selfie&#10;&#10;Description automatically generated">
            <a:extLst>
              <a:ext uri="{FF2B5EF4-FFF2-40B4-BE49-F238E27FC236}">
                <a16:creationId xmlns:a16="http://schemas.microsoft.com/office/drawing/2014/main" id="{53D7879F-A51F-02B4-F6C7-5383268A1B7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6200000">
            <a:off x="6090225" y="954462"/>
            <a:ext cx="2881114" cy="21608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 descr="A blue and white logo&#10;&#10;Description automatically generated">
            <a:extLst>
              <a:ext uri="{FF2B5EF4-FFF2-40B4-BE49-F238E27FC236}">
                <a16:creationId xmlns:a16="http://schemas.microsoft.com/office/drawing/2014/main" id="{8EB39467-53D8-50F8-0084-E8FE392E2D2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08249" y="2273241"/>
            <a:ext cx="1255500" cy="12555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4398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330270" y="2100496"/>
            <a:ext cx="6005729" cy="194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600"/>
              <a:buFont typeface="Arial"/>
              <a:buChar char="•"/>
            </a:pPr>
            <a:r>
              <a:rPr lang="pt-BR" sz="2400" dirty="0">
                <a:latin typeface="Calibri"/>
              </a:rPr>
              <a:t> Professora de disciplinas relacionadas a       Cloud e Segurança da Informação</a:t>
            </a:r>
          </a:p>
          <a:p>
            <a:pPr>
              <a:buSzPts val="1600"/>
              <a:buFont typeface="Arial"/>
              <a:buChar char="•"/>
            </a:pPr>
            <a:r>
              <a:rPr lang="pt-BR" sz="2400" dirty="0">
                <a:latin typeface="Calibri"/>
              </a:rPr>
              <a:t> Microsoft Technical Trainer</a:t>
            </a:r>
          </a:p>
          <a:p>
            <a:pPr>
              <a:buSzPts val="1600"/>
              <a:buFont typeface="Arial"/>
              <a:buChar char="•"/>
            </a:pPr>
            <a:r>
              <a:rPr lang="pt-BR" sz="2400" dirty="0">
                <a:latin typeface="Calibri"/>
              </a:rPr>
              <a:t> Most Value Professional Microsoft</a:t>
            </a:r>
          </a:p>
          <a:p>
            <a:pPr>
              <a:buSzPts val="1600"/>
              <a:buFont typeface="Arial"/>
              <a:buChar char="•"/>
            </a:pPr>
            <a:r>
              <a:rPr lang="pt-BR" sz="2400" dirty="0">
                <a:latin typeface="Calibri"/>
              </a:rPr>
              <a:t> Instrutora na CloudFaster Academy</a:t>
            </a:r>
          </a:p>
          <a:p>
            <a:pPr>
              <a:buSzPts val="1600"/>
              <a:buFont typeface="Arial"/>
              <a:buChar char="•"/>
            </a:pPr>
            <a:r>
              <a:rPr lang="pt-BR" sz="2400" dirty="0">
                <a:latin typeface="Calibri"/>
              </a:rPr>
              <a:t> Fundadora da comunidade técnica Canal da Cloud.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425471" y="64762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mim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1616D4EB-5ECE-2334-2742-4085804B1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 descr="A person taking a selfie&#10;&#10;Description automatically generated">
            <a:extLst>
              <a:ext uri="{FF2B5EF4-FFF2-40B4-BE49-F238E27FC236}">
                <a16:creationId xmlns:a16="http://schemas.microsoft.com/office/drawing/2014/main" id="{DCF6093C-7AE5-34D1-EC1E-9E7D23D06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090225" y="954462"/>
            <a:ext cx="2881114" cy="21608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07B1CAE5-FBCE-840E-D2E2-AD0EFFB94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249" y="2273241"/>
            <a:ext cx="1255500" cy="1255500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40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25471" y="1872889"/>
            <a:ext cx="4216271" cy="227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600"/>
              <a:buFont typeface="Arial"/>
              <a:buChar char="•"/>
            </a:pPr>
            <a:r>
              <a:rPr lang="pt-BR" sz="2400" dirty="0">
                <a:latin typeface="Calibri"/>
              </a:rPr>
              <a:t> Autora dos livros </a:t>
            </a:r>
          </a:p>
          <a:p>
            <a:pPr marL="539750" lvl="2" indent="-539750">
              <a:buSzPts val="1600"/>
              <a:buFont typeface="Courier New" panose="02070309020205020404" pitchFamily="49" charset="0"/>
              <a:buChar char="o"/>
            </a:pPr>
            <a:r>
              <a:rPr lang="pt-BR" sz="2400" dirty="0">
                <a:latin typeface="Calibri"/>
              </a:rPr>
              <a:t>Cloud Native</a:t>
            </a:r>
          </a:p>
          <a:p>
            <a:pPr marL="539750" lvl="2" indent="-539750">
              <a:buSzPts val="1600"/>
              <a:buFont typeface="Courier New" panose="02070309020205020404" pitchFamily="49" charset="0"/>
              <a:buChar char="o"/>
            </a:pPr>
            <a:r>
              <a:rPr lang="pt-BR" sz="2400" dirty="0">
                <a:latin typeface="Calibri"/>
              </a:rPr>
              <a:t>Mulheres de TI: Jornadas de aprendizado e inspirações</a:t>
            </a:r>
          </a:p>
          <a:p>
            <a:pPr marL="539750" lvl="2" indent="-539750">
              <a:buSzPts val="1600"/>
              <a:buFont typeface="Courier New" panose="02070309020205020404" pitchFamily="49" charset="0"/>
              <a:buChar char="o"/>
            </a:pPr>
            <a:r>
              <a:rPr lang="pt-BR" sz="2400" dirty="0">
                <a:latin typeface="Calibri"/>
              </a:rPr>
              <a:t>TI de Salto</a:t>
            </a:r>
          </a:p>
          <a:p>
            <a:pPr>
              <a:buSzPts val="1600"/>
              <a:buFont typeface="Arial"/>
              <a:buChar char="•"/>
            </a:pPr>
            <a:r>
              <a:rPr lang="pt-BR" sz="2400" dirty="0">
                <a:latin typeface="Calibri"/>
              </a:rPr>
              <a:t> Palestrante, entusiasta de tecnologia Cloud e mentora de carreira.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425471" y="647627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Sobre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mim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1616D4EB-5ECE-2334-2742-4085804B1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18" name="Picture 17" descr="A person working on a computer&#10;&#10;Description automatically generated">
            <a:extLst>
              <a:ext uri="{FF2B5EF4-FFF2-40B4-BE49-F238E27FC236}">
                <a16:creationId xmlns:a16="http://schemas.microsoft.com/office/drawing/2014/main" id="{221D7B3C-DD62-A808-0956-6C9D682252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073"/>
          <a:stretch/>
        </p:blipFill>
        <p:spPr>
          <a:xfrm>
            <a:off x="4792786" y="1072800"/>
            <a:ext cx="1917649" cy="2838214"/>
          </a:xfrm>
          <a:prstGeom prst="rect">
            <a:avLst/>
          </a:prstGeom>
        </p:spPr>
      </p:pic>
      <p:pic>
        <p:nvPicPr>
          <p:cNvPr id="20" name="Picture 19" descr="A close-up of a book&#10;&#10;Description automatically generated">
            <a:extLst>
              <a:ext uri="{FF2B5EF4-FFF2-40B4-BE49-F238E27FC236}">
                <a16:creationId xmlns:a16="http://schemas.microsoft.com/office/drawing/2014/main" id="{2AC45BE3-F238-5D06-D009-FCC35B0CA5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808" t="2544" r="15893" b="2245"/>
          <a:stretch/>
        </p:blipFill>
        <p:spPr>
          <a:xfrm>
            <a:off x="6738528" y="647627"/>
            <a:ext cx="1922400" cy="25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2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252000" y="2060314"/>
            <a:ext cx="7869600" cy="134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2">
              <a:buSzPts val="16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Este curso fornece um nível de conhecimento básico sobre: </a:t>
            </a:r>
          </a:p>
          <a:p>
            <a:pPr marL="419100" lvl="2" indent="-342900"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 do Azure</a:t>
            </a:r>
          </a:p>
          <a:p>
            <a:pPr marL="419100" lvl="2" indent="-342900"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Principais serviços do Azure</a:t>
            </a:r>
          </a:p>
          <a:p>
            <a:pPr marL="419100" lvl="2" indent="-342900"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Principais soluções e ferramentas de gerenciamento segurança geral e segurança de rede </a:t>
            </a:r>
          </a:p>
          <a:p>
            <a:pPr marL="419100" lvl="2" indent="-342900"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Governança, privacidade e recursos de conformidade </a:t>
            </a:r>
          </a:p>
          <a:p>
            <a:pPr marL="76200" lvl="2">
              <a:buSzPts val="16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gerenciamento de custos do Azure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417600" y="636550"/>
            <a:ext cx="816482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2ED88311-ADE9-EB5E-4FEF-A32E9106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442800" y="2087860"/>
            <a:ext cx="7577573" cy="219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lnSpc>
                <a:spcPct val="150000"/>
              </a:lnSpc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Conhecimentos em informática básica.</a:t>
            </a:r>
          </a:p>
          <a:p>
            <a:pPr marL="419100" indent="-342900">
              <a:lnSpc>
                <a:spcPct val="150000"/>
              </a:lnSpc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Ter familiaridade com a computação em nuvem é útil, mas não é necessário.</a:t>
            </a:r>
          </a:p>
          <a:p>
            <a:pPr marL="419100" indent="-342900">
              <a:lnSpc>
                <a:spcPct val="150000"/>
              </a:lnSpc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pt-BR" sz="28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Ter pré-disposição para aprender novas tecnologias.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B7BB7D6-497D-5E00-850D-A213CF0D14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F4D555A0-887D-C200-6E6E-EBF99EEE2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Computação em nuvem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Benefícios da nuvem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de serviço de nuvem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 descr="A blue and white logo with a white star&#10;&#10;Description automatically generated">
            <a:extLst>
              <a:ext uri="{FF2B5EF4-FFF2-40B4-BE49-F238E27FC236}">
                <a16:creationId xmlns:a16="http://schemas.microsoft.com/office/drawing/2014/main" id="{F7BC7320-E3DD-99AE-4A35-3FDBFE62F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433" y="1634317"/>
            <a:ext cx="2813134" cy="281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2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E33DD0F-9148-41D6-A494-5B7F89063433}"/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368</Words>
  <Application>Microsoft Office PowerPoint</Application>
  <PresentationFormat>On-screen Show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Century Gothic</vt:lpstr>
      <vt:lpstr>Arial</vt:lpstr>
      <vt:lpstr>Courier New</vt:lpstr>
      <vt:lpstr>Calibri Light</vt:lpstr>
      <vt:lpstr>Wingdings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lastModifiedBy>Valéria Baptista</cp:lastModifiedBy>
  <cp:revision>58</cp:revision>
  <dcterms:modified xsi:type="dcterms:W3CDTF">2024-01-25T05:04:55Z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1000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{"FileActivityType":"9","FileActivityTimeStamp":"2024-02-22T13:43:03.320Z","FileActivityUsersOnPage":[{"DisplayName":"Patrick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