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39"/>
  </p:notesMasterIdLst>
  <p:sldIdLst>
    <p:sldId id="265" r:id="rId5"/>
    <p:sldId id="266" r:id="rId6"/>
    <p:sldId id="286" r:id="rId7"/>
    <p:sldId id="287" r:id="rId8"/>
    <p:sldId id="325" r:id="rId9"/>
    <p:sldId id="290" r:id="rId10"/>
    <p:sldId id="304" r:id="rId11"/>
    <p:sldId id="305" r:id="rId12"/>
    <p:sldId id="306" r:id="rId13"/>
    <p:sldId id="307" r:id="rId14"/>
    <p:sldId id="291" r:id="rId15"/>
    <p:sldId id="309" r:id="rId16"/>
    <p:sldId id="310" r:id="rId17"/>
    <p:sldId id="311" r:id="rId18"/>
    <p:sldId id="312" r:id="rId19"/>
    <p:sldId id="316" r:id="rId20"/>
    <p:sldId id="314" r:id="rId21"/>
    <p:sldId id="315" r:id="rId22"/>
    <p:sldId id="313" r:id="rId23"/>
    <p:sldId id="326" r:id="rId24"/>
    <p:sldId id="299" r:id="rId25"/>
    <p:sldId id="292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272" r:id="rId35"/>
    <p:sldId id="327" r:id="rId36"/>
    <p:sldId id="273" r:id="rId37"/>
    <p:sldId id="275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326A8-A52F-E92D-A94B-83974DD90994}" v="1" dt="2024-01-19T18:50:2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0" autoAdjust="0"/>
    <p:restoredTop sz="96247" autoAdjust="0"/>
  </p:normalViewPr>
  <p:slideViewPr>
    <p:cSldViewPr snapToGrid="0">
      <p:cViewPr varScale="1">
        <p:scale>
          <a:sx n="144" d="100"/>
          <a:sy n="144" d="100"/>
        </p:scale>
        <p:origin x="246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customschemas.google.com/relationships/presentationmetadata" Target="meta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88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8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21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867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63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0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6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337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43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557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017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516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3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1319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07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427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775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05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00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710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793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817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1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5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900-ai-search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paths/document-intelligence-knowledge-minin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de IA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e Mineração de Conhecimento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05332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personalizados: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Treine modelos com pelo menos cinco dados de amostra.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Identifique campos de interesse para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04406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Extraia informações de formulários digitalizados em formato de imagem ou PDF.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3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os modelos pré-treinados para tipos de documentos comuns, como faturas, recibos, IDs,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Treine um modelo personalizado usando seus próprios formulários.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81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77F0F9A-AEAE-E211-7319-C5C250D6434C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modelos realizam reconhecimento semântico de campos de formulário – não apenas extração de texto.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90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Analisando formulários com o serviço Document Intelligence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DE6964F0-3D34-94FE-5F15-F927A9EBA7C0}"/>
              </a:ext>
            </a:extLst>
          </p:cNvPr>
          <p:cNvSpPr txBox="1"/>
          <p:nvPr/>
        </p:nvSpPr>
        <p:spPr>
          <a:xfrm>
            <a:off x="1963632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8EBC1-B374-387E-B742-11418174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180" y="1681695"/>
            <a:ext cx="2365001" cy="326495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7B8E15-5259-805F-F9E8-FDD21DDCC1B5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59513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uma abordagem sem código, você pode explorar a funcionalidade usando exemplos e seus próprios documentos.</a:t>
            </a:r>
          </a:p>
        </p:txBody>
      </p:sp>
    </p:spTree>
    <p:extLst>
      <p:ext uri="{BB962C8B-B14F-4D97-AF65-F5344CB8AC3E}">
        <p14:creationId xmlns:p14="http://schemas.microsoft.com/office/powerpoint/2010/main" val="365987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- crie um recurso</a:t>
            </a:r>
          </a:p>
          <a:p>
            <a:pPr marL="342900" lvl="6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Inteligência de Documentos</a:t>
            </a:r>
          </a:p>
          <a:p>
            <a:pPr marL="342900" lvl="2" indent="-342900" algn="just">
              <a:lnSpc>
                <a:spcPct val="11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 de serviços de IA</a:t>
            </a:r>
          </a:p>
        </p:txBody>
      </p:sp>
    </p:spTree>
    <p:extLst>
      <p:ext uri="{BB962C8B-B14F-4D97-AF65-F5344CB8AC3E}">
        <p14:creationId xmlns:p14="http://schemas.microsoft.com/office/powerpoint/2010/main" val="3778412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seguida, habilite o recurso no Document Intelligence Studio.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 de primeiros passos: selecione um modelo para experimentar.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651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Estúdio de Inteligência de Documentos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9" name="Picture 8" descr="Image of the Get Started with Document Intelligence Studio web page">
            <a:extLst>
              <a:ext uri="{FF2B5EF4-FFF2-40B4-BE49-F238E27FC236}">
                <a16:creationId xmlns:a16="http://schemas.microsoft.com/office/drawing/2014/main" id="{5350636B-0725-56FC-7235-96EC4065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80" y="1981865"/>
            <a:ext cx="3945988" cy="26306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9965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1656896"/>
            <a:ext cx="6871225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Inteligência de Documentos de IA do Azure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45A374-74D0-2DD2-AC28-A9F41EB09723}"/>
              </a:ext>
            </a:extLst>
          </p:cNvPr>
          <p:cNvSpPr txBox="1"/>
          <p:nvPr/>
        </p:nvSpPr>
        <p:spPr>
          <a:xfrm>
            <a:off x="1264745" y="4749851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CD40F0-77F3-250D-CC6E-E607F0537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432" y="902191"/>
            <a:ext cx="5696674" cy="38476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73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7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1E31566A-6894-BAE2-72BE-AC489434B1D5}"/>
              </a:ext>
            </a:extLst>
          </p:cNvPr>
          <p:cNvSpPr txBox="1"/>
          <p:nvPr/>
        </p:nvSpPr>
        <p:spPr>
          <a:xfrm>
            <a:off x="565525" y="2958291"/>
            <a:ext cx="3704472" cy="50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0768A0BF-3F2F-84AC-E829-955EED30E556}"/>
              </a:ext>
            </a:extLst>
          </p:cNvPr>
          <p:cNvSpPr txBox="1"/>
          <p:nvPr/>
        </p:nvSpPr>
        <p:spPr>
          <a:xfrm>
            <a:off x="628628" y="1673804"/>
            <a:ext cx="6880823" cy="6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organizações têm muito conteúdo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A large room full of a lot of books">
            <a:extLst>
              <a:ext uri="{FF2B5EF4-FFF2-40B4-BE49-F238E27FC236}">
                <a16:creationId xmlns:a16="http://schemas.microsoft.com/office/drawing/2014/main" id="{50513BEE-3F74-45FD-DDE4-714028D8C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43" y="2324586"/>
            <a:ext cx="3629464" cy="2317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576461-3607-5F38-785A-5F70401487C1}"/>
              </a:ext>
            </a:extLst>
          </p:cNvPr>
          <p:cNvSpPr txBox="1"/>
          <p:nvPr/>
        </p:nvSpPr>
        <p:spPr>
          <a:xfrm>
            <a:off x="5002956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33443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462512" y="2832238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bloqueados em documentos, PDFs, notas manuscritas, etc.</a:t>
            </a:r>
          </a:p>
          <a:p>
            <a:pPr marL="457200" marR="0" lvl="0" indent="-457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mineração de conhecimento encontra insights – em escala.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08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O que é mineração de conhecimento?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19819"/>
            <a:ext cx="6880823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Azure Cognitive Search é a plataforma de mineração de conhecimento alimentada por IA do Azure.</a:t>
            </a:r>
          </a:p>
        </p:txBody>
      </p:sp>
    </p:spTree>
    <p:extLst>
      <p:ext uri="{BB962C8B-B14F-4D97-AF65-F5344CB8AC3E}">
        <p14:creationId xmlns:p14="http://schemas.microsoft.com/office/powerpoint/2010/main" val="392396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3009630"/>
            <a:ext cx="571851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Ingestão de dados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Blob Storage containers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Data Lake Storage Gen2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Azure Table Storage</a:t>
            </a:r>
          </a:p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35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Enriquecimento e índice de IA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ermite uma compreensão mais profunda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Visão, Processamento de Linguagem Natural, etc.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indexação torna o conteúdo pesquisável</a:t>
            </a:r>
          </a:p>
        </p:txBody>
      </p:sp>
    </p:spTree>
    <p:extLst>
      <p:ext uri="{BB962C8B-B14F-4D97-AF65-F5344CB8AC3E}">
        <p14:creationId xmlns:p14="http://schemas.microsoft.com/office/powerpoint/2010/main" val="255720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Soluções de Pesquisa Cognitiva do Azure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708967"/>
            <a:ext cx="6683876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Explorar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realizada em índices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 dos aplicativos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Crie visualizações de dados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141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710418" y="1895865"/>
            <a:ext cx="659774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Pesquisa Cognitiva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enriquecimento de IA torna o conteúdo mais útil para fins de pesquisa.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21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491465"/>
            <a:ext cx="6105760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conteúdo enriquecido é criado por conjuntos de habilidades como: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Reconhecer entidades no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Traduzir texto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Avalie o sentimento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18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2085417"/>
            <a:ext cx="7790684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Entenda o que o Azure AI Document Intelligence faz e por que as organizações o utilizam.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Descrever a mineração de conhecimento e os problemas que ela resolve.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Aprendizado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2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39884" y="849149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Enriquecimento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5818F2F-4BBC-1721-88BD-15362CD5DD56}"/>
              </a:ext>
            </a:extLst>
          </p:cNvPr>
          <p:cNvSpPr txBox="1"/>
          <p:nvPr/>
        </p:nvSpPr>
        <p:spPr>
          <a:xfrm>
            <a:off x="539884" y="2571750"/>
            <a:ext cx="680345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conjunto de habilidades produz documentos enriquecidos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Consumido durante a indexação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serializados são passados ao mecanismo de pesquisa para indexação.</a:t>
            </a:r>
          </a:p>
        </p:txBody>
      </p:sp>
    </p:spTree>
    <p:extLst>
      <p:ext uri="{BB962C8B-B14F-4D97-AF65-F5344CB8AC3E}">
        <p14:creationId xmlns:p14="http://schemas.microsoft.com/office/powerpoint/2010/main" val="215854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</a:t>
            </a:r>
            <a:r>
              <a:rPr lang="en-US" sz="5400" b="1" i="1" u="none" strike="noStrike" cap="none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5400" b="1" i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lang="en-US" sz="5400" b="1" i="1" u="none" strike="noStrike" cap="none" err="1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lang="en-US" sz="5400" b="1" i="1" u="none" strike="noStrike" cap="none">
                <a:solidFill>
                  <a:schemeClr val="bg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endParaRPr lang="en-US" sz="5400" b="1" i="1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buSzPts val="1100"/>
            </a:pPr>
            <a:br>
              <a:rPr lang="en-US" sz="3200" b="1" i="1" u="none" strike="noStrike" cap="none">
                <a:latin typeface="Century Gothic"/>
                <a:ea typeface="Century Gothic"/>
                <a:cs typeface="Century Gothic"/>
              </a:rPr>
            </a:br>
            <a:r>
              <a:rPr lang="en-US" sz="3200" i="1">
                <a:solidFill>
                  <a:schemeClr val="bg1"/>
                </a:solidFill>
                <a:latin typeface="Century Gothic"/>
                <a:ea typeface="Century Gothic"/>
              </a:rPr>
              <a:t>Linus Torvalds </a:t>
            </a:r>
            <a:endParaRPr lang="en-US" sz="3200" b="1" i="1" strike="noStrike" cap="none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https://aka.ms/ai900-ai-search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Oficial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3550" y="2149500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Inteligência de Documentos de IA do Azure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434116" y="863141"/>
            <a:ext cx="799323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problema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 descr="A receipt with black text&#10;&#10;Description automatically generated">
            <a:extLst>
              <a:ext uri="{FF2B5EF4-FFF2-40B4-BE49-F238E27FC236}">
                <a16:creationId xmlns:a16="http://schemas.microsoft.com/office/drawing/2014/main" id="{524A6110-3943-7C0D-CF84-F3DD890C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844" y="1602345"/>
            <a:ext cx="1528135" cy="298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C7355-7DBE-F281-6F93-19918ADCEF63}"/>
              </a:ext>
            </a:extLst>
          </p:cNvPr>
          <p:cNvSpPr txBox="1"/>
          <p:nvPr/>
        </p:nvSpPr>
        <p:spPr>
          <a:xfrm>
            <a:off x="3507082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5698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4" y="2632418"/>
            <a:ext cx="6559761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Análise de documentos: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Retorna representações de dados estruturados.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Regiões de interesse e relacionamentos.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 opções de análise para análise gratuita e cobrada.</a:t>
            </a:r>
          </a:p>
        </p:txBody>
      </p:sp>
    </p:spTree>
    <p:extLst>
      <p:ext uri="{BB962C8B-B14F-4D97-AF65-F5344CB8AC3E}">
        <p14:creationId xmlns:p14="http://schemas.microsoft.com/office/powerpoint/2010/main" val="363685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Placeholder 20" descr="A screenshot of Document Analysis">
            <a:extLst>
              <a:ext uri="{FF2B5EF4-FFF2-40B4-BE49-F238E27FC236}">
                <a16:creationId xmlns:a16="http://schemas.microsoft.com/office/drawing/2014/main" id="{6FC35982-B71D-D12D-6188-28606180E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" r="291"/>
          <a:stretch>
            <a:fillRect/>
          </a:stretch>
        </p:blipFill>
        <p:spPr>
          <a:xfrm>
            <a:off x="2462238" y="1904353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9049" y="2571750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9C577-44F0-3FE0-D15A-8C3D764F01AE}"/>
              </a:ext>
            </a:extLst>
          </p:cNvPr>
          <p:cNvSpPr txBox="1"/>
          <p:nvPr/>
        </p:nvSpPr>
        <p:spPr>
          <a:xfrm>
            <a:off x="5019975" y="4591356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24293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2CDE2922-32E6-27E2-7BE9-42E35517CDEA}"/>
              </a:ext>
            </a:extLst>
          </p:cNvPr>
          <p:cNvSpPr txBox="1"/>
          <p:nvPr/>
        </p:nvSpPr>
        <p:spPr>
          <a:xfrm>
            <a:off x="565525" y="2632418"/>
            <a:ext cx="6608998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Modelos pré-construídos: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Faturas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Recibos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Identificador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Reconhece e extrai pares de valores-chave.</a:t>
            </a:r>
          </a:p>
        </p:txBody>
      </p:sp>
    </p:spTree>
    <p:extLst>
      <p:ext uri="{BB962C8B-B14F-4D97-AF65-F5344CB8AC3E}">
        <p14:creationId xmlns:p14="http://schemas.microsoft.com/office/powerpoint/2010/main" val="282985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Serviços de inteligência de documentos de IA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37CFC422-BCBB-B2F3-253D-8D8CEAEB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9A3057C-9396-F45A-4496-553F7BAB0559}"/>
              </a:ext>
            </a:extLst>
          </p:cNvPr>
          <p:cNvSpPr txBox="1"/>
          <p:nvPr/>
        </p:nvSpPr>
        <p:spPr>
          <a:xfrm>
            <a:off x="1008658" y="2514482"/>
            <a:ext cx="1453189" cy="103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Placeholder 22" descr="A screenshot of a Contoso receipt">
            <a:extLst>
              <a:ext uri="{FF2B5EF4-FFF2-40B4-BE49-F238E27FC236}">
                <a16:creationId xmlns:a16="http://schemas.microsoft.com/office/drawing/2014/main" id="{899FD14C-5266-E7A4-BE37-839F4F501E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4" r="654"/>
          <a:stretch>
            <a:fillRect/>
          </a:stretch>
        </p:blipFill>
        <p:spPr>
          <a:xfrm>
            <a:off x="2461847" y="1928934"/>
            <a:ext cx="3481388" cy="26870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0B603-6C59-460C-8843-A77C9178C084}"/>
              </a:ext>
            </a:extLst>
          </p:cNvPr>
          <p:cNvSpPr txBox="1"/>
          <p:nvPr/>
        </p:nvSpPr>
        <p:spPr>
          <a:xfrm>
            <a:off x="5080329" y="4642129"/>
            <a:ext cx="9236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10068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B18AD7-72FF-4A22-9609-A70FD3CF79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839</Words>
  <Application>Microsoft Office PowerPoint</Application>
  <PresentationFormat>On-screen Show (16:9)</PresentationFormat>
  <Paragraphs>148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62</cp:revision>
  <dcterms:modified xsi:type="dcterms:W3CDTF">2025-05-27T18:19:01Z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