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12192000"/>
  <p:notesSz cx="6858000" cy="9144000"/>
  <p:embeddedFontLs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2" roundtripDataSignature="AMtx7mj9CygAhipQ3XmeR8BrLNOh+Qu+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2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77XIyD0YTqU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77XIyD0YTqU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oberthalf.com.br/blog/carreira/teste-ancoras-de-carreira" TargetMode="External"/><Relationship Id="rId3" Type="http://schemas.openxmlformats.org/officeDocument/2006/relationships/hyperlink" Target="https://www.roberthalf.com.br/blog/carreira/estou-desmotivado-no-trabalho-o-que-devo-fazer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Motivação pessoal x profissional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-Teorias da motivação: Conceituação de motivação(algo interno ou externo? É possível motivar o outro?)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-O que te motiva(pessoal e profissional)?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-Marshmallow test(Universidade de Stanford)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-Como lidar com a insatisfação na carreira(Alinhamento de valores)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lang="pt-B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Elogios e feedback(extrínseco) podem por exemplo aumentar até mesmo a motivação intrínseca sob determinadas circunstancias.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O trabalho voluntário está alinhado a um propósito. Provavelmente a pessoa que o realiza tem valores como ajudar o próximo, família, etc. Mas se esta pessoa passa a ser remunerada pelo mesmo trabalho, pode ter uma queda em sua motivação, pois pode ter a impressão de que aquilo </a:t>
            </a:r>
            <a:r>
              <a:rPr lang="pt-BR" sz="12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é menos uma coisa que ele </a:t>
            </a:r>
            <a:r>
              <a:rPr i="1" lang="pt-BR" sz="12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quer</a:t>
            </a:r>
            <a:r>
              <a:rPr lang="pt-BR" sz="12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fazer e mais uma coisa que ele </a:t>
            </a:r>
            <a:r>
              <a:rPr i="1" lang="pt-BR" sz="12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tem</a:t>
            </a:r>
            <a:r>
              <a:rPr lang="pt-BR" sz="12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de fazer. </a:t>
            </a:r>
            <a:r>
              <a:rPr lang="pt-BR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um comportamento não é positivamente reforçado, a probabilidade de ser repetido diminui.</a:t>
            </a:r>
            <a:endParaRPr/>
          </a:p>
        </p:txBody>
      </p:sp>
      <p:sp>
        <p:nvSpPr>
          <p:cNvPr id="200" name="Google Shape;20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identificou ou identificou alguém com alguma das teorias?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sua última motivação externa? Carro, casa,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Interna?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Porque é tão difícil identificar nossas motivações internas? Falta de autoconhecimento? </a:t>
            </a:r>
            <a:endParaRPr/>
          </a:p>
        </p:txBody>
      </p:sp>
      <p:sp>
        <p:nvSpPr>
          <p:cNvPr id="224" name="Google Shape;22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motivação que gera mais satisfação é a que está ligada a fatores intrínsecos.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Estabelecer objetivos é mais eficiente para aumentar a motivação, quando há recompensas para alcança-los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Aquilo que motiva determinada pessoa pode ser completamente diferente daquilo que o faz com uma outra, ainda que estejam trabalhando na mesma equipe. Homogeneizar os desejos dos trabalhadores é um engano ainda muito comum por parte dos gestores.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Estes fatores estão vinculados a motivação, identificação com a empresa, colaboração entre as pessoas e interesse no trabalho.</a:t>
            </a:r>
            <a:endParaRPr/>
          </a:p>
        </p:txBody>
      </p:sp>
      <p:sp>
        <p:nvSpPr>
          <p:cNvPr id="249" name="Google Shape;249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-Conceito a ser trabalhado: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Falta de headcount ou budget: Pode ser que pelo porte da empresa ou maturidade daquela área ou atividade, não exista necessidade de mais um líder, ou o que aquela posição entrega não sustenta ou justifica um aumento de salário. 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Como lidar com a situação: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-Pergunte-se diariamente, meu projeto se paga? Como colaborador, trago retorno para a empresa equivalente ao que ganho?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-Avalie como está o mercado de atuação no seu ramo, competências requeridas, salário e benefícios, tendências. Talvez sua visão esteja desalinhada com a realidade atual.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-Ao chegar à conclusão de que quero ficar e que estou defasado em relação a cargo e salário, talvez a opção seja negociar, e lembre que aqui vale tudo, se não rolar promoção ou aumento de salário, um pacote de benefícios melhor pode ser uma opção até o cenário melhorar.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Arial"/>
                <a:ea typeface="Arial"/>
                <a:cs typeface="Arial"/>
                <a:sym typeface="Arial"/>
              </a:rPr>
              <a:t>-Conceito a ser trabalhado: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Falta de headcount ou budget: Pode ser que pelo porte da empresa ou maturidade daquela área ou atividade, não exista necessidade de mais um líder, ou o que aquela posição entrega não sustenta ou justifica um aumento de salário.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Como lidar com a situação: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-Pergunte-se diariamente, meu projeto se paga? Como colaborador, trago retorno para a empresa equivalente ao que ganho?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-Avalie como está o mercado de atuação no seu ramo, competências requeridas, salário e benefícios, tendências. Talvez sua visão esteja desalinhada com a realidade atual.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-Ao chegar à conclusão de que quero ficar e que estou defasado em relação a cargo e salário, talvez a opção seja negociar, e lembre que aqui vale tudo, se não rolar promoção ou aumento de salário, um pacote de benefícios melhor pode ser uma opção até o cenário melhorar.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Como lidar com a situação: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-Pergunte-se diariamente, meu projeto se paga? Como colaborador, trago retorno para a empresa equivalente ao que ganho?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-Avalie como está o mercado de atuação no seu ramo, competências requeridas, salário e benefícios, tendências. Talvez sua visão esteja desalinhada com a realidade atual.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-Ao chegar à conclusão de que quero ficar e que estou defasado em relação a cargo e salário, talvez a opção seja negociar, e lembre que aqui vale tudo, se não rolar promoção ou aumento de salário, um pacote de benefícios melhor pode ser uma opção até o cenário melhorar.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Como lidar com a situação: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-Pergunte-se diariamente, meu projeto se paga? Como colaborador, trago retorno para a empresa equivalente ao que ganho?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-Avalie como está o mercado de atuação no seu ramo, competências requeridas, salário e benefícios, tendências. Talvez sua visão esteja desalinhada com a realidade atual.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-Ao chegar à conclusão de que quero ficar e que estou defasado em relação a cargo e salário, talvez a opção seja negociar, e lembre que aqui vale tudo, se não rolar promoção ou aumento de salário, um pacote de benefícios melhor pode ser uma opção até o cenário melhorar.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C3300"/>
                </a:solidFill>
              </a:rPr>
              <a:t>Aula 2. </a:t>
            </a: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Motivação pessoal x profissional</a:t>
            </a:r>
            <a:endParaRPr b="1">
              <a:solidFill>
                <a:srgbClr val="CC33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autoconhecimento é a identificação de padrões que são originados pelos nossos valores pessoais. Entendendo essa relação conseguimos desenvolver nosso comportamento e tomada de decisão.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Primeiro vamos alinhar nossa motivação aos nossos valores e depois falar sobre como desenvolver o autoconhecimento.</a:t>
            </a:r>
            <a:endParaRPr/>
          </a:p>
        </p:txBody>
      </p:sp>
      <p:sp>
        <p:nvSpPr>
          <p:cNvPr id="302" name="Google Shape;30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Lembram do vídeo do teste do marshmallow? </a:t>
            </a:r>
            <a:endParaRPr/>
          </a:p>
        </p:txBody>
      </p:sp>
      <p:sp>
        <p:nvSpPr>
          <p:cNvPr id="311" name="Google Shape;311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Aquelas crianças que realizaram o test do Marshmallow foram acompanhadas em sua vida adulta e de acordo com estudos foi identificado que as que resistiram eram mais bem sucedida em diferentes aspectos da vida em relação as que não esperaram. Isso mostrou a importância da autodisciplina para o alcance de resultados. Recentemente novos estudos baseados nessa teoria reafirmou a importância de adiar a gratificação mas não encontrou relação direta com o fato do experimento na infância e na vida adulta. A conclusão, como vimos no curso de Comunicação Assertiva, é de que o ambiente exerce grande influência(se não a maior) sobre as experiências vividas e conquistas realizadas. Isso foi comprovado em crianças de classe baixa e média e notou-se que, além do acesso a maiores privilégios,  as de baixa renda por ter uma vida mais instável, também podem ter maior dificuldade de adiar uma recompensa.</a:t>
            </a:r>
            <a:endParaRPr/>
          </a:p>
        </p:txBody>
      </p:sp>
      <p:sp>
        <p:nvSpPr>
          <p:cNvPr id="319" name="Google Shape;319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Recursos não consideramos só financeiro, e sim também tempo, acesso a diferentes ambientes </a:t>
            </a:r>
            <a:endParaRPr/>
          </a:p>
        </p:txBody>
      </p:sp>
      <p:sp>
        <p:nvSpPr>
          <p:cNvPr id="326" name="Google Shape;326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Intensidade – Quantidade de esforço que a pessoa coloca em algo, mas se não colocado na direção certa não gera resultados favoráveis. E a persistência é a medida que garante quanto tempo uma pessoa consegue manter seu esforço(normalmente até seus objetivos serem atingidos.</a:t>
            </a:r>
            <a:endParaRPr/>
          </a:p>
        </p:txBody>
      </p:sp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Recursos não consideramos só financeiro, e sim também tempo, acesso a diferentes ambientes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Bernardinho é o maior campeão da história do vôlei e o maior medalhista olímpico brasileiro.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Formado em economia, o maior banco que trabalhou foi o banco reserva, onde aprendeu grandes lições e desenvolveu as habilidades de observação entre os times, o que o levou a ser um grande técnico.</a:t>
            </a:r>
            <a:endParaRPr/>
          </a:p>
        </p:txBody>
      </p:sp>
      <p:sp>
        <p:nvSpPr>
          <p:cNvPr id="341" name="Google Shape;341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Indicação de teste: Âncoras de carreira </a:t>
            </a:r>
            <a:r>
              <a:rPr lang="pt-BR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https://www.roberthalf.com.br/blog/carreira/teste-ancoras-de-carreira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década de 1970, Edgar Schein, PhD em psicologia social pela Universidade de Harvard e professor emérito da Sloan School of Management, a escola de negócios do Massachusetts Institute of Technology (MIT), desenvolveu a teoria das âncoras de carreira. Segundo Schein, as âncoras são pilares que norteiam as decisões de carreira de cada indivíduo. O teste âncoras de carreira objetiva fazer com que cada profissional possa descobrir quais delas têm</a:t>
            </a:r>
            <a:r>
              <a:rPr b="0" i="0" lang="pt-BR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 maior peso em sua experiência de trabalho</a:t>
            </a:r>
            <a:r>
              <a:rPr b="0" i="0" lang="pt-BR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348" name="Google Shape;348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psicólogo Walter Mischel, professor de Stanford liderou um estudo entre 1960, 70 que avaliava o efeito de adiar uma recompensa momentânea em troca de uma recompensa a longo prazo. O estudo consistiu avaliar crianças de 4 à 7 anos, elas eram colocadas em uma sala com 1 marshmallow, e informadas por um adulto que se esperassem ele regressar ganhariam outro marshmallow. Veja a reação das crianças, o tempo de espera chegava a 15m.</a:t>
            </a:r>
            <a:endParaRPr/>
          </a:p>
        </p:txBody>
      </p:sp>
      <p:sp>
        <p:nvSpPr>
          <p:cNvPr id="109" name="Google Shape;10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partir da evolução do modelo Taylorista, não apenas a capacidade do colaborador era levada em conta, </a:t>
            </a: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modificações nas relações de trabalho fizeram com que a figura do funcionário passa a ser percebida como importante, e a motivação como fator para evitar baixa qualidade e adesão ao trabalho. Atualmente, diversos fatores se inter-relacionam para o processo motivacional como, por exemplo, salário, aspectos sociais, qualidade de vida, condições de trabalho, autonomia, relação com a liderança e perspectivas de crescimento (FRANÇA, 2009). O fato a ser observado agora, são os diferentes modos de satisfação buscados pelos colaboradores e quais contribuições os mesmos podem dar à organização a partir deles.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é uma das teorias mais lembradas quando se trata do tema motivação. O conceito encontrado nesta teoria propõe que o ser humano está em constante busca da satisfação de seus desejos e a medida que satisfaz um deles, passa a buscar por outro a ser satisfeito, com uma ordem de predominância. A classificação destas necessidades segundo Maslow são: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 Necessidades fisiológicas;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 Necessidades de Segurança;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 Necessidades sociais e de amor;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 Necessidades de autoestima 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 Necessidades de auto-realização.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FREDERICK HERZBERG: Teoria dos dois fatores (1950)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Certas características estão consistentemente relacionadas à </a:t>
            </a:r>
            <a:r>
              <a:rPr b="1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satisfação</a:t>
            </a: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emprego, enquanto outros fatores estão associados à </a:t>
            </a:r>
            <a:r>
              <a:rPr b="1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insatisfação</a:t>
            </a: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trabalho.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fatores de motivação </a:t>
            </a:r>
            <a:r>
              <a:rPr b="1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representam as necessidades menos tangíveis e mais emocionais, </a:t>
            </a: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aqueles ligados à satisfação como por exemplo crescimento, progresso, responsabilidade, trabalho, reconhecimento e realização.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fatores higiênicos </a:t>
            </a:r>
            <a:r>
              <a:rPr b="1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representam as necessidades mais básicas e tangíveis,</a:t>
            </a: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são aqueles em que o indivíduo não se sente insatisfeito, porém também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necessariamente satisfeito, como por exemplo, segurança, relacionamento, vida pessoal e condições de trabalho.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Segundo o autor, três tipos de necessidade merecem atenção: as necessidades de </a:t>
            </a:r>
            <a:r>
              <a:rPr b="1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Realização</a:t>
            </a: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 necessidades de </a:t>
            </a:r>
            <a:r>
              <a:rPr b="1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Afiliação</a:t>
            </a: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 as necessidades de </a:t>
            </a:r>
            <a:r>
              <a:rPr b="1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Poder</a:t>
            </a: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Essas necessidades são desenvolvidas pelo indivíduo a partir da sua experiência de vida e de suas interações com outros indivíduos e com o ambiente. Essas necessidades existem, em graus diferentes, em todos os indivíduos, de forma que a hierarquia das necessidades, na teoria de McClelland (1961), é individual. Assim, a forma de atuação de um indivíduo no trabalho será determinada pelo quanto o indivíduo é forte ou fraco em cada um desses três tipos de necessidades.</a:t>
            </a:r>
            <a:endParaRPr/>
          </a:p>
        </p:txBody>
      </p:sp>
      <p:sp>
        <p:nvSpPr>
          <p:cNvPr id="151" name="Google Shape;15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CLAYTON ALDERFER: Hierarquia das necessidades (1969)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Clayton interessado pelos estudos apontados por Maslow, decidiu propor uma revisão 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hierarquia. Para ele, existem três níveis de necessidades: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 Existência;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 Relacionamento 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 Crescimento.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Clayton, os níveis atuam simultaneamente e não progressivamente como na teoria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Maslow.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hyperlink" Target="https://www.youtube.com/watch?v=OKNu1qjgXaA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OKNu1qjgXaA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Uma imagem contendo edifício&#10;&#10;Descrição gerada automaticamente" id="90" name="Google Shape;90;p1"/>
          <p:cNvPicPr preferRelativeResize="0"/>
          <p:nvPr/>
        </p:nvPicPr>
        <p:blipFill rotWithShape="1">
          <a:blip r:embed="rId3">
            <a:alphaModFix amt="85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>
            <p:ph idx="1" type="body"/>
          </p:nvPr>
        </p:nvSpPr>
        <p:spPr>
          <a:xfrm>
            <a:off x="1905000" y="2055813"/>
            <a:ext cx="782955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pt-BR" sz="4800">
                <a:latin typeface="Arial"/>
                <a:ea typeface="Arial"/>
                <a:cs typeface="Arial"/>
                <a:sym typeface="Arial"/>
              </a:rPr>
              <a:t>Você se considera uma pessoa </a:t>
            </a:r>
            <a:r>
              <a:rPr lang="pt-BR" sz="6600">
                <a:latin typeface="Arial"/>
                <a:ea typeface="Arial"/>
                <a:cs typeface="Arial"/>
                <a:sym typeface="Arial"/>
              </a:rPr>
              <a:t>motivada</a:t>
            </a:r>
            <a:r>
              <a:rPr lang="pt-BR" sz="4800"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/>
        </p:nvSpPr>
        <p:spPr>
          <a:xfrm>
            <a:off x="1751215" y="2920789"/>
            <a:ext cx="48258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pt-B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Elogios e Feedback</a:t>
            </a:r>
            <a:endParaRPr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6550089" y="3327578"/>
            <a:ext cx="463693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pt-B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Trabalho voluntário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que passa ser $</a:t>
            </a:r>
            <a:endParaRPr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10"/>
          <p:cNvGrpSpPr/>
          <p:nvPr/>
        </p:nvGrpSpPr>
        <p:grpSpPr>
          <a:xfrm>
            <a:off x="1751215" y="1360492"/>
            <a:ext cx="4825868" cy="1132662"/>
            <a:chOff x="1751215" y="1360492"/>
            <a:chExt cx="4825868" cy="1132662"/>
          </a:xfrm>
        </p:grpSpPr>
        <p:sp>
          <p:nvSpPr>
            <p:cNvPr id="172" name="Google Shape;172;p10"/>
            <p:cNvSpPr txBox="1"/>
            <p:nvPr/>
          </p:nvSpPr>
          <p:spPr>
            <a:xfrm>
              <a:off x="1751215" y="1662157"/>
              <a:ext cx="482586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Fatores </a:t>
              </a:r>
              <a:r>
                <a:rPr b="1" lang="pt-BR" sz="240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externos</a:t>
              </a:r>
              <a:r>
                <a:rPr lang="pt-BR" sz="240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 podem </a:t>
              </a:r>
              <a:r>
                <a:rPr b="1" lang="pt-BR" sz="240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aumentar</a:t>
              </a:r>
              <a:r>
                <a:rPr lang="pt-BR" sz="240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 a </a:t>
              </a:r>
              <a:r>
                <a:rPr b="1" lang="pt-BR" sz="240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motivação intrínseca</a:t>
              </a:r>
              <a:r>
                <a:rPr lang="pt-BR" sz="240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3" name="Google Shape;173;p10"/>
            <p:cNvCxnSpPr/>
            <p:nvPr/>
          </p:nvCxnSpPr>
          <p:spPr>
            <a:xfrm>
              <a:off x="4086807" y="1360492"/>
              <a:ext cx="0" cy="222159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 amt="70000"/>
          </a:blip>
          <a:srcRect b="0" l="36711" r="1052" t="0"/>
          <a:stretch/>
        </p:blipFill>
        <p:spPr>
          <a:xfrm flipH="1">
            <a:off x="223833" y="230187"/>
            <a:ext cx="1466644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 txBox="1"/>
          <p:nvPr/>
        </p:nvSpPr>
        <p:spPr>
          <a:xfrm>
            <a:off x="736120" y="348122"/>
            <a:ext cx="1158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400"/>
              <a:buFont typeface="Arial"/>
              <a:buNone/>
            </a:pPr>
            <a:r>
              <a:rPr lang="pt-BR" sz="3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Teoria da Autodeterminação e da Avaliação Cognitiva</a:t>
            </a:r>
            <a:endParaRPr/>
          </a:p>
        </p:txBody>
      </p:sp>
      <p:grpSp>
        <p:nvGrpSpPr>
          <p:cNvPr id="176" name="Google Shape;176;p10"/>
          <p:cNvGrpSpPr/>
          <p:nvPr/>
        </p:nvGrpSpPr>
        <p:grpSpPr>
          <a:xfrm>
            <a:off x="6394579" y="1477346"/>
            <a:ext cx="5136888" cy="1546961"/>
            <a:chOff x="6394579" y="1477346"/>
            <a:chExt cx="5136888" cy="1546961"/>
          </a:xfrm>
        </p:grpSpPr>
        <p:sp>
          <p:nvSpPr>
            <p:cNvPr id="177" name="Google Shape;177;p10"/>
            <p:cNvSpPr txBox="1"/>
            <p:nvPr/>
          </p:nvSpPr>
          <p:spPr>
            <a:xfrm>
              <a:off x="6394579" y="1823978"/>
              <a:ext cx="513688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Recompensas externas </a:t>
              </a:r>
              <a:r>
                <a:rPr lang="pt-BR" sz="240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podem </a:t>
              </a:r>
              <a:r>
                <a:rPr b="1" lang="pt-BR" sz="240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minar</a:t>
              </a:r>
              <a:r>
                <a:rPr lang="pt-BR" sz="240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 a </a:t>
              </a:r>
              <a:r>
                <a:rPr b="1" lang="pt-BR" sz="240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motivação </a:t>
              </a:r>
              <a:r>
                <a:rPr lang="pt-BR" sz="240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caso sejam vistas como forma de </a:t>
              </a:r>
              <a:r>
                <a:rPr b="1" lang="pt-BR" sz="240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controle</a:t>
              </a:r>
              <a:r>
                <a:rPr lang="pt-BR" sz="240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178;p10"/>
            <p:cNvCxnSpPr/>
            <p:nvPr/>
          </p:nvCxnSpPr>
          <p:spPr>
            <a:xfrm>
              <a:off x="9035135" y="1477346"/>
              <a:ext cx="0" cy="222159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79" name="Google Shape;179;p10"/>
          <p:cNvSpPr/>
          <p:nvPr/>
        </p:nvSpPr>
        <p:spPr>
          <a:xfrm>
            <a:off x="7861422" y="4176471"/>
            <a:ext cx="20142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Querer x Ter </a:t>
            </a:r>
            <a:endParaRPr sz="2000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1"/>
          <p:cNvPicPr preferRelativeResize="0"/>
          <p:nvPr/>
        </p:nvPicPr>
        <p:blipFill rotWithShape="1">
          <a:blip r:embed="rId3">
            <a:alphaModFix amt="70000"/>
          </a:blip>
          <a:srcRect b="0" l="36711" r="1052" t="0"/>
          <a:stretch/>
        </p:blipFill>
        <p:spPr>
          <a:xfrm flipH="1">
            <a:off x="223833" y="230187"/>
            <a:ext cx="1466644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1"/>
          <p:cNvSpPr txBox="1"/>
          <p:nvPr/>
        </p:nvSpPr>
        <p:spPr>
          <a:xfrm>
            <a:off x="736120" y="348122"/>
            <a:ext cx="1158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400"/>
              <a:buFont typeface="Arial"/>
              <a:buNone/>
            </a:pPr>
            <a:r>
              <a:rPr lang="pt-BR" sz="3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Teoria do estabelecimento de objetivos</a:t>
            </a:r>
            <a:endParaRPr/>
          </a:p>
        </p:txBody>
      </p:sp>
      <p:sp>
        <p:nvSpPr>
          <p:cNvPr id="186" name="Google Shape;186;p11"/>
          <p:cNvSpPr txBox="1"/>
          <p:nvPr/>
        </p:nvSpPr>
        <p:spPr>
          <a:xfrm>
            <a:off x="1270132" y="1764849"/>
            <a:ext cx="97598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Objetivos específicos difíceis, com feedback, conduzem melhores desempenhos trazendo: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2765683" y="3187146"/>
            <a:ext cx="2292991" cy="1679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Foco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Intensidade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Persistência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2"/>
          <p:cNvPicPr preferRelativeResize="0"/>
          <p:nvPr/>
        </p:nvPicPr>
        <p:blipFill rotWithShape="1">
          <a:blip r:embed="rId3">
            <a:alphaModFix amt="70000"/>
          </a:blip>
          <a:srcRect b="0" l="36711" r="1052" t="0"/>
          <a:stretch/>
        </p:blipFill>
        <p:spPr>
          <a:xfrm flipH="1">
            <a:off x="223833" y="230187"/>
            <a:ext cx="1466644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2"/>
          <p:cNvSpPr txBox="1"/>
          <p:nvPr/>
        </p:nvSpPr>
        <p:spPr>
          <a:xfrm>
            <a:off x="736120" y="348122"/>
            <a:ext cx="1158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400"/>
              <a:buFont typeface="Arial"/>
              <a:buNone/>
            </a:pPr>
            <a:r>
              <a:rPr lang="pt-BR" sz="3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Teoria da autoeficácia</a:t>
            </a:r>
            <a:endParaRPr/>
          </a:p>
        </p:txBody>
      </p:sp>
      <p:sp>
        <p:nvSpPr>
          <p:cNvPr id="195" name="Google Shape;195;p12"/>
          <p:cNvSpPr txBox="1"/>
          <p:nvPr/>
        </p:nvSpPr>
        <p:spPr>
          <a:xfrm>
            <a:off x="659920" y="1707699"/>
            <a:ext cx="1025573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Convicção de capacidade para realizar determinada tarefa. Esta convicção pode ser adquirida ou aumentada por meio de: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"/>
          <p:cNvSpPr txBox="1"/>
          <p:nvPr/>
        </p:nvSpPr>
        <p:spPr>
          <a:xfrm>
            <a:off x="2150026" y="2917061"/>
            <a:ext cx="4825868" cy="223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Mestria prática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Aprendizagem por observação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Persuasão verbal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Excitação emocional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 amt="70000"/>
          </a:blip>
          <a:srcRect b="0" l="36711" r="1052" t="0"/>
          <a:stretch/>
        </p:blipFill>
        <p:spPr>
          <a:xfrm flipH="1">
            <a:off x="223833" y="230187"/>
            <a:ext cx="1466644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/>
          <p:nvPr/>
        </p:nvSpPr>
        <p:spPr>
          <a:xfrm>
            <a:off x="736120" y="348122"/>
            <a:ext cx="1158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400"/>
              <a:buFont typeface="Arial"/>
              <a:buNone/>
            </a:pPr>
            <a:r>
              <a:rPr lang="pt-BR" sz="3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Teoria do reforço</a:t>
            </a:r>
            <a:endParaRPr/>
          </a:p>
        </p:txBody>
      </p:sp>
      <p:sp>
        <p:nvSpPr>
          <p:cNvPr id="204" name="Google Shape;204;p13"/>
          <p:cNvSpPr txBox="1"/>
          <p:nvPr/>
        </p:nvSpPr>
        <p:spPr>
          <a:xfrm>
            <a:off x="635066" y="1745799"/>
            <a:ext cx="1092186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Abordagem behaviorista que argumenta que o reforço condiciona o comportamento.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 um comportamento não é positivamente reforçado, a probabilidade de ser repetido diminui.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4"/>
          <p:cNvPicPr preferRelativeResize="0"/>
          <p:nvPr/>
        </p:nvPicPr>
        <p:blipFill rotWithShape="1">
          <a:blip r:embed="rId3">
            <a:alphaModFix amt="70000"/>
          </a:blip>
          <a:srcRect b="0" l="36711" r="1052" t="0"/>
          <a:stretch/>
        </p:blipFill>
        <p:spPr>
          <a:xfrm flipH="1">
            <a:off x="223833" y="230187"/>
            <a:ext cx="1466644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4"/>
          <p:cNvSpPr txBox="1"/>
          <p:nvPr/>
        </p:nvSpPr>
        <p:spPr>
          <a:xfrm>
            <a:off x="736120" y="348122"/>
            <a:ext cx="1158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400"/>
              <a:buFont typeface="Arial"/>
              <a:buNone/>
            </a:pPr>
            <a:r>
              <a:rPr lang="pt-BR" sz="3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Teoria da equidade/justiça organizacional</a:t>
            </a:r>
            <a:endParaRPr/>
          </a:p>
        </p:txBody>
      </p:sp>
      <p:sp>
        <p:nvSpPr>
          <p:cNvPr id="211" name="Google Shape;211;p14"/>
          <p:cNvSpPr txBox="1"/>
          <p:nvPr/>
        </p:nvSpPr>
        <p:spPr>
          <a:xfrm>
            <a:off x="759842" y="1719722"/>
            <a:ext cx="1058173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Teoria que defende que os indivíduos comparam esforços realizados e as recompensas obtidas e respondem de maneira a eliminar injustiças percebidas. Como consequência podem adotar os comportamentos:</a:t>
            </a:r>
            <a:endParaRPr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4"/>
          <p:cNvSpPr txBox="1"/>
          <p:nvPr/>
        </p:nvSpPr>
        <p:spPr>
          <a:xfrm>
            <a:off x="2324459" y="3422732"/>
            <a:ext cx="336430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Esforço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Qualidade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Autoimagem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Percepção do outro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Busca de referência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Desistência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5"/>
          <p:cNvPicPr preferRelativeResize="0"/>
          <p:nvPr/>
        </p:nvPicPr>
        <p:blipFill rotWithShape="1">
          <a:blip r:embed="rId3">
            <a:alphaModFix amt="70000"/>
          </a:blip>
          <a:srcRect b="0" l="36711" r="1052" t="0"/>
          <a:stretch/>
        </p:blipFill>
        <p:spPr>
          <a:xfrm flipH="1">
            <a:off x="223833" y="230187"/>
            <a:ext cx="1466644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/>
          <p:nvPr/>
        </p:nvSpPr>
        <p:spPr>
          <a:xfrm>
            <a:off x="736120" y="348122"/>
            <a:ext cx="1158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400"/>
              <a:buFont typeface="Arial"/>
              <a:buNone/>
            </a:pPr>
            <a:r>
              <a:rPr lang="pt-BR" sz="3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Teoria da expectativa</a:t>
            </a:r>
            <a:endParaRPr/>
          </a:p>
        </p:txBody>
      </p:sp>
      <p:sp>
        <p:nvSpPr>
          <p:cNvPr id="219" name="Google Shape;219;p15"/>
          <p:cNvSpPr txBox="1"/>
          <p:nvPr/>
        </p:nvSpPr>
        <p:spPr>
          <a:xfrm>
            <a:off x="874143" y="1491122"/>
            <a:ext cx="994338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força da tendência para agir de determinada maneira depende da força da expectativa de que essa ação trará certo resultado e da atração que esse resultado exerce sobre o indivíduo.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1854678" y="3234286"/>
            <a:ext cx="8822774" cy="1679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Relação esforço-desempenho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Relação desempenho-recompensa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Relação recompensa-metas pessoais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edifício&#10;&#10;Descrição gerada automaticamente" id="226" name="Google Shape;226;p16"/>
          <p:cNvPicPr preferRelativeResize="0"/>
          <p:nvPr/>
        </p:nvPicPr>
        <p:blipFill rotWithShape="1">
          <a:blip r:embed="rId3">
            <a:alphaModFix amt="85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6"/>
          <p:cNvSpPr txBox="1"/>
          <p:nvPr>
            <p:ph idx="1" type="body"/>
          </p:nvPr>
        </p:nvSpPr>
        <p:spPr>
          <a:xfrm>
            <a:off x="838200" y="1577975"/>
            <a:ext cx="8839200" cy="154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400"/>
              <a:buNone/>
            </a:pPr>
            <a:r>
              <a:rPr lang="pt-BR" sz="4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Qual foi sua última motivação </a:t>
            </a:r>
            <a:r>
              <a:rPr lang="pt-BR" sz="60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externa</a:t>
            </a:r>
            <a:r>
              <a:rPr lang="pt-BR" sz="4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2095500" y="3884612"/>
            <a:ext cx="5238750" cy="139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400"/>
              <a:buFont typeface="Arial"/>
              <a:buNone/>
            </a:pPr>
            <a:r>
              <a:rPr lang="pt-BR" sz="4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	E </a:t>
            </a:r>
            <a:r>
              <a:rPr lang="pt-BR" sz="60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interna</a:t>
            </a:r>
            <a:r>
              <a:rPr lang="pt-BR" sz="4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490" y="2682875"/>
            <a:ext cx="3810000" cy="3810000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235" name="Google Shape;235;p17"/>
          <p:cNvSpPr txBox="1"/>
          <p:nvPr/>
        </p:nvSpPr>
        <p:spPr>
          <a:xfrm>
            <a:off x="1395690" y="1532723"/>
            <a:ext cx="995811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Estabelecer objetivos com o cuidado de proporcionar incentivos intrínsecos além dos extrínsecos.</a:t>
            </a:r>
            <a:endParaRPr/>
          </a:p>
        </p:txBody>
      </p:sp>
      <p:sp>
        <p:nvSpPr>
          <p:cNvPr id="236" name="Google Shape;23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400"/>
              <a:buFont typeface="Arial"/>
              <a:buNone/>
            </a:pPr>
            <a:r>
              <a:rPr lang="pt-BR" sz="3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Desafio das organizações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4909860" y="3035701"/>
            <a:ext cx="6134100" cy="786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Combinação de diferentes fatores.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>
            <p:ph idx="1" type="body"/>
          </p:nvPr>
        </p:nvSpPr>
        <p:spPr>
          <a:xfrm>
            <a:off x="723900" y="1825625"/>
            <a:ext cx="11353800" cy="87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rPr lang="pt-BR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O fator que motiva uma pessoa, pode ser o que desmotiva outra. </a:t>
            </a:r>
            <a:endParaRPr/>
          </a:p>
        </p:txBody>
      </p:sp>
      <p:sp>
        <p:nvSpPr>
          <p:cNvPr id="244" name="Google Shape;244;p18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400"/>
              <a:buFont typeface="Arial"/>
              <a:buNone/>
            </a:pPr>
            <a:r>
              <a:rPr lang="pt-BR" sz="3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Desafio das organizações</a:t>
            </a:r>
            <a:endParaRPr/>
          </a:p>
        </p:txBody>
      </p:sp>
      <p:sp>
        <p:nvSpPr>
          <p:cNvPr id="245" name="Google Shape;245;p18"/>
          <p:cNvSpPr txBox="1"/>
          <p:nvPr/>
        </p:nvSpPr>
        <p:spPr>
          <a:xfrm>
            <a:off x="990600" y="2443490"/>
            <a:ext cx="30670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Ex. Autonomia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>
            <p:ph type="title"/>
          </p:nvPr>
        </p:nvSpPr>
        <p:spPr>
          <a:xfrm>
            <a:off x="700177" y="143761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Fatores que impactam na motivação</a:t>
            </a:r>
            <a:endParaRPr/>
          </a:p>
        </p:txBody>
      </p:sp>
      <p:sp>
        <p:nvSpPr>
          <p:cNvPr id="252" name="Google Shape;252;p19"/>
          <p:cNvSpPr txBox="1"/>
          <p:nvPr>
            <p:ph idx="1" type="body"/>
          </p:nvPr>
        </p:nvSpPr>
        <p:spPr>
          <a:xfrm>
            <a:off x="1683588" y="2763178"/>
            <a:ext cx="5257800" cy="3160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Clima organizacional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Transparência nos processos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Liderança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Oportunidades internas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Salário e Benefícios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Reconhecimento</a:t>
            </a:r>
            <a:endParaRPr/>
          </a:p>
        </p:txBody>
      </p:sp>
      <p:sp>
        <p:nvSpPr>
          <p:cNvPr id="253" name="Google Shape;253;p1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400"/>
              <a:buFont typeface="Arial"/>
              <a:buNone/>
            </a:pPr>
            <a:r>
              <a:rPr lang="pt-BR" sz="3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Desafio das organizações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908338" y="1383654"/>
            <a:ext cx="939372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ct val="100000"/>
              <a:buFont typeface="Arial"/>
              <a:buNone/>
            </a:pPr>
            <a:r>
              <a:rPr b="0" i="0" lang="pt-BR" sz="44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Acha que a motivação é gerada por fatores internos ou externos?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3302061" y="3067362"/>
            <a:ext cx="6771405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1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É possível motivar o outro?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desenho&#10;&#10;Descrição gerada automaticamente" id="259" name="Google Shape;259;p20"/>
          <p:cNvPicPr preferRelativeResize="0"/>
          <p:nvPr/>
        </p:nvPicPr>
        <p:blipFill rotWithShape="1">
          <a:blip r:embed="rId3">
            <a:alphaModFix/>
          </a:blip>
          <a:srcRect b="-57" l="36799" r="35979" t="49702"/>
          <a:stretch/>
        </p:blipFill>
        <p:spPr>
          <a:xfrm>
            <a:off x="1268233" y="4037162"/>
            <a:ext cx="2709780" cy="282083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0"/>
          <p:cNvSpPr/>
          <p:nvPr/>
        </p:nvSpPr>
        <p:spPr>
          <a:xfrm>
            <a:off x="3764184" y="1088359"/>
            <a:ext cx="7689879" cy="2406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Carlos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 anos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Analista financeiro sênior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Situação: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pronto para um próximo passo na sua carreira, mas sem previsão de promoção na empresa.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/>
          <p:nvPr/>
        </p:nvSpPr>
        <p:spPr>
          <a:xfrm>
            <a:off x="1877683" y="1251328"/>
            <a:ext cx="8436634" cy="3857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Possíveis causas organizacionais:</a:t>
            </a:r>
            <a:endParaRPr sz="3600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-Porte;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-Maturidade;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-Falta de necessidade;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-Performance(acima ou abaixo);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-Falta de headcount(posição) ou budget.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/>
          <p:nvPr/>
        </p:nvSpPr>
        <p:spPr>
          <a:xfrm>
            <a:off x="847842" y="1069534"/>
            <a:ext cx="7167017" cy="2164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lidar com a situação: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Questione-se diariamente: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2"/>
          <p:cNvSpPr/>
          <p:nvPr/>
        </p:nvSpPr>
        <p:spPr>
          <a:xfrm>
            <a:off x="1381523" y="3207865"/>
            <a:ext cx="3473527" cy="45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-Meu projeto se paga? </a:t>
            </a:r>
            <a:endParaRPr/>
          </a:p>
        </p:txBody>
      </p:sp>
      <p:pic>
        <p:nvPicPr>
          <p:cNvPr descr="Uma imagem contendo desenho&#10;&#10;Descrição gerada automaticamente" id="274" name="Google Shape;2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8315" y="189332"/>
            <a:ext cx="4849237" cy="356621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2"/>
          <p:cNvSpPr/>
          <p:nvPr/>
        </p:nvSpPr>
        <p:spPr>
          <a:xfrm>
            <a:off x="1381523" y="3851044"/>
            <a:ext cx="9428953" cy="622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-Como colaborador, trago retorno equivalente ao que recebo?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/>
          <p:nvPr/>
        </p:nvSpPr>
        <p:spPr>
          <a:xfrm>
            <a:off x="1174879" y="721938"/>
            <a:ext cx="8436634" cy="1769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lidar com a situação: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Avalie como está o mercado de atuação no seu ramo, competências requeridas, salário e benefícios, tendências. 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3"/>
          <p:cNvSpPr/>
          <p:nvPr/>
        </p:nvSpPr>
        <p:spPr>
          <a:xfrm>
            <a:off x="433137" y="2812383"/>
            <a:ext cx="11325725" cy="622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Esteja certo de que sua visão não esteja desalinhada com a realidade atual.</a:t>
            </a:r>
            <a:endParaRPr/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desenho, computador&#10;&#10;Descrição gerada automaticamente" id="283" name="Google Shape;2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5323" y="3520818"/>
            <a:ext cx="3021353" cy="3021353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desenho&#10;&#10;Descrição gerada automaticamente" id="289" name="Google Shape;289;p24"/>
          <p:cNvPicPr preferRelativeResize="0"/>
          <p:nvPr/>
        </p:nvPicPr>
        <p:blipFill rotWithShape="1">
          <a:blip r:embed="rId3">
            <a:alphaModFix/>
          </a:blip>
          <a:srcRect b="25808" l="23959" r="21765" t="24027"/>
          <a:stretch/>
        </p:blipFill>
        <p:spPr>
          <a:xfrm>
            <a:off x="9496927" y="148713"/>
            <a:ext cx="2069431" cy="191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4"/>
          <p:cNvSpPr/>
          <p:nvPr/>
        </p:nvSpPr>
        <p:spPr>
          <a:xfrm>
            <a:off x="934248" y="850274"/>
            <a:ext cx="9830005" cy="1769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lidar com a situação: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Ao chegar à conclusão de querer permanecer onde está, vale planejar alternativas a curto/médio e longo prazo e negociar.</a:t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1058572" y="2995812"/>
            <a:ext cx="9581355" cy="124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As alternativas podem ser de qualquer tipo: mudança de área, projeto, um melhor pacote de benefícios até uma promoção ou aumento de salário, por exemplo.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edifício&#10;&#10;Descrição gerada automaticamente" id="297" name="Google Shape;297;p25"/>
          <p:cNvPicPr preferRelativeResize="0"/>
          <p:nvPr/>
        </p:nvPicPr>
        <p:blipFill rotWithShape="1">
          <a:blip r:embed="rId3">
            <a:alphaModFix amt="85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5"/>
          <p:cNvSpPr/>
          <p:nvPr/>
        </p:nvSpPr>
        <p:spPr>
          <a:xfrm>
            <a:off x="1223343" y="1411733"/>
            <a:ext cx="763284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E o que te </a:t>
            </a:r>
            <a:r>
              <a:rPr lang="pt-BR" sz="7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motiva</a:t>
            </a:r>
            <a:r>
              <a:rPr lang="pt-BR" sz="6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 txBox="1"/>
          <p:nvPr>
            <p:ph type="title"/>
          </p:nvPr>
        </p:nvSpPr>
        <p:spPr>
          <a:xfrm>
            <a:off x="838200" y="574675"/>
            <a:ext cx="63817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400"/>
              <a:buFont typeface="Arial"/>
              <a:buNone/>
            </a:pPr>
            <a:r>
              <a:rPr b="1" lang="pt-BR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Autoconhecimento</a:t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6300787" y="3594791"/>
            <a:ext cx="18383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Valores</a:t>
            </a: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1228725" y="2216770"/>
            <a:ext cx="93535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Padrões de comportamento </a:t>
            </a:r>
            <a:endParaRPr/>
          </a:p>
        </p:txBody>
      </p:sp>
      <p:pic>
        <p:nvPicPr>
          <p:cNvPr id="307" name="Google Shape;3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159174">
            <a:off x="3210832" y="2932009"/>
            <a:ext cx="2651126" cy="132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7"/>
          <p:cNvPicPr preferRelativeResize="0"/>
          <p:nvPr/>
        </p:nvPicPr>
        <p:blipFill rotWithShape="1">
          <a:blip r:embed="rId3">
            <a:alphaModFix/>
          </a:blip>
          <a:srcRect b="16462" l="6874" r="38869" t="17846"/>
          <a:stretch/>
        </p:blipFill>
        <p:spPr>
          <a:xfrm>
            <a:off x="2735275" y="1727201"/>
            <a:ext cx="5951474" cy="405129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7"/>
          <p:cNvSpPr/>
          <p:nvPr/>
        </p:nvSpPr>
        <p:spPr>
          <a:xfrm>
            <a:off x="2994513" y="5778500"/>
            <a:ext cx="543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https://www.youtube.com/watch?v=OKNu1qjgXaA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7"/>
          <p:cNvSpPr txBox="1"/>
          <p:nvPr>
            <p:ph type="title"/>
          </p:nvPr>
        </p:nvSpPr>
        <p:spPr>
          <a:xfrm>
            <a:off x="723900" y="416720"/>
            <a:ext cx="63817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4000"/>
              <a:buFont typeface="Arial"/>
              <a:buNone/>
            </a:pPr>
            <a:r>
              <a:rPr b="1" lang="pt-BR" sz="40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Marshmallow Test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/>
          <p:nvPr/>
        </p:nvSpPr>
        <p:spPr>
          <a:xfrm>
            <a:off x="1990075" y="1333301"/>
            <a:ext cx="5173537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 u="sng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Marshmallow Test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 u="sng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-Autodisciplina</a:t>
            </a:r>
            <a:endParaRPr/>
          </a:p>
        </p:txBody>
      </p:sp>
      <p:sp>
        <p:nvSpPr>
          <p:cNvPr id="322" name="Google Shape;322;p28"/>
          <p:cNvSpPr txBox="1"/>
          <p:nvPr/>
        </p:nvSpPr>
        <p:spPr>
          <a:xfrm>
            <a:off x="1990075" y="2766093"/>
            <a:ext cx="7344424" cy="23852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 u="sng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Releitura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 u="sng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-Ambiente exerce maior influência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-Alta renda: Maiores privilégios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-Baixa renda: Instabilidade gera dificuldade de adiar recompensas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/>
          <p:nvPr>
            <p:ph idx="1" type="body"/>
          </p:nvPr>
        </p:nvSpPr>
        <p:spPr>
          <a:xfrm>
            <a:off x="976223" y="1135512"/>
            <a:ext cx="10168027" cy="134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None/>
            </a:pPr>
            <a:r>
              <a:rPr lang="pt-BR" sz="32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Traçar um objetivo traz clareza sobre a direção certa a seguir, independente dos recursos empregados. </a:t>
            </a:r>
            <a:endParaRPr/>
          </a:p>
        </p:txBody>
      </p:sp>
      <p:sp>
        <p:nvSpPr>
          <p:cNvPr id="329" name="Google Shape;329;p29"/>
          <p:cNvSpPr txBox="1"/>
          <p:nvPr/>
        </p:nvSpPr>
        <p:spPr>
          <a:xfrm>
            <a:off x="2182392" y="2693492"/>
            <a:ext cx="77556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Maiores recursos = Menor tempo </a:t>
            </a:r>
            <a:endParaRPr/>
          </a:p>
        </p:txBody>
      </p:sp>
      <p:sp>
        <p:nvSpPr>
          <p:cNvPr id="330" name="Google Shape;330;p29"/>
          <p:cNvSpPr/>
          <p:nvPr/>
        </p:nvSpPr>
        <p:spPr>
          <a:xfrm>
            <a:off x="1927611" y="4381501"/>
            <a:ext cx="64315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“Fora de Série – Outliers” pelo autor Malcolm Gladwell</a:t>
            </a:r>
            <a:endParaRPr sz="20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 amt="70000"/>
          </a:blip>
          <a:srcRect b="0" l="36711" r="1052" t="0"/>
          <a:stretch/>
        </p:blipFill>
        <p:spPr>
          <a:xfrm rot="10800000">
            <a:off x="158807" y="288758"/>
            <a:ext cx="5937193" cy="536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1364475" y="1980901"/>
            <a:ext cx="106687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Processo responsável pela </a:t>
            </a:r>
            <a:r>
              <a:rPr lang="pt-BR" sz="4000">
                <a:latin typeface="Arial"/>
                <a:ea typeface="Arial"/>
                <a:cs typeface="Arial"/>
                <a:sym typeface="Arial"/>
              </a:rPr>
              <a:t>intensidade</a:t>
            </a:r>
            <a:r>
              <a:rPr lang="pt-BR" sz="3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4000">
                <a:latin typeface="Arial"/>
                <a:ea typeface="Arial"/>
                <a:cs typeface="Arial"/>
                <a:sym typeface="Arial"/>
              </a:rPr>
              <a:t>direção</a:t>
            </a:r>
            <a:r>
              <a:rPr lang="pt-BR" sz="320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pt-BR" sz="4000">
                <a:latin typeface="Arial"/>
                <a:ea typeface="Arial"/>
                <a:cs typeface="Arial"/>
                <a:sym typeface="Arial"/>
              </a:rPr>
              <a:t>persistência</a:t>
            </a:r>
            <a:r>
              <a:rPr lang="pt-BR" sz="3200">
                <a:latin typeface="Arial"/>
                <a:ea typeface="Arial"/>
                <a:cs typeface="Arial"/>
                <a:sym typeface="Arial"/>
              </a:rPr>
              <a:t> dos esforços de uma pessoa para o alcance de determinada meta.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							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ROBBINS (2005)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/>
          <p:nvPr>
            <p:ph idx="1" type="body"/>
          </p:nvPr>
        </p:nvSpPr>
        <p:spPr>
          <a:xfrm>
            <a:off x="723900" y="1139825"/>
            <a:ext cx="10515600" cy="143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4400"/>
              <a:buNone/>
            </a:pPr>
            <a:r>
              <a:rPr b="1" lang="pt-BR" sz="44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pt-BR" sz="32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Recursos investidos em sua educação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66"/>
              </a:buClr>
              <a:buSzPts val="4400"/>
              <a:buNone/>
            </a:pPr>
            <a:r>
              <a:rPr b="1" lang="pt-BR" sz="44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pt-BR" sz="32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Dedicação para alcançar objetivos </a:t>
            </a:r>
            <a:endParaRPr/>
          </a:p>
        </p:txBody>
      </p:sp>
      <p:sp>
        <p:nvSpPr>
          <p:cNvPr id="337" name="Google Shape;337;p30"/>
          <p:cNvSpPr/>
          <p:nvPr/>
        </p:nvSpPr>
        <p:spPr>
          <a:xfrm>
            <a:off x="1052262" y="3429000"/>
            <a:ext cx="776788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Não se vitimize! Use a situação como mola propulsora.</a:t>
            </a:r>
            <a:endParaRPr sz="2400">
              <a:solidFill>
                <a:srgbClr val="CC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1"/>
          <p:cNvPicPr preferRelativeResize="0"/>
          <p:nvPr/>
        </p:nvPicPr>
        <p:blipFill rotWithShape="1">
          <a:blip r:embed="rId3">
            <a:alphaModFix/>
          </a:blip>
          <a:srcRect b="11926" l="8906" r="61562" t="9911"/>
          <a:stretch/>
        </p:blipFill>
        <p:spPr>
          <a:xfrm rot="-196846">
            <a:off x="1543050" y="750094"/>
            <a:ext cx="3600450" cy="5357813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4" name="Google Shape;344;p31"/>
          <p:cNvSpPr txBox="1"/>
          <p:nvPr/>
        </p:nvSpPr>
        <p:spPr>
          <a:xfrm>
            <a:off x="5657850" y="2133600"/>
            <a:ext cx="5867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Usou o tempo que passou como reserva para observar e desenvolver sua habilidade estratégica como técnico.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/>
          <p:nvPr>
            <p:ph type="title"/>
          </p:nvPr>
        </p:nvSpPr>
        <p:spPr>
          <a:xfrm>
            <a:off x="838200" y="43170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4000"/>
              <a:buFont typeface="Arial"/>
              <a:buNone/>
            </a:pPr>
            <a:r>
              <a:rPr lang="pt-BR" sz="40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Teste </a:t>
            </a:r>
            <a:r>
              <a:rPr i="1" lang="pt-BR" sz="40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Âncoras de carreira</a:t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2609850" y="1757269"/>
            <a:ext cx="6096000" cy="4449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400"/>
              <a:buFont typeface="Calibri"/>
              <a:buAutoNum type="arabicPeriod"/>
            </a:pPr>
            <a:r>
              <a:rPr lang="pt-BR" sz="24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Autonomia;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400"/>
              <a:buFont typeface="Calibri"/>
              <a:buAutoNum type="arabicPeriod"/>
            </a:pPr>
            <a:r>
              <a:rPr lang="pt-BR" sz="24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Segurança;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400"/>
              <a:buFont typeface="Calibri"/>
              <a:buAutoNum type="arabicPeriod"/>
            </a:pPr>
            <a:r>
              <a:rPr lang="pt-BR" sz="24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Competência técnico-funcional;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400"/>
              <a:buFont typeface="Calibri"/>
              <a:buAutoNum type="arabicPeriod"/>
            </a:pPr>
            <a:r>
              <a:rPr lang="pt-BR" sz="24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Competência administrativa geral;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400"/>
              <a:buFont typeface="Calibri"/>
              <a:buAutoNum type="arabicPeriod"/>
            </a:pPr>
            <a:r>
              <a:rPr lang="pt-BR" sz="24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Criatividade empreendedora;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400"/>
              <a:buFont typeface="Calibri"/>
              <a:buAutoNum type="arabicPeriod"/>
            </a:pPr>
            <a:r>
              <a:rPr lang="pt-BR" sz="24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Dedicação a uma causa;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400"/>
              <a:buFont typeface="Calibri"/>
              <a:buAutoNum type="arabicPeriod"/>
            </a:pPr>
            <a:r>
              <a:rPr lang="pt-BR" sz="24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Desafio puro;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400"/>
              <a:buFont typeface="Calibri"/>
              <a:buAutoNum type="arabicPeriod"/>
            </a:pPr>
            <a:r>
              <a:rPr lang="pt-BR" sz="24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Estilo de vida.</a:t>
            </a:r>
            <a:endParaRPr b="0" i="0"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2"/>
          <p:cNvSpPr/>
          <p:nvPr/>
        </p:nvSpPr>
        <p:spPr>
          <a:xfrm>
            <a:off x="8286750" y="217325"/>
            <a:ext cx="36957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Edgar Schein, PhD em psicologia social pela Harvard e professor MIT.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Char char="•"/>
            </a:pPr>
            <a:r>
              <a:rPr lang="pt-BR" sz="32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Diferentes teorias sustentam o fator motivação;</a:t>
            </a:r>
            <a:endParaRPr/>
          </a:p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3200"/>
              <a:buChar char="•"/>
            </a:pPr>
            <a:r>
              <a:rPr lang="pt-BR" sz="32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É um desafio para as organizações manter seus colaboradores motivados;</a:t>
            </a:r>
            <a:endParaRPr/>
          </a:p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3200"/>
              <a:buChar char="•"/>
            </a:pPr>
            <a:r>
              <a:rPr lang="pt-BR" sz="32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(Re)encontre e mantenha sua motivação;</a:t>
            </a:r>
            <a:endParaRPr/>
          </a:p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3200"/>
              <a:buChar char="•"/>
            </a:pPr>
            <a:r>
              <a:rPr lang="pt-BR" sz="32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Sua motivação é impulsionada por seus valores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33"/>
          <p:cNvPicPr preferRelativeResize="0"/>
          <p:nvPr/>
        </p:nvPicPr>
        <p:blipFill rotWithShape="1">
          <a:blip r:embed="rId3">
            <a:alphaModFix amt="70000"/>
          </a:blip>
          <a:srcRect b="0" l="36711" r="1052" t="0"/>
          <a:stretch/>
        </p:blipFill>
        <p:spPr>
          <a:xfrm flipH="1">
            <a:off x="223833" y="230187"/>
            <a:ext cx="1466644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3"/>
          <p:cNvSpPr txBox="1"/>
          <p:nvPr>
            <p:ph type="title"/>
          </p:nvPr>
        </p:nvSpPr>
        <p:spPr>
          <a:xfrm>
            <a:off x="886326" y="2584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4400"/>
              <a:buFont typeface="Calibri"/>
              <a:buNone/>
            </a:pPr>
            <a:r>
              <a:rPr b="1" lang="pt-BR">
                <a:solidFill>
                  <a:srgbClr val="009999"/>
                </a:solidFill>
              </a:rPr>
              <a:t>Concluindo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3388500" y="5706575"/>
            <a:ext cx="541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https://www.youtube.com/watch?v=OKNu1qjgXaA</a:t>
            </a:r>
            <a:endParaRPr sz="1800"/>
          </a:p>
        </p:txBody>
      </p:sp>
      <p:pic>
        <p:nvPicPr>
          <p:cNvPr id="112" name="Google Shape;11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025" y="129225"/>
            <a:ext cx="7705950" cy="541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 amt="70000"/>
          </a:blip>
          <a:srcRect b="0" l="36711" r="1052" t="0"/>
          <a:stretch/>
        </p:blipFill>
        <p:spPr>
          <a:xfrm flipH="1">
            <a:off x="223833" y="230187"/>
            <a:ext cx="1466644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/>
          <p:nvPr/>
        </p:nvSpPr>
        <p:spPr>
          <a:xfrm>
            <a:off x="607183" y="540375"/>
            <a:ext cx="546976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Teorias das Necessidades</a:t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1140801" y="1820525"/>
            <a:ext cx="56605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Taylor – capacidade produtiva</a:t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760533" y="3037344"/>
            <a:ext cx="10688517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 a evolução do modelo e as modificações nas relações de trabalho a figura do funcionário passa a ser percebida como importante, e a motivação como fator para evitar baixa qualidade e adesão ao trabalho.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/>
          <p:nvPr/>
        </p:nvSpPr>
        <p:spPr>
          <a:xfrm>
            <a:off x="823805" y="653666"/>
            <a:ext cx="80105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ABRAHAM MASLOW: Hierarquia das necessidades (1943)</a:t>
            </a:r>
            <a:endParaRPr/>
          </a:p>
        </p:txBody>
      </p:sp>
      <p:grpSp>
        <p:nvGrpSpPr>
          <p:cNvPr id="128" name="Google Shape;128;p6"/>
          <p:cNvGrpSpPr/>
          <p:nvPr/>
        </p:nvGrpSpPr>
        <p:grpSpPr>
          <a:xfrm>
            <a:off x="747605" y="1650872"/>
            <a:ext cx="6586645" cy="5105401"/>
            <a:chOff x="1009649" y="1847849"/>
            <a:chExt cx="6038743" cy="4560867"/>
          </a:xfrm>
        </p:grpSpPr>
        <p:sp>
          <p:nvSpPr>
            <p:cNvPr id="129" name="Google Shape;129;p6"/>
            <p:cNvSpPr/>
            <p:nvPr/>
          </p:nvSpPr>
          <p:spPr>
            <a:xfrm>
              <a:off x="1009649" y="1847849"/>
              <a:ext cx="6038743" cy="4560867"/>
            </a:xfrm>
            <a:prstGeom prst="triangle">
              <a:avLst>
                <a:gd fmla="val 50000" name="adj"/>
              </a:avLst>
            </a:prstGeom>
            <a:solidFill>
              <a:srgbClr val="00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666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485900" y="1847849"/>
              <a:ext cx="5095820" cy="386158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1962150" y="1847849"/>
              <a:ext cx="4133850" cy="3124201"/>
            </a:xfrm>
            <a:prstGeom prst="triangle">
              <a:avLst>
                <a:gd fmla="val 50000" name="adj"/>
              </a:avLst>
            </a:prstGeom>
            <a:solidFill>
              <a:srgbClr val="F9A3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2476444" y="1847849"/>
              <a:ext cx="3105151" cy="2343151"/>
            </a:xfrm>
            <a:prstGeom prst="triangle">
              <a:avLst>
                <a:gd fmla="val 50035" name="adj"/>
              </a:avLst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000770" y="1847849"/>
              <a:ext cx="2069695" cy="1578742"/>
            </a:xfrm>
            <a:prstGeom prst="triangle">
              <a:avLst>
                <a:gd fmla="val 49192" name="adj"/>
              </a:avLst>
            </a:prstGeom>
            <a:solidFill>
              <a:srgbClr val="CC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6"/>
          <p:cNvSpPr txBox="1"/>
          <p:nvPr/>
        </p:nvSpPr>
        <p:spPr>
          <a:xfrm>
            <a:off x="3131752" y="6162630"/>
            <a:ext cx="1828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Fisiológicas</a:t>
            </a:r>
            <a:endParaRPr/>
          </a:p>
        </p:txBody>
      </p:sp>
      <p:sp>
        <p:nvSpPr>
          <p:cNvPr id="135" name="Google Shape;135;p6"/>
          <p:cNvSpPr txBox="1"/>
          <p:nvPr/>
        </p:nvSpPr>
        <p:spPr>
          <a:xfrm>
            <a:off x="3124199" y="5400385"/>
            <a:ext cx="1828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Segurança</a:t>
            </a:r>
            <a:endParaRPr/>
          </a:p>
        </p:txBody>
      </p:sp>
      <p:sp>
        <p:nvSpPr>
          <p:cNvPr id="136" name="Google Shape;136;p6"/>
          <p:cNvSpPr txBox="1"/>
          <p:nvPr/>
        </p:nvSpPr>
        <p:spPr>
          <a:xfrm>
            <a:off x="3131752" y="4560463"/>
            <a:ext cx="1828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Sociais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2919383" y="3642415"/>
            <a:ext cx="2238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Estima</a:t>
            </a:r>
            <a:endParaRPr/>
          </a:p>
        </p:txBody>
      </p:sp>
      <p:sp>
        <p:nvSpPr>
          <p:cNvPr id="138" name="Google Shape;138;p6"/>
          <p:cNvSpPr txBox="1"/>
          <p:nvPr/>
        </p:nvSpPr>
        <p:spPr>
          <a:xfrm>
            <a:off x="3114567" y="2951842"/>
            <a:ext cx="1828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Autorrealização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 rot="-3437935">
            <a:off x="257530" y="5545459"/>
            <a:ext cx="14996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Primárias 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 rot="-3437935">
            <a:off x="1458458" y="3431972"/>
            <a:ext cx="18370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Secundárias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/>
          <p:nvPr/>
        </p:nvSpPr>
        <p:spPr>
          <a:xfrm>
            <a:off x="957286" y="920234"/>
            <a:ext cx="763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FREDERICK HERZBERG: Teoria dos dois fatores (1950)</a:t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1181100" y="1905506"/>
            <a:ext cx="8606367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Fatores motivadores</a:t>
            </a:r>
            <a:r>
              <a:rPr lang="pt-BR" sz="2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fatores que aumentam a satisfação no trabalho: crescimento, progresso, responsabilidade, trabalho, reconhecimento e realização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Fatores higiênicos</a:t>
            </a:r>
            <a:r>
              <a:rPr lang="pt-BR" sz="2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estes fatores não incentivam os funcionários a trabalhar mais, mas quando eles não estão presentes eles desmotivam e geram insatisfação no trabalho: segurança, relacionamento, vida pessoal e condições de trabalho</a:t>
            </a:r>
            <a:endParaRPr b="0" i="0"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/>
          <p:nvPr/>
        </p:nvSpPr>
        <p:spPr>
          <a:xfrm>
            <a:off x="1129356" y="1001466"/>
            <a:ext cx="82051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MCCLELLAND: Teoria das Necessidades Adquiridas (1961)</a:t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2183927" y="2068569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Realização, Afiliação e Poder</a:t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1409700" y="3024365"/>
            <a:ext cx="874395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Desenvolvidas pelo indivíduo a partir da sua experiência de vida, interações com outros indivíduos e com o ambiente. Essas necessidades existem, em graus diferentes, em todos os indivíduos, de forma individual.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/>
          <p:nvPr/>
        </p:nvSpPr>
        <p:spPr>
          <a:xfrm>
            <a:off x="1242206" y="1053584"/>
            <a:ext cx="82205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CLAYTON ALDERFER: Hierarquia das necessidades (1969)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9"/>
          <p:cNvSpPr/>
          <p:nvPr/>
        </p:nvSpPr>
        <p:spPr>
          <a:xfrm>
            <a:off x="1713066" y="2102435"/>
            <a:ext cx="72787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Existência, Relacionamento e Crescimento</a:t>
            </a:r>
            <a:endParaRPr/>
          </a:p>
        </p:txBody>
      </p:sp>
      <p:sp>
        <p:nvSpPr>
          <p:cNvPr id="163" name="Google Shape;163;p9"/>
          <p:cNvSpPr/>
          <p:nvPr/>
        </p:nvSpPr>
        <p:spPr>
          <a:xfrm>
            <a:off x="1085850" y="3047196"/>
            <a:ext cx="104775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Os níveis atuam simultaneamente e não progressivamente como na teoria de Maslow.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2020-03-23T22:47:02Z</dcterms:created>
  <dc:creator>Usuário</dc:creator>
</cp:coreProperties>
</file>