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42"/>
  </p:notesMasterIdLst>
  <p:sldIdLst>
    <p:sldId id="273" r:id="rId2"/>
    <p:sldId id="294" r:id="rId3"/>
    <p:sldId id="262" r:id="rId4"/>
    <p:sldId id="280" r:id="rId5"/>
    <p:sldId id="281" r:id="rId6"/>
    <p:sldId id="282" r:id="rId7"/>
    <p:sldId id="283" r:id="rId8"/>
    <p:sldId id="279" r:id="rId9"/>
    <p:sldId id="284" r:id="rId10"/>
    <p:sldId id="285" r:id="rId11"/>
    <p:sldId id="256" r:id="rId12"/>
    <p:sldId id="288" r:id="rId13"/>
    <p:sldId id="289" r:id="rId14"/>
    <p:sldId id="290" r:id="rId15"/>
    <p:sldId id="291" r:id="rId16"/>
    <p:sldId id="308" r:id="rId17"/>
    <p:sldId id="264" r:id="rId18"/>
    <p:sldId id="315" r:id="rId19"/>
    <p:sldId id="311" r:id="rId20"/>
    <p:sldId id="295" r:id="rId21"/>
    <p:sldId id="292" r:id="rId22"/>
    <p:sldId id="293" r:id="rId23"/>
    <p:sldId id="299" r:id="rId24"/>
    <p:sldId id="297" r:id="rId25"/>
    <p:sldId id="296" r:id="rId26"/>
    <p:sldId id="300" r:id="rId27"/>
    <p:sldId id="310" r:id="rId28"/>
    <p:sldId id="286" r:id="rId29"/>
    <p:sldId id="265" r:id="rId30"/>
    <p:sldId id="267" r:id="rId31"/>
    <p:sldId id="268" r:id="rId32"/>
    <p:sldId id="269" r:id="rId33"/>
    <p:sldId id="270" r:id="rId34"/>
    <p:sldId id="271" r:id="rId35"/>
    <p:sldId id="298" r:id="rId36"/>
    <p:sldId id="272" r:id="rId37"/>
    <p:sldId id="304" r:id="rId38"/>
    <p:sldId id="278" r:id="rId39"/>
    <p:sldId id="277" r:id="rId40"/>
    <p:sldId id="303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2F92"/>
    <a:srgbClr val="FFFFFF"/>
    <a:srgbClr val="4F809A"/>
    <a:srgbClr val="0CA789"/>
    <a:srgbClr val="CC66FF"/>
    <a:srgbClr val="4B5159"/>
    <a:srgbClr val="FA8FC9"/>
    <a:srgbClr val="FF0066"/>
    <a:srgbClr val="E7E6E6"/>
    <a:srgbClr val="00F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247"/>
    <p:restoredTop sz="96296"/>
  </p:normalViewPr>
  <p:slideViewPr>
    <p:cSldViewPr snapToGrid="0">
      <p:cViewPr>
        <p:scale>
          <a:sx n="85" d="100"/>
          <a:sy n="85" d="100"/>
        </p:scale>
        <p:origin x="1384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76808A-1200-DE47-85FE-78838C1C0E76}" type="datetimeFigureOut">
              <a:rPr lang="pt-BR" smtClean="0"/>
              <a:t>29/06/2024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CC1387-BE03-504E-9211-6869E53014F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22834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CC1387-BE03-504E-9211-6869E53014F6}" type="slidenum">
              <a:rPr lang="pt-BR" smtClean="0"/>
              <a:t>35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382446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CC1387-BE03-504E-9211-6869E53014F6}" type="slidenum">
              <a:rPr lang="pt-BR" smtClean="0"/>
              <a:t>36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222103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CC1387-BE03-504E-9211-6869E53014F6}" type="slidenum">
              <a:rPr lang="pt-BR" smtClean="0"/>
              <a:t>37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370561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EF5C3-66E6-2347-B320-9CE505AAE891}" type="datetimeFigureOut">
              <a:rPr lang="pt-BR" smtClean="0"/>
              <a:t>29/06/2024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2BEC4-C014-BB4D-92E8-A45E6DB047B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44148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EF5C3-66E6-2347-B320-9CE505AAE891}" type="datetimeFigureOut">
              <a:rPr lang="pt-BR" smtClean="0"/>
              <a:t>29/06/2024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2BEC4-C014-BB4D-92E8-A45E6DB047B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25044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EF5C3-66E6-2347-B320-9CE505AAE891}" type="datetimeFigureOut">
              <a:rPr lang="pt-BR" smtClean="0"/>
              <a:t>29/06/2024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2BEC4-C014-BB4D-92E8-A45E6DB047B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58922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EF5C3-66E6-2347-B320-9CE505AAE891}" type="datetimeFigureOut">
              <a:rPr lang="pt-BR" smtClean="0"/>
              <a:t>29/06/2024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2BEC4-C014-BB4D-92E8-A45E6DB047B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55118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EF5C3-66E6-2347-B320-9CE505AAE891}" type="datetimeFigureOut">
              <a:rPr lang="pt-BR" smtClean="0"/>
              <a:t>29/06/2024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2BEC4-C014-BB4D-92E8-A45E6DB047B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15298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EF5C3-66E6-2347-B320-9CE505AAE891}" type="datetimeFigureOut">
              <a:rPr lang="pt-BR" smtClean="0"/>
              <a:t>29/06/2024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2BEC4-C014-BB4D-92E8-A45E6DB047B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77295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EF5C3-66E6-2347-B320-9CE505AAE891}" type="datetimeFigureOut">
              <a:rPr lang="pt-BR" smtClean="0"/>
              <a:t>29/06/2024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2BEC4-C014-BB4D-92E8-A45E6DB047B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4470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EF5C3-66E6-2347-B320-9CE505AAE891}" type="datetimeFigureOut">
              <a:rPr lang="pt-BR" smtClean="0"/>
              <a:t>29/06/2024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2BEC4-C014-BB4D-92E8-A45E6DB047B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10346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EF5C3-66E6-2347-B320-9CE505AAE891}" type="datetimeFigureOut">
              <a:rPr lang="pt-BR" smtClean="0"/>
              <a:t>29/06/2024</a:t>
            </a:fld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2BEC4-C014-BB4D-92E8-A45E6DB047B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56580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EF5C3-66E6-2347-B320-9CE505AAE891}" type="datetimeFigureOut">
              <a:rPr lang="pt-BR" smtClean="0"/>
              <a:t>29/06/2024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2BEC4-C014-BB4D-92E8-A45E6DB047B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70122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EF5C3-66E6-2347-B320-9CE505AAE891}" type="datetimeFigureOut">
              <a:rPr lang="pt-BR" smtClean="0"/>
              <a:t>29/06/2024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2BEC4-C014-BB4D-92E8-A45E6DB047B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18451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EF5C3-66E6-2347-B320-9CE505AAE891}" type="datetimeFigureOut">
              <a:rPr lang="pt-BR" smtClean="0"/>
              <a:t>29/06/2024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F2BEC4-C014-BB4D-92E8-A45E6DB047B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3640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11" Type="http://schemas.openxmlformats.org/officeDocument/2006/relationships/image" Target="../media/image56.png"/><Relationship Id="rId5" Type="http://schemas.openxmlformats.org/officeDocument/2006/relationships/image" Target="../media/image50.png"/><Relationship Id="rId10" Type="http://schemas.openxmlformats.org/officeDocument/2006/relationships/image" Target="../media/image55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169.254.169.254/latest/meta-data/public-hostname" TargetMode="External"/><Relationship Id="rId4" Type="http://schemas.openxmlformats.org/officeDocument/2006/relationships/hyperlink" Target="http://169.254.169.254/latest/api/token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572BFE-FB36-FC17-1BFA-809A2C765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6724" y="83127"/>
            <a:ext cx="6058551" cy="70302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chemeClr val="accent4"/>
                </a:solidFill>
                <a:latin typeface="Fredoka" pitchFamily="2" charset="-79"/>
                <a:ea typeface="Silom" pitchFamily="2" charset="-34"/>
                <a:cs typeface="Fredoka" pitchFamily="2" charset="-79"/>
              </a:rPr>
              <a:t>VISÃO GERAL DO MÓDULO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EFD5ED5-A9B0-7337-21C7-4DE60EF4DF45}"/>
              </a:ext>
            </a:extLst>
          </p:cNvPr>
          <p:cNvSpPr txBox="1"/>
          <p:nvPr/>
        </p:nvSpPr>
        <p:spPr>
          <a:xfrm>
            <a:off x="341522" y="1061004"/>
            <a:ext cx="11703333" cy="6494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Serviços computacionais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FFFFFF"/>
              </a:solidFill>
              <a:latin typeface="Fredoka" pitchFamily="2" charset="-79"/>
              <a:cs typeface="Fredoka" pitchFamily="2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Instâncias do Amazon Elastic Compute Cloud (Amazon EC2)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FFFFFF"/>
              </a:solidFill>
              <a:latin typeface="Fredoka" pitchFamily="2" charset="-79"/>
              <a:cs typeface="Fredoka" pitchFamily="2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Armazenamento de instâncias do EC2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FFFFFF"/>
              </a:solidFill>
              <a:latin typeface="Fredoka" pitchFamily="2" charset="-79"/>
              <a:cs typeface="Fredoka" pitchFamily="2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Tipos de instâncias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FFFFFF"/>
              </a:solidFill>
              <a:latin typeface="Fredoka" pitchFamily="2" charset="-79"/>
              <a:cs typeface="Fredoka" pitchFamily="2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Opções de definição de preço do Amazon EC2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FFFFFF"/>
              </a:solidFill>
              <a:latin typeface="Fredoka" pitchFamily="2" charset="-79"/>
              <a:cs typeface="Fredoka" pitchFamily="2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Teste de conhecimento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FFFFFF"/>
              </a:solidFill>
              <a:latin typeface="Fredoka" pitchFamily="2" charset="-79"/>
              <a:cs typeface="Fredoka" pitchFamily="2" charset="-79"/>
            </a:endParaRPr>
          </a:p>
          <a:p>
            <a:endParaRPr lang="pt-BR" sz="3200" dirty="0">
              <a:solidFill>
                <a:srgbClr val="FFFFFF"/>
              </a:solidFill>
              <a:latin typeface="Fredoka" pitchFamily="2" charset="-79"/>
              <a:cs typeface="Fredoka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4727284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5ACD9A-1EB6-377A-B84B-A069E9DAE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609"/>
            <a:ext cx="8452104" cy="924519"/>
          </a:xfrm>
        </p:spPr>
        <p:txBody>
          <a:bodyPr>
            <a:normAutofit/>
          </a:bodyPr>
          <a:lstStyle/>
          <a:p>
            <a:r>
              <a:rPr lang="pt-BR" sz="3600" dirty="0">
                <a:solidFill>
                  <a:schemeClr val="accent4"/>
                </a:solidFill>
                <a:latin typeface="Fredoka" pitchFamily="2" charset="-79"/>
                <a:cs typeface="Fredoka" pitchFamily="2" charset="-79"/>
              </a:rPr>
              <a:t>FAMÍLIAS DE INSTÂNCIAS DO EC2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B787B7C4-DAFC-AE4E-4BB8-47F808EEE316}"/>
              </a:ext>
            </a:extLst>
          </p:cNvPr>
          <p:cNvCxnSpPr/>
          <p:nvPr/>
        </p:nvCxnSpPr>
        <p:spPr>
          <a:xfrm flipH="1">
            <a:off x="262999" y="2610830"/>
            <a:ext cx="2389632" cy="0"/>
          </a:xfrm>
          <a:prstGeom prst="line">
            <a:avLst/>
          </a:prstGeom>
          <a:ln>
            <a:solidFill>
              <a:srgbClr val="CC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50081FAC-E0C0-1906-393C-1BF152E433E6}"/>
              </a:ext>
            </a:extLst>
          </p:cNvPr>
          <p:cNvSpPr txBox="1"/>
          <p:nvPr/>
        </p:nvSpPr>
        <p:spPr>
          <a:xfrm>
            <a:off x="712579" y="2101537"/>
            <a:ext cx="14904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rgbClr val="CC66FF"/>
                </a:solidFill>
                <a:latin typeface="Fredoka" pitchFamily="2" charset="-79"/>
                <a:cs typeface="Fredoka" pitchFamily="2" charset="-79"/>
              </a:rPr>
              <a:t>Uso geral</a:t>
            </a:r>
            <a:endParaRPr lang="pt-BR" dirty="0">
              <a:solidFill>
                <a:srgbClr val="CC66FF"/>
              </a:solidFill>
            </a:endParaRPr>
          </a:p>
        </p:txBody>
      </p: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A1F7B334-4B33-1949-2B28-14F5DA836671}"/>
              </a:ext>
            </a:extLst>
          </p:cNvPr>
          <p:cNvCxnSpPr>
            <a:cxnSpLocks/>
          </p:cNvCxnSpPr>
          <p:nvPr/>
        </p:nvCxnSpPr>
        <p:spPr>
          <a:xfrm flipH="1">
            <a:off x="3271141" y="2610830"/>
            <a:ext cx="3203683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58BE82A1-6587-03DE-D165-5705C7DBD6B1}"/>
              </a:ext>
            </a:extLst>
          </p:cNvPr>
          <p:cNvSpPr txBox="1"/>
          <p:nvPr/>
        </p:nvSpPr>
        <p:spPr>
          <a:xfrm>
            <a:off x="3427585" y="2173266"/>
            <a:ext cx="3116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2"/>
                </a:solidFill>
                <a:latin typeface="Fredoka" pitchFamily="2" charset="-79"/>
                <a:cs typeface="Fredoka" pitchFamily="2" charset="-79"/>
              </a:rPr>
              <a:t>Otimizada para memória</a:t>
            </a:r>
            <a:endParaRPr lang="pt-BR" dirty="0">
              <a:solidFill>
                <a:schemeClr val="accent2"/>
              </a:solidFill>
            </a:endParaRPr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F35DAE0F-A456-748D-B9C6-AA9BAE3973AE}"/>
              </a:ext>
            </a:extLst>
          </p:cNvPr>
          <p:cNvCxnSpPr>
            <a:cxnSpLocks/>
          </p:cNvCxnSpPr>
          <p:nvPr/>
        </p:nvCxnSpPr>
        <p:spPr>
          <a:xfrm flipH="1">
            <a:off x="7227920" y="2610830"/>
            <a:ext cx="688849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D9338213-0467-9D2C-54B1-327A6C5C1682}"/>
              </a:ext>
            </a:extLst>
          </p:cNvPr>
          <p:cNvSpPr txBox="1"/>
          <p:nvPr/>
        </p:nvSpPr>
        <p:spPr>
          <a:xfrm>
            <a:off x="6601364" y="1686299"/>
            <a:ext cx="194195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chemeClr val="accent6"/>
                </a:solidFill>
                <a:latin typeface="Fredoka" pitchFamily="2" charset="-79"/>
                <a:cs typeface="Fredoka" pitchFamily="2" charset="-79"/>
              </a:rPr>
              <a:t>Otimizada </a:t>
            </a:r>
            <a:br>
              <a:rPr lang="pt-BR" dirty="0">
                <a:solidFill>
                  <a:schemeClr val="accent6"/>
                </a:solidFill>
                <a:latin typeface="Fredoka" pitchFamily="2" charset="-79"/>
                <a:cs typeface="Fredoka" pitchFamily="2" charset="-79"/>
              </a:rPr>
            </a:br>
            <a:r>
              <a:rPr lang="pt-BR" dirty="0">
                <a:solidFill>
                  <a:schemeClr val="accent6"/>
                </a:solidFill>
                <a:latin typeface="Fredoka" pitchFamily="2" charset="-79"/>
                <a:cs typeface="Fredoka" pitchFamily="2" charset="-79"/>
              </a:rPr>
              <a:t>para armazenamento</a:t>
            </a:r>
            <a:endParaRPr lang="pt-BR" dirty="0">
              <a:solidFill>
                <a:schemeClr val="accent6"/>
              </a:solidFill>
            </a:endParaRPr>
          </a:p>
        </p:txBody>
      </p: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1B5D56BD-8BD9-23EC-5499-549D6533BE2C}"/>
              </a:ext>
            </a:extLst>
          </p:cNvPr>
          <p:cNvCxnSpPr>
            <a:cxnSpLocks/>
          </p:cNvCxnSpPr>
          <p:nvPr/>
        </p:nvCxnSpPr>
        <p:spPr>
          <a:xfrm flipH="1">
            <a:off x="9128462" y="2610830"/>
            <a:ext cx="688849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B5D92C95-BC43-2AF8-16E5-EE8665BC9B9B}"/>
              </a:ext>
            </a:extLst>
          </p:cNvPr>
          <p:cNvCxnSpPr>
            <a:cxnSpLocks/>
          </p:cNvCxnSpPr>
          <p:nvPr/>
        </p:nvCxnSpPr>
        <p:spPr>
          <a:xfrm flipH="1">
            <a:off x="11017869" y="2610830"/>
            <a:ext cx="688849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0819A607-AB42-3DDE-5E6B-B26F0821CED3}"/>
              </a:ext>
            </a:extLst>
          </p:cNvPr>
          <p:cNvSpPr txBox="1"/>
          <p:nvPr/>
        </p:nvSpPr>
        <p:spPr>
          <a:xfrm>
            <a:off x="8543323" y="1900117"/>
            <a:ext cx="194195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Computação otimizada</a:t>
            </a:r>
            <a:endParaRPr lang="pt-BR" dirty="0">
              <a:solidFill>
                <a:srgbClr val="FFFFFF"/>
              </a:solidFill>
            </a:endParaRP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8D514623-23BC-642A-7208-387EA0F82F75}"/>
              </a:ext>
            </a:extLst>
          </p:cNvPr>
          <p:cNvSpPr txBox="1"/>
          <p:nvPr/>
        </p:nvSpPr>
        <p:spPr>
          <a:xfrm>
            <a:off x="10582136" y="1925827"/>
            <a:ext cx="156031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rgbClr val="00B0F0"/>
                </a:solidFill>
                <a:latin typeface="Fredoka" pitchFamily="2" charset="-79"/>
                <a:cs typeface="Fredoka" pitchFamily="2" charset="-79"/>
              </a:rPr>
              <a:t>Computação acelerada</a:t>
            </a:r>
            <a:endParaRPr lang="pt-BR" dirty="0">
              <a:solidFill>
                <a:srgbClr val="00B0F0"/>
              </a:solidFill>
            </a:endParaRPr>
          </a:p>
        </p:txBody>
      </p:sp>
      <p:pic>
        <p:nvPicPr>
          <p:cNvPr id="8208" name="Picture 16">
            <a:extLst>
              <a:ext uri="{FF2B5EF4-FFF2-40B4-BE49-F238E27FC236}">
                <a16:creationId xmlns:a16="http://schemas.microsoft.com/office/drawing/2014/main" id="{870E1EB6-5DD1-B898-B839-C5028C450F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23" y="2686972"/>
            <a:ext cx="11767000" cy="2572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21738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EA7762B9-8079-0086-A70E-98F14EC30156}"/>
              </a:ext>
            </a:extLst>
          </p:cNvPr>
          <p:cNvSpPr txBox="1"/>
          <p:nvPr/>
        </p:nvSpPr>
        <p:spPr>
          <a:xfrm>
            <a:off x="0" y="1080000"/>
            <a:ext cx="12191999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Ótimo para uma diversidade de cargas de trabalho, como servidores web</a:t>
            </a:r>
          </a:p>
          <a:p>
            <a:r>
              <a:rPr lang="pt-BR" sz="2800" u="sng" dirty="0">
                <a:solidFill>
                  <a:srgbClr val="0CA789"/>
                </a:solidFill>
                <a:effectLst/>
                <a:latin typeface="Fredoka" pitchFamily="2" charset="-79"/>
                <a:cs typeface="Fredoka" pitchFamily="2" charset="-79"/>
              </a:rPr>
              <a:t>Balanceada:</a:t>
            </a:r>
          </a:p>
          <a:p>
            <a:r>
              <a:rPr lang="pt-BR" sz="2800" dirty="0">
                <a:solidFill>
                  <a:schemeClr val="bg2"/>
                </a:solidFill>
                <a:latin typeface="Fredoka" pitchFamily="2" charset="-79"/>
                <a:cs typeface="Fredoka" pitchFamily="2" charset="-79"/>
              </a:rPr>
              <a:t>Computação</a:t>
            </a:r>
          </a:p>
          <a:p>
            <a:r>
              <a:rPr lang="pt-BR" sz="2800" dirty="0">
                <a:solidFill>
                  <a:schemeClr val="bg2"/>
                </a:solidFill>
                <a:latin typeface="Fredoka" pitchFamily="2" charset="-79"/>
                <a:cs typeface="Fredoka" pitchFamily="2" charset="-79"/>
              </a:rPr>
              <a:t>Memória</a:t>
            </a:r>
          </a:p>
          <a:p>
            <a:r>
              <a:rPr lang="pt-BR" sz="2800" dirty="0">
                <a:solidFill>
                  <a:schemeClr val="bg2"/>
                </a:solidFill>
                <a:latin typeface="Fredoka" pitchFamily="2" charset="-79"/>
                <a:cs typeface="Fredoka" pitchFamily="2" charset="-79"/>
              </a:rPr>
              <a:t>Rede</a:t>
            </a:r>
          </a:p>
          <a:p>
            <a:endParaRPr lang="pt-BR" sz="2800" dirty="0">
              <a:latin typeface="Fredoka" pitchFamily="2" charset="-79"/>
              <a:cs typeface="Fredoka" pitchFamily="2" charset="-79"/>
            </a:endParaRPr>
          </a:p>
          <a:p>
            <a:endParaRPr lang="pt-BR" sz="2800" dirty="0">
              <a:latin typeface="Fredoka" pitchFamily="2" charset="-79"/>
              <a:cs typeface="Fredoka" pitchFamily="2" charset="-79"/>
            </a:endParaRPr>
          </a:p>
          <a:p>
            <a:r>
              <a:rPr lang="pt-BR" sz="2800" dirty="0">
                <a:solidFill>
                  <a:schemeClr val="accent2"/>
                </a:solidFill>
                <a:latin typeface="Fredoka" pitchFamily="2" charset="-79"/>
                <a:cs typeface="Fredoka" pitchFamily="2" charset="-79"/>
              </a:rPr>
              <a:t>Casos de uso:</a:t>
            </a:r>
          </a:p>
          <a:p>
            <a:r>
              <a:rPr lang="pt-BR" sz="2800" dirty="0">
                <a:solidFill>
                  <a:schemeClr val="bg2"/>
                </a:solidFill>
                <a:latin typeface="Fredoka" pitchFamily="2" charset="-79"/>
                <a:cs typeface="Fredoka" pitchFamily="2" charset="-79"/>
              </a:rPr>
              <a:t>Aplicativos criados em software de código aberto, como servidores de aplicativos, microsserviços, servidores de jogos, datastores de médio porte e frotas de armazenamento em cache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7D31F59-89EC-A026-6C24-56B5737F994A}"/>
              </a:ext>
            </a:extLst>
          </p:cNvPr>
          <p:cNvSpPr txBox="1"/>
          <p:nvPr/>
        </p:nvSpPr>
        <p:spPr>
          <a:xfrm>
            <a:off x="3939830" y="144000"/>
            <a:ext cx="43123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600" dirty="0">
                <a:solidFill>
                  <a:schemeClr val="accent4"/>
                </a:solidFill>
                <a:latin typeface="Fredoka" pitchFamily="2" charset="-79"/>
                <a:cs typeface="Fredoka" pitchFamily="2" charset="-79"/>
              </a:rPr>
              <a:t>PROPÓSITO GERAL</a:t>
            </a:r>
          </a:p>
        </p:txBody>
      </p:sp>
    </p:spTree>
    <p:extLst>
      <p:ext uri="{BB962C8B-B14F-4D97-AF65-F5344CB8AC3E}">
        <p14:creationId xmlns:p14="http://schemas.microsoft.com/office/powerpoint/2010/main" val="7549060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EA7762B9-8079-0086-A70E-98F14EC30156}"/>
              </a:ext>
            </a:extLst>
          </p:cNvPr>
          <p:cNvSpPr txBox="1"/>
          <p:nvPr/>
        </p:nvSpPr>
        <p:spPr>
          <a:xfrm>
            <a:off x="0" y="1080000"/>
            <a:ext cx="12191999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As instâncias otimizadas para computação são ideais para aplicativos que se beneficiam de processadores de </a:t>
            </a:r>
            <a:r>
              <a:rPr lang="pt-BR" sz="2800" u="sng" dirty="0">
                <a:solidFill>
                  <a:srgbClr val="0CA789"/>
                </a:solidFill>
                <a:latin typeface="Fredoka" pitchFamily="2" charset="-79"/>
                <a:cs typeface="Fredoka" pitchFamily="2" charset="-79"/>
              </a:rPr>
              <a:t>alta performance (HPC)</a:t>
            </a:r>
            <a:r>
              <a:rPr lang="pt-BR" sz="28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.</a:t>
            </a:r>
          </a:p>
          <a:p>
            <a:endParaRPr lang="pt-BR" sz="2800" dirty="0">
              <a:solidFill>
                <a:srgbClr val="FFFFFF"/>
              </a:solidFill>
              <a:latin typeface="Fredoka" pitchFamily="2" charset="-79"/>
              <a:cs typeface="Fredoka" pitchFamily="2" charset="-79"/>
            </a:endParaRPr>
          </a:p>
          <a:p>
            <a:endParaRPr lang="pt-BR" sz="2800" dirty="0">
              <a:solidFill>
                <a:srgbClr val="FFFFFF"/>
              </a:solidFill>
              <a:latin typeface="Fredoka" pitchFamily="2" charset="-79"/>
              <a:cs typeface="Fredoka" pitchFamily="2" charset="-79"/>
            </a:endParaRPr>
          </a:p>
          <a:p>
            <a:endParaRPr lang="pt-BR" sz="2800" dirty="0">
              <a:solidFill>
                <a:srgbClr val="FFFFFF"/>
              </a:solidFill>
              <a:latin typeface="Fredoka" pitchFamily="2" charset="-79"/>
              <a:cs typeface="Fredoka" pitchFamily="2" charset="-79"/>
            </a:endParaRPr>
          </a:p>
          <a:p>
            <a:endParaRPr lang="pt-BR" sz="2800" dirty="0">
              <a:solidFill>
                <a:srgbClr val="FFFFFF"/>
              </a:solidFill>
              <a:latin typeface="Fredoka" pitchFamily="2" charset="-79"/>
              <a:cs typeface="Fredoka" pitchFamily="2" charset="-79"/>
            </a:endParaRPr>
          </a:p>
          <a:p>
            <a:endParaRPr lang="pt-BR" sz="2800" dirty="0">
              <a:solidFill>
                <a:srgbClr val="FFFFFF"/>
              </a:solidFill>
              <a:latin typeface="Fredoka" pitchFamily="2" charset="-79"/>
              <a:cs typeface="Fredoka" pitchFamily="2" charset="-79"/>
            </a:endParaRPr>
          </a:p>
          <a:p>
            <a:r>
              <a:rPr lang="pt-BR" sz="2800" dirty="0">
                <a:solidFill>
                  <a:schemeClr val="accent2"/>
                </a:solidFill>
                <a:latin typeface="Fredoka" pitchFamily="2" charset="-79"/>
                <a:cs typeface="Fredoka" pitchFamily="2" charset="-79"/>
              </a:rPr>
              <a:t>Casos de uso:</a:t>
            </a:r>
          </a:p>
          <a:p>
            <a:r>
              <a:rPr lang="pt-BR" sz="28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Computação de alta performance (HPC), processamento em lote, veiculação de anúncios, codificação de vídeo, jogos, modelagem científica, análise distribuída e inferência de machine learning com base em CPU.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7D31F59-89EC-A026-6C24-56B5737F994A}"/>
              </a:ext>
            </a:extLst>
          </p:cNvPr>
          <p:cNvSpPr txBox="1"/>
          <p:nvPr/>
        </p:nvSpPr>
        <p:spPr>
          <a:xfrm>
            <a:off x="2956111" y="144000"/>
            <a:ext cx="62797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600" dirty="0">
                <a:solidFill>
                  <a:schemeClr val="accent4"/>
                </a:solidFill>
                <a:latin typeface="Fredoka" pitchFamily="2" charset="-79"/>
                <a:cs typeface="Fredoka" pitchFamily="2" charset="-79"/>
              </a:rPr>
              <a:t>COMPUTAÇÃO OTIMIZADA</a:t>
            </a:r>
          </a:p>
        </p:txBody>
      </p:sp>
    </p:spTree>
    <p:extLst>
      <p:ext uri="{BB962C8B-B14F-4D97-AF65-F5344CB8AC3E}">
        <p14:creationId xmlns:p14="http://schemas.microsoft.com/office/powerpoint/2010/main" val="29232287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EA7762B9-8079-0086-A70E-98F14EC30156}"/>
              </a:ext>
            </a:extLst>
          </p:cNvPr>
          <p:cNvSpPr txBox="1"/>
          <p:nvPr/>
        </p:nvSpPr>
        <p:spPr>
          <a:xfrm>
            <a:off x="0" y="1080000"/>
            <a:ext cx="12191999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Instâncias de computação aceleradas usam </a:t>
            </a:r>
            <a:r>
              <a:rPr lang="pt-BR" sz="2800" u="sng" dirty="0">
                <a:solidFill>
                  <a:srgbClr val="0CA789"/>
                </a:solidFill>
                <a:latin typeface="Fredoka" pitchFamily="2" charset="-79"/>
                <a:cs typeface="Fredoka" pitchFamily="2" charset="-79"/>
              </a:rPr>
              <a:t>aceleradores de hardware</a:t>
            </a:r>
            <a:r>
              <a:rPr lang="pt-BR" sz="28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, como </a:t>
            </a:r>
            <a:r>
              <a:rPr lang="pt-BR" sz="2800" u="sng" dirty="0">
                <a:solidFill>
                  <a:srgbClr val="0CA789"/>
                </a:solidFill>
                <a:latin typeface="Fredoka" pitchFamily="2" charset="-79"/>
                <a:cs typeface="Fredoka" pitchFamily="2" charset="-79"/>
              </a:rPr>
              <a:t>FPGAs</a:t>
            </a:r>
            <a:r>
              <a:rPr lang="pt-BR" sz="28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 e </a:t>
            </a:r>
            <a:r>
              <a:rPr lang="pt-BR" sz="2800" u="sng" dirty="0">
                <a:solidFill>
                  <a:srgbClr val="0CA789"/>
                </a:solidFill>
                <a:latin typeface="Fredoka" pitchFamily="2" charset="-79"/>
                <a:cs typeface="Fredoka" pitchFamily="2" charset="-79"/>
              </a:rPr>
              <a:t>GPUs</a:t>
            </a:r>
            <a:r>
              <a:rPr lang="pt-BR" sz="28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, para executar funções como cálculos de ponto flutuante e processamento de gráficos mais eficientemente do que CPUs.</a:t>
            </a:r>
          </a:p>
          <a:p>
            <a:endParaRPr lang="pt-BR" sz="2800" dirty="0">
              <a:solidFill>
                <a:srgbClr val="FFFFFF"/>
              </a:solidFill>
              <a:latin typeface="Fredoka" pitchFamily="2" charset="-79"/>
              <a:cs typeface="Fredoka" pitchFamily="2" charset="-79"/>
            </a:endParaRPr>
          </a:p>
          <a:p>
            <a:endParaRPr lang="pt-BR" sz="2800" dirty="0">
              <a:solidFill>
                <a:srgbClr val="FFFFFF"/>
              </a:solidFill>
              <a:latin typeface="Fredoka" pitchFamily="2" charset="-79"/>
              <a:cs typeface="Fredoka" pitchFamily="2" charset="-79"/>
            </a:endParaRPr>
          </a:p>
          <a:p>
            <a:endParaRPr lang="pt-BR" sz="2800" dirty="0">
              <a:solidFill>
                <a:srgbClr val="FFFFFF"/>
              </a:solidFill>
              <a:latin typeface="Fredoka" pitchFamily="2" charset="-79"/>
              <a:cs typeface="Fredoka" pitchFamily="2" charset="-79"/>
            </a:endParaRPr>
          </a:p>
          <a:p>
            <a:endParaRPr lang="pt-BR" sz="2800" dirty="0">
              <a:solidFill>
                <a:srgbClr val="FFFFFF"/>
              </a:solidFill>
              <a:latin typeface="Fredoka" pitchFamily="2" charset="-79"/>
              <a:cs typeface="Fredoka" pitchFamily="2" charset="-79"/>
            </a:endParaRPr>
          </a:p>
          <a:p>
            <a:r>
              <a:rPr lang="pt-BR" sz="2800" dirty="0">
                <a:solidFill>
                  <a:schemeClr val="accent2"/>
                </a:solidFill>
                <a:latin typeface="Fredoka" pitchFamily="2" charset="-79"/>
                <a:cs typeface="Fredoka" pitchFamily="2" charset="-79"/>
              </a:rPr>
              <a:t>Casos de uso:</a:t>
            </a:r>
          </a:p>
          <a:p>
            <a:r>
              <a:rPr lang="pt-BR" sz="28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Machine learning, computação de alta performance, fluidodinâmica computacional, finanças computacionais, análise sísmica, reconhecimento de fala, veículos autônomos e descoberta de medicamentos.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7D31F59-89EC-A026-6C24-56B5737F994A}"/>
              </a:ext>
            </a:extLst>
          </p:cNvPr>
          <p:cNvSpPr txBox="1"/>
          <p:nvPr/>
        </p:nvSpPr>
        <p:spPr>
          <a:xfrm>
            <a:off x="2863513" y="144000"/>
            <a:ext cx="62341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600" dirty="0">
                <a:solidFill>
                  <a:schemeClr val="accent4"/>
                </a:solidFill>
                <a:latin typeface="Fredoka" pitchFamily="2" charset="-79"/>
                <a:cs typeface="Fredoka" pitchFamily="2" charset="-79"/>
              </a:rPr>
              <a:t>COMPUTAÇÃO ACELERADA</a:t>
            </a:r>
          </a:p>
        </p:txBody>
      </p:sp>
    </p:spTree>
    <p:extLst>
      <p:ext uri="{BB962C8B-B14F-4D97-AF65-F5344CB8AC3E}">
        <p14:creationId xmlns:p14="http://schemas.microsoft.com/office/powerpoint/2010/main" val="19778327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EA7762B9-8079-0086-A70E-98F14EC30156}"/>
              </a:ext>
            </a:extLst>
          </p:cNvPr>
          <p:cNvSpPr txBox="1"/>
          <p:nvPr/>
        </p:nvSpPr>
        <p:spPr>
          <a:xfrm>
            <a:off x="0" y="1080000"/>
            <a:ext cx="12191999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Desempenho rápido para cargas de trabalho que </a:t>
            </a:r>
            <a:r>
              <a:rPr lang="pt-BR" sz="2800" u="sng" dirty="0">
                <a:solidFill>
                  <a:srgbClr val="0CA789"/>
                </a:solidFill>
                <a:effectLst/>
                <a:latin typeface="Fredoka" pitchFamily="2" charset="-79"/>
                <a:cs typeface="Fredoka" pitchFamily="2" charset="-79"/>
              </a:rPr>
              <a:t>processam grandes conjuntos de dados na memória</a:t>
            </a:r>
          </a:p>
          <a:p>
            <a:endParaRPr lang="pt-BR" sz="2800" b="1" u="sng" dirty="0">
              <a:solidFill>
                <a:srgbClr val="0CA789"/>
              </a:solidFill>
              <a:latin typeface="Fredoka" pitchFamily="2" charset="-79"/>
              <a:cs typeface="Fredoka" pitchFamily="2" charset="-79"/>
            </a:endParaRPr>
          </a:p>
          <a:p>
            <a:endParaRPr lang="pt-BR" sz="2800" dirty="0">
              <a:latin typeface="Fredoka" pitchFamily="2" charset="-79"/>
              <a:cs typeface="Fredoka" pitchFamily="2" charset="-79"/>
            </a:endParaRPr>
          </a:p>
          <a:p>
            <a:endParaRPr lang="pt-BR" sz="2800" dirty="0">
              <a:latin typeface="Fredoka" pitchFamily="2" charset="-79"/>
              <a:cs typeface="Fredoka" pitchFamily="2" charset="-79"/>
            </a:endParaRPr>
          </a:p>
          <a:p>
            <a:endParaRPr lang="pt-BR" sz="2800" dirty="0">
              <a:latin typeface="Fredoka" pitchFamily="2" charset="-79"/>
              <a:cs typeface="Fredoka" pitchFamily="2" charset="-79"/>
            </a:endParaRPr>
          </a:p>
          <a:p>
            <a:endParaRPr lang="pt-BR" sz="2800" dirty="0">
              <a:latin typeface="Fredoka" pitchFamily="2" charset="-79"/>
              <a:cs typeface="Fredoka" pitchFamily="2" charset="-79"/>
            </a:endParaRPr>
          </a:p>
          <a:p>
            <a:r>
              <a:rPr lang="pt-BR" sz="2800" dirty="0">
                <a:solidFill>
                  <a:schemeClr val="accent2"/>
                </a:solidFill>
                <a:latin typeface="Fredoka" pitchFamily="2" charset="-79"/>
                <a:cs typeface="Fredoka" pitchFamily="2" charset="-79"/>
              </a:rPr>
              <a:t>Casos de uso:</a:t>
            </a:r>
          </a:p>
          <a:p>
            <a:r>
              <a:rPr lang="pt-BR" sz="28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Bancos de dados relacionais e não relacionais de alto desempenho,</a:t>
            </a:r>
          </a:p>
          <a:p>
            <a:r>
              <a:rPr lang="pt-BR" sz="28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armazenamentos de cache de escala da web distribuídos,</a:t>
            </a:r>
          </a:p>
          <a:p>
            <a:r>
              <a:rPr lang="pt-BR" sz="28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bancos de dados de memória otimizados para BI (Business Intelligence),</a:t>
            </a:r>
          </a:p>
          <a:p>
            <a:r>
              <a:rPr lang="pt-BR" sz="28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Aplicativos que executam processamento em tempo real de grandes dados não estruturados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7D31F59-89EC-A026-6C24-56B5737F994A}"/>
              </a:ext>
            </a:extLst>
          </p:cNvPr>
          <p:cNvSpPr txBox="1"/>
          <p:nvPr/>
        </p:nvSpPr>
        <p:spPr>
          <a:xfrm>
            <a:off x="3382323" y="144000"/>
            <a:ext cx="515207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600" dirty="0">
                <a:solidFill>
                  <a:schemeClr val="accent4"/>
                </a:solidFill>
                <a:latin typeface="Fredoka" pitchFamily="2" charset="-79"/>
                <a:cs typeface="Fredoka" pitchFamily="2" charset="-79"/>
              </a:rPr>
              <a:t>MEMÓRIA OTIMIZADA</a:t>
            </a:r>
          </a:p>
        </p:txBody>
      </p:sp>
    </p:spTree>
    <p:extLst>
      <p:ext uri="{BB962C8B-B14F-4D97-AF65-F5344CB8AC3E}">
        <p14:creationId xmlns:p14="http://schemas.microsoft.com/office/powerpoint/2010/main" val="6897565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EA7762B9-8079-0086-A70E-98F14EC30156}"/>
              </a:ext>
            </a:extLst>
          </p:cNvPr>
          <p:cNvSpPr txBox="1"/>
          <p:nvPr/>
        </p:nvSpPr>
        <p:spPr>
          <a:xfrm>
            <a:off x="0" y="1080000"/>
            <a:ext cx="12191999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Ótimo para tarefas intensivas de armazenamento que exigem acesso sequencial alto de leitura e gravação a grandes conjuntos de dados no armazenamento local. São otimizadas para fornecer dezenas de milhares de </a:t>
            </a:r>
            <a:r>
              <a:rPr lang="pt-BR" sz="2800" u="sng" dirty="0">
                <a:solidFill>
                  <a:srgbClr val="0CA789"/>
                </a:solidFill>
                <a:effectLst/>
                <a:latin typeface="Fredoka" pitchFamily="2" charset="-79"/>
                <a:cs typeface="Fredoka" pitchFamily="2" charset="-79"/>
              </a:rPr>
              <a:t>operações de E/S aleatórias de baixa latência por segundo (IOPS</a:t>
            </a:r>
            <a:r>
              <a:rPr lang="pt-BR" sz="2800" u="sng" dirty="0">
                <a:solidFill>
                  <a:srgbClr val="0CA789"/>
                </a:solidFill>
                <a:latin typeface="Fredoka" pitchFamily="2" charset="-79"/>
                <a:cs typeface="Fredoka" pitchFamily="2" charset="-79"/>
              </a:rPr>
              <a:t>)</a:t>
            </a:r>
            <a:r>
              <a:rPr lang="pt-BR" sz="28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.</a:t>
            </a:r>
            <a:endParaRPr lang="pt-BR" sz="2800" dirty="0">
              <a:solidFill>
                <a:srgbClr val="FFFFFF"/>
              </a:solidFill>
              <a:effectLst/>
              <a:latin typeface="Fredoka" pitchFamily="2" charset="-79"/>
              <a:cs typeface="Fredoka" pitchFamily="2" charset="-79"/>
            </a:endParaRPr>
          </a:p>
          <a:p>
            <a:endParaRPr lang="pt-BR" sz="2800" dirty="0">
              <a:latin typeface="Fredoka" pitchFamily="2" charset="-79"/>
              <a:cs typeface="Fredoka" pitchFamily="2" charset="-79"/>
            </a:endParaRPr>
          </a:p>
          <a:p>
            <a:endParaRPr lang="pt-BR" sz="2800" dirty="0">
              <a:latin typeface="Fredoka" pitchFamily="2" charset="-79"/>
              <a:cs typeface="Fredoka" pitchFamily="2" charset="-79"/>
            </a:endParaRPr>
          </a:p>
          <a:p>
            <a:endParaRPr lang="pt-BR" sz="2800" dirty="0">
              <a:latin typeface="Fredoka" pitchFamily="2" charset="-79"/>
              <a:cs typeface="Fredoka" pitchFamily="2" charset="-79"/>
            </a:endParaRPr>
          </a:p>
          <a:p>
            <a:r>
              <a:rPr lang="pt-BR" sz="2800" dirty="0">
                <a:solidFill>
                  <a:schemeClr val="accent2"/>
                </a:solidFill>
                <a:latin typeface="Fredoka" pitchFamily="2" charset="-79"/>
                <a:cs typeface="Fredoka" pitchFamily="2" charset="-79"/>
              </a:rPr>
              <a:t>Casos de uso:</a:t>
            </a:r>
          </a:p>
          <a:p>
            <a:r>
              <a:rPr lang="pt-BR" sz="28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OLTP de alta frequência</a:t>
            </a:r>
          </a:p>
          <a:p>
            <a:r>
              <a:rPr lang="pt-BR" sz="28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Bancos de dados relacionais e não relacionais</a:t>
            </a:r>
          </a:p>
          <a:p>
            <a:r>
              <a:rPr lang="pt-BR" sz="28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Cache em bancos de dados de memória (por exemplo, Redis)</a:t>
            </a:r>
          </a:p>
          <a:p>
            <a:r>
              <a:rPr lang="pt-BR" sz="28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Aplicações de data warehousing</a:t>
            </a:r>
          </a:p>
          <a:p>
            <a:r>
              <a:rPr lang="pt-BR" sz="28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Sistema de arquivos distribuído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7D31F59-89EC-A026-6C24-56B5737F994A}"/>
              </a:ext>
            </a:extLst>
          </p:cNvPr>
          <p:cNvSpPr txBox="1"/>
          <p:nvPr/>
        </p:nvSpPr>
        <p:spPr>
          <a:xfrm>
            <a:off x="2623439" y="144000"/>
            <a:ext cx="694511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600" dirty="0">
                <a:solidFill>
                  <a:schemeClr val="accent4"/>
                </a:solidFill>
                <a:latin typeface="Fredoka" pitchFamily="2" charset="-79"/>
                <a:cs typeface="Fredoka" pitchFamily="2" charset="-79"/>
              </a:rPr>
              <a:t>ARMAZENAMENTO OTIMIZADO</a:t>
            </a:r>
          </a:p>
        </p:txBody>
      </p:sp>
    </p:spTree>
    <p:extLst>
      <p:ext uri="{BB962C8B-B14F-4D97-AF65-F5344CB8AC3E}">
        <p14:creationId xmlns:p14="http://schemas.microsoft.com/office/powerpoint/2010/main" val="4039835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B7D31F59-89EC-A026-6C24-56B5737F994A}"/>
              </a:ext>
            </a:extLst>
          </p:cNvPr>
          <p:cNvSpPr txBox="1"/>
          <p:nvPr/>
        </p:nvSpPr>
        <p:spPr>
          <a:xfrm>
            <a:off x="3099046" y="144000"/>
            <a:ext cx="61375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600" dirty="0">
                <a:solidFill>
                  <a:schemeClr val="accent4"/>
                </a:solidFill>
                <a:latin typeface="Fredoka" pitchFamily="2" charset="-79"/>
                <a:cs typeface="Fredoka" pitchFamily="2" charset="-79"/>
              </a:rPr>
              <a:t>AWS COMPUTE OPTIMIZER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12E2DA5A-84F6-D8BA-BE06-2B3726D7BC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398" y="2540575"/>
            <a:ext cx="1062622" cy="1093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56271CD0-F7F4-9E84-25A8-973BFF71886E}"/>
              </a:ext>
            </a:extLst>
          </p:cNvPr>
          <p:cNvSpPr/>
          <p:nvPr/>
        </p:nvSpPr>
        <p:spPr>
          <a:xfrm>
            <a:off x="3963587" y="1331259"/>
            <a:ext cx="4385934" cy="4666129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701AE7FF-499C-3E8A-3C45-6C7B5FDF8B83}"/>
              </a:ext>
            </a:extLst>
          </p:cNvPr>
          <p:cNvSpPr txBox="1"/>
          <p:nvPr/>
        </p:nvSpPr>
        <p:spPr>
          <a:xfrm>
            <a:off x="4070570" y="5203573"/>
            <a:ext cx="40508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8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ML de análise de recursos com base em dados do CloudWatch</a:t>
            </a:r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84960564-B426-1338-D3F1-D73ECE9CD6F9}"/>
              </a:ext>
            </a:extLst>
          </p:cNvPr>
          <p:cNvSpPr txBox="1"/>
          <p:nvPr/>
        </p:nvSpPr>
        <p:spPr>
          <a:xfrm>
            <a:off x="-16356" y="3764121"/>
            <a:ext cx="277485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8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Faça a adesão das suas contas</a:t>
            </a:r>
            <a:br>
              <a:rPr lang="pt-BR" sz="18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</a:br>
            <a:r>
              <a:rPr lang="pt-BR" sz="18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para começar</a:t>
            </a: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55E1896-0418-900F-692F-CB0D87982F0C}"/>
              </a:ext>
            </a:extLst>
          </p:cNvPr>
          <p:cNvSpPr/>
          <p:nvPr/>
        </p:nvSpPr>
        <p:spPr>
          <a:xfrm>
            <a:off x="2809621" y="1919661"/>
            <a:ext cx="2378849" cy="3018677"/>
          </a:xfrm>
          <a:prstGeom prst="rect">
            <a:avLst/>
          </a:prstGeom>
          <a:solidFill>
            <a:srgbClr val="E7E6E6"/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7FC23CF-24CA-26AC-86FC-F0B64ECBC2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3587" y="2144121"/>
            <a:ext cx="1620000" cy="1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6B592020-CE45-D195-1CDB-AEC5B31B2526}"/>
              </a:ext>
            </a:extLst>
          </p:cNvPr>
          <p:cNvSpPr txBox="1"/>
          <p:nvPr/>
        </p:nvSpPr>
        <p:spPr>
          <a:xfrm>
            <a:off x="2959735" y="3683662"/>
            <a:ext cx="207862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000" dirty="0">
                <a:latin typeface="Fredoka" pitchFamily="2" charset="-79"/>
                <a:cs typeface="Fredoka" pitchFamily="2" charset="-79"/>
              </a:rPr>
              <a:t>AWS Compute Optimizer</a:t>
            </a:r>
            <a:endParaRPr lang="pt-BR" sz="2000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56121264-18F2-D5A6-D657-47F4416FBEE0}"/>
              </a:ext>
            </a:extLst>
          </p:cNvPr>
          <p:cNvSpPr/>
          <p:nvPr/>
        </p:nvSpPr>
        <p:spPr>
          <a:xfrm>
            <a:off x="5417779" y="1919660"/>
            <a:ext cx="2724271" cy="75544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0B74942C-F5AB-0599-5736-A39FBCB148AF}"/>
              </a:ext>
            </a:extLst>
          </p:cNvPr>
          <p:cNvSpPr/>
          <p:nvPr/>
        </p:nvSpPr>
        <p:spPr>
          <a:xfrm>
            <a:off x="5417779" y="3051276"/>
            <a:ext cx="2724271" cy="75544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66954249-2B55-88DA-9B57-D2C223FA6C44}"/>
              </a:ext>
            </a:extLst>
          </p:cNvPr>
          <p:cNvSpPr/>
          <p:nvPr/>
        </p:nvSpPr>
        <p:spPr>
          <a:xfrm>
            <a:off x="5446619" y="4182893"/>
            <a:ext cx="2724271" cy="75544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F665169A-80B7-282A-7196-15C6A171FFC6}"/>
              </a:ext>
            </a:extLst>
          </p:cNvPr>
          <p:cNvSpPr txBox="1"/>
          <p:nvPr/>
        </p:nvSpPr>
        <p:spPr>
          <a:xfrm>
            <a:off x="10346882" y="3487122"/>
            <a:ext cx="184511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8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Reconfigurar</a:t>
            </a:r>
            <a:br>
              <a:rPr lang="pt-BR" sz="18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</a:br>
            <a:r>
              <a:rPr lang="pt-BR" sz="18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recursos com </a:t>
            </a:r>
            <a:br>
              <a:rPr lang="pt-BR" sz="18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</a:br>
            <a:r>
              <a:rPr lang="pt-BR" sz="18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base nas </a:t>
            </a:r>
            <a:br>
              <a:rPr lang="pt-BR" sz="18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</a:br>
            <a:r>
              <a:rPr lang="pt-BR" sz="18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recomendações</a:t>
            </a:r>
            <a:endParaRPr lang="pt-BR" dirty="0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97D05CD7-9C83-0C87-916B-AC5C08C34DFF}"/>
              </a:ext>
            </a:extLst>
          </p:cNvPr>
          <p:cNvSpPr txBox="1"/>
          <p:nvPr/>
        </p:nvSpPr>
        <p:spPr>
          <a:xfrm>
            <a:off x="8400199" y="3487122"/>
            <a:ext cx="184511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8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Receber</a:t>
            </a:r>
            <a:br>
              <a:rPr lang="pt-BR" sz="18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</a:br>
            <a:r>
              <a:rPr lang="pt-BR" sz="18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recomendações </a:t>
            </a:r>
            <a:br>
              <a:rPr lang="pt-BR" sz="18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</a:br>
            <a:r>
              <a:rPr lang="pt-BR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de integração</a:t>
            </a:r>
            <a:br>
              <a:rPr lang="pt-BR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</a:br>
            <a:r>
              <a:rPr lang="pt-BR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entre serviços</a:t>
            </a:r>
            <a:br>
              <a:rPr lang="pt-BR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</a:br>
            <a:r>
              <a:rPr lang="pt-BR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exportadas </a:t>
            </a:r>
            <a:br>
              <a:rPr lang="pt-BR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</a:br>
            <a:r>
              <a:rPr lang="pt-BR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para o </a:t>
            </a:r>
            <a:br>
              <a:rPr lang="pt-BR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</a:br>
            <a:r>
              <a:rPr lang="pt-BR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Amazon S3</a:t>
            </a:r>
            <a:endParaRPr lang="pt-BR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1B142A97-61FF-46F4-1CBD-F301FD93385A}"/>
              </a:ext>
            </a:extLst>
          </p:cNvPr>
          <p:cNvSpPr txBox="1"/>
          <p:nvPr/>
        </p:nvSpPr>
        <p:spPr>
          <a:xfrm>
            <a:off x="6227779" y="1974216"/>
            <a:ext cx="1845118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pt-BR" sz="1800" dirty="0">
                <a:latin typeface="Fredoka" pitchFamily="2" charset="-79"/>
                <a:cs typeface="Fredoka" pitchFamily="2" charset="-79"/>
              </a:rPr>
              <a:t>Configuração de recursos</a:t>
            </a:r>
            <a:endParaRPr lang="pt-BR" dirty="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501A4091-A42B-CE3F-332B-ED0516622524}"/>
              </a:ext>
            </a:extLst>
          </p:cNvPr>
          <p:cNvSpPr txBox="1"/>
          <p:nvPr/>
        </p:nvSpPr>
        <p:spPr>
          <a:xfrm>
            <a:off x="6227779" y="3244332"/>
            <a:ext cx="18451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800" dirty="0">
                <a:latin typeface="Fredoka" pitchFamily="2" charset="-79"/>
                <a:cs typeface="Fredoka" pitchFamily="2" charset="-79"/>
              </a:rPr>
              <a:t>Dados de uso</a:t>
            </a:r>
            <a:endParaRPr lang="pt-BR" dirty="0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3AAA4DC8-2C76-1316-1CF1-48FFC77C6633}"/>
              </a:ext>
            </a:extLst>
          </p:cNvPr>
          <p:cNvSpPr txBox="1"/>
          <p:nvPr/>
        </p:nvSpPr>
        <p:spPr>
          <a:xfrm>
            <a:off x="5734166" y="4379111"/>
            <a:ext cx="21491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800" dirty="0">
                <a:latin typeface="Fredoka" pitchFamily="2" charset="-79"/>
                <a:cs typeface="Fredoka" pitchFamily="2" charset="-79"/>
              </a:rPr>
              <a:t>Recomendações</a:t>
            </a:r>
            <a:endParaRPr lang="pt-BR" dirty="0"/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D6EA3039-920D-FB88-2435-B0E14A3B2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5164" y="1869773"/>
            <a:ext cx="855218" cy="855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System configuration - Free computer icons">
            <a:extLst>
              <a:ext uri="{FF2B5EF4-FFF2-40B4-BE49-F238E27FC236}">
                <a16:creationId xmlns:a16="http://schemas.microsoft.com/office/drawing/2014/main" id="{30609CCF-E5AF-E28E-A386-6FB33B2B96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8564" y="2209125"/>
            <a:ext cx="1161753" cy="1161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tângulo 21">
            <a:extLst>
              <a:ext uri="{FF2B5EF4-FFF2-40B4-BE49-F238E27FC236}">
                <a16:creationId xmlns:a16="http://schemas.microsoft.com/office/drawing/2014/main" id="{DD8F7CAA-E66D-42C1-FD16-364845D87D06}"/>
              </a:ext>
            </a:extLst>
          </p:cNvPr>
          <p:cNvSpPr/>
          <p:nvPr/>
        </p:nvSpPr>
        <p:spPr>
          <a:xfrm>
            <a:off x="1336498" y="2441193"/>
            <a:ext cx="1147010" cy="344535"/>
          </a:xfrm>
          <a:prstGeom prst="rect">
            <a:avLst/>
          </a:prstGeom>
          <a:solidFill>
            <a:srgbClr val="4F809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CF572792-D1B3-76A1-87AC-B91154109540}"/>
              </a:ext>
            </a:extLst>
          </p:cNvPr>
          <p:cNvSpPr/>
          <p:nvPr/>
        </p:nvSpPr>
        <p:spPr>
          <a:xfrm>
            <a:off x="1333020" y="2878695"/>
            <a:ext cx="1147010" cy="344535"/>
          </a:xfrm>
          <a:prstGeom prst="rect">
            <a:avLst/>
          </a:prstGeom>
          <a:solidFill>
            <a:srgbClr val="4F809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BDA66682-0AA2-ED5D-5065-6130DFF2AE2F}"/>
              </a:ext>
            </a:extLst>
          </p:cNvPr>
          <p:cNvSpPr/>
          <p:nvPr/>
        </p:nvSpPr>
        <p:spPr>
          <a:xfrm>
            <a:off x="1333020" y="3307155"/>
            <a:ext cx="1147010" cy="344535"/>
          </a:xfrm>
          <a:prstGeom prst="rect">
            <a:avLst/>
          </a:prstGeom>
          <a:solidFill>
            <a:srgbClr val="4F809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106" name="Picture 10" descr="Check icons for free download | Freepik">
            <a:extLst>
              <a:ext uri="{FF2B5EF4-FFF2-40B4-BE49-F238E27FC236}">
                <a16:creationId xmlns:a16="http://schemas.microsoft.com/office/drawing/2014/main" id="{545E3EEA-5A4A-2545-D732-56A6356112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4139" y="2422472"/>
            <a:ext cx="347478" cy="347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0" descr="Check icons for free download | Freepik">
            <a:extLst>
              <a:ext uri="{FF2B5EF4-FFF2-40B4-BE49-F238E27FC236}">
                <a16:creationId xmlns:a16="http://schemas.microsoft.com/office/drawing/2014/main" id="{842FF0C3-78F3-EE4A-C814-E0F9271CB9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4139" y="2853875"/>
            <a:ext cx="347478" cy="347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0" descr="Check icons for free download | Freepik">
            <a:extLst>
              <a:ext uri="{FF2B5EF4-FFF2-40B4-BE49-F238E27FC236}">
                <a16:creationId xmlns:a16="http://schemas.microsoft.com/office/drawing/2014/main" id="{BEE07231-9553-FDD5-A75D-0761BE96E2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8506" y="3286973"/>
            <a:ext cx="347478" cy="347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>
            <a:extLst>
              <a:ext uri="{FF2B5EF4-FFF2-40B4-BE49-F238E27FC236}">
                <a16:creationId xmlns:a16="http://schemas.microsoft.com/office/drawing/2014/main" id="{794B3D4B-1C8F-664E-72D3-3D23E0351D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2436" y="3155329"/>
            <a:ext cx="695343" cy="560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>
            <a:extLst>
              <a:ext uri="{FF2B5EF4-FFF2-40B4-BE49-F238E27FC236}">
                <a16:creationId xmlns:a16="http://schemas.microsoft.com/office/drawing/2014/main" id="{8A6BF36E-E7B7-0151-C14D-81017D2DBE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029" y="2224620"/>
            <a:ext cx="886350" cy="965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14">
            <a:extLst>
              <a:ext uri="{FF2B5EF4-FFF2-40B4-BE49-F238E27FC236}">
                <a16:creationId xmlns:a16="http://schemas.microsoft.com/office/drawing/2014/main" id="{0E691A1D-1063-47A7-FA29-B2523EBD88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6594" y="2224620"/>
            <a:ext cx="886350" cy="965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0" descr="Check icons for free download | Freepik">
            <a:extLst>
              <a:ext uri="{FF2B5EF4-FFF2-40B4-BE49-F238E27FC236}">
                <a16:creationId xmlns:a16="http://schemas.microsoft.com/office/drawing/2014/main" id="{FB6607B1-72DD-22EA-3966-1D6E4CAEE7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2360" y="2527984"/>
            <a:ext cx="471657" cy="471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CaixaDeTexto 28">
            <a:extLst>
              <a:ext uri="{FF2B5EF4-FFF2-40B4-BE49-F238E27FC236}">
                <a16:creationId xmlns:a16="http://schemas.microsoft.com/office/drawing/2014/main" id="{D5AB2B53-4A68-2A24-2D79-EC8F2ECCEB31}"/>
              </a:ext>
            </a:extLst>
          </p:cNvPr>
          <p:cNvSpPr txBox="1"/>
          <p:nvPr/>
        </p:nvSpPr>
        <p:spPr>
          <a:xfrm>
            <a:off x="2755953" y="6105085"/>
            <a:ext cx="64630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8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Aplique informações de milhões de carga de trabalho. </a:t>
            </a:r>
            <a:br>
              <a:rPr lang="pt-BR" sz="18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</a:br>
            <a:r>
              <a:rPr lang="pt-BR" sz="18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Poupe tempo comparando e selecionando recursos.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27805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44847F-4072-834A-3B46-017D5AFB2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3765" y="144000"/>
            <a:ext cx="8104470" cy="663442"/>
          </a:xfrm>
        </p:spPr>
        <p:txBody>
          <a:bodyPr>
            <a:normAutofit/>
          </a:bodyPr>
          <a:lstStyle/>
          <a:p>
            <a:r>
              <a:rPr lang="pt-BR" sz="3600" dirty="0">
                <a:solidFill>
                  <a:schemeClr val="accent4"/>
                </a:solidFill>
                <a:latin typeface="Fredoka" pitchFamily="2" charset="-79"/>
                <a:cs typeface="Fredoka" pitchFamily="2" charset="-79"/>
              </a:rPr>
              <a:t>PARES DE CHAVES DO AMAZON EC2</a:t>
            </a: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3261C068-0BCC-A2ED-8F62-00C55BC9BD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813257" y="3294142"/>
            <a:ext cx="1405297" cy="1405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>
            <a:extLst>
              <a:ext uri="{FF2B5EF4-FFF2-40B4-BE49-F238E27FC236}">
                <a16:creationId xmlns:a16="http://schemas.microsoft.com/office/drawing/2014/main" id="{57091A2D-61B6-9643-6CDA-F8FB5CB6AC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126" y="2256810"/>
            <a:ext cx="175814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>
            <a:extLst>
              <a:ext uri="{FF2B5EF4-FFF2-40B4-BE49-F238E27FC236}">
                <a16:creationId xmlns:a16="http://schemas.microsoft.com/office/drawing/2014/main" id="{BADA55DC-49C2-3A39-DB09-38F306744F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1100" y="4879441"/>
            <a:ext cx="1392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>
            <a:extLst>
              <a:ext uri="{FF2B5EF4-FFF2-40B4-BE49-F238E27FC236}">
                <a16:creationId xmlns:a16="http://schemas.microsoft.com/office/drawing/2014/main" id="{6A51B4BE-EC44-4376-C50E-B0E2D92193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1100" y="3150858"/>
            <a:ext cx="1376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4" name="Picture 8">
            <a:extLst>
              <a:ext uri="{FF2B5EF4-FFF2-40B4-BE49-F238E27FC236}">
                <a16:creationId xmlns:a16="http://schemas.microsoft.com/office/drawing/2014/main" id="{A542A2B2-16C0-4B5C-179F-6E8D8ECFE4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1100" y="1422276"/>
            <a:ext cx="1376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A0066387-72DC-D022-2F1C-3DC0FDDD7977}"/>
              </a:ext>
            </a:extLst>
          </p:cNvPr>
          <p:cNvSpPr/>
          <p:nvPr/>
        </p:nvSpPr>
        <p:spPr>
          <a:xfrm>
            <a:off x="8148918" y="1968382"/>
            <a:ext cx="2366682" cy="405681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C072638-F85B-E2A0-C22A-F4E28E9FA511}"/>
              </a:ext>
            </a:extLst>
          </p:cNvPr>
          <p:cNvSpPr txBox="1"/>
          <p:nvPr/>
        </p:nvSpPr>
        <p:spPr>
          <a:xfrm>
            <a:off x="8241446" y="2119576"/>
            <a:ext cx="218162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Chaves públicas</a:t>
            </a:r>
            <a:endParaRPr lang="pt-BR" sz="2000" dirty="0">
              <a:solidFill>
                <a:srgbClr val="FFFFFF"/>
              </a:solidFill>
            </a:endParaRPr>
          </a:p>
        </p:txBody>
      </p:sp>
      <p:pic>
        <p:nvPicPr>
          <p:cNvPr id="9226" name="Picture 10">
            <a:extLst>
              <a:ext uri="{FF2B5EF4-FFF2-40B4-BE49-F238E27FC236}">
                <a16:creationId xmlns:a16="http://schemas.microsoft.com/office/drawing/2014/main" id="{804DD42D-8135-89FB-73D2-696F75C50B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3188" y="4519441"/>
            <a:ext cx="175814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5C9BC00F-65EF-D33D-9C66-B99A26F6F9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3188" y="2682276"/>
            <a:ext cx="175814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2A8799BC-F662-DB18-8E25-E9637BF36967}"/>
              </a:ext>
            </a:extLst>
          </p:cNvPr>
          <p:cNvCxnSpPr/>
          <p:nvPr/>
        </p:nvCxnSpPr>
        <p:spPr>
          <a:xfrm>
            <a:off x="2998694" y="3222276"/>
            <a:ext cx="739588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2B7E3F09-009F-D2C6-5BEE-E41F64D6AFAF}"/>
              </a:ext>
            </a:extLst>
          </p:cNvPr>
          <p:cNvCxnSpPr/>
          <p:nvPr/>
        </p:nvCxnSpPr>
        <p:spPr>
          <a:xfrm flipV="1">
            <a:off x="3738282" y="2319631"/>
            <a:ext cx="0" cy="902645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FBB29A58-1C30-70DF-6366-EB7E9E73B188}"/>
              </a:ext>
            </a:extLst>
          </p:cNvPr>
          <p:cNvCxnSpPr/>
          <p:nvPr/>
        </p:nvCxnSpPr>
        <p:spPr>
          <a:xfrm>
            <a:off x="3738282" y="2319631"/>
            <a:ext cx="1252818" cy="0"/>
          </a:xfrm>
          <a:prstGeom prst="straightConnector1">
            <a:avLst/>
          </a:prstGeom>
          <a:ln w="38100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915232BD-0233-B232-13DC-A98AE73BEED9}"/>
              </a:ext>
            </a:extLst>
          </p:cNvPr>
          <p:cNvCxnSpPr/>
          <p:nvPr/>
        </p:nvCxnSpPr>
        <p:spPr>
          <a:xfrm>
            <a:off x="2998694" y="3996791"/>
            <a:ext cx="1992406" cy="0"/>
          </a:xfrm>
          <a:prstGeom prst="straightConnector1">
            <a:avLst/>
          </a:prstGeom>
          <a:ln w="38100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A977D761-50D5-5F35-F688-51C3EA9BCC62}"/>
              </a:ext>
            </a:extLst>
          </p:cNvPr>
          <p:cNvCxnSpPr/>
          <p:nvPr/>
        </p:nvCxnSpPr>
        <p:spPr>
          <a:xfrm>
            <a:off x="2998694" y="4612734"/>
            <a:ext cx="739588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F7C12917-4D52-7794-2C48-959732758986}"/>
              </a:ext>
            </a:extLst>
          </p:cNvPr>
          <p:cNvCxnSpPr/>
          <p:nvPr/>
        </p:nvCxnSpPr>
        <p:spPr>
          <a:xfrm>
            <a:off x="3738282" y="4612734"/>
            <a:ext cx="0" cy="1244727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2F652B66-CA62-9B77-F51B-F4A0E0229EAF}"/>
              </a:ext>
            </a:extLst>
          </p:cNvPr>
          <p:cNvCxnSpPr>
            <a:cxnSpLocks/>
          </p:cNvCxnSpPr>
          <p:nvPr/>
        </p:nvCxnSpPr>
        <p:spPr>
          <a:xfrm>
            <a:off x="3716488" y="5847522"/>
            <a:ext cx="1296406" cy="0"/>
          </a:xfrm>
          <a:prstGeom prst="straightConnector1">
            <a:avLst/>
          </a:prstGeom>
          <a:ln w="38100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C5520B93-0558-4E90-C9D1-397330D401ED}"/>
              </a:ext>
            </a:extLst>
          </p:cNvPr>
          <p:cNvCxnSpPr/>
          <p:nvPr/>
        </p:nvCxnSpPr>
        <p:spPr>
          <a:xfrm>
            <a:off x="7254347" y="5266858"/>
            <a:ext cx="739588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6F584BF2-8838-0D1A-AA7D-C00DAB8B1816}"/>
              </a:ext>
            </a:extLst>
          </p:cNvPr>
          <p:cNvCxnSpPr>
            <a:cxnSpLocks/>
          </p:cNvCxnSpPr>
          <p:nvPr/>
        </p:nvCxnSpPr>
        <p:spPr>
          <a:xfrm>
            <a:off x="7259726" y="5258470"/>
            <a:ext cx="0" cy="560504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F0EE3244-DBFF-22B2-B44F-19F52FFE0EB3}"/>
              </a:ext>
            </a:extLst>
          </p:cNvPr>
          <p:cNvCxnSpPr>
            <a:cxnSpLocks/>
          </p:cNvCxnSpPr>
          <p:nvPr/>
        </p:nvCxnSpPr>
        <p:spPr>
          <a:xfrm flipH="1">
            <a:off x="6525500" y="5808186"/>
            <a:ext cx="750747" cy="0"/>
          </a:xfrm>
          <a:prstGeom prst="straightConnector1">
            <a:avLst/>
          </a:prstGeom>
          <a:ln w="38100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B72EE235-79BF-3781-4BCF-132C0961AF59}"/>
              </a:ext>
            </a:extLst>
          </p:cNvPr>
          <p:cNvCxnSpPr/>
          <p:nvPr/>
        </p:nvCxnSpPr>
        <p:spPr>
          <a:xfrm>
            <a:off x="7276247" y="3565745"/>
            <a:ext cx="739588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9777E5C2-3707-51D2-BA12-94AEE6ABF6AF}"/>
              </a:ext>
            </a:extLst>
          </p:cNvPr>
          <p:cNvCxnSpPr/>
          <p:nvPr/>
        </p:nvCxnSpPr>
        <p:spPr>
          <a:xfrm>
            <a:off x="7277574" y="3112902"/>
            <a:ext cx="739588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1A25A485-B13E-9920-1A85-2ABCB0E012D7}"/>
              </a:ext>
            </a:extLst>
          </p:cNvPr>
          <p:cNvCxnSpPr>
            <a:cxnSpLocks/>
          </p:cNvCxnSpPr>
          <p:nvPr/>
        </p:nvCxnSpPr>
        <p:spPr>
          <a:xfrm>
            <a:off x="7288604" y="3553388"/>
            <a:ext cx="0" cy="450416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9A5A417A-C2F3-27C5-773A-1759298418E4}"/>
              </a:ext>
            </a:extLst>
          </p:cNvPr>
          <p:cNvCxnSpPr>
            <a:cxnSpLocks/>
          </p:cNvCxnSpPr>
          <p:nvPr/>
        </p:nvCxnSpPr>
        <p:spPr>
          <a:xfrm flipH="1">
            <a:off x="6551505" y="4003804"/>
            <a:ext cx="750747" cy="0"/>
          </a:xfrm>
          <a:prstGeom prst="straightConnector1">
            <a:avLst/>
          </a:prstGeom>
          <a:ln w="38100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2E1117A5-0F0B-4B3A-594B-8118E8F2EC90}"/>
              </a:ext>
            </a:extLst>
          </p:cNvPr>
          <p:cNvCxnSpPr>
            <a:cxnSpLocks/>
          </p:cNvCxnSpPr>
          <p:nvPr/>
        </p:nvCxnSpPr>
        <p:spPr>
          <a:xfrm>
            <a:off x="7276247" y="2265846"/>
            <a:ext cx="12357" cy="834419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617777BA-47C6-D748-044E-7B8A2D7EA81D}"/>
              </a:ext>
            </a:extLst>
          </p:cNvPr>
          <p:cNvCxnSpPr>
            <a:cxnSpLocks/>
          </p:cNvCxnSpPr>
          <p:nvPr/>
        </p:nvCxnSpPr>
        <p:spPr>
          <a:xfrm flipH="1">
            <a:off x="6544681" y="2279494"/>
            <a:ext cx="750747" cy="0"/>
          </a:xfrm>
          <a:prstGeom prst="straightConnector1">
            <a:avLst/>
          </a:prstGeom>
          <a:ln w="38100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5" name="Imagem 4">
            <a:extLst>
              <a:ext uri="{FF2B5EF4-FFF2-40B4-BE49-F238E27FC236}">
                <a16:creationId xmlns:a16="http://schemas.microsoft.com/office/drawing/2014/main" id="{92B97B9F-65F0-E124-1A16-41BEED7C015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59377" y="5455248"/>
            <a:ext cx="727451" cy="727451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E900D3F7-B7F1-43E3-E4DA-1FC9D0E8083A}"/>
              </a:ext>
            </a:extLst>
          </p:cNvPr>
          <p:cNvSpPr txBox="1"/>
          <p:nvPr/>
        </p:nvSpPr>
        <p:spPr>
          <a:xfrm>
            <a:off x="602492" y="1895040"/>
            <a:ext cx="218162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Chave privada</a:t>
            </a:r>
            <a:endParaRPr lang="pt-BR" sz="2000" dirty="0">
              <a:solidFill>
                <a:srgbClr val="FFFFFF"/>
              </a:solidFill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7954543C-A14F-DCBC-8043-7BCE32AA6526}"/>
              </a:ext>
            </a:extLst>
          </p:cNvPr>
          <p:cNvSpPr txBox="1"/>
          <p:nvPr/>
        </p:nvSpPr>
        <p:spPr>
          <a:xfrm>
            <a:off x="260294" y="4962960"/>
            <a:ext cx="282245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Qualquer um com sua chave privada pode se conectar às suas instâncias, por isso é importante armazená-la em um lugar seguro.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78984BDD-C3E7-FDE3-0BA8-C9C010A4CD3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99281" y="6056881"/>
            <a:ext cx="459036" cy="459036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267A996B-E1C6-306C-6606-D25438FBFA65}"/>
              </a:ext>
            </a:extLst>
          </p:cNvPr>
          <p:cNvSpPr txBox="1"/>
          <p:nvPr/>
        </p:nvSpPr>
        <p:spPr>
          <a:xfrm>
            <a:off x="7993935" y="1327842"/>
            <a:ext cx="301542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Conseguimos encriptar</a:t>
            </a:r>
            <a:endParaRPr lang="pt-BR" sz="2000" dirty="0">
              <a:solidFill>
                <a:srgbClr val="FFFFFF"/>
              </a:solidFill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2322F640-1CC6-D1B7-D3B2-E16A1FFAA5CE}"/>
              </a:ext>
            </a:extLst>
          </p:cNvPr>
          <p:cNvSpPr txBox="1"/>
          <p:nvPr/>
        </p:nvSpPr>
        <p:spPr>
          <a:xfrm>
            <a:off x="182208" y="1387014"/>
            <a:ext cx="373311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Conseguimos desencriptar</a:t>
            </a:r>
            <a:endParaRPr lang="pt-BR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12138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44847F-4072-834A-3B46-017D5AFB2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4817" y="144000"/>
            <a:ext cx="4971463" cy="663442"/>
          </a:xfrm>
        </p:spPr>
        <p:txBody>
          <a:bodyPr>
            <a:normAutofit/>
          </a:bodyPr>
          <a:lstStyle/>
          <a:p>
            <a:r>
              <a:rPr lang="pt-BR" sz="3600" dirty="0">
                <a:solidFill>
                  <a:schemeClr val="accent4"/>
                </a:solidFill>
                <a:latin typeface="Fredoka" pitchFamily="2" charset="-79"/>
                <a:cs typeface="Fredoka" pitchFamily="2" charset="-79"/>
              </a:rPr>
              <a:t>REDES E SEGURANÇA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FA4D9B9-3F1A-2D4F-776C-58D4D5389AD2}"/>
              </a:ext>
            </a:extLst>
          </p:cNvPr>
          <p:cNvSpPr txBox="1"/>
          <p:nvPr/>
        </p:nvSpPr>
        <p:spPr>
          <a:xfrm>
            <a:off x="658368" y="2808470"/>
            <a:ext cx="315163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chemeClr val="bg2"/>
                </a:solidFill>
                <a:latin typeface="Fredoka" pitchFamily="2" charset="-79"/>
                <a:cs typeface="Fredoka" pitchFamily="2" charset="-79"/>
              </a:rPr>
              <a:t>Definimos a VPC que será criada a EC2, sub-rede e grupo de segurança</a:t>
            </a:r>
            <a:endParaRPr lang="pt-BR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CD6131-2EF8-EB91-2D23-5642F2F5B3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0093" y="1648256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3C1C312D-C14C-D04F-C9BD-A4F7B13B14A2}"/>
              </a:ext>
            </a:extLst>
          </p:cNvPr>
          <p:cNvSpPr/>
          <p:nvPr/>
        </p:nvSpPr>
        <p:spPr>
          <a:xfrm>
            <a:off x="4151139" y="1735859"/>
            <a:ext cx="7676683" cy="4848225"/>
          </a:xfrm>
          <a:prstGeom prst="rect">
            <a:avLst/>
          </a:prstGeom>
          <a:noFill/>
          <a:ln w="28575">
            <a:solidFill>
              <a:srgbClr val="8C4CF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87A704B-FCF3-BBC0-C4DB-A426D0FA9654}"/>
              </a:ext>
            </a:extLst>
          </p:cNvPr>
          <p:cNvSpPr txBox="1"/>
          <p:nvPr/>
        </p:nvSpPr>
        <p:spPr>
          <a:xfrm>
            <a:off x="4780093" y="1777423"/>
            <a:ext cx="8209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rgbClr val="8C4CF7"/>
                </a:solidFill>
                <a:latin typeface="Fredoka" pitchFamily="2" charset="-79"/>
                <a:cs typeface="Fredoka" pitchFamily="2" charset="-79"/>
              </a:rPr>
              <a:t>VPC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0F384D04-F52B-26E0-A964-4F5BE885A4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650" y="2455859"/>
            <a:ext cx="3822700" cy="382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C7FBEF5F-B3BF-43B6-F5C5-6B3417C50F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8985" y="2455859"/>
            <a:ext cx="3822700" cy="382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08CDCA41-6529-1268-13B5-8A186AAC4FEC}"/>
              </a:ext>
            </a:extLst>
          </p:cNvPr>
          <p:cNvSpPr txBox="1"/>
          <p:nvPr/>
        </p:nvSpPr>
        <p:spPr>
          <a:xfrm>
            <a:off x="4749627" y="2558978"/>
            <a:ext cx="263438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chemeClr val="accent6"/>
                </a:solidFill>
                <a:latin typeface="Fredoka" pitchFamily="2" charset="-79"/>
                <a:cs typeface="Fredoka" pitchFamily="2" charset="-79"/>
              </a:rPr>
              <a:t>Sub-rede pública </a:t>
            </a:r>
            <a:endParaRPr lang="pt-BR" sz="2000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D7B66652-EEC4-F7FD-2DFC-CE89E8CF15BC}"/>
              </a:ext>
            </a:extLst>
          </p:cNvPr>
          <p:cNvSpPr txBox="1"/>
          <p:nvPr/>
        </p:nvSpPr>
        <p:spPr>
          <a:xfrm>
            <a:off x="8572327" y="2558978"/>
            <a:ext cx="230853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rgbClr val="0070C0"/>
                </a:solidFill>
                <a:latin typeface="Fredoka" pitchFamily="2" charset="-79"/>
                <a:cs typeface="Fredoka" pitchFamily="2" charset="-79"/>
              </a:rPr>
              <a:t>Sub-rede privada </a:t>
            </a:r>
            <a:endParaRPr lang="pt-BR" sz="2000" dirty="0"/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113E409A-D8A7-16FE-3C25-A12388E03C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0549" y="3486473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38DB081-AF39-33EC-92A5-9CF3E1BEF3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0334" y="3486473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D7426606-C2E6-CFB1-E4F7-704DDD6899B0}"/>
              </a:ext>
            </a:extLst>
          </p:cNvPr>
          <p:cNvSpPr/>
          <p:nvPr/>
        </p:nvSpPr>
        <p:spPr>
          <a:xfrm>
            <a:off x="4780093" y="3175859"/>
            <a:ext cx="2603915" cy="24212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41451704-AC37-B526-3951-4CC05D0F3626}"/>
              </a:ext>
            </a:extLst>
          </p:cNvPr>
          <p:cNvSpPr/>
          <p:nvPr/>
        </p:nvSpPr>
        <p:spPr>
          <a:xfrm>
            <a:off x="8558377" y="3175859"/>
            <a:ext cx="2603915" cy="24212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6C2308B4-402E-B96C-2B59-953FD2A3DB3F}"/>
              </a:ext>
            </a:extLst>
          </p:cNvPr>
          <p:cNvSpPr txBox="1"/>
          <p:nvPr/>
        </p:nvSpPr>
        <p:spPr>
          <a:xfrm>
            <a:off x="4808195" y="3211443"/>
            <a:ext cx="257581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rgbClr val="FF0000"/>
                </a:solidFill>
                <a:latin typeface="Fredoka" pitchFamily="2" charset="-79"/>
                <a:cs typeface="Fredoka" pitchFamily="2" charset="-79"/>
              </a:rPr>
              <a:t>Grupo de segurança</a:t>
            </a:r>
            <a:endParaRPr lang="pt-BR" sz="2000" dirty="0">
              <a:solidFill>
                <a:srgbClr val="FF0000"/>
              </a:solidFill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97B1A2E8-8F01-15B2-AD5B-08C7F38FFFD9}"/>
              </a:ext>
            </a:extLst>
          </p:cNvPr>
          <p:cNvSpPr txBox="1"/>
          <p:nvPr/>
        </p:nvSpPr>
        <p:spPr>
          <a:xfrm>
            <a:off x="8614547" y="3211443"/>
            <a:ext cx="257581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rgbClr val="FF0000"/>
                </a:solidFill>
                <a:latin typeface="Fredoka" pitchFamily="2" charset="-79"/>
                <a:cs typeface="Fredoka" pitchFamily="2" charset="-79"/>
              </a:rPr>
              <a:t>Grupo de segurança</a:t>
            </a:r>
            <a:endParaRPr lang="pt-BR" sz="2000" dirty="0">
              <a:solidFill>
                <a:srgbClr val="FF0000"/>
              </a:solidFill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9B5C588B-4D44-5AC7-A947-C0DFA87245BC}"/>
              </a:ext>
            </a:extLst>
          </p:cNvPr>
          <p:cNvSpPr txBox="1"/>
          <p:nvPr/>
        </p:nvSpPr>
        <p:spPr>
          <a:xfrm>
            <a:off x="5673551" y="5129402"/>
            <a:ext cx="8339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>
                <a:latin typeface="Fredoka" pitchFamily="2" charset="-79"/>
                <a:cs typeface="Fredoka" pitchFamily="2" charset="-79"/>
              </a:rPr>
              <a:t>EC2</a:t>
            </a:r>
            <a:endParaRPr lang="pt-BR" dirty="0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037BDCFB-CCC6-6A10-9E86-F2CBEACBA664}"/>
              </a:ext>
            </a:extLst>
          </p:cNvPr>
          <p:cNvSpPr txBox="1"/>
          <p:nvPr/>
        </p:nvSpPr>
        <p:spPr>
          <a:xfrm>
            <a:off x="9485455" y="5129401"/>
            <a:ext cx="8339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>
                <a:latin typeface="Fredoka" pitchFamily="2" charset="-79"/>
                <a:cs typeface="Fredoka" pitchFamily="2" charset="-79"/>
              </a:rPr>
              <a:t>EC2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091759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44847F-4072-834A-3B46-017D5AFB2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4750" y="144000"/>
            <a:ext cx="6190663" cy="663442"/>
          </a:xfrm>
        </p:spPr>
        <p:txBody>
          <a:bodyPr>
            <a:noAutofit/>
          </a:bodyPr>
          <a:lstStyle/>
          <a:p>
            <a:r>
              <a:rPr lang="pt-BR" sz="3600" dirty="0">
                <a:solidFill>
                  <a:schemeClr val="accent4"/>
                </a:solidFill>
                <a:latin typeface="Fredoka" pitchFamily="2" charset="-79"/>
                <a:cs typeface="Fredoka" pitchFamily="2" charset="-79"/>
              </a:rPr>
              <a:t>ARMAZENAMENTO DO EC2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6201010-DC5C-00E2-689B-78AACD755353}"/>
              </a:ext>
            </a:extLst>
          </p:cNvPr>
          <p:cNvSpPr txBox="1"/>
          <p:nvPr/>
        </p:nvSpPr>
        <p:spPr>
          <a:xfrm>
            <a:off x="2734539" y="2708458"/>
            <a:ext cx="637108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>
                <a:solidFill>
                  <a:schemeClr val="bg2"/>
                </a:solidFill>
                <a:latin typeface="Fredoka" pitchFamily="2" charset="-79"/>
                <a:cs typeface="Fredoka" pitchFamily="2" charset="-79"/>
              </a:rPr>
              <a:t>Como sabemos qual opção escolher?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881768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C21A73-289E-A72C-F91A-C34E69BC1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5974" y="2588088"/>
            <a:ext cx="2627912" cy="1325563"/>
          </a:xfrm>
        </p:spPr>
        <p:txBody>
          <a:bodyPr>
            <a:normAutofit fontScale="90000"/>
          </a:bodyPr>
          <a:lstStyle/>
          <a:p>
            <a:r>
              <a:rPr lang="pt-BR" sz="10700" dirty="0">
                <a:solidFill>
                  <a:schemeClr val="accent4"/>
                </a:solidFill>
                <a:latin typeface="Fredoka" pitchFamily="2" charset="-79"/>
                <a:cs typeface="Fredoka" pitchFamily="2" charset="-79"/>
              </a:rPr>
              <a:t>EC2</a:t>
            </a:r>
            <a:endParaRPr lang="pt-BR" dirty="0">
              <a:solidFill>
                <a:schemeClr val="accent4"/>
              </a:solidFill>
              <a:latin typeface="Fredoka" pitchFamily="2" charset="-79"/>
              <a:cs typeface="Fredoka" pitchFamily="2" charset="-79"/>
            </a:endParaRPr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34E1DB89-AFB7-E67F-4CAD-A9A73B2E00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3159" y="1812923"/>
            <a:ext cx="3232152" cy="3232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FEB9ADBF-B1DF-582D-F723-356D04D173D8}"/>
              </a:ext>
            </a:extLst>
          </p:cNvPr>
          <p:cNvSpPr txBox="1"/>
          <p:nvPr/>
        </p:nvSpPr>
        <p:spPr>
          <a:xfrm>
            <a:off x="538637" y="4091781"/>
            <a:ext cx="6004667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8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O que a equipe deve considerar ao implantar servidores novos e existente no Amazon EC2?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044152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44847F-4072-834A-3B46-017D5AFB2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97" y="144000"/>
            <a:ext cx="4514911" cy="718495"/>
          </a:xfrm>
        </p:spPr>
        <p:txBody>
          <a:bodyPr>
            <a:normAutofit fontScale="90000"/>
          </a:bodyPr>
          <a:lstStyle/>
          <a:p>
            <a:r>
              <a:rPr lang="pt-BR" sz="3600" dirty="0">
                <a:solidFill>
                  <a:schemeClr val="accent4"/>
                </a:solidFill>
                <a:latin typeface="Fredoka" pitchFamily="2" charset="-79"/>
                <a:cs typeface="Fredoka" pitchFamily="2" charset="-79"/>
              </a:rPr>
              <a:t>ESTRUTURA DO EC2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4A83AEE-C0AF-0565-BA0D-0801C6FA3E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4382969" y="947452"/>
            <a:ext cx="4880473" cy="5502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60F19C60-3398-301B-8BAD-466FDABB48BC}"/>
              </a:ext>
            </a:extLst>
          </p:cNvPr>
          <p:cNvSpPr/>
          <p:nvPr/>
        </p:nvSpPr>
        <p:spPr>
          <a:xfrm>
            <a:off x="4305848" y="870026"/>
            <a:ext cx="5451206" cy="5657161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771EC4A9-3CF1-73E2-C246-93FAB83DC940}"/>
              </a:ext>
            </a:extLst>
          </p:cNvPr>
          <p:cNvSpPr/>
          <p:nvPr/>
        </p:nvSpPr>
        <p:spPr>
          <a:xfrm>
            <a:off x="4305847" y="253388"/>
            <a:ext cx="5451206" cy="50320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Virtualização do Amazon EC2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EA496F6C-A1D0-1114-AAF7-3A47A15FB04D}"/>
              </a:ext>
            </a:extLst>
          </p:cNvPr>
          <p:cNvSpPr/>
          <p:nvPr/>
        </p:nvSpPr>
        <p:spPr>
          <a:xfrm>
            <a:off x="5927046" y="6367212"/>
            <a:ext cx="1987443" cy="3199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FFFF"/>
                </a:solidFill>
              </a:rPr>
              <a:t>SERVIDORES HOST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3ECAF8C6-D2F5-0A39-F701-90CA9D970664}"/>
              </a:ext>
            </a:extLst>
          </p:cNvPr>
          <p:cNvSpPr/>
          <p:nvPr/>
        </p:nvSpPr>
        <p:spPr>
          <a:xfrm>
            <a:off x="9388381" y="2638019"/>
            <a:ext cx="798346" cy="7076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Fredoka" pitchFamily="2" charset="-79"/>
                <a:cs typeface="Fredoka" pitchFamily="2" charset="-79"/>
              </a:rPr>
              <a:t>REDE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A3D9863D-D82E-F124-8390-89DFC97C45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2845" y="4373100"/>
            <a:ext cx="898970" cy="898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B0EE20FD-32D8-435C-96E2-AC001FDE90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24581" y="702302"/>
            <a:ext cx="732869" cy="732869"/>
          </a:xfrm>
          <a:prstGeom prst="rect">
            <a:avLst/>
          </a:prstGeom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19AE599E-8626-BE2F-7AE2-562883290620}"/>
              </a:ext>
            </a:extLst>
          </p:cNvPr>
          <p:cNvSpPr txBox="1"/>
          <p:nvPr/>
        </p:nvSpPr>
        <p:spPr>
          <a:xfrm>
            <a:off x="2403248" y="5508031"/>
            <a:ext cx="192191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chemeClr val="bg2"/>
                </a:solidFill>
                <a:latin typeface="Fredoka" pitchFamily="2" charset="-79"/>
                <a:cs typeface="Fredoka" pitchFamily="2" charset="-79"/>
              </a:rPr>
              <a:t>Armazenamento de instâncias</a:t>
            </a:r>
            <a:endParaRPr lang="pt-BR" dirty="0">
              <a:latin typeface="Fredoka" pitchFamily="2" charset="-79"/>
              <a:cs typeface="Fredoka" pitchFamily="2" charset="-79"/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0B3BB3F1-CB4F-B50C-FEE4-B818D2633C02}"/>
              </a:ext>
            </a:extLst>
          </p:cNvPr>
          <p:cNvSpPr txBox="1"/>
          <p:nvPr/>
        </p:nvSpPr>
        <p:spPr>
          <a:xfrm>
            <a:off x="3497757" y="4240860"/>
            <a:ext cx="7412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chemeClr val="bg2"/>
                </a:solidFill>
                <a:latin typeface="Fredoka" pitchFamily="2" charset="-79"/>
                <a:cs typeface="Fredoka" pitchFamily="2" charset="-79"/>
              </a:rPr>
              <a:t>RAM</a:t>
            </a:r>
            <a:endParaRPr lang="pt-BR" dirty="0">
              <a:latin typeface="Fredoka" pitchFamily="2" charset="-79"/>
              <a:cs typeface="Fredoka" pitchFamily="2" charset="-79"/>
            </a:endParaRP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206A05C7-61CF-6E3B-6E7D-A6484F07F2BE}"/>
              </a:ext>
            </a:extLst>
          </p:cNvPr>
          <p:cNvSpPr txBox="1"/>
          <p:nvPr/>
        </p:nvSpPr>
        <p:spPr>
          <a:xfrm>
            <a:off x="3502443" y="2973690"/>
            <a:ext cx="8316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chemeClr val="bg2"/>
                </a:solidFill>
                <a:latin typeface="Fredoka" pitchFamily="2" charset="-79"/>
                <a:cs typeface="Fredoka" pitchFamily="2" charset="-79"/>
              </a:rPr>
              <a:t>CPUs</a:t>
            </a:r>
            <a:endParaRPr lang="pt-BR" dirty="0">
              <a:latin typeface="Fredoka" pitchFamily="2" charset="-79"/>
              <a:cs typeface="Fredoka" pitchFamily="2" charset="-79"/>
            </a:endParaRP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8E5A6A5D-C50E-6833-A860-4981E49297AF}"/>
              </a:ext>
            </a:extLst>
          </p:cNvPr>
          <p:cNvSpPr txBox="1"/>
          <p:nvPr/>
        </p:nvSpPr>
        <p:spPr>
          <a:xfrm>
            <a:off x="3075267" y="1306199"/>
            <a:ext cx="124989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chemeClr val="bg2"/>
                </a:solidFill>
                <a:latin typeface="Fredoka" pitchFamily="2" charset="-79"/>
                <a:cs typeface="Fredoka" pitchFamily="2" charset="-79"/>
              </a:rPr>
              <a:t>Inst</a:t>
            </a:r>
            <a:r>
              <a:rPr lang="pt-BR" dirty="0">
                <a:solidFill>
                  <a:schemeClr val="bg2"/>
                </a:solidFill>
                <a:latin typeface="Fredoka" pitchFamily="2" charset="-79"/>
                <a:cs typeface="Fredoka" pitchFamily="2" charset="-79"/>
              </a:rPr>
              <a:t>âncias do EC2</a:t>
            </a:r>
            <a:endParaRPr lang="pt-BR" dirty="0">
              <a:latin typeface="Fredoka" pitchFamily="2" charset="-79"/>
              <a:cs typeface="Fredoka" pitchFamily="2" charset="-79"/>
            </a:endParaRPr>
          </a:p>
        </p:txBody>
      </p:sp>
      <p:pic>
        <p:nvPicPr>
          <p:cNvPr id="2060" name="Picture 12" descr="Data Lakehouse | Data Management | Sesame Software">
            <a:extLst>
              <a:ext uri="{FF2B5EF4-FFF2-40B4-BE49-F238E27FC236}">
                <a16:creationId xmlns:a16="http://schemas.microsoft.com/office/drawing/2014/main" id="{4AF0C27F-6310-228D-A078-2D590C889B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6174" y="2597669"/>
            <a:ext cx="721276" cy="721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tângulo 23">
            <a:extLst>
              <a:ext uri="{FF2B5EF4-FFF2-40B4-BE49-F238E27FC236}">
                <a16:creationId xmlns:a16="http://schemas.microsoft.com/office/drawing/2014/main" id="{3C5F10CD-2B7B-99BA-F2DF-54E4D332F6C5}"/>
              </a:ext>
            </a:extLst>
          </p:cNvPr>
          <p:cNvSpPr/>
          <p:nvPr/>
        </p:nvSpPr>
        <p:spPr>
          <a:xfrm>
            <a:off x="4500971" y="2180706"/>
            <a:ext cx="4839594" cy="44604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FFFF"/>
                </a:solidFill>
              </a:rPr>
              <a:t>Hypervisor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B027B8CD-BFC9-EA46-B4AE-EB98318CCFC9}"/>
              </a:ext>
            </a:extLst>
          </p:cNvPr>
          <p:cNvSpPr txBox="1"/>
          <p:nvPr/>
        </p:nvSpPr>
        <p:spPr>
          <a:xfrm>
            <a:off x="10558205" y="5245957"/>
            <a:ext cx="165993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 dirty="0">
                <a:solidFill>
                  <a:schemeClr val="bg2"/>
                </a:solidFill>
                <a:latin typeface="Fredoka" pitchFamily="2" charset="-79"/>
                <a:cs typeface="Fredoka" pitchFamily="2" charset="-79"/>
              </a:rPr>
              <a:t>Amazon EBS</a:t>
            </a:r>
            <a:br>
              <a:rPr lang="pt-BR" sz="1400" dirty="0">
                <a:solidFill>
                  <a:schemeClr val="bg2"/>
                </a:solidFill>
                <a:latin typeface="Fredoka" pitchFamily="2" charset="-79"/>
                <a:cs typeface="Fredoka" pitchFamily="2" charset="-79"/>
              </a:rPr>
            </a:br>
            <a:r>
              <a:rPr lang="pt-BR" sz="1400" dirty="0">
                <a:solidFill>
                  <a:schemeClr val="bg2"/>
                </a:solidFill>
                <a:latin typeface="Fredoka" pitchFamily="2" charset="-79"/>
                <a:cs typeface="Fredoka" pitchFamily="2" charset="-79"/>
              </a:rPr>
              <a:t>(armazenamento)</a:t>
            </a:r>
            <a:endParaRPr lang="pt-BR" sz="1400" dirty="0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538C6B84-C037-9A2E-7267-DD3618D67B52}"/>
              </a:ext>
            </a:extLst>
          </p:cNvPr>
          <p:cNvSpPr txBox="1"/>
          <p:nvPr/>
        </p:nvSpPr>
        <p:spPr>
          <a:xfrm>
            <a:off x="10892845" y="3371329"/>
            <a:ext cx="9906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 dirty="0">
                <a:solidFill>
                  <a:schemeClr val="bg2"/>
                </a:solidFill>
                <a:latin typeface="Fredoka" pitchFamily="2" charset="-79"/>
                <a:cs typeface="Fredoka" pitchFamily="2" charset="-79"/>
              </a:rPr>
              <a:t>Serviços</a:t>
            </a:r>
          </a:p>
          <a:p>
            <a:pPr algn="ctr"/>
            <a:r>
              <a:rPr lang="pt-BR" sz="1400" dirty="0">
                <a:solidFill>
                  <a:schemeClr val="bg2"/>
                </a:solidFill>
                <a:latin typeface="Fredoka" pitchFamily="2" charset="-79"/>
                <a:cs typeface="Fredoka" pitchFamily="2" charset="-79"/>
              </a:rPr>
              <a:t> da AWS</a:t>
            </a:r>
            <a:endParaRPr lang="pt-BR" sz="1400" dirty="0"/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2847205A-E5F9-4E39-0EC4-E109617D30D7}"/>
              </a:ext>
            </a:extLst>
          </p:cNvPr>
          <p:cNvSpPr txBox="1"/>
          <p:nvPr/>
        </p:nvSpPr>
        <p:spPr>
          <a:xfrm>
            <a:off x="10558206" y="1741247"/>
            <a:ext cx="165993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 dirty="0">
                <a:solidFill>
                  <a:schemeClr val="bg2"/>
                </a:solidFill>
                <a:latin typeface="Fredoka" pitchFamily="2" charset="-79"/>
                <a:cs typeface="Fredoka" pitchFamily="2" charset="-79"/>
              </a:rPr>
              <a:t>Internet</a:t>
            </a:r>
            <a:endParaRPr lang="pt-BR" sz="1400" dirty="0"/>
          </a:p>
        </p:txBody>
      </p: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6BB3636F-A643-B96D-0A67-F0DA278681EB}"/>
              </a:ext>
            </a:extLst>
          </p:cNvPr>
          <p:cNvCxnSpPr>
            <a:cxnSpLocks/>
          </p:cNvCxnSpPr>
          <p:nvPr/>
        </p:nvCxnSpPr>
        <p:spPr>
          <a:xfrm>
            <a:off x="10186727" y="2958307"/>
            <a:ext cx="608520" cy="0"/>
          </a:xfrm>
          <a:prstGeom prst="straightConnector1">
            <a:avLst/>
          </a:prstGeom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E33BF7A6-9EAD-7378-29CF-ECF8B984B7F2}"/>
              </a:ext>
            </a:extLst>
          </p:cNvPr>
          <p:cNvCxnSpPr>
            <a:cxnSpLocks/>
          </p:cNvCxnSpPr>
          <p:nvPr/>
        </p:nvCxnSpPr>
        <p:spPr>
          <a:xfrm>
            <a:off x="10186726" y="2638019"/>
            <a:ext cx="540000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C9B5DB6B-0B3D-42E5-A1A6-849BBD92DBA8}"/>
              </a:ext>
            </a:extLst>
          </p:cNvPr>
          <p:cNvCxnSpPr>
            <a:cxnSpLocks/>
          </p:cNvCxnSpPr>
          <p:nvPr/>
        </p:nvCxnSpPr>
        <p:spPr>
          <a:xfrm>
            <a:off x="10186726" y="3314373"/>
            <a:ext cx="540000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495E4E05-83B5-ED07-40CF-042A19688B7D}"/>
              </a:ext>
            </a:extLst>
          </p:cNvPr>
          <p:cNvCxnSpPr/>
          <p:nvPr/>
        </p:nvCxnSpPr>
        <p:spPr>
          <a:xfrm flipV="1">
            <a:off x="10712196" y="1085850"/>
            <a:ext cx="0" cy="1552169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7A68E3E4-8483-5DC6-0725-AA42F2326816}"/>
              </a:ext>
            </a:extLst>
          </p:cNvPr>
          <p:cNvCxnSpPr/>
          <p:nvPr/>
        </p:nvCxnSpPr>
        <p:spPr>
          <a:xfrm flipV="1">
            <a:off x="10712196" y="3314373"/>
            <a:ext cx="0" cy="1552169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23E072BA-A170-638E-8730-F9FFC979075E}"/>
              </a:ext>
            </a:extLst>
          </p:cNvPr>
          <p:cNvCxnSpPr>
            <a:cxnSpLocks/>
          </p:cNvCxnSpPr>
          <p:nvPr/>
        </p:nvCxnSpPr>
        <p:spPr>
          <a:xfrm>
            <a:off x="10702671" y="4866542"/>
            <a:ext cx="288000" cy="0"/>
          </a:xfrm>
          <a:prstGeom prst="straightConnector1">
            <a:avLst/>
          </a:prstGeom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Conector de Seta Reta 39">
            <a:extLst>
              <a:ext uri="{FF2B5EF4-FFF2-40B4-BE49-F238E27FC236}">
                <a16:creationId xmlns:a16="http://schemas.microsoft.com/office/drawing/2014/main" id="{4B5C5F99-889C-0C3B-497D-B97F973D9CEB}"/>
              </a:ext>
            </a:extLst>
          </p:cNvPr>
          <p:cNvCxnSpPr>
            <a:cxnSpLocks/>
          </p:cNvCxnSpPr>
          <p:nvPr/>
        </p:nvCxnSpPr>
        <p:spPr>
          <a:xfrm>
            <a:off x="10696531" y="1085850"/>
            <a:ext cx="288000" cy="0"/>
          </a:xfrm>
          <a:prstGeom prst="straightConnector1">
            <a:avLst/>
          </a:prstGeom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905294F3-F3AF-5C63-03B6-0825679CF11C}"/>
              </a:ext>
            </a:extLst>
          </p:cNvPr>
          <p:cNvSpPr txBox="1"/>
          <p:nvPr/>
        </p:nvSpPr>
        <p:spPr>
          <a:xfrm>
            <a:off x="260273" y="2678459"/>
            <a:ext cx="258905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chemeClr val="bg2"/>
                </a:solidFill>
                <a:latin typeface="Fredoka" pitchFamily="2" charset="-79"/>
                <a:cs typeface="Fredoka" pitchFamily="2" charset="-79"/>
              </a:rPr>
              <a:t>Uma instância </a:t>
            </a:r>
            <a:r>
              <a:rPr lang="pt-BR" dirty="0">
                <a:solidFill>
                  <a:schemeClr val="bg2"/>
                </a:solidFill>
                <a:latin typeface="Fredoka" pitchFamily="2" charset="-79"/>
                <a:cs typeface="Fredoka" pitchFamily="2" charset="-79"/>
              </a:rPr>
              <a:t>do EC2 é uma </a:t>
            </a:r>
            <a:r>
              <a:rPr lang="pt-BR" dirty="0">
                <a:solidFill>
                  <a:schemeClr val="accent2"/>
                </a:solidFill>
                <a:latin typeface="Fredoka" pitchFamily="2" charset="-79"/>
                <a:cs typeface="Fredoka" pitchFamily="2" charset="-79"/>
              </a:rPr>
              <a:t>máquina virtual </a:t>
            </a:r>
            <a:r>
              <a:rPr lang="pt-BR" dirty="0">
                <a:solidFill>
                  <a:schemeClr val="bg2"/>
                </a:solidFill>
                <a:latin typeface="Fredoka" pitchFamily="2" charset="-79"/>
                <a:cs typeface="Fredoka" pitchFamily="2" charset="-79"/>
              </a:rPr>
              <a:t>que é executada em host físico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019189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44847F-4072-834A-3B46-017D5AFB2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664" y="144000"/>
            <a:ext cx="11718323" cy="630059"/>
          </a:xfrm>
        </p:spPr>
        <p:txBody>
          <a:bodyPr>
            <a:normAutofit fontScale="90000"/>
          </a:bodyPr>
          <a:lstStyle/>
          <a:p>
            <a:r>
              <a:rPr lang="pt-BR" sz="3600" dirty="0">
                <a:solidFill>
                  <a:schemeClr val="accent4"/>
                </a:solidFill>
                <a:latin typeface="Fredoka" pitchFamily="2" charset="-79"/>
                <a:cs typeface="Fredoka" pitchFamily="2" charset="-79"/>
              </a:rPr>
              <a:t>ARMAZENAMENTO – AMAZON ELASTIC BLOCK STORE (EBS)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A0964C4-FE60-0AC1-9036-5526FE37E7A5}"/>
              </a:ext>
            </a:extLst>
          </p:cNvPr>
          <p:cNvSpPr txBox="1"/>
          <p:nvPr/>
        </p:nvSpPr>
        <p:spPr>
          <a:xfrm>
            <a:off x="381000" y="4097831"/>
            <a:ext cx="32639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chemeClr val="bg2"/>
                </a:solidFill>
                <a:latin typeface="Fredoka" pitchFamily="2" charset="-79"/>
                <a:cs typeface="Fredoka" pitchFamily="2" charset="-79"/>
              </a:rPr>
              <a:t>Anexe um ou mais volumes EBS a uma única instância do EC2</a:t>
            </a:r>
            <a:endParaRPr lang="pt-BR" sz="2000" dirty="0"/>
          </a:p>
        </p:txBody>
      </p:sp>
      <p:pic>
        <p:nvPicPr>
          <p:cNvPr id="13318" name="Picture 6">
            <a:extLst>
              <a:ext uri="{FF2B5EF4-FFF2-40B4-BE49-F238E27FC236}">
                <a16:creationId xmlns:a16="http://schemas.microsoft.com/office/drawing/2014/main" id="{CFE1285E-3241-7135-522B-8D7765AC44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250" y="1346199"/>
            <a:ext cx="6457950" cy="4884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69C6FFBE-AD87-3E51-98C1-0D7BDA45FEF5}"/>
              </a:ext>
            </a:extLst>
          </p:cNvPr>
          <p:cNvSpPr txBox="1"/>
          <p:nvPr/>
        </p:nvSpPr>
        <p:spPr>
          <a:xfrm>
            <a:off x="6096000" y="6118872"/>
            <a:ext cx="7493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chemeClr val="bg2"/>
                </a:solidFill>
                <a:latin typeface="Fredoka" pitchFamily="2" charset="-79"/>
                <a:cs typeface="Fredoka" pitchFamily="2" charset="-79"/>
              </a:rPr>
              <a:t>Host</a:t>
            </a:r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D3FE710-07AC-D338-4980-847788C2FA50}"/>
              </a:ext>
            </a:extLst>
          </p:cNvPr>
          <p:cNvSpPr txBox="1"/>
          <p:nvPr/>
        </p:nvSpPr>
        <p:spPr>
          <a:xfrm>
            <a:off x="9690100" y="6122519"/>
            <a:ext cx="1663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chemeClr val="bg2"/>
                </a:solidFill>
                <a:latin typeface="Fredoka" pitchFamily="2" charset="-79"/>
                <a:cs typeface="Fredoka" pitchFamily="2" charset="-79"/>
              </a:rPr>
              <a:t>Amazon EBS</a:t>
            </a:r>
            <a:endParaRPr lang="pt-BR" dirty="0"/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19DB038D-7AC4-C8F4-EE8F-C7FA23D94211}"/>
              </a:ext>
            </a:extLst>
          </p:cNvPr>
          <p:cNvCxnSpPr>
            <a:cxnSpLocks/>
          </p:cNvCxnSpPr>
          <p:nvPr/>
        </p:nvCxnSpPr>
        <p:spPr>
          <a:xfrm>
            <a:off x="7124700" y="2908300"/>
            <a:ext cx="2667000" cy="0"/>
          </a:xfrm>
          <a:prstGeom prst="straightConnector1">
            <a:avLst/>
          </a:prstGeom>
          <a:ln w="38100" cap="flat" cmpd="sng" algn="ctr">
            <a:solidFill>
              <a:schemeClr val="bg2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4647295C-9179-472F-94E9-9AC946B570D3}"/>
              </a:ext>
            </a:extLst>
          </p:cNvPr>
          <p:cNvCxnSpPr>
            <a:cxnSpLocks/>
          </p:cNvCxnSpPr>
          <p:nvPr/>
        </p:nvCxnSpPr>
        <p:spPr>
          <a:xfrm flipV="1">
            <a:off x="6482976" y="3794616"/>
            <a:ext cx="0" cy="1407456"/>
          </a:xfrm>
          <a:prstGeom prst="straightConnector1">
            <a:avLst/>
          </a:prstGeom>
          <a:ln w="38100" cap="flat" cmpd="sng" algn="ctr">
            <a:solidFill>
              <a:schemeClr val="bg2"/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B61EE74E-21B0-F1BD-EF61-6DB22F8A0F82}"/>
              </a:ext>
            </a:extLst>
          </p:cNvPr>
          <p:cNvCxnSpPr/>
          <p:nvPr/>
        </p:nvCxnSpPr>
        <p:spPr>
          <a:xfrm>
            <a:off x="6489700" y="5181600"/>
            <a:ext cx="3200400" cy="0"/>
          </a:xfrm>
          <a:prstGeom prst="straightConnector1">
            <a:avLst/>
          </a:prstGeom>
          <a:ln w="38100" cap="flat" cmpd="sng" algn="ctr">
            <a:solidFill>
              <a:schemeClr val="bg2"/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36EAEBEC-7572-2FB4-87D9-8A3FB76BED08}"/>
              </a:ext>
            </a:extLst>
          </p:cNvPr>
          <p:cNvSpPr txBox="1"/>
          <p:nvPr/>
        </p:nvSpPr>
        <p:spPr>
          <a:xfrm>
            <a:off x="7515457" y="4340828"/>
            <a:ext cx="188548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800" dirty="0">
                <a:solidFill>
                  <a:schemeClr val="bg2"/>
                </a:solidFill>
                <a:latin typeface="Fredoka" pitchFamily="2" charset="-79"/>
                <a:cs typeface="Fredoka" pitchFamily="2" charset="-79"/>
              </a:rPr>
              <a:t>Volume de dados</a:t>
            </a:r>
            <a:endParaRPr lang="pt-BR" dirty="0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1D89DE10-8D89-551B-D0A6-8A8C57B21ABB}"/>
              </a:ext>
            </a:extLst>
          </p:cNvPr>
          <p:cNvSpPr txBox="1"/>
          <p:nvPr/>
        </p:nvSpPr>
        <p:spPr>
          <a:xfrm>
            <a:off x="381000" y="2283333"/>
            <a:ext cx="326390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chemeClr val="bg2"/>
                </a:solidFill>
                <a:latin typeface="Fredoka" pitchFamily="2" charset="-79"/>
                <a:cs typeface="Fredoka" pitchFamily="2" charset="-79"/>
              </a:rPr>
              <a:t>Crie armazenamento em nível de bloco com replicação automática de volume em sua zona de disponibilidade</a:t>
            </a:r>
            <a:endParaRPr lang="pt-BR" sz="2000" dirty="0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E002BF5-50C0-8CE1-734A-531A8871B82C}"/>
              </a:ext>
            </a:extLst>
          </p:cNvPr>
          <p:cNvSpPr txBox="1"/>
          <p:nvPr/>
        </p:nvSpPr>
        <p:spPr>
          <a:xfrm>
            <a:off x="381000" y="1261751"/>
            <a:ext cx="32639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chemeClr val="bg2"/>
                </a:solidFill>
                <a:latin typeface="Fredoka" pitchFamily="2" charset="-79"/>
                <a:cs typeface="Fredoka" pitchFamily="2" charset="-79"/>
              </a:rPr>
              <a:t>Estão vinculados a uma AZ específica</a:t>
            </a:r>
            <a:endParaRPr lang="pt-BR" sz="2000" dirty="0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8D9E76FE-0312-E902-092B-A0EC0EF8C2EE}"/>
              </a:ext>
            </a:extLst>
          </p:cNvPr>
          <p:cNvSpPr txBox="1"/>
          <p:nvPr/>
        </p:nvSpPr>
        <p:spPr>
          <a:xfrm>
            <a:off x="381000" y="5296776"/>
            <a:ext cx="32639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chemeClr val="bg2"/>
                </a:solidFill>
                <a:latin typeface="Fredoka" pitchFamily="2" charset="-79"/>
                <a:cs typeface="Fredoka" pitchFamily="2" charset="-79"/>
              </a:rPr>
              <a:t>Ele permite que suas instâncias </a:t>
            </a:r>
            <a:r>
              <a:rPr lang="pt-BR" sz="2000" dirty="0">
                <a:solidFill>
                  <a:srgbClr val="FF2F92"/>
                </a:solidFill>
                <a:latin typeface="Fredoka" pitchFamily="2" charset="-79"/>
                <a:cs typeface="Fredoka" pitchFamily="2" charset="-79"/>
              </a:rPr>
              <a:t>persistam os dados</a:t>
            </a:r>
            <a:r>
              <a:rPr lang="pt-BR" sz="2000" dirty="0">
                <a:solidFill>
                  <a:schemeClr val="bg2"/>
                </a:solidFill>
                <a:latin typeface="Fredoka" pitchFamily="2" charset="-79"/>
                <a:cs typeface="Fredoka" pitchFamily="2" charset="-79"/>
              </a:rPr>
              <a:t>, mesmo após o encerramento</a:t>
            </a:r>
            <a:endParaRPr lang="pt-BR" sz="20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053C0E1-C337-CD36-E946-C1E82757AAD3}"/>
              </a:ext>
            </a:extLst>
          </p:cNvPr>
          <p:cNvSpPr txBox="1"/>
          <p:nvPr/>
        </p:nvSpPr>
        <p:spPr>
          <a:xfrm>
            <a:off x="7788134" y="2469604"/>
            <a:ext cx="14865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2"/>
                </a:solidFill>
                <a:latin typeface="Fredoka" pitchFamily="2" charset="-79"/>
                <a:cs typeface="Fredoka" pitchFamily="2" charset="-79"/>
              </a:rPr>
              <a:t>Volume r</a:t>
            </a:r>
            <a:r>
              <a:rPr lang="pt-BR" sz="1800" dirty="0">
                <a:solidFill>
                  <a:schemeClr val="bg2"/>
                </a:solidFill>
                <a:latin typeface="Fredoka" pitchFamily="2" charset="-79"/>
                <a:cs typeface="Fredoka" pitchFamily="2" charset="-79"/>
              </a:rPr>
              <a:t>aiz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875558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44847F-4072-834A-3B46-017D5AFB2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44000"/>
            <a:ext cx="11430000" cy="718495"/>
          </a:xfrm>
        </p:spPr>
        <p:txBody>
          <a:bodyPr>
            <a:normAutofit/>
          </a:bodyPr>
          <a:lstStyle/>
          <a:p>
            <a:r>
              <a:rPr lang="pt-BR" sz="3600" dirty="0">
                <a:solidFill>
                  <a:schemeClr val="accent4"/>
                </a:solidFill>
                <a:latin typeface="Fredoka" pitchFamily="2" charset="-79"/>
                <a:cs typeface="Fredoka" pitchFamily="2" charset="-79"/>
              </a:rPr>
              <a:t>ARMAZENAMENTO INSTÂNCIA</a:t>
            </a:r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D78E3FDA-39B6-9055-8F61-257F9BDB0D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9011" y="1388337"/>
            <a:ext cx="8261389" cy="4545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3685699F-18FE-6521-9C57-5A671E66C2B1}"/>
              </a:ext>
            </a:extLst>
          </p:cNvPr>
          <p:cNvSpPr txBox="1"/>
          <p:nvPr/>
        </p:nvSpPr>
        <p:spPr>
          <a:xfrm>
            <a:off x="4019511" y="924643"/>
            <a:ext cx="19621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chemeClr val="bg2"/>
                </a:solidFill>
                <a:latin typeface="Fredoka" pitchFamily="2" charset="-79"/>
                <a:cs typeface="Fredoka" pitchFamily="2" charset="-79"/>
              </a:rPr>
              <a:t>Instância do EC2 </a:t>
            </a:r>
            <a:br>
              <a:rPr lang="pt-BR" sz="1800" dirty="0">
                <a:solidFill>
                  <a:schemeClr val="bg2"/>
                </a:solidFill>
                <a:latin typeface="Fredoka" pitchFamily="2" charset="-79"/>
                <a:cs typeface="Fredoka" pitchFamily="2" charset="-79"/>
              </a:rPr>
            </a:br>
            <a:r>
              <a:rPr lang="pt-BR" sz="1800" dirty="0">
                <a:solidFill>
                  <a:schemeClr val="bg2"/>
                </a:solidFill>
                <a:latin typeface="Fredoka" pitchFamily="2" charset="-79"/>
                <a:cs typeface="Fredoka" pitchFamily="2" charset="-79"/>
              </a:rPr>
              <a:t>em execução</a:t>
            </a:r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0D7BB9B-710F-1665-F779-8191C1AF5808}"/>
              </a:ext>
            </a:extLst>
          </p:cNvPr>
          <p:cNvSpPr txBox="1"/>
          <p:nvPr/>
        </p:nvSpPr>
        <p:spPr>
          <a:xfrm>
            <a:off x="7080210" y="866549"/>
            <a:ext cx="19621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chemeClr val="bg2"/>
                </a:solidFill>
                <a:latin typeface="Fredoka" pitchFamily="2" charset="-79"/>
                <a:cs typeface="Fredoka" pitchFamily="2" charset="-79"/>
              </a:rPr>
              <a:t>Instância do EC2 </a:t>
            </a:r>
            <a:br>
              <a:rPr lang="pt-BR" sz="1800" dirty="0">
                <a:solidFill>
                  <a:schemeClr val="bg2"/>
                </a:solidFill>
                <a:latin typeface="Fredoka" pitchFamily="2" charset="-79"/>
                <a:cs typeface="Fredoka" pitchFamily="2" charset="-79"/>
              </a:rPr>
            </a:br>
            <a:r>
              <a:rPr lang="pt-BR" sz="1800" dirty="0">
                <a:solidFill>
                  <a:schemeClr val="bg2"/>
                </a:solidFill>
                <a:latin typeface="Fredoka" pitchFamily="2" charset="-79"/>
                <a:cs typeface="Fredoka" pitchFamily="2" charset="-79"/>
              </a:rPr>
              <a:t>parando</a:t>
            </a:r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B76D291-3BB9-5EFD-6087-AB72E4E71C23}"/>
              </a:ext>
            </a:extLst>
          </p:cNvPr>
          <p:cNvSpPr txBox="1"/>
          <p:nvPr/>
        </p:nvSpPr>
        <p:spPr>
          <a:xfrm>
            <a:off x="10252017" y="894806"/>
            <a:ext cx="19621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chemeClr val="bg2"/>
                </a:solidFill>
                <a:latin typeface="Fredoka" pitchFamily="2" charset="-79"/>
                <a:cs typeface="Fredoka" pitchFamily="2" charset="-79"/>
              </a:rPr>
              <a:t>Instância do EC2 </a:t>
            </a:r>
            <a:br>
              <a:rPr lang="pt-BR" sz="1800" dirty="0">
                <a:solidFill>
                  <a:schemeClr val="bg2"/>
                </a:solidFill>
                <a:latin typeface="Fredoka" pitchFamily="2" charset="-79"/>
                <a:cs typeface="Fredoka" pitchFamily="2" charset="-79"/>
              </a:rPr>
            </a:br>
            <a:r>
              <a:rPr lang="pt-BR" sz="1800" dirty="0">
                <a:solidFill>
                  <a:schemeClr val="bg2"/>
                </a:solidFill>
                <a:latin typeface="Fredoka" pitchFamily="2" charset="-79"/>
                <a:cs typeface="Fredoka" pitchFamily="2" charset="-79"/>
              </a:rPr>
              <a:t>interrompida</a:t>
            </a:r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08CA84F-65CF-D3EF-800D-8C3F09902FE0}"/>
              </a:ext>
            </a:extLst>
          </p:cNvPr>
          <p:cNvSpPr txBox="1"/>
          <p:nvPr/>
        </p:nvSpPr>
        <p:spPr>
          <a:xfrm>
            <a:off x="3727372" y="6043311"/>
            <a:ext cx="23686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chemeClr val="bg2"/>
                </a:solidFill>
                <a:latin typeface="Fredoka" pitchFamily="2" charset="-79"/>
                <a:cs typeface="Fredoka" pitchFamily="2" charset="-79"/>
              </a:rPr>
              <a:t>Armazenamento de inst</a:t>
            </a:r>
            <a:r>
              <a:rPr lang="pt-BR" dirty="0">
                <a:solidFill>
                  <a:schemeClr val="bg2"/>
                </a:solidFill>
                <a:latin typeface="Fredoka" pitchFamily="2" charset="-79"/>
                <a:cs typeface="Fredoka" pitchFamily="2" charset="-79"/>
              </a:rPr>
              <a:t>ância com dados</a:t>
            </a:r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A8C71506-39B1-CFF6-0D57-7FBF8076845E}"/>
              </a:ext>
            </a:extLst>
          </p:cNvPr>
          <p:cNvSpPr txBox="1"/>
          <p:nvPr/>
        </p:nvSpPr>
        <p:spPr>
          <a:xfrm>
            <a:off x="6673771" y="6043311"/>
            <a:ext cx="23686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800" dirty="0">
                <a:solidFill>
                  <a:schemeClr val="bg2"/>
                </a:solidFill>
                <a:latin typeface="Fredoka" pitchFamily="2" charset="-79"/>
                <a:cs typeface="Fredoka" pitchFamily="2" charset="-79"/>
              </a:rPr>
              <a:t>Armazenamento de inst</a:t>
            </a:r>
            <a:r>
              <a:rPr lang="pt-BR" dirty="0">
                <a:solidFill>
                  <a:schemeClr val="bg2"/>
                </a:solidFill>
                <a:latin typeface="Fredoka" pitchFamily="2" charset="-79"/>
                <a:cs typeface="Fredoka" pitchFamily="2" charset="-79"/>
              </a:rPr>
              <a:t>ância com dados</a:t>
            </a:r>
            <a:endParaRPr lang="pt-BR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8E68D3B4-D87E-02E2-92EF-9BCE4B7735C0}"/>
              </a:ext>
            </a:extLst>
          </p:cNvPr>
          <p:cNvSpPr txBox="1"/>
          <p:nvPr/>
        </p:nvSpPr>
        <p:spPr>
          <a:xfrm>
            <a:off x="9845578" y="5858645"/>
            <a:ext cx="236862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600" dirty="0">
                <a:solidFill>
                  <a:schemeClr val="bg2"/>
                </a:solidFill>
                <a:latin typeface="Fredoka" pitchFamily="2" charset="-79"/>
                <a:cs typeface="Fredoka" pitchFamily="2" charset="-79"/>
              </a:rPr>
              <a:t>Todos os dados no armazenamento de instância são perdidos</a:t>
            </a:r>
            <a:endParaRPr lang="pt-BR" sz="1600" dirty="0"/>
          </a:p>
        </p:txBody>
      </p: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F0EE5D73-75A7-F664-7B38-84670F399F83}"/>
              </a:ext>
            </a:extLst>
          </p:cNvPr>
          <p:cNvCxnSpPr/>
          <p:nvPr/>
        </p:nvCxnSpPr>
        <p:spPr>
          <a:xfrm>
            <a:off x="5854700" y="2362200"/>
            <a:ext cx="965200" cy="0"/>
          </a:xfrm>
          <a:prstGeom prst="straightConnector1">
            <a:avLst/>
          </a:prstGeom>
          <a:ln w="38100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BC7224F6-BE70-A135-7D24-F69CE7952134}"/>
              </a:ext>
            </a:extLst>
          </p:cNvPr>
          <p:cNvCxnSpPr/>
          <p:nvPr/>
        </p:nvCxnSpPr>
        <p:spPr>
          <a:xfrm>
            <a:off x="9042399" y="2362200"/>
            <a:ext cx="965200" cy="0"/>
          </a:xfrm>
          <a:prstGeom prst="straightConnector1">
            <a:avLst/>
          </a:prstGeom>
          <a:ln w="38100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5364" name="Picture 4" descr="1877 X 1877 1 - Block Icon Clipart - Large Size Png Image - PikPng">
            <a:extLst>
              <a:ext uri="{FF2B5EF4-FFF2-40B4-BE49-F238E27FC236}">
                <a16:creationId xmlns:a16="http://schemas.microsoft.com/office/drawing/2014/main" id="{EF5CAB93-F4F5-5414-DF4E-B3F579C66A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2640" y="1954855"/>
            <a:ext cx="814689" cy="814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1877 X 1877 1 - Block Icon Clipart - Large Size Png Image - PikPng">
            <a:extLst>
              <a:ext uri="{FF2B5EF4-FFF2-40B4-BE49-F238E27FC236}">
                <a16:creationId xmlns:a16="http://schemas.microsoft.com/office/drawing/2014/main" id="{F41025D6-7E58-5257-1DBE-51883C508F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8747" y="1958468"/>
            <a:ext cx="814689" cy="814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6B52F0C5-F424-6EE8-3BEF-E4D523A305AF}"/>
              </a:ext>
            </a:extLst>
          </p:cNvPr>
          <p:cNvSpPr txBox="1"/>
          <p:nvPr/>
        </p:nvSpPr>
        <p:spPr>
          <a:xfrm>
            <a:off x="163869" y="2227197"/>
            <a:ext cx="3492538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chemeClr val="bg2"/>
                </a:solidFill>
                <a:latin typeface="Fredoka" pitchFamily="2" charset="-79"/>
                <a:cs typeface="Fredoka" pitchFamily="2" charset="-79"/>
              </a:rPr>
              <a:t>Local para instância</a:t>
            </a:r>
            <a:br>
              <a:rPr lang="pt-BR" sz="2000" dirty="0">
                <a:solidFill>
                  <a:schemeClr val="bg2"/>
                </a:solidFill>
                <a:latin typeface="Fredoka" pitchFamily="2" charset="-79"/>
                <a:cs typeface="Fredoka" pitchFamily="2" charset="-79"/>
              </a:rPr>
            </a:br>
            <a:br>
              <a:rPr lang="pt-BR" sz="2000" dirty="0">
                <a:solidFill>
                  <a:schemeClr val="bg2"/>
                </a:solidFill>
                <a:latin typeface="Fredoka" pitchFamily="2" charset="-79"/>
                <a:cs typeface="Fredoka" pitchFamily="2" charset="-79"/>
              </a:rPr>
            </a:br>
            <a:r>
              <a:rPr lang="pt-BR" sz="2000" dirty="0">
                <a:solidFill>
                  <a:srgbClr val="FF2F92"/>
                </a:solidFill>
                <a:latin typeface="Fredoka" pitchFamily="2" charset="-79"/>
                <a:cs typeface="Fredoka" pitchFamily="2" charset="-79"/>
              </a:rPr>
              <a:t>Não persistente</a:t>
            </a:r>
          </a:p>
          <a:p>
            <a:endParaRPr lang="pt-BR" sz="2000" dirty="0">
              <a:solidFill>
                <a:schemeClr val="bg2"/>
              </a:solidFill>
              <a:latin typeface="Fredoka" pitchFamily="2" charset="-79"/>
              <a:cs typeface="Fredoka" pitchFamily="2" charset="-79"/>
            </a:endParaRPr>
          </a:p>
          <a:p>
            <a:r>
              <a:rPr lang="pt-BR" sz="2000" dirty="0">
                <a:solidFill>
                  <a:schemeClr val="bg2"/>
                </a:solidFill>
                <a:latin typeface="Fredoka" pitchFamily="2" charset="-79"/>
                <a:cs typeface="Fredoka" pitchFamily="2" charset="-79"/>
              </a:rPr>
              <a:t>Sem suporte para snapshots</a:t>
            </a:r>
          </a:p>
          <a:p>
            <a:endParaRPr lang="pt-BR" sz="2000" dirty="0">
              <a:solidFill>
                <a:schemeClr val="bg2"/>
              </a:solidFill>
              <a:latin typeface="Fredoka" pitchFamily="2" charset="-79"/>
              <a:cs typeface="Fredoka" pitchFamily="2" charset="-79"/>
            </a:endParaRPr>
          </a:p>
          <a:p>
            <a:r>
              <a:rPr lang="pt-BR" sz="2000" dirty="0">
                <a:solidFill>
                  <a:schemeClr val="bg2"/>
                </a:solidFill>
                <a:latin typeface="Fredoka" pitchFamily="2" charset="-79"/>
                <a:cs typeface="Fredoka" pitchFamily="2" charset="-79"/>
              </a:rPr>
              <a:t>Disponíveis nas variedades HDD, SSD e SSD NVMe (memória expressa não volátil)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6206323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44847F-4072-834A-3B46-017D5AFB2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422" y="144000"/>
            <a:ext cx="11612268" cy="718495"/>
          </a:xfrm>
        </p:spPr>
        <p:txBody>
          <a:bodyPr>
            <a:noAutofit/>
          </a:bodyPr>
          <a:lstStyle/>
          <a:p>
            <a:r>
              <a:rPr lang="pt-BR" sz="3600" dirty="0">
                <a:solidFill>
                  <a:schemeClr val="accent4"/>
                </a:solidFill>
                <a:latin typeface="Fredoka" pitchFamily="2" charset="-79"/>
                <a:cs typeface="Fredoka" pitchFamily="2" charset="-79"/>
              </a:rPr>
              <a:t>COMPARAÇÃO ARMAZENAMENTO INSTÂNCIA X EBS</a:t>
            </a: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74855DA3-16E4-0B4D-5F7F-3E24311B1F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9511690"/>
              </p:ext>
            </p:extLst>
          </p:nvPr>
        </p:nvGraphicFramePr>
        <p:xfrm>
          <a:off x="1041990" y="1302666"/>
          <a:ext cx="10337244" cy="493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1665">
                  <a:extLst>
                    <a:ext uri="{9D8B030D-6E8A-4147-A177-3AD203B41FA5}">
                      <a16:colId xmlns:a16="http://schemas.microsoft.com/office/drawing/2014/main" val="3663842527"/>
                    </a:ext>
                  </a:extLst>
                </a:gridCol>
                <a:gridCol w="3669831">
                  <a:extLst>
                    <a:ext uri="{9D8B030D-6E8A-4147-A177-3AD203B41FA5}">
                      <a16:colId xmlns:a16="http://schemas.microsoft.com/office/drawing/2014/main" val="2258483365"/>
                    </a:ext>
                  </a:extLst>
                </a:gridCol>
                <a:gridCol w="3445748">
                  <a:extLst>
                    <a:ext uri="{9D8B030D-6E8A-4147-A177-3AD203B41FA5}">
                      <a16:colId xmlns:a16="http://schemas.microsoft.com/office/drawing/2014/main" val="10956611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FFFFFF"/>
                          </a:solidFill>
                        </a:rPr>
                        <a:t>Característica</a:t>
                      </a: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FFFFFF"/>
                          </a:solidFill>
                        </a:rPr>
                        <a:t>Instância compatível com o Amazon EBS</a:t>
                      </a: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FFFFFF"/>
                          </a:solidFill>
                        </a:rPr>
                        <a:t>Instância compatível com o armazenamento de instância</a:t>
                      </a: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1021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Tempo de inicialização para a instância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Inicialização mais rápida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Demora mais tempo para inicializar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0441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Tamanho máximo do dispositivo raiz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16 TiB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 GiB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535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Capacidade de interromper a instância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Interrompe a instância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Não é possível interromper a instância, apenas reinicializar ou encerrar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1503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Capacidade de alterar o tipo de instância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Pode alterar o tipo de instância interrompendo a instância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Não é possível alterar o tipo de instância, porque a instância não pode ser interrompida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4146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Cobrança de instância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Você é cobrado pelo uso de instâncias, uso de volume do EBS e pelo armazenamento da AMI como um snapshot do EBS  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Você é cobrado pelo uso da instância e pelo armazenamento da AMI no Amazon S3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91230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0987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44847F-4072-834A-3B46-017D5AFB2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594" y="144000"/>
            <a:ext cx="10504471" cy="828614"/>
          </a:xfrm>
        </p:spPr>
        <p:txBody>
          <a:bodyPr>
            <a:noAutofit/>
          </a:bodyPr>
          <a:lstStyle/>
          <a:p>
            <a:r>
              <a:rPr lang="pt-BR" sz="3600" dirty="0">
                <a:solidFill>
                  <a:schemeClr val="accent4"/>
                </a:solidFill>
                <a:latin typeface="Fredoka" pitchFamily="2" charset="-79"/>
                <a:cs typeface="Fredoka" pitchFamily="2" charset="-79"/>
              </a:rPr>
              <a:t>CICLO DE VIDA DA INSTÂNCIA DO AMAZON EC2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6B52F0C5-F424-6EE8-3BEF-E4D523A305AF}"/>
              </a:ext>
            </a:extLst>
          </p:cNvPr>
          <p:cNvSpPr txBox="1"/>
          <p:nvPr/>
        </p:nvSpPr>
        <p:spPr>
          <a:xfrm>
            <a:off x="327023" y="2713277"/>
            <a:ext cx="6390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chemeClr val="bg2"/>
                </a:solidFill>
                <a:latin typeface="Fredoka" pitchFamily="2" charset="-79"/>
                <a:cs typeface="Fredoka" pitchFamily="2" charset="-79"/>
              </a:rPr>
              <a:t>AMI</a:t>
            </a:r>
            <a:endParaRPr lang="pt-BR" dirty="0">
              <a:solidFill>
                <a:schemeClr val="bg2"/>
              </a:solidFill>
              <a:latin typeface="Fredoka" pitchFamily="2" charset="-79"/>
              <a:cs typeface="Fredoka" pitchFamily="2" charset="-79"/>
            </a:endParaRPr>
          </a:p>
        </p:txBody>
      </p:sp>
      <p:sp>
        <p:nvSpPr>
          <p:cNvPr id="3" name="Retângulo Arredondado 2">
            <a:extLst>
              <a:ext uri="{FF2B5EF4-FFF2-40B4-BE49-F238E27FC236}">
                <a16:creationId xmlns:a16="http://schemas.microsoft.com/office/drawing/2014/main" id="{FF4F7BC6-A740-7B6A-0CC2-10C6B56DB534}"/>
              </a:ext>
            </a:extLst>
          </p:cNvPr>
          <p:cNvSpPr/>
          <p:nvPr/>
        </p:nvSpPr>
        <p:spPr>
          <a:xfrm>
            <a:off x="3910437" y="1998644"/>
            <a:ext cx="2141035" cy="610270"/>
          </a:xfrm>
          <a:prstGeom prst="round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Pendente</a:t>
            </a:r>
          </a:p>
        </p:txBody>
      </p:sp>
      <p:sp>
        <p:nvSpPr>
          <p:cNvPr id="5" name="Retângulo Arredondado 4">
            <a:extLst>
              <a:ext uri="{FF2B5EF4-FFF2-40B4-BE49-F238E27FC236}">
                <a16:creationId xmlns:a16="http://schemas.microsoft.com/office/drawing/2014/main" id="{847D695A-7055-1AD1-E5D8-2D6D2FFD7A14}"/>
              </a:ext>
            </a:extLst>
          </p:cNvPr>
          <p:cNvSpPr/>
          <p:nvPr/>
        </p:nvSpPr>
        <p:spPr>
          <a:xfrm>
            <a:off x="3910440" y="3476133"/>
            <a:ext cx="2141035" cy="610270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Em execução</a:t>
            </a:r>
          </a:p>
        </p:txBody>
      </p:sp>
      <p:sp>
        <p:nvSpPr>
          <p:cNvPr id="9" name="Retângulo Arredondado 8">
            <a:extLst>
              <a:ext uri="{FF2B5EF4-FFF2-40B4-BE49-F238E27FC236}">
                <a16:creationId xmlns:a16="http://schemas.microsoft.com/office/drawing/2014/main" id="{1A3105EC-C881-83C8-1289-5079BA92479B}"/>
              </a:ext>
            </a:extLst>
          </p:cNvPr>
          <p:cNvSpPr/>
          <p:nvPr/>
        </p:nvSpPr>
        <p:spPr>
          <a:xfrm>
            <a:off x="3910439" y="4677937"/>
            <a:ext cx="2141035" cy="610270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Desligando</a:t>
            </a:r>
          </a:p>
        </p:txBody>
      </p:sp>
      <p:sp>
        <p:nvSpPr>
          <p:cNvPr id="10" name="Retângulo Arredondado 9">
            <a:extLst>
              <a:ext uri="{FF2B5EF4-FFF2-40B4-BE49-F238E27FC236}">
                <a16:creationId xmlns:a16="http://schemas.microsoft.com/office/drawing/2014/main" id="{6104736B-C3F8-8674-868F-557F9E6391E2}"/>
              </a:ext>
            </a:extLst>
          </p:cNvPr>
          <p:cNvSpPr/>
          <p:nvPr/>
        </p:nvSpPr>
        <p:spPr>
          <a:xfrm>
            <a:off x="3910438" y="5879740"/>
            <a:ext cx="2141035" cy="610270"/>
          </a:xfrm>
          <a:prstGeom prst="roundRect">
            <a:avLst/>
          </a:prstGeom>
          <a:solidFill>
            <a:srgbClr val="CC66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Encerrada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729B81F8-AF21-2F11-D416-5A843C9BC7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733" y="1849677"/>
            <a:ext cx="863600" cy="86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tângulo Arredondado 12">
            <a:extLst>
              <a:ext uri="{FF2B5EF4-FFF2-40B4-BE49-F238E27FC236}">
                <a16:creationId xmlns:a16="http://schemas.microsoft.com/office/drawing/2014/main" id="{0C3641A4-6E72-9D19-1F25-4BFAC9D9AA07}"/>
              </a:ext>
            </a:extLst>
          </p:cNvPr>
          <p:cNvSpPr/>
          <p:nvPr/>
        </p:nvSpPr>
        <p:spPr>
          <a:xfrm>
            <a:off x="214733" y="3464982"/>
            <a:ext cx="2141035" cy="610270"/>
          </a:xfrm>
          <a:prstGeom prst="round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Reinicializando</a:t>
            </a:r>
          </a:p>
        </p:txBody>
      </p:sp>
      <p:sp>
        <p:nvSpPr>
          <p:cNvPr id="17" name="Retângulo Arredondado 16">
            <a:extLst>
              <a:ext uri="{FF2B5EF4-FFF2-40B4-BE49-F238E27FC236}">
                <a16:creationId xmlns:a16="http://schemas.microsoft.com/office/drawing/2014/main" id="{FA57108E-1215-3938-578A-E5C39656A109}"/>
              </a:ext>
            </a:extLst>
          </p:cNvPr>
          <p:cNvSpPr/>
          <p:nvPr/>
        </p:nvSpPr>
        <p:spPr>
          <a:xfrm>
            <a:off x="7100011" y="3447246"/>
            <a:ext cx="2141034" cy="610270"/>
          </a:xfrm>
          <a:prstGeom prst="round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Interrompendo</a:t>
            </a:r>
          </a:p>
        </p:txBody>
      </p:sp>
      <p:sp>
        <p:nvSpPr>
          <p:cNvPr id="20" name="Retângulo Arredondado 19">
            <a:extLst>
              <a:ext uri="{FF2B5EF4-FFF2-40B4-BE49-F238E27FC236}">
                <a16:creationId xmlns:a16="http://schemas.microsoft.com/office/drawing/2014/main" id="{69D1FA77-8917-47A7-F3F9-0E440014F6E3}"/>
              </a:ext>
            </a:extLst>
          </p:cNvPr>
          <p:cNvSpPr/>
          <p:nvPr/>
        </p:nvSpPr>
        <p:spPr>
          <a:xfrm>
            <a:off x="9772419" y="3447246"/>
            <a:ext cx="2141034" cy="610270"/>
          </a:xfrm>
          <a:prstGeom prst="roundRect">
            <a:avLst/>
          </a:prstGeom>
          <a:solidFill>
            <a:srgbClr val="CC66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Interrompida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7A773B8B-79BB-EB3E-EDEC-F49A034FBB30}"/>
              </a:ext>
            </a:extLst>
          </p:cNvPr>
          <p:cNvSpPr/>
          <p:nvPr/>
        </p:nvSpPr>
        <p:spPr>
          <a:xfrm>
            <a:off x="6713034" y="1341917"/>
            <a:ext cx="5364000" cy="5214147"/>
          </a:xfrm>
          <a:prstGeom prst="rect">
            <a:avLst/>
          </a:prstGeom>
          <a:noFill/>
          <a:ln w="38100"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AF9BC266-F9AB-DA5B-0802-3A540BED699B}"/>
              </a:ext>
            </a:extLst>
          </p:cNvPr>
          <p:cNvSpPr txBox="1"/>
          <p:nvPr/>
        </p:nvSpPr>
        <p:spPr>
          <a:xfrm>
            <a:off x="7063483" y="1375583"/>
            <a:ext cx="495020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bg2"/>
                </a:solidFill>
                <a:latin typeface="Fredoka" pitchFamily="2" charset="-79"/>
                <a:cs typeface="Fredoka" pitchFamily="2" charset="-79"/>
              </a:rPr>
              <a:t>Somente instâncias compatíveis com o Amazon EBS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77EA349D-7195-E580-1A7F-650AEA6FD8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2251" y="942679"/>
            <a:ext cx="881566" cy="881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D9CF0678-F665-22CE-581D-0B862DF6ABAA}"/>
              </a:ext>
            </a:extLst>
          </p:cNvPr>
          <p:cNvCxnSpPr>
            <a:cxnSpLocks/>
          </p:cNvCxnSpPr>
          <p:nvPr/>
        </p:nvCxnSpPr>
        <p:spPr>
          <a:xfrm>
            <a:off x="1014594" y="2289569"/>
            <a:ext cx="2832104" cy="0"/>
          </a:xfrm>
          <a:prstGeom prst="straightConnector1">
            <a:avLst/>
          </a:prstGeom>
          <a:ln w="38100" cap="flat" cmpd="sng" algn="ctr">
            <a:solidFill>
              <a:srgbClr val="FFFFFF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5C9F1C62-5DA7-E03D-66B2-B146CE26642E}"/>
              </a:ext>
            </a:extLst>
          </p:cNvPr>
          <p:cNvCxnSpPr>
            <a:cxnSpLocks/>
          </p:cNvCxnSpPr>
          <p:nvPr/>
        </p:nvCxnSpPr>
        <p:spPr>
          <a:xfrm>
            <a:off x="2430646" y="3591760"/>
            <a:ext cx="1416052" cy="0"/>
          </a:xfrm>
          <a:prstGeom prst="straightConnector1">
            <a:avLst/>
          </a:prstGeom>
          <a:ln w="38100" cap="flat" cmpd="sng" algn="ctr">
            <a:solidFill>
              <a:srgbClr val="FFFFFF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C6590AAF-6A98-A985-C894-BEB57EFA02CC}"/>
              </a:ext>
            </a:extLst>
          </p:cNvPr>
          <p:cNvCxnSpPr>
            <a:cxnSpLocks/>
          </p:cNvCxnSpPr>
          <p:nvPr/>
        </p:nvCxnSpPr>
        <p:spPr>
          <a:xfrm flipH="1">
            <a:off x="2430646" y="3961443"/>
            <a:ext cx="1416052" cy="0"/>
          </a:xfrm>
          <a:prstGeom prst="straightConnector1">
            <a:avLst/>
          </a:prstGeom>
          <a:ln w="38100" cap="flat" cmpd="sng" algn="ctr">
            <a:solidFill>
              <a:srgbClr val="FFFFFF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9C13C28E-35B1-7F13-70FE-20C117839187}"/>
              </a:ext>
            </a:extLst>
          </p:cNvPr>
          <p:cNvCxnSpPr>
            <a:cxnSpLocks/>
          </p:cNvCxnSpPr>
          <p:nvPr/>
        </p:nvCxnSpPr>
        <p:spPr>
          <a:xfrm flipH="1">
            <a:off x="6176796" y="6178617"/>
            <a:ext cx="4644000" cy="0"/>
          </a:xfrm>
          <a:prstGeom prst="straightConnector1">
            <a:avLst/>
          </a:prstGeom>
          <a:ln w="38100" cap="flat" cmpd="sng" algn="ctr">
            <a:solidFill>
              <a:srgbClr val="FFFFFF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E30BE120-B1CC-D0EA-2A0F-A9231BCB5838}"/>
              </a:ext>
            </a:extLst>
          </p:cNvPr>
          <p:cNvCxnSpPr>
            <a:cxnSpLocks/>
          </p:cNvCxnSpPr>
          <p:nvPr/>
        </p:nvCxnSpPr>
        <p:spPr>
          <a:xfrm>
            <a:off x="10800000" y="4057515"/>
            <a:ext cx="0" cy="214920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53593DF3-C56C-BA18-3E65-CFC7C1806C19}"/>
              </a:ext>
            </a:extLst>
          </p:cNvPr>
          <p:cNvCxnSpPr>
            <a:cxnSpLocks/>
          </p:cNvCxnSpPr>
          <p:nvPr/>
        </p:nvCxnSpPr>
        <p:spPr>
          <a:xfrm>
            <a:off x="6096000" y="3755177"/>
            <a:ext cx="967483" cy="0"/>
          </a:xfrm>
          <a:prstGeom prst="straightConnector1">
            <a:avLst/>
          </a:prstGeom>
          <a:ln w="38100" cap="flat" cmpd="sng" algn="ctr">
            <a:solidFill>
              <a:srgbClr val="FFFFFF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Conector de Seta Reta 38">
            <a:extLst>
              <a:ext uri="{FF2B5EF4-FFF2-40B4-BE49-F238E27FC236}">
                <a16:creationId xmlns:a16="http://schemas.microsoft.com/office/drawing/2014/main" id="{513693C3-7951-1F0A-F66E-57C34DD5CB31}"/>
              </a:ext>
            </a:extLst>
          </p:cNvPr>
          <p:cNvCxnSpPr>
            <a:cxnSpLocks/>
          </p:cNvCxnSpPr>
          <p:nvPr/>
        </p:nvCxnSpPr>
        <p:spPr>
          <a:xfrm flipV="1">
            <a:off x="9279250" y="3752381"/>
            <a:ext cx="483742" cy="2796"/>
          </a:xfrm>
          <a:prstGeom prst="straightConnector1">
            <a:avLst/>
          </a:prstGeom>
          <a:ln w="38100" cap="flat" cmpd="sng" algn="ctr">
            <a:solidFill>
              <a:srgbClr val="FFFFFF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Conector de Seta Reta 40">
            <a:extLst>
              <a:ext uri="{FF2B5EF4-FFF2-40B4-BE49-F238E27FC236}">
                <a16:creationId xmlns:a16="http://schemas.microsoft.com/office/drawing/2014/main" id="{8665319F-1798-BA41-0FFA-22621DD9230E}"/>
              </a:ext>
            </a:extLst>
          </p:cNvPr>
          <p:cNvCxnSpPr>
            <a:cxnSpLocks/>
          </p:cNvCxnSpPr>
          <p:nvPr/>
        </p:nvCxnSpPr>
        <p:spPr>
          <a:xfrm flipH="1">
            <a:off x="6096000" y="2302752"/>
            <a:ext cx="4716000" cy="0"/>
          </a:xfrm>
          <a:prstGeom prst="straightConnector1">
            <a:avLst/>
          </a:prstGeom>
          <a:ln w="38100" cap="flat" cmpd="sng" algn="ctr">
            <a:solidFill>
              <a:srgbClr val="FFFFFF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83B81FB7-25C6-B706-72D6-DD1BE85378F1}"/>
              </a:ext>
            </a:extLst>
          </p:cNvPr>
          <p:cNvCxnSpPr>
            <a:cxnSpLocks/>
          </p:cNvCxnSpPr>
          <p:nvPr/>
        </p:nvCxnSpPr>
        <p:spPr>
          <a:xfrm>
            <a:off x="10800000" y="2289568"/>
            <a:ext cx="0" cy="115920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9321CCAC-8F42-E96C-6D72-3E850CB556CD}"/>
              </a:ext>
            </a:extLst>
          </p:cNvPr>
          <p:cNvSpPr txBox="1"/>
          <p:nvPr/>
        </p:nvSpPr>
        <p:spPr>
          <a:xfrm>
            <a:off x="7610428" y="5682559"/>
            <a:ext cx="13139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chemeClr val="bg2"/>
                </a:solidFill>
                <a:latin typeface="Fredoka" pitchFamily="2" charset="-79"/>
                <a:cs typeface="Fredoka" pitchFamily="2" charset="-79"/>
              </a:rPr>
              <a:t>Encerrar</a:t>
            </a:r>
            <a:endParaRPr lang="pt-BR" dirty="0"/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0E0A0A49-7E55-27A2-74A9-80D3DB3946AC}"/>
              </a:ext>
            </a:extLst>
          </p:cNvPr>
          <p:cNvSpPr txBox="1"/>
          <p:nvPr/>
        </p:nvSpPr>
        <p:spPr>
          <a:xfrm>
            <a:off x="7610428" y="1861135"/>
            <a:ext cx="13139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chemeClr val="bg2"/>
                </a:solidFill>
                <a:latin typeface="Fredoka" pitchFamily="2" charset="-79"/>
                <a:cs typeface="Fredoka" pitchFamily="2" charset="-79"/>
              </a:rPr>
              <a:t>Iniciar</a:t>
            </a:r>
            <a:endParaRPr lang="pt-BR" dirty="0"/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0639C2BD-0995-591F-F3A5-D0D329A04AC6}"/>
              </a:ext>
            </a:extLst>
          </p:cNvPr>
          <p:cNvSpPr txBox="1"/>
          <p:nvPr/>
        </p:nvSpPr>
        <p:spPr>
          <a:xfrm>
            <a:off x="1773650" y="1836641"/>
            <a:ext cx="13139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chemeClr val="bg2"/>
                </a:solidFill>
                <a:latin typeface="Fredoka" pitchFamily="2" charset="-79"/>
                <a:cs typeface="Fredoka" pitchFamily="2" charset="-79"/>
              </a:rPr>
              <a:t>Executar</a:t>
            </a:r>
            <a:endParaRPr lang="pt-BR" dirty="0"/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114216A7-3C68-2F02-E919-D8739D4327C0}"/>
              </a:ext>
            </a:extLst>
          </p:cNvPr>
          <p:cNvSpPr txBox="1"/>
          <p:nvPr/>
        </p:nvSpPr>
        <p:spPr>
          <a:xfrm>
            <a:off x="2397611" y="3059668"/>
            <a:ext cx="14821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chemeClr val="bg2"/>
                </a:solidFill>
                <a:latin typeface="Fredoka" pitchFamily="2" charset="-79"/>
                <a:cs typeface="Fredoka" pitchFamily="2" charset="-79"/>
              </a:rPr>
              <a:t>Reinicializar</a:t>
            </a:r>
            <a:endParaRPr lang="pt-BR" dirty="0"/>
          </a:p>
        </p:txBody>
      </p: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8C527FBC-4611-35F9-3D59-B3CBF3ABFE42}"/>
              </a:ext>
            </a:extLst>
          </p:cNvPr>
          <p:cNvCxnSpPr>
            <a:cxnSpLocks/>
          </p:cNvCxnSpPr>
          <p:nvPr/>
        </p:nvCxnSpPr>
        <p:spPr>
          <a:xfrm>
            <a:off x="4971054" y="5329500"/>
            <a:ext cx="0" cy="505428"/>
          </a:xfrm>
          <a:prstGeom prst="straightConnector1">
            <a:avLst/>
          </a:prstGeom>
          <a:ln w="38100" cap="flat" cmpd="sng" algn="ctr">
            <a:solidFill>
              <a:srgbClr val="FFFFFF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2" name="Conector de Seta Reta 51">
            <a:extLst>
              <a:ext uri="{FF2B5EF4-FFF2-40B4-BE49-F238E27FC236}">
                <a16:creationId xmlns:a16="http://schemas.microsoft.com/office/drawing/2014/main" id="{F222F4CD-1D00-2CE4-A434-1120F37DD153}"/>
              </a:ext>
            </a:extLst>
          </p:cNvPr>
          <p:cNvCxnSpPr>
            <a:cxnSpLocks/>
          </p:cNvCxnSpPr>
          <p:nvPr/>
        </p:nvCxnSpPr>
        <p:spPr>
          <a:xfrm>
            <a:off x="4980954" y="4121797"/>
            <a:ext cx="0" cy="505428"/>
          </a:xfrm>
          <a:prstGeom prst="straightConnector1">
            <a:avLst/>
          </a:prstGeom>
          <a:ln w="38100" cap="flat" cmpd="sng" algn="ctr">
            <a:solidFill>
              <a:srgbClr val="FFFFFF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3" name="Conector de Seta Reta 52">
            <a:extLst>
              <a:ext uri="{FF2B5EF4-FFF2-40B4-BE49-F238E27FC236}">
                <a16:creationId xmlns:a16="http://schemas.microsoft.com/office/drawing/2014/main" id="{0E376FD3-1C55-84DE-E7FB-60FE3026E655}"/>
              </a:ext>
            </a:extLst>
          </p:cNvPr>
          <p:cNvCxnSpPr>
            <a:cxnSpLocks/>
          </p:cNvCxnSpPr>
          <p:nvPr/>
        </p:nvCxnSpPr>
        <p:spPr>
          <a:xfrm>
            <a:off x="4965141" y="2713277"/>
            <a:ext cx="0" cy="661319"/>
          </a:xfrm>
          <a:prstGeom prst="straightConnector1">
            <a:avLst/>
          </a:prstGeom>
          <a:ln w="38100" cap="flat" cmpd="sng" algn="ctr">
            <a:solidFill>
              <a:srgbClr val="FFFFFF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225BCB0C-9205-FF4F-ADEC-3FB13B5217CB}"/>
              </a:ext>
            </a:extLst>
          </p:cNvPr>
          <p:cNvSpPr txBox="1"/>
          <p:nvPr/>
        </p:nvSpPr>
        <p:spPr>
          <a:xfrm>
            <a:off x="5130923" y="4177514"/>
            <a:ext cx="13139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chemeClr val="bg2"/>
                </a:solidFill>
                <a:latin typeface="Fredoka" pitchFamily="2" charset="-79"/>
                <a:cs typeface="Fredoka" pitchFamily="2" charset="-79"/>
              </a:rPr>
              <a:t>Encerrar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36122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44847F-4072-834A-3B46-017D5AFB2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7372" y="144000"/>
            <a:ext cx="5119750" cy="718495"/>
          </a:xfrm>
        </p:spPr>
        <p:txBody>
          <a:bodyPr>
            <a:normAutofit/>
          </a:bodyPr>
          <a:lstStyle/>
          <a:p>
            <a:r>
              <a:rPr lang="pt-BR" sz="3600" dirty="0">
                <a:solidFill>
                  <a:schemeClr val="accent4"/>
                </a:solidFill>
                <a:latin typeface="Fredoka" pitchFamily="2" charset="-79"/>
                <a:cs typeface="Fredoka" pitchFamily="2" charset="-79"/>
              </a:rPr>
              <a:t>LOCAÇÃO (TENANCY)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1D3DF3D-0106-5932-C061-20EE6CA01C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191" y="1625921"/>
            <a:ext cx="1803079" cy="1803079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6121CB9-9803-E747-29C0-1D07865C6A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189" y="3515372"/>
            <a:ext cx="1803079" cy="1803079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F7E66803-F50F-D62B-FF05-544593829E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5960" y="1625921"/>
            <a:ext cx="1803079" cy="1803079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03E61AC0-A662-3C42-EF42-C8A720EB7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5959" y="3543747"/>
            <a:ext cx="1803079" cy="1803079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81374348-D0DC-E5C5-0644-5CC7B979B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9212" y="1625921"/>
            <a:ext cx="1803079" cy="1803079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8BB632D4-C3A0-FC74-43C1-22EE5C5C8F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9211" y="3543747"/>
            <a:ext cx="1803079" cy="1803079"/>
          </a:xfrm>
          <a:prstGeom prst="rect">
            <a:avLst/>
          </a:prstGeom>
        </p:spPr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id="{0945140F-680C-5448-B3B9-DD05E7B502B5}"/>
              </a:ext>
            </a:extLst>
          </p:cNvPr>
          <p:cNvSpPr txBox="1"/>
          <p:nvPr/>
        </p:nvSpPr>
        <p:spPr>
          <a:xfrm>
            <a:off x="9279891" y="5730714"/>
            <a:ext cx="204171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800" dirty="0">
                <a:solidFill>
                  <a:schemeClr val="bg2"/>
                </a:solidFill>
                <a:latin typeface="Fredoka" pitchFamily="2" charset="-79"/>
                <a:cs typeface="Fredoka" pitchFamily="2" charset="-79"/>
              </a:rPr>
              <a:t>Host dedicado (Dedicated Host)</a:t>
            </a:r>
            <a:endParaRPr lang="pt-BR" dirty="0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10701354-4BA7-CD99-FD73-5BFAA3BBFC71}"/>
              </a:ext>
            </a:extLst>
          </p:cNvPr>
          <p:cNvSpPr txBox="1"/>
          <p:nvPr/>
        </p:nvSpPr>
        <p:spPr>
          <a:xfrm>
            <a:off x="5050814" y="5730714"/>
            <a:ext cx="25178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chemeClr val="bg2"/>
                </a:solidFill>
                <a:latin typeface="Fredoka" pitchFamily="2" charset="-79"/>
                <a:cs typeface="Fredoka" pitchFamily="2" charset="-79"/>
              </a:rPr>
              <a:t>Instâncias dedicadas (Dedicated Instance)</a:t>
            </a:r>
            <a:endParaRPr lang="pt-BR" dirty="0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43C331E8-08E9-80E0-0EF9-EE039CB9679B}"/>
              </a:ext>
            </a:extLst>
          </p:cNvPr>
          <p:cNvSpPr txBox="1"/>
          <p:nvPr/>
        </p:nvSpPr>
        <p:spPr>
          <a:xfrm>
            <a:off x="1090590" y="5730714"/>
            <a:ext cx="20062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chemeClr val="bg2"/>
                </a:solidFill>
                <a:latin typeface="Fredoka" pitchFamily="2" charset="-79"/>
                <a:cs typeface="Fredoka" pitchFamily="2" charset="-79"/>
              </a:rPr>
              <a:t>Locação Compartilhada</a:t>
            </a:r>
            <a:endParaRPr lang="pt-BR" dirty="0"/>
          </a:p>
        </p:txBody>
      </p:sp>
      <p:sp>
        <p:nvSpPr>
          <p:cNvPr id="25" name="Retângulo Arredondado 24">
            <a:extLst>
              <a:ext uri="{FF2B5EF4-FFF2-40B4-BE49-F238E27FC236}">
                <a16:creationId xmlns:a16="http://schemas.microsoft.com/office/drawing/2014/main" id="{B0E27112-C937-74AB-3C48-30D30F6E1A1C}"/>
              </a:ext>
            </a:extLst>
          </p:cNvPr>
          <p:cNvSpPr/>
          <p:nvPr/>
        </p:nvSpPr>
        <p:spPr>
          <a:xfrm>
            <a:off x="9160572" y="1219200"/>
            <a:ext cx="2280356" cy="4330890"/>
          </a:xfrm>
          <a:prstGeom prst="roundRect">
            <a:avLst/>
          </a:prstGeom>
          <a:noFill/>
          <a:ln w="38100">
            <a:solidFill>
              <a:srgbClr val="FF00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6" name="Retângulo Arredondado 25">
            <a:extLst>
              <a:ext uri="{FF2B5EF4-FFF2-40B4-BE49-F238E27FC236}">
                <a16:creationId xmlns:a16="http://schemas.microsoft.com/office/drawing/2014/main" id="{462568BA-070E-7762-25DC-33208F801A58}"/>
              </a:ext>
            </a:extLst>
          </p:cNvPr>
          <p:cNvSpPr/>
          <p:nvPr/>
        </p:nvSpPr>
        <p:spPr>
          <a:xfrm>
            <a:off x="4948606" y="3474028"/>
            <a:ext cx="3658246" cy="609985"/>
          </a:xfrm>
          <a:prstGeom prst="roundRect">
            <a:avLst/>
          </a:prstGeom>
          <a:noFill/>
          <a:ln w="381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F75A9AB-90A9-4D27-53C0-11683C41D3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0446" y="3439892"/>
            <a:ext cx="678256" cy="678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>
            <a:extLst>
              <a:ext uri="{FF2B5EF4-FFF2-40B4-BE49-F238E27FC236}">
                <a16:creationId xmlns:a16="http://schemas.microsoft.com/office/drawing/2014/main" id="{A3E63B3C-5976-8AF8-F777-11E2C67072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3853" y="3439892"/>
            <a:ext cx="678256" cy="678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tângulo Arredondado 27">
            <a:extLst>
              <a:ext uri="{FF2B5EF4-FFF2-40B4-BE49-F238E27FC236}">
                <a16:creationId xmlns:a16="http://schemas.microsoft.com/office/drawing/2014/main" id="{BAFB5BEE-6593-B683-B73C-9E57FB9F0D82}"/>
              </a:ext>
            </a:extLst>
          </p:cNvPr>
          <p:cNvSpPr/>
          <p:nvPr/>
        </p:nvSpPr>
        <p:spPr>
          <a:xfrm>
            <a:off x="928482" y="4788821"/>
            <a:ext cx="2644553" cy="558005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3" name="Retângulo Arredondado 32">
            <a:extLst>
              <a:ext uri="{FF2B5EF4-FFF2-40B4-BE49-F238E27FC236}">
                <a16:creationId xmlns:a16="http://schemas.microsoft.com/office/drawing/2014/main" id="{1B8B83CE-1D8A-BF8E-52CA-B5F6C87551BF}"/>
              </a:ext>
            </a:extLst>
          </p:cNvPr>
          <p:cNvSpPr/>
          <p:nvPr/>
        </p:nvSpPr>
        <p:spPr>
          <a:xfrm>
            <a:off x="928482" y="4143548"/>
            <a:ext cx="2644553" cy="558005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4" name="Retângulo Arredondado 33">
            <a:extLst>
              <a:ext uri="{FF2B5EF4-FFF2-40B4-BE49-F238E27FC236}">
                <a16:creationId xmlns:a16="http://schemas.microsoft.com/office/drawing/2014/main" id="{7316A0EC-B5DF-8792-2D51-F01382CA0F7D}"/>
              </a:ext>
            </a:extLst>
          </p:cNvPr>
          <p:cNvSpPr/>
          <p:nvPr/>
        </p:nvSpPr>
        <p:spPr>
          <a:xfrm>
            <a:off x="926550" y="3506057"/>
            <a:ext cx="2646485" cy="558005"/>
          </a:xfrm>
          <a:prstGeom prst="roundRect">
            <a:avLst/>
          </a:prstGeom>
          <a:noFill/>
          <a:ln w="38100">
            <a:solidFill>
              <a:srgbClr val="CC66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5" name="Retângulo Arredondado 34">
            <a:extLst>
              <a:ext uri="{FF2B5EF4-FFF2-40B4-BE49-F238E27FC236}">
                <a16:creationId xmlns:a16="http://schemas.microsoft.com/office/drawing/2014/main" id="{A5C12984-2B98-622C-7097-834D10261406}"/>
              </a:ext>
            </a:extLst>
          </p:cNvPr>
          <p:cNvSpPr/>
          <p:nvPr/>
        </p:nvSpPr>
        <p:spPr>
          <a:xfrm>
            <a:off x="926550" y="2862439"/>
            <a:ext cx="2646485" cy="558005"/>
          </a:xfrm>
          <a:prstGeom prst="round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6" name="Retângulo Arredondado 35">
            <a:extLst>
              <a:ext uri="{FF2B5EF4-FFF2-40B4-BE49-F238E27FC236}">
                <a16:creationId xmlns:a16="http://schemas.microsoft.com/office/drawing/2014/main" id="{9E9301D4-70A7-D954-7D61-98992ED07A1A}"/>
              </a:ext>
            </a:extLst>
          </p:cNvPr>
          <p:cNvSpPr/>
          <p:nvPr/>
        </p:nvSpPr>
        <p:spPr>
          <a:xfrm>
            <a:off x="926550" y="2226824"/>
            <a:ext cx="3209310" cy="558005"/>
          </a:xfrm>
          <a:prstGeom prst="round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7" name="Retângulo Arredondado 36">
            <a:extLst>
              <a:ext uri="{FF2B5EF4-FFF2-40B4-BE49-F238E27FC236}">
                <a16:creationId xmlns:a16="http://schemas.microsoft.com/office/drawing/2014/main" id="{D75066E7-1516-5407-611D-8F51AFB7A747}"/>
              </a:ext>
            </a:extLst>
          </p:cNvPr>
          <p:cNvSpPr/>
          <p:nvPr/>
        </p:nvSpPr>
        <p:spPr>
          <a:xfrm>
            <a:off x="926550" y="1584688"/>
            <a:ext cx="2646486" cy="558005"/>
          </a:xfrm>
          <a:prstGeom prst="roundRect">
            <a:avLst/>
          </a:prstGeom>
          <a:noFill/>
          <a:ln w="38100">
            <a:solidFill>
              <a:srgbClr val="0CA78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38" name="Picture 2">
            <a:extLst>
              <a:ext uri="{FF2B5EF4-FFF2-40B4-BE49-F238E27FC236}">
                <a16:creationId xmlns:a16="http://schemas.microsoft.com/office/drawing/2014/main" id="{8F98106E-074D-F99F-31EE-32FE72D90F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4779" y="4720981"/>
            <a:ext cx="678256" cy="678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>
            <a:extLst>
              <a:ext uri="{FF2B5EF4-FFF2-40B4-BE49-F238E27FC236}">
                <a16:creationId xmlns:a16="http://schemas.microsoft.com/office/drawing/2014/main" id="{D21DB265-26EE-6B95-93D3-A65493EC48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4779" y="4076645"/>
            <a:ext cx="678256" cy="678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>
            <a:extLst>
              <a:ext uri="{FF2B5EF4-FFF2-40B4-BE49-F238E27FC236}">
                <a16:creationId xmlns:a16="http://schemas.microsoft.com/office/drawing/2014/main" id="{9BF290B8-0956-2EB6-6615-39EDD6B13B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0913" y="3439892"/>
            <a:ext cx="678256" cy="678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>
            <a:extLst>
              <a:ext uri="{FF2B5EF4-FFF2-40B4-BE49-F238E27FC236}">
                <a16:creationId xmlns:a16="http://schemas.microsoft.com/office/drawing/2014/main" id="{77D1F90F-E9C6-4A9E-94C9-9E6A1884FC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7047" y="2794144"/>
            <a:ext cx="678256" cy="678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>
            <a:extLst>
              <a:ext uri="{FF2B5EF4-FFF2-40B4-BE49-F238E27FC236}">
                <a16:creationId xmlns:a16="http://schemas.microsoft.com/office/drawing/2014/main" id="{6D5FFC81-4616-7D6A-9640-CA8D3645A2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4779" y="2166502"/>
            <a:ext cx="678256" cy="678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>
            <a:extLst>
              <a:ext uri="{FF2B5EF4-FFF2-40B4-BE49-F238E27FC236}">
                <a16:creationId xmlns:a16="http://schemas.microsoft.com/office/drawing/2014/main" id="{B14E5342-EF44-6CC4-0FE5-FED5D56A7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7047" y="1530887"/>
            <a:ext cx="678256" cy="678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CA9A865C-914F-BB77-994C-8748B24723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52" y="1489190"/>
            <a:ext cx="629485" cy="6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768DD06F-87AB-479C-A272-93F4A10AEA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00" y="2166502"/>
            <a:ext cx="629485" cy="6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D57F4945-7764-1A12-FE8A-B5562824F1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68" y="2809009"/>
            <a:ext cx="629486" cy="6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D027C49C-9FB5-6960-E291-4D68493EE8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/>
          <a:srcRect/>
          <a:stretch/>
        </p:blipFill>
        <p:spPr bwMode="auto">
          <a:xfrm>
            <a:off x="45505" y="3461059"/>
            <a:ext cx="629485" cy="6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>
            <a:extLst>
              <a:ext uri="{FF2B5EF4-FFF2-40B4-BE49-F238E27FC236}">
                <a16:creationId xmlns:a16="http://schemas.microsoft.com/office/drawing/2014/main" id="{932C49D7-5527-C988-5F53-57E3D87F38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57" y="4072811"/>
            <a:ext cx="629486" cy="6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>
            <a:extLst>
              <a:ext uri="{FF2B5EF4-FFF2-40B4-BE49-F238E27FC236}">
                <a16:creationId xmlns:a16="http://schemas.microsoft.com/office/drawing/2014/main" id="{7EB1DB66-B4C0-468C-13B9-1A46A028E0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51" y="4751237"/>
            <a:ext cx="629486" cy="6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>
            <a:extLst>
              <a:ext uri="{FF2B5EF4-FFF2-40B4-BE49-F238E27FC236}">
                <a16:creationId xmlns:a16="http://schemas.microsoft.com/office/drawing/2014/main" id="{7BAAEC10-959E-EAA0-3455-E7EA66DF4A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8215" y="3436013"/>
            <a:ext cx="629486" cy="6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0" name="Picture 18">
            <a:extLst>
              <a:ext uri="{FF2B5EF4-FFF2-40B4-BE49-F238E27FC236}">
                <a16:creationId xmlns:a16="http://schemas.microsoft.com/office/drawing/2014/main" id="{00AF0B93-20C5-5037-B11E-706FA483A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6006" y="339898"/>
            <a:ext cx="629486" cy="6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>
            <a:extLst>
              <a:ext uri="{FF2B5EF4-FFF2-40B4-BE49-F238E27FC236}">
                <a16:creationId xmlns:a16="http://schemas.microsoft.com/office/drawing/2014/main" id="{05FE9537-0737-88AE-4EBF-9A0E25F3D2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8596" y="3439892"/>
            <a:ext cx="678256" cy="678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>
            <a:extLst>
              <a:ext uri="{FF2B5EF4-FFF2-40B4-BE49-F238E27FC236}">
                <a16:creationId xmlns:a16="http://schemas.microsoft.com/office/drawing/2014/main" id="{22C94976-2CAC-7094-867E-C119DB60D4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8624" y="2160586"/>
            <a:ext cx="678256" cy="678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Retângulo Arredondado 53">
            <a:extLst>
              <a:ext uri="{FF2B5EF4-FFF2-40B4-BE49-F238E27FC236}">
                <a16:creationId xmlns:a16="http://schemas.microsoft.com/office/drawing/2014/main" id="{98B590F1-110E-6DA6-E025-1A52A2E6F6EF}"/>
              </a:ext>
            </a:extLst>
          </p:cNvPr>
          <p:cNvSpPr/>
          <p:nvPr/>
        </p:nvSpPr>
        <p:spPr>
          <a:xfrm>
            <a:off x="3508507" y="2226824"/>
            <a:ext cx="627352" cy="559025"/>
          </a:xfrm>
          <a:prstGeom prst="roundRect">
            <a:avLst/>
          </a:prstGeom>
          <a:noFill/>
          <a:ln w="38100">
            <a:solidFill>
              <a:srgbClr val="0CA78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D20033B6-5AD4-09D4-E601-1773C9210B03}"/>
              </a:ext>
            </a:extLst>
          </p:cNvPr>
          <p:cNvSpPr txBox="1"/>
          <p:nvPr/>
        </p:nvSpPr>
        <p:spPr>
          <a:xfrm>
            <a:off x="1192189" y="1057166"/>
            <a:ext cx="20062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chemeClr val="bg2"/>
                </a:solidFill>
                <a:latin typeface="Fredoka" pitchFamily="2" charset="-79"/>
                <a:cs typeface="Fredoka" pitchFamily="2" charset="-79"/>
              </a:rPr>
              <a:t>Até reiniciar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253618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44847F-4072-834A-3B46-017D5AFB2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3004" y="144000"/>
            <a:ext cx="5133198" cy="783872"/>
          </a:xfrm>
        </p:spPr>
        <p:txBody>
          <a:bodyPr>
            <a:noAutofit/>
          </a:bodyPr>
          <a:lstStyle/>
          <a:p>
            <a:r>
              <a:rPr lang="pt-BR" sz="3600" dirty="0">
                <a:solidFill>
                  <a:schemeClr val="accent4"/>
                </a:solidFill>
                <a:latin typeface="Fredoka" pitchFamily="2" charset="-79"/>
                <a:cs typeface="Fredoka" pitchFamily="2" charset="-79"/>
              </a:rPr>
              <a:t>DADOS DE USUÁRIO</a:t>
            </a:r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D20033B6-5AD4-09D4-E601-1773C9210B03}"/>
              </a:ext>
            </a:extLst>
          </p:cNvPr>
          <p:cNvSpPr txBox="1"/>
          <p:nvPr/>
        </p:nvSpPr>
        <p:spPr>
          <a:xfrm>
            <a:off x="926275" y="1080000"/>
            <a:ext cx="1029107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000" dirty="0">
                <a:solidFill>
                  <a:schemeClr val="bg2"/>
                </a:solidFill>
                <a:latin typeface="Fredoka" pitchFamily="2" charset="-79"/>
                <a:cs typeface="Fredoka" pitchFamily="2" charset="-79"/>
              </a:rPr>
              <a:t>Quando você executa uma instância do EC2, especifique os dados do usuário para executar um script de inicialização (script shell ou diretiva cloud-init) que é executada com privilégios-raiz ou de administrador após o início das instâncias, mas antes de se tornarem acessíveis na rede.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52C10EBC-10B3-DE87-1165-D1170B0A01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0519" y="3027826"/>
            <a:ext cx="1825171" cy="1825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34C3DB65-89D7-8CBB-67B5-86314D3928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5058" y="3027826"/>
            <a:ext cx="1825171" cy="1825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6283622-1751-CC48-CA69-541AD64ECCB8}"/>
              </a:ext>
            </a:extLst>
          </p:cNvPr>
          <p:cNvSpPr/>
          <p:nvPr/>
        </p:nvSpPr>
        <p:spPr>
          <a:xfrm>
            <a:off x="4166260" y="3027826"/>
            <a:ext cx="3788228" cy="199208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#!/bin/bash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yum update –y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service httpd start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chkconfig httpd on</a:t>
            </a:r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C1952D55-740E-BEFB-7EA2-8B6611E11ABE}"/>
              </a:ext>
            </a:extLst>
          </p:cNvPr>
          <p:cNvCxnSpPr>
            <a:cxnSpLocks/>
          </p:cNvCxnSpPr>
          <p:nvPr/>
        </p:nvCxnSpPr>
        <p:spPr>
          <a:xfrm>
            <a:off x="3479470" y="4023868"/>
            <a:ext cx="574304" cy="0"/>
          </a:xfrm>
          <a:prstGeom prst="straightConnector1">
            <a:avLst/>
          </a:prstGeom>
          <a:ln w="38100" cap="flat" cmpd="sng" algn="ctr">
            <a:solidFill>
              <a:srgbClr val="FFFFFF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C7BACE5E-9CF8-A32F-C282-1CBF53C80A37}"/>
              </a:ext>
            </a:extLst>
          </p:cNvPr>
          <p:cNvCxnSpPr>
            <a:cxnSpLocks/>
          </p:cNvCxnSpPr>
          <p:nvPr/>
        </p:nvCxnSpPr>
        <p:spPr>
          <a:xfrm>
            <a:off x="8096993" y="4023868"/>
            <a:ext cx="598631" cy="0"/>
          </a:xfrm>
          <a:prstGeom prst="straightConnector1">
            <a:avLst/>
          </a:prstGeom>
          <a:ln w="38100" cap="flat" cmpd="sng" algn="ctr">
            <a:solidFill>
              <a:srgbClr val="FFFFFF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78934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44847F-4072-834A-3B46-017D5AFB2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0149" y="144000"/>
            <a:ext cx="7810959" cy="783872"/>
          </a:xfrm>
        </p:spPr>
        <p:txBody>
          <a:bodyPr>
            <a:noAutofit/>
          </a:bodyPr>
          <a:lstStyle/>
          <a:p>
            <a:r>
              <a:rPr lang="pt-BR" sz="3600" dirty="0">
                <a:solidFill>
                  <a:schemeClr val="accent4"/>
                </a:solidFill>
                <a:latin typeface="Fredoka" pitchFamily="2" charset="-79"/>
                <a:cs typeface="Fredoka" pitchFamily="2" charset="-79"/>
              </a:rPr>
              <a:t>METADADOS DA INSTÂNCIAS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52C10EBC-10B3-DE87-1165-D1170B0A01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489" y="940957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34C3DB65-89D7-8CBB-67B5-86314D3928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473" y="3383783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3F4AC94E-9559-611B-7246-E93B9B134961}"/>
              </a:ext>
            </a:extLst>
          </p:cNvPr>
          <p:cNvSpPr/>
          <p:nvPr/>
        </p:nvSpPr>
        <p:spPr>
          <a:xfrm>
            <a:off x="3408978" y="1413685"/>
            <a:ext cx="8128000" cy="540000"/>
          </a:xfrm>
          <a:prstGeom prst="rect">
            <a:avLst/>
          </a:prstGeom>
          <a:solidFill>
            <a:srgbClr val="4F809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FFFF"/>
                </a:solidFill>
              </a:rPr>
              <a:t>Os metadados da instância do EC2 podem ser usados para automação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9CB675C-EAB7-5D3F-8739-580AF5F7D619}"/>
              </a:ext>
            </a:extLst>
          </p:cNvPr>
          <p:cNvSpPr txBox="1"/>
          <p:nvPr/>
        </p:nvSpPr>
        <p:spPr>
          <a:xfrm>
            <a:off x="462713" y="4463783"/>
            <a:ext cx="2183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800" dirty="0">
                <a:solidFill>
                  <a:schemeClr val="bg2"/>
                </a:solidFill>
                <a:latin typeface="Fredoka" pitchFamily="2" charset="-79"/>
                <a:cs typeface="Fredoka" pitchFamily="2" charset="-79"/>
              </a:rPr>
              <a:t>Instância do EC2 em execução</a:t>
            </a:r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E81EC28F-891B-AF0F-EFE6-D3C7F2FC5D9B}"/>
              </a:ext>
            </a:extLst>
          </p:cNvPr>
          <p:cNvSpPr txBox="1"/>
          <p:nvPr/>
        </p:nvSpPr>
        <p:spPr>
          <a:xfrm>
            <a:off x="149073" y="5393183"/>
            <a:ext cx="2965374" cy="1200329"/>
          </a:xfrm>
          <a:prstGeom prst="rect">
            <a:avLst/>
          </a:prstGeom>
          <a:solidFill>
            <a:srgbClr val="7030A0"/>
          </a:solidFill>
        </p:spPr>
        <p:txBody>
          <a:bodyPr wrap="square">
            <a:spAutoFit/>
          </a:bodyPr>
          <a:lstStyle/>
          <a:p>
            <a:pPr algn="ctr"/>
            <a:r>
              <a:rPr lang="pt-BR" sz="1800" dirty="0">
                <a:solidFill>
                  <a:schemeClr val="bg2"/>
                </a:solidFill>
                <a:latin typeface="Fredoka" pitchFamily="2" charset="-79"/>
                <a:cs typeface="Fredoka" pitchFamily="2" charset="-79"/>
              </a:rPr>
              <a:t>Observação: você só pode obter metadados com uma solicitação da sua instância do EC2.</a:t>
            </a:r>
            <a:endParaRPr lang="pt-BR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9C4107FE-D48B-1498-FF2B-F1DAB89AB486}"/>
              </a:ext>
            </a:extLst>
          </p:cNvPr>
          <p:cNvSpPr/>
          <p:nvPr/>
        </p:nvSpPr>
        <p:spPr>
          <a:xfrm>
            <a:off x="3408979" y="2207259"/>
            <a:ext cx="8128000" cy="1674563"/>
          </a:xfrm>
          <a:prstGeom prst="rect">
            <a:avLst/>
          </a:prstGeom>
          <a:noFill/>
          <a:ln w="285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719D24C7-4619-20D5-CF57-4CE084728517}"/>
              </a:ext>
            </a:extLst>
          </p:cNvPr>
          <p:cNvSpPr txBox="1"/>
          <p:nvPr/>
        </p:nvSpPr>
        <p:spPr>
          <a:xfrm>
            <a:off x="3631483" y="2261543"/>
            <a:ext cx="746702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chemeClr val="bg2"/>
                </a:solidFill>
                <a:latin typeface="Fredoka" pitchFamily="2" charset="-79"/>
                <a:cs typeface="Fredoka" pitchFamily="2" charset="-79"/>
              </a:rPr>
              <a:t>TOKEN- curl  -x PUT </a:t>
            </a:r>
            <a:r>
              <a:rPr lang="pt-BR" sz="1800" dirty="0">
                <a:solidFill>
                  <a:schemeClr val="bg2"/>
                </a:solidFill>
                <a:latin typeface="Fredoka" pitchFamily="2" charset="-79"/>
                <a:cs typeface="Fredoka" pitchFamily="2" charset="-79"/>
                <a:hlinkClick r:id="rId4"/>
              </a:rPr>
              <a:t>http://169.254.169.254/latest/api/token</a:t>
            </a:r>
            <a:endParaRPr lang="pt-BR" sz="1800" dirty="0">
              <a:solidFill>
                <a:schemeClr val="bg2"/>
              </a:solidFill>
              <a:latin typeface="Fredoka" pitchFamily="2" charset="-79"/>
              <a:cs typeface="Fredoka" pitchFamily="2" charset="-79"/>
            </a:endParaRPr>
          </a:p>
          <a:p>
            <a:r>
              <a:rPr lang="pt-BR" dirty="0">
                <a:solidFill>
                  <a:schemeClr val="bg2"/>
                </a:solidFill>
                <a:latin typeface="Fredoka" pitchFamily="2" charset="-79"/>
                <a:cs typeface="Fredoka" pitchFamily="2" charset="-79"/>
              </a:rPr>
              <a:t>-H “x-aws ec2-metadata-token-ttl-seconds: 21600”</a:t>
            </a:r>
          </a:p>
          <a:p>
            <a:endParaRPr lang="pt-BR" sz="1800" dirty="0">
              <a:solidFill>
                <a:schemeClr val="bg2"/>
              </a:solidFill>
              <a:latin typeface="Fredoka" pitchFamily="2" charset="-79"/>
              <a:cs typeface="Fredoka" pitchFamily="2" charset="-79"/>
            </a:endParaRPr>
          </a:p>
          <a:p>
            <a:r>
              <a:rPr lang="pt-BR" dirty="0">
                <a:solidFill>
                  <a:schemeClr val="bg2"/>
                </a:solidFill>
                <a:latin typeface="Fredoka" pitchFamily="2" charset="-79"/>
                <a:cs typeface="Fredoka" pitchFamily="2" charset="-79"/>
              </a:rPr>
              <a:t>curl </a:t>
            </a:r>
            <a:r>
              <a:rPr lang="pt-BR" dirty="0">
                <a:solidFill>
                  <a:schemeClr val="bg2"/>
                </a:solidFill>
                <a:latin typeface="Fredoka" pitchFamily="2" charset="-79"/>
                <a:cs typeface="Fredoka" pitchFamily="2" charset="-79"/>
                <a:hlinkClick r:id="rId5"/>
              </a:rPr>
              <a:t>http://169.254.169.254/latest/meta-data/public-hostname</a:t>
            </a:r>
            <a:endParaRPr lang="pt-BR" dirty="0">
              <a:solidFill>
                <a:schemeClr val="bg2"/>
              </a:solidFill>
              <a:latin typeface="Fredoka" pitchFamily="2" charset="-79"/>
              <a:cs typeface="Fredoka" pitchFamily="2" charset="-79"/>
            </a:endParaRPr>
          </a:p>
          <a:p>
            <a:r>
              <a:rPr lang="pt-BR" sz="1800" dirty="0">
                <a:solidFill>
                  <a:schemeClr val="bg2"/>
                </a:solidFill>
                <a:latin typeface="Fredoka" pitchFamily="2" charset="-79"/>
                <a:cs typeface="Fredoka" pitchFamily="2" charset="-79"/>
              </a:rPr>
              <a:t>-H “x-aws-ec2-metadata-token: $TOKEN”</a:t>
            </a:r>
          </a:p>
        </p:txBody>
      </p:sp>
      <p:graphicFrame>
        <p:nvGraphicFramePr>
          <p:cNvPr id="22" name="Tabela 21">
            <a:extLst>
              <a:ext uri="{FF2B5EF4-FFF2-40B4-BE49-F238E27FC236}">
                <a16:creationId xmlns:a16="http://schemas.microsoft.com/office/drawing/2014/main" id="{F966C563-843F-EF07-7601-7F59B1561D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499808"/>
              </p:ext>
            </p:extLst>
          </p:nvPr>
        </p:nvGraphicFramePr>
        <p:xfrm>
          <a:off x="3408979" y="4118120"/>
          <a:ext cx="8128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3035">
                  <a:extLst>
                    <a:ext uri="{9D8B030D-6E8A-4147-A177-3AD203B41FA5}">
                      <a16:colId xmlns:a16="http://schemas.microsoft.com/office/drawing/2014/main" val="2093537928"/>
                    </a:ext>
                  </a:extLst>
                </a:gridCol>
                <a:gridCol w="4834965">
                  <a:extLst>
                    <a:ext uri="{9D8B030D-6E8A-4147-A177-3AD203B41FA5}">
                      <a16:colId xmlns:a16="http://schemas.microsoft.com/office/drawing/2014/main" val="14664266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FFFFFF"/>
                          </a:solidFill>
                        </a:rPr>
                        <a:t>Metadados</a:t>
                      </a:r>
                    </a:p>
                  </a:txBody>
                  <a:tcPr>
                    <a:solidFill>
                      <a:srgbClr val="4F809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FFFFFF"/>
                          </a:solidFill>
                        </a:rPr>
                        <a:t>Valor</a:t>
                      </a:r>
                    </a:p>
                  </a:txBody>
                  <a:tcPr>
                    <a:solidFill>
                      <a:srgbClr val="4F80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7564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instance-id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i-1234567890abcdef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5322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mac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00-1B-63-84-45-E6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5678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public-hostname</a:t>
                      </a:r>
                    </a:p>
                  </a:txBody>
                  <a:tcPr>
                    <a:solidFill>
                      <a:srgbClr val="0CA78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ec2-203-0-113-25.compute-1.amazonaws.com</a:t>
                      </a:r>
                    </a:p>
                  </a:txBody>
                  <a:tcPr>
                    <a:solidFill>
                      <a:srgbClr val="0CA7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9810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public-ipv4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203.0.113.25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7111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local-hostname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Ip-10-251-50-12.ec2.internal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943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local-ipv4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10.251.50.12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0297509"/>
                  </a:ext>
                </a:extLst>
              </a:tr>
            </a:tbl>
          </a:graphicData>
        </a:graphic>
      </p:graphicFrame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57E77223-0864-86F9-25AC-90F436199085}"/>
              </a:ext>
            </a:extLst>
          </p:cNvPr>
          <p:cNvCxnSpPr>
            <a:cxnSpLocks/>
          </p:cNvCxnSpPr>
          <p:nvPr/>
        </p:nvCxnSpPr>
        <p:spPr>
          <a:xfrm flipV="1">
            <a:off x="10703859" y="3233925"/>
            <a:ext cx="0" cy="1876189"/>
          </a:xfrm>
          <a:prstGeom prst="straightConnector1">
            <a:avLst/>
          </a:prstGeom>
          <a:ln w="57150">
            <a:solidFill>
              <a:srgbClr val="CC66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50C30101-B05A-8D21-8C13-618DECEE6678}"/>
              </a:ext>
            </a:extLst>
          </p:cNvPr>
          <p:cNvCxnSpPr>
            <a:cxnSpLocks/>
          </p:cNvCxnSpPr>
          <p:nvPr/>
        </p:nvCxnSpPr>
        <p:spPr>
          <a:xfrm>
            <a:off x="11098512" y="3233925"/>
            <a:ext cx="0" cy="1876189"/>
          </a:xfrm>
          <a:prstGeom prst="straightConnector1">
            <a:avLst/>
          </a:prstGeom>
          <a:ln w="57150">
            <a:solidFill>
              <a:srgbClr val="CC66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Seta para Baixo 27">
            <a:extLst>
              <a:ext uri="{FF2B5EF4-FFF2-40B4-BE49-F238E27FC236}">
                <a16:creationId xmlns:a16="http://schemas.microsoft.com/office/drawing/2014/main" id="{86FEE4E3-3FF7-4DFA-A3D7-F50E2C8FFC47}"/>
              </a:ext>
            </a:extLst>
          </p:cNvPr>
          <p:cNvSpPr/>
          <p:nvPr/>
        </p:nvSpPr>
        <p:spPr>
          <a:xfrm>
            <a:off x="1283253" y="2325771"/>
            <a:ext cx="559398" cy="1103407"/>
          </a:xfrm>
          <a:prstGeom prst="downArrow">
            <a:avLst/>
          </a:prstGeom>
          <a:solidFill>
            <a:srgbClr val="0CA78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F8C529FE-852F-748E-8F9F-2E1F52B4EBDD}"/>
              </a:ext>
            </a:extLst>
          </p:cNvPr>
          <p:cNvSpPr txBox="1"/>
          <p:nvPr/>
        </p:nvSpPr>
        <p:spPr>
          <a:xfrm>
            <a:off x="568099" y="2579312"/>
            <a:ext cx="1989706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chemeClr val="bg2"/>
                </a:solidFill>
                <a:latin typeface="Fredoka" pitchFamily="2" charset="-79"/>
                <a:cs typeface="Fredoka" pitchFamily="2" charset="-79"/>
              </a:rPr>
              <a:t>Dados do usuário</a:t>
            </a: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5F2F553-4DED-C594-F3CC-65B79C5718B6}"/>
              </a:ext>
            </a:extLst>
          </p:cNvPr>
          <p:cNvSpPr txBox="1"/>
          <p:nvPr/>
        </p:nvSpPr>
        <p:spPr>
          <a:xfrm>
            <a:off x="1039488" y="1911044"/>
            <a:ext cx="11154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chemeClr val="bg2"/>
                </a:solidFill>
                <a:latin typeface="Fredoka" pitchFamily="2" charset="-79"/>
                <a:cs typeface="Fredoka" pitchFamily="2" charset="-79"/>
              </a:rPr>
              <a:t>Sua AMI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725243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44847F-4072-834A-3B46-017D5AFB2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7019" y="1101231"/>
            <a:ext cx="6557962" cy="1325563"/>
          </a:xfrm>
        </p:spPr>
        <p:txBody>
          <a:bodyPr>
            <a:normAutofit/>
          </a:bodyPr>
          <a:lstStyle/>
          <a:p>
            <a:r>
              <a:rPr lang="pt-BR" sz="3600" dirty="0">
                <a:solidFill>
                  <a:schemeClr val="accent4"/>
                </a:solidFill>
                <a:latin typeface="Fredoka" pitchFamily="2" charset="-79"/>
                <a:cs typeface="Fredoka" pitchFamily="2" charset="-79"/>
              </a:rPr>
              <a:t>OPÇÕES DE COMPRA DE EC2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CC85C88-015F-BF6A-F62B-F6626CD8335B}"/>
              </a:ext>
            </a:extLst>
          </p:cNvPr>
          <p:cNvSpPr txBox="1"/>
          <p:nvPr/>
        </p:nvSpPr>
        <p:spPr>
          <a:xfrm>
            <a:off x="950463" y="3123871"/>
            <a:ext cx="1029107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800" dirty="0">
                <a:solidFill>
                  <a:schemeClr val="bg2"/>
                </a:solidFill>
                <a:latin typeface="Fredoka" pitchFamily="2" charset="-79"/>
                <a:cs typeface="Fredoka" pitchFamily="2" charset="-79"/>
              </a:rPr>
              <a:t>Como podemos otimizar o custo dos recursos de computação?</a:t>
            </a:r>
          </a:p>
        </p:txBody>
      </p:sp>
    </p:spTree>
    <p:extLst>
      <p:ext uri="{BB962C8B-B14F-4D97-AF65-F5344CB8AC3E}">
        <p14:creationId xmlns:p14="http://schemas.microsoft.com/office/powerpoint/2010/main" val="29801310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0F2FFB-8746-F353-13C3-3AD9A54CE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8801" y="144000"/>
            <a:ext cx="6742875" cy="818237"/>
          </a:xfrm>
        </p:spPr>
        <p:txBody>
          <a:bodyPr>
            <a:noAutofit/>
          </a:bodyPr>
          <a:lstStyle/>
          <a:p>
            <a:r>
              <a:rPr lang="pt-BR" sz="3600" dirty="0">
                <a:solidFill>
                  <a:schemeClr val="accent4"/>
                </a:solidFill>
                <a:latin typeface="Fredoka" pitchFamily="2" charset="-79"/>
                <a:cs typeface="Fredoka" pitchFamily="2" charset="-79"/>
              </a:rPr>
              <a:t>SOB DEMANDA (ON-DEMAND)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5E40B8A-8A1E-0A6B-FBB2-DA641FAD7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208" y="1063488"/>
            <a:ext cx="12060476" cy="577221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sz="2400" dirty="0">
                <a:solidFill>
                  <a:schemeClr val="bg2"/>
                </a:solidFill>
                <a:latin typeface="Fredoka" pitchFamily="2" charset="-79"/>
                <a:cs typeface="Fredoka" pitchFamily="2" charset="-79"/>
              </a:rPr>
              <a:t>Você paga pela capacidade computacional por </a:t>
            </a:r>
            <a:r>
              <a:rPr lang="pt-BR" sz="2400" dirty="0">
                <a:solidFill>
                  <a:srgbClr val="CC66FF"/>
                </a:solidFill>
                <a:effectLst/>
                <a:latin typeface="Fredoka" pitchFamily="2" charset="-79"/>
                <a:cs typeface="Fredoka" pitchFamily="2" charset="-79"/>
              </a:rPr>
              <a:t>hora ou por segundo</a:t>
            </a:r>
            <a:r>
              <a:rPr lang="pt-BR" sz="2400" dirty="0">
                <a:solidFill>
                  <a:schemeClr val="bg2"/>
                </a:solidFill>
                <a:latin typeface="Fredoka" pitchFamily="2" charset="-79"/>
                <a:cs typeface="Fredoka" pitchFamily="2" charset="-79"/>
              </a:rPr>
              <a:t>, dependendo das instâncias executadas. </a:t>
            </a:r>
            <a:r>
              <a:rPr lang="pt-BR" sz="2400" dirty="0">
                <a:solidFill>
                  <a:srgbClr val="0CA789"/>
                </a:solidFill>
                <a:latin typeface="Fredoka" pitchFamily="2" charset="-79"/>
                <a:cs typeface="Fredoka" pitchFamily="2" charset="-79"/>
              </a:rPr>
              <a:t>Não são necessários compromissos de longo prazo nem pagamentos antecipados</a:t>
            </a:r>
            <a:r>
              <a:rPr lang="pt-BR" sz="2400" dirty="0">
                <a:solidFill>
                  <a:schemeClr val="bg2"/>
                </a:solidFill>
                <a:latin typeface="Fredoka" pitchFamily="2" charset="-79"/>
                <a:cs typeface="Fredoka" pitchFamily="2" charset="-79"/>
              </a:rPr>
              <a:t>. </a:t>
            </a:r>
            <a:br>
              <a:rPr lang="pt-BR" sz="2400" dirty="0">
                <a:solidFill>
                  <a:schemeClr val="bg2"/>
                </a:solidFill>
                <a:latin typeface="Fredoka" pitchFamily="2" charset="-79"/>
                <a:cs typeface="Fredoka" pitchFamily="2" charset="-79"/>
              </a:rPr>
            </a:br>
            <a:br>
              <a:rPr lang="pt-BR" sz="2400" dirty="0">
                <a:solidFill>
                  <a:schemeClr val="bg2"/>
                </a:solidFill>
                <a:latin typeface="Fredoka" pitchFamily="2" charset="-79"/>
                <a:cs typeface="Fredoka" pitchFamily="2" charset="-79"/>
              </a:rPr>
            </a:br>
            <a:r>
              <a:rPr lang="pt-BR" sz="2400" dirty="0">
                <a:solidFill>
                  <a:schemeClr val="bg2"/>
                </a:solidFill>
                <a:latin typeface="Fredoka" pitchFamily="2" charset="-79"/>
                <a:cs typeface="Fredoka" pitchFamily="2" charset="-79"/>
              </a:rPr>
              <a:t>Você pode ajustar a capacidade conforme as demandas do aplicativo e pagar apenas as taxas especificadas para a instância utilizada.</a:t>
            </a:r>
          </a:p>
          <a:p>
            <a:pPr marL="0" indent="0">
              <a:buNone/>
            </a:pPr>
            <a:r>
              <a:rPr lang="pt-BR" sz="2400" dirty="0">
                <a:solidFill>
                  <a:schemeClr val="bg2"/>
                </a:solidFill>
                <a:latin typeface="Fredoka" pitchFamily="2" charset="-79"/>
                <a:cs typeface="Fredoka" pitchFamily="2" charset="-79"/>
              </a:rPr>
              <a:t> </a:t>
            </a:r>
            <a:br>
              <a:rPr lang="pt-BR" sz="2400" dirty="0">
                <a:solidFill>
                  <a:schemeClr val="bg2"/>
                </a:solidFill>
                <a:latin typeface="Fredoka" pitchFamily="2" charset="-79"/>
                <a:cs typeface="Fredoka" pitchFamily="2" charset="-79"/>
              </a:rPr>
            </a:br>
            <a:r>
              <a:rPr lang="pt-BR" sz="2400" dirty="0">
                <a:solidFill>
                  <a:schemeClr val="bg2"/>
                </a:solidFill>
                <a:latin typeface="Fredoka" pitchFamily="2" charset="-79"/>
                <a:cs typeface="Fredoka" pitchFamily="2" charset="-79"/>
              </a:rPr>
              <a:t>As instâncias sob demanda são recomendadas para:</a:t>
            </a:r>
          </a:p>
          <a:p>
            <a:pPr marL="0" indent="0">
              <a:buNone/>
            </a:pPr>
            <a:r>
              <a:rPr lang="pt-BR" sz="2400" dirty="0">
                <a:solidFill>
                  <a:schemeClr val="accent2"/>
                </a:solidFill>
                <a:latin typeface="Fredoka" pitchFamily="2" charset="-79"/>
                <a:cs typeface="Fredoka" pitchFamily="2" charset="-79"/>
              </a:rPr>
              <a:t>Aplicações com workloads breves, com picos de utilização ou imprevisíveis e que não podem ser interrompidas</a:t>
            </a:r>
          </a:p>
          <a:p>
            <a:pPr marL="0" indent="0">
              <a:buNone/>
            </a:pPr>
            <a:r>
              <a:rPr lang="pt-BR" sz="2400" dirty="0">
                <a:solidFill>
                  <a:schemeClr val="bg2"/>
                </a:solidFill>
                <a:latin typeface="Fredoka" pitchFamily="2" charset="-79"/>
                <a:cs typeface="Fredoka" pitchFamily="2" charset="-79"/>
              </a:rPr>
              <a:t>Aplicativos sendo desenvolvidos ou testados no Amazon EC2 pela primeira vez</a:t>
            </a:r>
            <a:br>
              <a:rPr lang="pt-BR" sz="2400" dirty="0">
                <a:solidFill>
                  <a:schemeClr val="bg2"/>
                </a:solidFill>
                <a:latin typeface="Fredoka" pitchFamily="2" charset="-79"/>
                <a:cs typeface="Fredoka" pitchFamily="2" charset="-79"/>
              </a:rPr>
            </a:br>
            <a:endParaRPr lang="pt-BR" sz="2400" dirty="0">
              <a:solidFill>
                <a:schemeClr val="bg2"/>
              </a:solidFill>
              <a:latin typeface="Fredoka" pitchFamily="2" charset="-79"/>
              <a:cs typeface="Fredoka" pitchFamily="2" charset="-79"/>
            </a:endParaRPr>
          </a:p>
          <a:p>
            <a:pPr marL="0" indent="0">
              <a:buNone/>
            </a:pPr>
            <a:r>
              <a:rPr lang="pt-BR" sz="2400" dirty="0">
                <a:solidFill>
                  <a:schemeClr val="bg2"/>
                </a:solidFill>
                <a:latin typeface="Fredoka" pitchFamily="2" charset="-79"/>
                <a:cs typeface="Fredoka" pitchFamily="2" charset="-79"/>
              </a:rPr>
              <a:t>Pague pelo uso:</a:t>
            </a:r>
          </a:p>
          <a:p>
            <a:pPr marL="0" indent="0">
              <a:buNone/>
            </a:pPr>
            <a:r>
              <a:rPr lang="pt-BR" sz="2400" dirty="0">
                <a:solidFill>
                  <a:schemeClr val="bg2"/>
                </a:solidFill>
                <a:latin typeface="Fredoka" pitchFamily="2" charset="-79"/>
                <a:cs typeface="Fredoka" pitchFamily="2" charset="-79"/>
              </a:rPr>
              <a:t>Tem o custo mais alto, mas sem pagamento adiantado</a:t>
            </a:r>
          </a:p>
          <a:p>
            <a:pPr marL="0" indent="0">
              <a:buNone/>
            </a:pPr>
            <a:r>
              <a:rPr lang="pt-BR" sz="2400" dirty="0">
                <a:solidFill>
                  <a:schemeClr val="accent2"/>
                </a:solidFill>
                <a:latin typeface="Fredoka" pitchFamily="2" charset="-79"/>
                <a:cs typeface="Fredoka" pitchFamily="2" charset="-79"/>
              </a:rPr>
              <a:t>Recomendado para cargas de trabalho de curto prazo e ininterruptas, onde você não pode prever como o aplicativo se comportará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66199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4" descr="O que é Amazon EC2?">
            <a:extLst>
              <a:ext uri="{FF2B5EF4-FFF2-40B4-BE49-F238E27FC236}">
                <a16:creationId xmlns:a16="http://schemas.microsoft.com/office/drawing/2014/main" id="{33E1A2C3-FA12-4EA0-8D21-C77768783FC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4" name="AutoShape 6" descr="O que é Amazon EC2?">
            <a:extLst>
              <a:ext uri="{FF2B5EF4-FFF2-40B4-BE49-F238E27FC236}">
                <a16:creationId xmlns:a16="http://schemas.microsoft.com/office/drawing/2014/main" id="{12A4C144-7574-44F3-99B5-80C943584FD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5999" y="3429000"/>
            <a:ext cx="3260941" cy="2208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371750A-FE17-4F5D-AB0E-742C345445A1}"/>
              </a:ext>
            </a:extLst>
          </p:cNvPr>
          <p:cNvSpPr txBox="1"/>
          <p:nvPr/>
        </p:nvSpPr>
        <p:spPr>
          <a:xfrm>
            <a:off x="1257345" y="280709"/>
            <a:ext cx="51581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chemeClr val="accent4"/>
                </a:solidFill>
                <a:latin typeface="Fredoka" pitchFamily="2" charset="-79"/>
                <a:ea typeface="Yu Gothic UI Semilight" panose="020B0400000000000000" pitchFamily="34" charset="-128"/>
                <a:cs typeface="Fredoka" pitchFamily="2" charset="-79"/>
              </a:rPr>
              <a:t>VISÃO GERAL DAS EC2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C730AC0-CCEA-F979-B27D-2F1AE1F7A0F7}"/>
              </a:ext>
            </a:extLst>
          </p:cNvPr>
          <p:cNvSpPr/>
          <p:nvPr/>
        </p:nvSpPr>
        <p:spPr>
          <a:xfrm>
            <a:off x="1164920" y="2354894"/>
            <a:ext cx="1954061" cy="1916481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8F79AE3-DF95-37DC-BE60-7C399BB8FF19}"/>
              </a:ext>
            </a:extLst>
          </p:cNvPr>
          <p:cNvSpPr/>
          <p:nvPr/>
        </p:nvSpPr>
        <p:spPr>
          <a:xfrm>
            <a:off x="4966569" y="2354894"/>
            <a:ext cx="1954061" cy="1916481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7908B71-7CF5-6185-7701-39E28DF62CF7}"/>
              </a:ext>
            </a:extLst>
          </p:cNvPr>
          <p:cNvSpPr/>
          <p:nvPr/>
        </p:nvSpPr>
        <p:spPr>
          <a:xfrm>
            <a:off x="8768218" y="2470759"/>
            <a:ext cx="1954061" cy="1916481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140E08E-7302-9F2D-2D6D-388C24013E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272" y="2592887"/>
            <a:ext cx="897356" cy="1440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0D81DDDE-4C51-0D59-10A0-961275600F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2574" y="2695575"/>
            <a:ext cx="1162050" cy="116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E19BA189-F5DB-51BF-F0C1-70933FA023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5518" y="2695575"/>
            <a:ext cx="1350852" cy="1350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3BB0E60A-FA95-4E5A-DAD8-889383BE60FF}"/>
              </a:ext>
            </a:extLst>
          </p:cNvPr>
          <p:cNvSpPr txBox="1"/>
          <p:nvPr/>
        </p:nvSpPr>
        <p:spPr>
          <a:xfrm>
            <a:off x="753647" y="4634722"/>
            <a:ext cx="277660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0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Servidores físicos</a:t>
            </a:r>
          </a:p>
          <a:p>
            <a:pPr algn="ctr"/>
            <a:r>
              <a:rPr lang="pt-BR" sz="20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hospedam instâncias do EC2 em regiões AWS no mundo inteiro </a:t>
            </a:r>
            <a:endParaRPr lang="pt-BR" sz="2000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A4E6BE1-030F-6CFD-29FA-3F65556460B9}"/>
              </a:ext>
            </a:extLst>
          </p:cNvPr>
          <p:cNvSpPr txBox="1"/>
          <p:nvPr/>
        </p:nvSpPr>
        <p:spPr>
          <a:xfrm>
            <a:off x="4631497" y="4539641"/>
            <a:ext cx="2776605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0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As instâncias do EC2 fornecem capacidade computacional segura e redimensionável na nuvem</a:t>
            </a:r>
            <a:endParaRPr lang="pt-BR" sz="2000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DAF6C09-AECD-1BBE-09CE-3FA7620CCED4}"/>
              </a:ext>
            </a:extLst>
          </p:cNvPr>
          <p:cNvSpPr txBox="1"/>
          <p:nvPr/>
        </p:nvSpPr>
        <p:spPr>
          <a:xfrm>
            <a:off x="8457152" y="4539641"/>
            <a:ext cx="2929006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0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Você pode adicionar ou remover a capacidade computacional para atender as mudanças na demanda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8821742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0F2FFB-8746-F353-13C3-3AD9A54CE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624" y="144000"/>
            <a:ext cx="11566376" cy="1050324"/>
          </a:xfrm>
        </p:spPr>
        <p:txBody>
          <a:bodyPr>
            <a:noAutofit/>
          </a:bodyPr>
          <a:lstStyle/>
          <a:p>
            <a:r>
              <a:rPr lang="pt-BR" sz="3600" dirty="0">
                <a:solidFill>
                  <a:schemeClr val="accent4"/>
                </a:solidFill>
                <a:latin typeface="Fredoka" pitchFamily="2" charset="-79"/>
                <a:cs typeface="Fredoka" pitchFamily="2" charset="-79"/>
              </a:rPr>
              <a:t>INSTÂNCIAS RESERVADAS (RESERVED INSTANCES)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5E40B8A-8A1E-0A6B-FBB2-DA641FAD7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268" y="1295259"/>
            <a:ext cx="12024732" cy="51796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>
                <a:solidFill>
                  <a:srgbClr val="0CA789"/>
                </a:solidFill>
                <a:latin typeface="Fredoka" pitchFamily="2" charset="-79"/>
                <a:cs typeface="Fredoka" pitchFamily="2" charset="-79"/>
              </a:rPr>
              <a:t>Recomendado para cargas de trabalho de longo prazo e ininterruptas, onde você não pode prever como o aplicativo se comportará</a:t>
            </a:r>
          </a:p>
          <a:p>
            <a:pPr marL="0" indent="0">
              <a:buNone/>
            </a:pPr>
            <a:endParaRPr lang="pt-BR" sz="2400" dirty="0">
              <a:solidFill>
                <a:srgbClr val="CC66FF"/>
              </a:solidFill>
              <a:effectLst/>
              <a:latin typeface="Fredoka" pitchFamily="2" charset="-79"/>
              <a:cs typeface="Fredoka" pitchFamily="2" charset="-79"/>
            </a:endParaRPr>
          </a:p>
          <a:p>
            <a:pPr marL="0" indent="0">
              <a:buNone/>
            </a:pPr>
            <a:r>
              <a:rPr lang="pt-BR" sz="2400" dirty="0">
                <a:solidFill>
                  <a:srgbClr val="CC66FF"/>
                </a:solidFill>
                <a:effectLst/>
                <a:latin typeface="Fredoka" pitchFamily="2" charset="-79"/>
                <a:cs typeface="Fredoka" pitchFamily="2" charset="-79"/>
              </a:rPr>
              <a:t>Tipos de instâncias RI do Amazon EC2</a:t>
            </a:r>
            <a:endParaRPr lang="pt-BR" sz="2400" dirty="0">
              <a:solidFill>
                <a:srgbClr val="CC66FF"/>
              </a:solidFill>
              <a:latin typeface="Fredoka" pitchFamily="2" charset="-79"/>
              <a:cs typeface="Fredoka" pitchFamily="2" charset="-79"/>
            </a:endParaRPr>
          </a:p>
          <a:p>
            <a:pPr marL="0" indent="0">
              <a:buNone/>
            </a:pPr>
            <a:r>
              <a:rPr lang="pt-BR" sz="2400" dirty="0">
                <a:solidFill>
                  <a:schemeClr val="bg2"/>
                </a:solidFill>
                <a:latin typeface="Fredoka" pitchFamily="2" charset="-79"/>
                <a:cs typeface="Fredoka" pitchFamily="2" charset="-79"/>
              </a:rPr>
              <a:t>Com as RIs, você poderá escolher o tipo mais adequado às necessidades de suas aplicações.</a:t>
            </a:r>
          </a:p>
          <a:p>
            <a:pPr marL="0" indent="0">
              <a:buNone/>
            </a:pPr>
            <a:endParaRPr lang="pt-BR" sz="2400" dirty="0">
              <a:solidFill>
                <a:schemeClr val="bg2"/>
              </a:solidFill>
              <a:latin typeface="Fredoka" pitchFamily="2" charset="-79"/>
              <a:cs typeface="Fredoka" pitchFamily="2" charset="-79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accent2"/>
                </a:solidFill>
                <a:latin typeface="Fredoka" pitchFamily="2" charset="-79"/>
                <a:cs typeface="Fredoka" pitchFamily="2" charset="-79"/>
              </a:rPr>
              <a:t>RIs padrão: </a:t>
            </a:r>
            <a:r>
              <a:rPr lang="pt-BR" sz="2400" dirty="0">
                <a:solidFill>
                  <a:schemeClr val="bg2"/>
                </a:solidFill>
                <a:latin typeface="Fredoka" pitchFamily="2" charset="-79"/>
                <a:cs typeface="Fredoka" pitchFamily="2" charset="-79"/>
              </a:rPr>
              <a:t>oferecem o desconto mais significativo (até </a:t>
            </a:r>
            <a:r>
              <a:rPr lang="pt-BR" sz="2400" dirty="0">
                <a:solidFill>
                  <a:schemeClr val="accent2"/>
                </a:solidFill>
                <a:latin typeface="Fredoka" pitchFamily="2" charset="-79"/>
                <a:cs typeface="Fredoka" pitchFamily="2" charset="-79"/>
              </a:rPr>
              <a:t>72%</a:t>
            </a:r>
            <a:r>
              <a:rPr lang="pt-BR" sz="2400" dirty="0">
                <a:solidFill>
                  <a:schemeClr val="bg2"/>
                </a:solidFill>
                <a:latin typeface="Fredoka" pitchFamily="2" charset="-79"/>
                <a:cs typeface="Fredoka" pitchFamily="2" charset="-79"/>
              </a:rPr>
              <a:t> em relação ao preço sob demanda) e são mais indicadas para o uso constante.</a:t>
            </a:r>
          </a:p>
          <a:p>
            <a:pPr>
              <a:buFont typeface="Arial" panose="020B0604020202020204" pitchFamily="34" charset="0"/>
              <a:buChar char="•"/>
            </a:pPr>
            <a:endParaRPr lang="pt-BR" sz="2400" dirty="0">
              <a:solidFill>
                <a:schemeClr val="bg2"/>
              </a:solidFill>
              <a:latin typeface="Fredoka" pitchFamily="2" charset="-79"/>
              <a:cs typeface="Fredoka" pitchFamily="2" charset="-79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accent2"/>
                </a:solidFill>
                <a:latin typeface="Fredoka" pitchFamily="2" charset="-79"/>
                <a:cs typeface="Fredoka" pitchFamily="2" charset="-79"/>
              </a:rPr>
              <a:t>RIs conversíveis: </a:t>
            </a:r>
            <a:r>
              <a:rPr lang="pt-BR" sz="2400" dirty="0">
                <a:solidFill>
                  <a:schemeClr val="bg2"/>
                </a:solidFill>
                <a:latin typeface="Fredoka" pitchFamily="2" charset="-79"/>
                <a:cs typeface="Fredoka" pitchFamily="2" charset="-79"/>
              </a:rPr>
              <a:t>oferecem desconto (até </a:t>
            </a:r>
            <a:r>
              <a:rPr lang="pt-BR" sz="2400" dirty="0">
                <a:solidFill>
                  <a:schemeClr val="accent2"/>
                </a:solidFill>
                <a:latin typeface="Fredoka" pitchFamily="2" charset="-79"/>
                <a:cs typeface="Fredoka" pitchFamily="2" charset="-79"/>
              </a:rPr>
              <a:t>54%</a:t>
            </a:r>
            <a:r>
              <a:rPr lang="pt-BR" sz="2400" dirty="0">
                <a:solidFill>
                  <a:schemeClr val="bg2"/>
                </a:solidFill>
                <a:latin typeface="Fredoka" pitchFamily="2" charset="-79"/>
                <a:cs typeface="Fredoka" pitchFamily="2" charset="-79"/>
              </a:rPr>
              <a:t> em relação ao preço sob demanda) e capacidade de alterar os atributos da RI</a:t>
            </a:r>
            <a:endParaRPr lang="pt-BR" sz="2400" dirty="0">
              <a:latin typeface="Fredoka" pitchFamily="2" charset="-79"/>
              <a:cs typeface="Fredoka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4493661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E2022E-7DB6-F92F-03E5-F3E50D703C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330" y="840139"/>
            <a:ext cx="11449879" cy="571589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sz="2400" dirty="0">
              <a:solidFill>
                <a:srgbClr val="FF0066"/>
              </a:solidFill>
              <a:effectLst/>
              <a:latin typeface="Fredoka" pitchFamily="2" charset="-79"/>
              <a:cs typeface="Fredoka" pitchFamily="2" charset="-79"/>
            </a:endParaRPr>
          </a:p>
          <a:p>
            <a:pPr marL="0" indent="0">
              <a:buNone/>
            </a:pPr>
            <a:r>
              <a:rPr lang="pt-BR" sz="2400" dirty="0">
                <a:solidFill>
                  <a:schemeClr val="accent2"/>
                </a:solidFill>
                <a:latin typeface="Fredoka" pitchFamily="2" charset="-79"/>
                <a:cs typeface="Fredoka" pitchFamily="2" charset="-79"/>
              </a:rPr>
              <a:t>Tipo de instância: </a:t>
            </a:r>
            <a:r>
              <a:rPr lang="pt-BR" sz="2400" dirty="0">
                <a:solidFill>
                  <a:schemeClr val="bg2"/>
                </a:solidFill>
                <a:latin typeface="Fredoka" pitchFamily="2" charset="-79"/>
                <a:cs typeface="Fredoka" pitchFamily="2" charset="-79"/>
              </a:rPr>
              <a:t>os tipos de instância abrangem combinações variáveis de capacidade de CPU, memória, armazenamento e rede.</a:t>
            </a:r>
          </a:p>
          <a:p>
            <a:pPr marL="0" indent="0">
              <a:buNone/>
            </a:pPr>
            <a:endParaRPr lang="pt-BR" sz="2400" dirty="0">
              <a:solidFill>
                <a:schemeClr val="bg2"/>
              </a:solidFill>
              <a:latin typeface="Fredoka" pitchFamily="2" charset="-79"/>
              <a:cs typeface="Fredoka" pitchFamily="2" charset="-79"/>
            </a:endParaRPr>
          </a:p>
          <a:p>
            <a:pPr marL="0" indent="0">
              <a:buNone/>
            </a:pPr>
            <a:r>
              <a:rPr lang="pt-BR" sz="2400" dirty="0">
                <a:solidFill>
                  <a:schemeClr val="accent2"/>
                </a:solidFill>
                <a:latin typeface="Fredoka" pitchFamily="2" charset="-79"/>
                <a:cs typeface="Fredoka" pitchFamily="2" charset="-79"/>
              </a:rPr>
              <a:t>Descrição da plataforma: </a:t>
            </a:r>
            <a:r>
              <a:rPr lang="pt-BR" sz="2400" dirty="0">
                <a:solidFill>
                  <a:schemeClr val="bg2"/>
                </a:solidFill>
                <a:latin typeface="Fredoka" pitchFamily="2" charset="-79"/>
                <a:cs typeface="Fredoka" pitchFamily="2" charset="-79"/>
              </a:rPr>
              <a:t>as RIs podem ser compradas para instâncias do Amazon EC2 executadas nas plataformas Linux/UNIX, SUSE Linux, Red Hat Enterprise Linux, Microsoft Windows Server e Microsoft SQL Server.</a:t>
            </a:r>
          </a:p>
          <a:p>
            <a:pPr marL="0" indent="0">
              <a:buNone/>
            </a:pPr>
            <a:endParaRPr lang="pt-BR" sz="2400" dirty="0">
              <a:solidFill>
                <a:schemeClr val="bg2"/>
              </a:solidFill>
              <a:latin typeface="Fredoka" pitchFamily="2" charset="-79"/>
              <a:cs typeface="Fredoka" pitchFamily="2" charset="-79"/>
            </a:endParaRPr>
          </a:p>
          <a:p>
            <a:pPr marL="0" indent="0">
              <a:buNone/>
            </a:pPr>
            <a:r>
              <a:rPr lang="pt-BR" sz="2400" dirty="0">
                <a:solidFill>
                  <a:schemeClr val="accent2"/>
                </a:solidFill>
                <a:latin typeface="Fredoka" pitchFamily="2" charset="-79"/>
                <a:cs typeface="Fredoka" pitchFamily="2" charset="-79"/>
              </a:rPr>
              <a:t>Locação:</a:t>
            </a:r>
            <a:r>
              <a:rPr lang="pt-BR" sz="2400" dirty="0">
                <a:solidFill>
                  <a:schemeClr val="bg2"/>
                </a:solidFill>
                <a:latin typeface="Fredoka" pitchFamily="2" charset="-79"/>
                <a:cs typeface="Fredoka" pitchFamily="2" charset="-79"/>
              </a:rPr>
              <a:t> Padrão ou dedicado</a:t>
            </a:r>
          </a:p>
          <a:p>
            <a:pPr marL="0" indent="0">
              <a:buNone/>
            </a:pPr>
            <a:endParaRPr lang="pt-BR" sz="2400" dirty="0">
              <a:solidFill>
                <a:schemeClr val="bg2"/>
              </a:solidFill>
              <a:latin typeface="Fredoka" pitchFamily="2" charset="-79"/>
              <a:cs typeface="Fredoka" pitchFamily="2" charset="-79"/>
            </a:endParaRPr>
          </a:p>
          <a:p>
            <a:pPr marL="0" indent="0">
              <a:buNone/>
            </a:pPr>
            <a:r>
              <a:rPr lang="pt-BR" sz="2400" dirty="0">
                <a:solidFill>
                  <a:schemeClr val="accent2"/>
                </a:solidFill>
                <a:latin typeface="Fredoka" pitchFamily="2" charset="-79"/>
                <a:cs typeface="Fredoka" pitchFamily="2" charset="-79"/>
              </a:rPr>
              <a:t>Zona de disponibilidade (opcional): </a:t>
            </a:r>
            <a:r>
              <a:rPr lang="pt-BR" sz="2400" dirty="0">
                <a:solidFill>
                  <a:schemeClr val="bg2"/>
                </a:solidFill>
                <a:latin typeface="Fredoka" pitchFamily="2" charset="-79"/>
                <a:cs typeface="Fredoka" pitchFamily="2" charset="-79"/>
              </a:rPr>
              <a:t>tem a opção de especificar uma AZ para as instâncias reservadas do EC2. Se você usar essa especificação, vai obter a reserva de capacidade do EC2. Isso garante que a quantidade desejada de instâncias do EC2 estará disponível quando você precisar delas. 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2D22FA2-BBB5-0877-B069-B4F37A897A6C}"/>
              </a:ext>
            </a:extLst>
          </p:cNvPr>
          <p:cNvSpPr txBox="1"/>
          <p:nvPr/>
        </p:nvSpPr>
        <p:spPr>
          <a:xfrm>
            <a:off x="638407" y="193808"/>
            <a:ext cx="60941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pt-BR" sz="3600" dirty="0">
                <a:solidFill>
                  <a:srgbClr val="FF0066"/>
                </a:solidFill>
                <a:effectLst/>
                <a:latin typeface="Fredoka" pitchFamily="2" charset="-79"/>
                <a:cs typeface="Fredoka" pitchFamily="2" charset="-79"/>
              </a:rPr>
              <a:t>ATRIBUTOS DE RI</a:t>
            </a:r>
          </a:p>
        </p:txBody>
      </p:sp>
    </p:spTree>
    <p:extLst>
      <p:ext uri="{BB962C8B-B14F-4D97-AF65-F5344CB8AC3E}">
        <p14:creationId xmlns:p14="http://schemas.microsoft.com/office/powerpoint/2010/main" val="9361310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E2022E-7DB6-F92F-03E5-F3E50D703C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60" y="1845464"/>
            <a:ext cx="11449879" cy="316707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dirty="0">
                <a:solidFill>
                  <a:schemeClr val="accent2"/>
                </a:solidFill>
                <a:latin typeface="Fredoka" pitchFamily="2" charset="-79"/>
                <a:cs typeface="Fredoka" pitchFamily="2" charset="-79"/>
              </a:rPr>
              <a:t>Período de vigência: </a:t>
            </a:r>
            <a:r>
              <a:rPr lang="pt-BR" dirty="0">
                <a:solidFill>
                  <a:schemeClr val="bg2"/>
                </a:solidFill>
                <a:latin typeface="Fredoka" pitchFamily="2" charset="-79"/>
                <a:cs typeface="Fredoka" pitchFamily="2" charset="-79"/>
              </a:rPr>
              <a:t>a AWS oferece RIs padrão e conversíveis em períodos de vigência de </a:t>
            </a:r>
            <a:r>
              <a:rPr lang="pt-BR" dirty="0">
                <a:solidFill>
                  <a:srgbClr val="0CA789"/>
                </a:solidFill>
                <a:latin typeface="Fredoka" pitchFamily="2" charset="-79"/>
                <a:cs typeface="Fredoka" pitchFamily="2" charset="-79"/>
              </a:rPr>
              <a:t>1 ou 3 anos</a:t>
            </a:r>
            <a:r>
              <a:rPr lang="pt-BR" dirty="0">
                <a:solidFill>
                  <a:schemeClr val="bg2"/>
                </a:solidFill>
                <a:latin typeface="Fredoka" pitchFamily="2" charset="-79"/>
                <a:cs typeface="Fredoka" pitchFamily="2" charset="-79"/>
              </a:rPr>
              <a:t>. Os vendedores do Reserved Instance Marketplace também oferecem RIs com períodos de vigência menores. </a:t>
            </a:r>
          </a:p>
          <a:p>
            <a:pPr marL="0" indent="0">
              <a:buNone/>
            </a:pPr>
            <a:endParaRPr lang="pt-BR" dirty="0">
              <a:solidFill>
                <a:schemeClr val="accent2"/>
              </a:solidFill>
              <a:latin typeface="Fredoka" pitchFamily="2" charset="-79"/>
              <a:cs typeface="Fredoka" pitchFamily="2" charset="-79"/>
            </a:endParaRPr>
          </a:p>
          <a:p>
            <a:pPr marL="0" indent="0">
              <a:buNone/>
            </a:pPr>
            <a:r>
              <a:rPr lang="pt-BR" dirty="0">
                <a:solidFill>
                  <a:schemeClr val="accent2"/>
                </a:solidFill>
                <a:latin typeface="Fredoka" pitchFamily="2" charset="-79"/>
                <a:cs typeface="Fredoka" pitchFamily="2" charset="-79"/>
              </a:rPr>
              <a:t>Opções de pagamentos</a:t>
            </a:r>
            <a:r>
              <a:rPr lang="pt-BR" dirty="0">
                <a:solidFill>
                  <a:schemeClr val="bg2"/>
                </a:solidFill>
                <a:latin typeface="Fredoka" pitchFamily="2" charset="-79"/>
                <a:cs typeface="Fredoka" pitchFamily="2" charset="-79"/>
              </a:rPr>
              <a:t>: </a:t>
            </a:r>
            <a:r>
              <a:rPr lang="pt-BR" dirty="0">
                <a:solidFill>
                  <a:srgbClr val="FFB900"/>
                </a:solidFill>
                <a:effectLst/>
                <a:latin typeface="Fredoka" pitchFamily="2" charset="-79"/>
                <a:cs typeface="Fredoka" pitchFamily="2" charset="-79"/>
              </a:rPr>
              <a:t>pagamento adiantado integral</a:t>
            </a:r>
            <a:r>
              <a:rPr lang="pt-BR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,</a:t>
            </a:r>
            <a:r>
              <a:rPr lang="pt-BR" dirty="0">
                <a:latin typeface="Fredoka" pitchFamily="2" charset="-79"/>
                <a:cs typeface="Fredoka" pitchFamily="2" charset="-79"/>
              </a:rPr>
              <a:t> </a:t>
            </a:r>
            <a:r>
              <a:rPr lang="pt-BR" dirty="0">
                <a:solidFill>
                  <a:srgbClr val="12CDD4"/>
                </a:solidFill>
                <a:effectLst/>
                <a:latin typeface="Fredoka" pitchFamily="2" charset="-79"/>
                <a:cs typeface="Fredoka" pitchFamily="2" charset="-79"/>
              </a:rPr>
              <a:t>pagamento adiantado parcial</a:t>
            </a:r>
            <a:r>
              <a:rPr lang="pt-BR" dirty="0">
                <a:latin typeface="Fredoka" pitchFamily="2" charset="-79"/>
                <a:cs typeface="Fredoka" pitchFamily="2" charset="-79"/>
              </a:rPr>
              <a:t> </a:t>
            </a:r>
            <a:r>
              <a:rPr lang="pt-BR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e</a:t>
            </a:r>
            <a:r>
              <a:rPr lang="pt-BR" dirty="0">
                <a:latin typeface="Fredoka" pitchFamily="2" charset="-79"/>
                <a:cs typeface="Fredoka" pitchFamily="2" charset="-79"/>
              </a:rPr>
              <a:t> </a:t>
            </a:r>
            <a:r>
              <a:rPr lang="pt-BR" dirty="0">
                <a:solidFill>
                  <a:schemeClr val="accent1"/>
                </a:solidFill>
                <a:effectLst/>
                <a:latin typeface="Fredoka" pitchFamily="2" charset="-79"/>
                <a:cs typeface="Fredoka" pitchFamily="2" charset="-79"/>
              </a:rPr>
              <a:t>sem pagamento adiantado</a:t>
            </a:r>
            <a:r>
              <a:rPr lang="pt-BR" dirty="0">
                <a:solidFill>
                  <a:schemeClr val="bg2"/>
                </a:solidFill>
                <a:latin typeface="Fredoka" pitchFamily="2" charset="-79"/>
                <a:cs typeface="Fredoka" pitchFamily="2" charset="-79"/>
              </a:rPr>
              <a:t>. Se você escolher a opção de pagamento parcial ou sem pagamento adiantado, o saldo restante será cobrado em incrementos mensais ao longo do período de vigência.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E01789C-1E9C-60A2-91E5-ACD0C41833D0}"/>
              </a:ext>
            </a:extLst>
          </p:cNvPr>
          <p:cNvSpPr txBox="1"/>
          <p:nvPr/>
        </p:nvSpPr>
        <p:spPr>
          <a:xfrm>
            <a:off x="371060" y="144000"/>
            <a:ext cx="115384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pt-BR" sz="3600" dirty="0">
                <a:solidFill>
                  <a:srgbClr val="DA0063"/>
                </a:solidFill>
                <a:effectLst/>
                <a:latin typeface="Fredoka" pitchFamily="2" charset="-79"/>
                <a:cs typeface="Fredoka" pitchFamily="2" charset="-79"/>
              </a:rPr>
              <a:t>CARACTERÍSTICAS DE </a:t>
            </a:r>
            <a:r>
              <a:rPr lang="pt-BR" sz="3600" dirty="0">
                <a:solidFill>
                  <a:srgbClr val="DA0063"/>
                </a:solidFill>
                <a:latin typeface="Fredoka" pitchFamily="2" charset="-79"/>
                <a:cs typeface="Fredoka" pitchFamily="2" charset="-79"/>
              </a:rPr>
              <a:t>RI </a:t>
            </a:r>
            <a:r>
              <a:rPr lang="pt-BR" sz="3600" dirty="0">
                <a:solidFill>
                  <a:srgbClr val="DA0063"/>
                </a:solidFill>
                <a:effectLst/>
                <a:latin typeface="Fredoka" pitchFamily="2" charset="-79"/>
                <a:cs typeface="Fredoka" pitchFamily="2" charset="-79"/>
              </a:rPr>
              <a:t>PADRÃO E CONVERSÍVEIS</a:t>
            </a:r>
          </a:p>
        </p:txBody>
      </p:sp>
    </p:spTree>
    <p:extLst>
      <p:ext uri="{BB962C8B-B14F-4D97-AF65-F5344CB8AC3E}">
        <p14:creationId xmlns:p14="http://schemas.microsoft.com/office/powerpoint/2010/main" val="12296964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0F2FFB-8746-F353-13C3-3AD9A54CE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841" y="144000"/>
            <a:ext cx="3483279" cy="751562"/>
          </a:xfrm>
        </p:spPr>
        <p:txBody>
          <a:bodyPr>
            <a:normAutofit/>
          </a:bodyPr>
          <a:lstStyle/>
          <a:p>
            <a:r>
              <a:rPr lang="pt-BR" sz="3600" dirty="0">
                <a:solidFill>
                  <a:schemeClr val="accent4"/>
                </a:solidFill>
                <a:latin typeface="Fredoka" pitchFamily="2" charset="-79"/>
                <a:cs typeface="Fredoka" pitchFamily="2" charset="-79"/>
              </a:rPr>
              <a:t>SAVING PLANS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5E40B8A-8A1E-0A6B-FBB2-DA641FAD7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359" y="951978"/>
            <a:ext cx="8864600" cy="5906022"/>
          </a:xfrm>
        </p:spPr>
        <p:txBody>
          <a:bodyPr>
            <a:normAutofit fontScale="77500" lnSpcReduction="20000"/>
          </a:bodyPr>
          <a:lstStyle/>
          <a:p>
            <a:pPr marL="0" indent="0" algn="l">
              <a:buNone/>
            </a:pPr>
            <a:r>
              <a:rPr lang="pt-BR" sz="3300" dirty="0">
                <a:solidFill>
                  <a:srgbClr val="0CA789"/>
                </a:solidFill>
                <a:latin typeface="Fredoka" pitchFamily="2" charset="-79"/>
                <a:cs typeface="Fredoka" pitchFamily="2" charset="-79"/>
              </a:rPr>
              <a:t>Os Savings Plans são um modelo de preço flexível que oferece preços baixos um compromisso com uma quantidade consistente de uso (medido em USD/hora) por um período de um ou três anos.</a:t>
            </a:r>
            <a:r>
              <a:rPr lang="pt-BR" sz="3300" dirty="0">
                <a:solidFill>
                  <a:schemeClr val="bg2"/>
                </a:solidFill>
                <a:latin typeface="Fredoka" pitchFamily="2" charset="-79"/>
                <a:cs typeface="Fredoka" pitchFamily="2" charset="-79"/>
              </a:rPr>
              <a:t> </a:t>
            </a:r>
          </a:p>
          <a:p>
            <a:pPr marL="0" indent="0" algn="l">
              <a:buNone/>
            </a:pPr>
            <a:endParaRPr lang="pt-BR" sz="3300" dirty="0">
              <a:solidFill>
                <a:schemeClr val="accent4"/>
              </a:solidFill>
              <a:latin typeface="Fredoka" pitchFamily="2" charset="-79"/>
              <a:cs typeface="Fredoka" pitchFamily="2" charset="-79"/>
            </a:endParaRPr>
          </a:p>
          <a:p>
            <a:pPr marL="0" indent="0" algn="l">
              <a:buNone/>
            </a:pPr>
            <a:r>
              <a:rPr lang="pt-BR" sz="3300" dirty="0">
                <a:solidFill>
                  <a:schemeClr val="accent4"/>
                </a:solidFill>
                <a:latin typeface="Fredoka" pitchFamily="2" charset="-79"/>
                <a:cs typeface="Fredoka" pitchFamily="2" charset="-79"/>
              </a:rPr>
              <a:t>Compute Savings Plans</a:t>
            </a:r>
          </a:p>
          <a:p>
            <a:pPr marL="0" indent="0" algn="l">
              <a:buNone/>
            </a:pPr>
            <a:r>
              <a:rPr lang="pt-BR" sz="3300" dirty="0">
                <a:solidFill>
                  <a:schemeClr val="bg2"/>
                </a:solidFill>
                <a:latin typeface="Fredoka" pitchFamily="2" charset="-79"/>
                <a:cs typeface="Fredoka" pitchFamily="2" charset="-79"/>
              </a:rPr>
              <a:t>Os Compute Savings Plans fornecem a maior flexibilidade e ajudam a reduzir seus custos em até </a:t>
            </a:r>
            <a:r>
              <a:rPr lang="pt-BR" sz="3300" dirty="0">
                <a:solidFill>
                  <a:schemeClr val="accent2"/>
                </a:solidFill>
                <a:latin typeface="Fredoka" pitchFamily="2" charset="-79"/>
                <a:cs typeface="Fredoka" pitchFamily="2" charset="-79"/>
              </a:rPr>
              <a:t>66%</a:t>
            </a:r>
            <a:r>
              <a:rPr lang="pt-BR" sz="3300" dirty="0">
                <a:solidFill>
                  <a:schemeClr val="bg2"/>
                </a:solidFill>
                <a:latin typeface="Fredoka" pitchFamily="2" charset="-79"/>
                <a:cs typeface="Fredoka" pitchFamily="2" charset="-79"/>
              </a:rPr>
              <a:t> e também se aplicam ao uso do</a:t>
            </a:r>
            <a:r>
              <a:rPr lang="pt-BR" sz="3300" dirty="0">
                <a:solidFill>
                  <a:srgbClr val="00B050"/>
                </a:solidFill>
                <a:latin typeface="Fredoka" pitchFamily="2" charset="-79"/>
                <a:cs typeface="Fredoka" pitchFamily="2" charset="-79"/>
              </a:rPr>
              <a:t> Fargate ou Lambda</a:t>
            </a:r>
            <a:r>
              <a:rPr lang="pt-BR" sz="3300" dirty="0">
                <a:solidFill>
                  <a:schemeClr val="bg2"/>
                </a:solidFill>
                <a:latin typeface="Fredoka" pitchFamily="2" charset="-79"/>
                <a:cs typeface="Fredoka" pitchFamily="2" charset="-79"/>
              </a:rPr>
              <a:t>. </a:t>
            </a:r>
          </a:p>
          <a:p>
            <a:pPr marL="0" indent="0" algn="l">
              <a:buNone/>
            </a:pPr>
            <a:endParaRPr lang="pt-BR" sz="3300" dirty="0">
              <a:solidFill>
                <a:schemeClr val="bg2"/>
              </a:solidFill>
              <a:latin typeface="Fredoka" pitchFamily="2" charset="-79"/>
              <a:cs typeface="Fredoka" pitchFamily="2" charset="-79"/>
            </a:endParaRPr>
          </a:p>
          <a:p>
            <a:pPr marL="0" indent="0" algn="l">
              <a:buNone/>
            </a:pPr>
            <a:endParaRPr lang="pt-BR" sz="3300" dirty="0">
              <a:solidFill>
                <a:schemeClr val="bg2"/>
              </a:solidFill>
              <a:latin typeface="Fredoka" pitchFamily="2" charset="-79"/>
              <a:cs typeface="Fredoka" pitchFamily="2" charset="-79"/>
            </a:endParaRPr>
          </a:p>
          <a:p>
            <a:pPr marL="0" indent="0" algn="l">
              <a:buNone/>
            </a:pPr>
            <a:r>
              <a:rPr lang="pt-BR" sz="3300" dirty="0">
                <a:solidFill>
                  <a:schemeClr val="accent4"/>
                </a:solidFill>
                <a:latin typeface="Fredoka" pitchFamily="2" charset="-79"/>
                <a:cs typeface="Fredoka" pitchFamily="2" charset="-79"/>
              </a:rPr>
              <a:t>EC2 Instance Savings Plans</a:t>
            </a:r>
            <a:br>
              <a:rPr lang="pt-BR" sz="3300" dirty="0">
                <a:latin typeface="Fredoka" pitchFamily="2" charset="-79"/>
                <a:cs typeface="Fredoka" pitchFamily="2" charset="-79"/>
              </a:rPr>
            </a:br>
            <a:br>
              <a:rPr lang="pt-BR" sz="3300" dirty="0">
                <a:latin typeface="Fredoka" pitchFamily="2" charset="-79"/>
                <a:cs typeface="Fredoka" pitchFamily="2" charset="-79"/>
              </a:rPr>
            </a:br>
            <a:r>
              <a:rPr lang="pt-BR" sz="3300" dirty="0">
                <a:solidFill>
                  <a:schemeClr val="bg2"/>
                </a:solidFill>
                <a:latin typeface="Fredoka" pitchFamily="2" charset="-79"/>
                <a:cs typeface="Fredoka" pitchFamily="2" charset="-79"/>
              </a:rPr>
              <a:t>Os EC2 Instance Savings Plans fornecem os preços mais baixos, oferecendo economia de até </a:t>
            </a:r>
            <a:r>
              <a:rPr lang="pt-BR" sz="3300" dirty="0">
                <a:solidFill>
                  <a:schemeClr val="accent2"/>
                </a:solidFill>
                <a:latin typeface="Fredoka" pitchFamily="2" charset="-79"/>
                <a:cs typeface="Fredoka" pitchFamily="2" charset="-79"/>
              </a:rPr>
              <a:t>72%</a:t>
            </a:r>
            <a:r>
              <a:rPr lang="pt-BR" sz="3300" dirty="0">
                <a:solidFill>
                  <a:schemeClr val="bg2"/>
                </a:solidFill>
                <a:latin typeface="Fredoka" pitchFamily="2" charset="-79"/>
                <a:cs typeface="Fredoka" pitchFamily="2" charset="-79"/>
              </a:rPr>
              <a:t> em troca do comprometimento com o uso de famílias de instâncias individuais em uma região especifica</a:t>
            </a:r>
            <a:endParaRPr lang="pt-BR" sz="2100" i="0" dirty="0">
              <a:solidFill>
                <a:schemeClr val="bg2"/>
              </a:solidFill>
              <a:effectLst/>
              <a:latin typeface="Fredoka" pitchFamily="2" charset="-79"/>
              <a:cs typeface="Fredoka" pitchFamily="2" charset="-79"/>
            </a:endParaRPr>
          </a:p>
          <a:p>
            <a:pPr marL="0" indent="0">
              <a:buNone/>
            </a:pPr>
            <a:br>
              <a:rPr lang="pt-BR" sz="900" dirty="0"/>
            </a:br>
            <a:endParaRPr lang="pt-BR" sz="900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2326AE7-2399-EAC8-CE01-0BB66872D26E}"/>
              </a:ext>
            </a:extLst>
          </p:cNvPr>
          <p:cNvSpPr txBox="1"/>
          <p:nvPr/>
        </p:nvSpPr>
        <p:spPr>
          <a:xfrm>
            <a:off x="9217024" y="2036843"/>
            <a:ext cx="2803526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rgbClr val="CC66FF"/>
                </a:solidFill>
                <a:latin typeface="Fredoka" pitchFamily="2" charset="-79"/>
                <a:cs typeface="Fredoka" pitchFamily="2" charset="-79"/>
              </a:rPr>
              <a:t>Flexível em:</a:t>
            </a:r>
          </a:p>
          <a:p>
            <a:endParaRPr lang="pt-BR" sz="2000" dirty="0">
              <a:solidFill>
                <a:schemeClr val="bg2"/>
              </a:solidFill>
              <a:latin typeface="Fredoka" pitchFamily="2" charset="-79"/>
              <a:cs typeface="Fredoka" pitchFamily="2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2"/>
                </a:solidFill>
                <a:latin typeface="Fredoka" pitchFamily="2" charset="-79"/>
                <a:cs typeface="Fredoka" pitchFamily="2" charset="-79"/>
              </a:rPr>
              <a:t>Família da instância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2"/>
                </a:solidFill>
                <a:latin typeface="Fredoka" pitchFamily="2" charset="-79"/>
                <a:cs typeface="Fredoka" pitchFamily="2" charset="-79"/>
              </a:rPr>
              <a:t>Tamanho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2"/>
                </a:solidFill>
                <a:latin typeface="Fredoka" pitchFamily="2" charset="-79"/>
                <a:cs typeface="Fredoka" pitchFamily="2" charset="-79"/>
              </a:rPr>
              <a:t>SO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2"/>
                </a:solidFill>
                <a:latin typeface="Fredoka" pitchFamily="2" charset="-79"/>
                <a:cs typeface="Fredoka" pitchFamily="2" charset="-79"/>
              </a:rPr>
              <a:t>Locação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2"/>
                </a:solidFill>
                <a:latin typeface="Fredoka" pitchFamily="2" charset="-79"/>
                <a:cs typeface="Fredoka" pitchFamily="2" charset="-79"/>
              </a:rPr>
              <a:t>AZ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2"/>
                </a:solidFill>
                <a:latin typeface="Fredoka" pitchFamily="2" charset="-79"/>
                <a:cs typeface="Fredoka" pitchFamily="2" charset="-79"/>
              </a:rPr>
              <a:t>Região</a:t>
            </a:r>
            <a:endParaRPr lang="pt-BR" sz="2000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4919A3B-7D4A-A9B3-F2FB-B2A76A747DCB}"/>
              </a:ext>
            </a:extLst>
          </p:cNvPr>
          <p:cNvSpPr txBox="1"/>
          <p:nvPr/>
        </p:nvSpPr>
        <p:spPr>
          <a:xfrm>
            <a:off x="9217024" y="4823784"/>
            <a:ext cx="280352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rgbClr val="CC66FF"/>
                </a:solidFill>
                <a:latin typeface="Fredoka" pitchFamily="2" charset="-79"/>
                <a:cs typeface="Fredoka" pitchFamily="2" charset="-79"/>
              </a:rPr>
              <a:t>Flexível em:</a:t>
            </a:r>
          </a:p>
          <a:p>
            <a:endParaRPr lang="pt-BR" sz="2000" dirty="0">
              <a:solidFill>
                <a:schemeClr val="bg2"/>
              </a:solidFill>
              <a:latin typeface="Fredoka" pitchFamily="2" charset="-79"/>
              <a:cs typeface="Fredoka" pitchFamily="2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2"/>
                </a:solidFill>
                <a:latin typeface="Fredoka" pitchFamily="2" charset="-79"/>
                <a:cs typeface="Fredoka" pitchFamily="2" charset="-79"/>
              </a:rPr>
              <a:t>AZ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2"/>
                </a:solidFill>
                <a:latin typeface="Fredoka" pitchFamily="2" charset="-79"/>
                <a:cs typeface="Fredoka" pitchFamily="2" charset="-79"/>
              </a:rPr>
              <a:t>Tamanho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2"/>
                </a:solidFill>
                <a:latin typeface="Fredoka" pitchFamily="2" charset="-79"/>
                <a:cs typeface="Fredoka" pitchFamily="2" charset="-79"/>
              </a:rPr>
              <a:t>SO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2"/>
                </a:solidFill>
                <a:latin typeface="Fredoka" pitchFamily="2" charset="-79"/>
                <a:cs typeface="Fredoka" pitchFamily="2" charset="-79"/>
              </a:rPr>
              <a:t>Locação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8299457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0F2FFB-8746-F353-13C3-3AD9A54CE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841" y="0"/>
            <a:ext cx="3483279" cy="751562"/>
          </a:xfrm>
        </p:spPr>
        <p:txBody>
          <a:bodyPr/>
          <a:lstStyle/>
          <a:p>
            <a:r>
              <a:rPr lang="pt-BR" sz="3600" dirty="0">
                <a:solidFill>
                  <a:schemeClr val="accent4"/>
                </a:solidFill>
                <a:latin typeface="Fredoka" pitchFamily="2" charset="-79"/>
                <a:cs typeface="Fredoka" pitchFamily="2" charset="-79"/>
              </a:rPr>
              <a:t>SPOT</a:t>
            </a:r>
            <a:endParaRPr lang="pt-BR" dirty="0">
              <a:solidFill>
                <a:schemeClr val="accent4"/>
              </a:solidFill>
              <a:latin typeface="Fredoka" pitchFamily="2" charset="-79"/>
              <a:cs typeface="Fredoka" pitchFamily="2" charset="-79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5E40B8A-8A1E-0A6B-FBB2-DA641FAD7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51562"/>
            <a:ext cx="12192000" cy="6106438"/>
          </a:xfrm>
        </p:spPr>
        <p:txBody>
          <a:bodyPr>
            <a:normAutofit fontScale="25000" lnSpcReduction="20000"/>
          </a:bodyPr>
          <a:lstStyle/>
          <a:p>
            <a:r>
              <a:rPr lang="pt-BR" sz="9600" dirty="0">
                <a:solidFill>
                  <a:schemeClr val="bg2"/>
                </a:solidFill>
                <a:latin typeface="Fredoka" pitchFamily="2" charset="-79"/>
                <a:cs typeface="Fredoka" pitchFamily="2" charset="-79"/>
              </a:rPr>
              <a:t>Pode obter um desconto de até </a:t>
            </a:r>
            <a:r>
              <a:rPr lang="pt-BR" sz="9600" dirty="0">
                <a:solidFill>
                  <a:schemeClr val="accent2"/>
                </a:solidFill>
                <a:latin typeface="Fredoka" pitchFamily="2" charset="-79"/>
                <a:cs typeface="Fredoka" pitchFamily="2" charset="-79"/>
              </a:rPr>
              <a:t>90%</a:t>
            </a:r>
            <a:r>
              <a:rPr lang="pt-BR" sz="9600" dirty="0">
                <a:solidFill>
                  <a:schemeClr val="bg2"/>
                </a:solidFill>
                <a:latin typeface="Fredoka" pitchFamily="2" charset="-79"/>
                <a:cs typeface="Fredoka" pitchFamily="2" charset="-79"/>
              </a:rPr>
              <a:t> em comparação com o on-demand</a:t>
            </a:r>
          </a:p>
          <a:p>
            <a:r>
              <a:rPr lang="pt-BR" sz="9600" dirty="0">
                <a:solidFill>
                  <a:srgbClr val="FF0000"/>
                </a:solidFill>
                <a:latin typeface="Fredoka" pitchFamily="2" charset="-79"/>
                <a:cs typeface="Fredoka" pitchFamily="2" charset="-79"/>
              </a:rPr>
              <a:t>Instâncias que você pode "perder" a qualquer momento se seu preço máximo for menor que o preço spot atual</a:t>
            </a:r>
          </a:p>
          <a:p>
            <a:r>
              <a:rPr lang="pt-BR" sz="9600" dirty="0">
                <a:solidFill>
                  <a:srgbClr val="00B050"/>
                </a:solidFill>
                <a:latin typeface="Fredoka" pitchFamily="2" charset="-79"/>
                <a:cs typeface="Fredoka" pitchFamily="2" charset="-79"/>
              </a:rPr>
              <a:t>As instâncias com os custo MAIS eficientes da AWS</a:t>
            </a:r>
          </a:p>
          <a:p>
            <a:r>
              <a:rPr lang="pt-BR" sz="9600" dirty="0">
                <a:solidFill>
                  <a:schemeClr val="accent2"/>
                </a:solidFill>
                <a:latin typeface="Fredoka" pitchFamily="2" charset="-79"/>
                <a:cs typeface="Fredoka" pitchFamily="2" charset="-79"/>
              </a:rPr>
              <a:t>Útil para cargas de trabalho resistentes a falhas</a:t>
            </a:r>
          </a:p>
          <a:p>
            <a:r>
              <a:rPr lang="pt-BR" sz="9600" dirty="0">
                <a:solidFill>
                  <a:schemeClr val="bg2"/>
                </a:solidFill>
                <a:latin typeface="Fredoka" pitchFamily="2" charset="-79"/>
                <a:cs typeface="Fredoka" pitchFamily="2" charset="-79"/>
              </a:rPr>
              <a:t>Cargas de trabalho com horário de início e término flexíveis</a:t>
            </a:r>
          </a:p>
          <a:p>
            <a:r>
              <a:rPr lang="pt-BR" sz="9600" dirty="0">
                <a:solidFill>
                  <a:srgbClr val="0CA789"/>
                </a:solidFill>
                <a:latin typeface="Fredoka" pitchFamily="2" charset="-79"/>
                <a:cs typeface="Fredoka" pitchFamily="2" charset="-79"/>
              </a:rPr>
              <a:t>Não é adequado para trabalhos ou bancos de dados críticos</a:t>
            </a:r>
          </a:p>
          <a:p>
            <a:endParaRPr lang="pt-BR" sz="9600" dirty="0">
              <a:solidFill>
                <a:schemeClr val="accent2"/>
              </a:solidFill>
              <a:latin typeface="Fredoka" pitchFamily="2" charset="-79"/>
              <a:cs typeface="Fredoka" pitchFamily="2" charset="-79"/>
            </a:endParaRPr>
          </a:p>
          <a:p>
            <a:pPr marL="0" indent="0">
              <a:buNone/>
            </a:pPr>
            <a:r>
              <a:rPr lang="pt-BR" sz="9600" dirty="0">
                <a:solidFill>
                  <a:schemeClr val="accent2"/>
                </a:solidFill>
                <a:latin typeface="Fredoka" pitchFamily="2" charset="-79"/>
                <a:cs typeface="Fredoka" pitchFamily="2" charset="-79"/>
              </a:rPr>
              <a:t>Casos de uso</a:t>
            </a:r>
          </a:p>
          <a:p>
            <a:pPr marL="0" indent="0">
              <a:buNone/>
            </a:pPr>
            <a:r>
              <a:rPr lang="pt-BR" sz="9600" dirty="0">
                <a:solidFill>
                  <a:schemeClr val="bg2"/>
                </a:solidFill>
                <a:latin typeface="Fredoka" pitchFamily="2" charset="-79"/>
                <a:cs typeface="Fredoka" pitchFamily="2" charset="-79"/>
              </a:rPr>
              <a:t>Contêiners, trabalhos em lotes, análise de dados, processamento de imagens, quaisquer cargas de trabalho distribuídas, pipeline de CI/CD</a:t>
            </a:r>
          </a:p>
          <a:p>
            <a:pPr marL="0" indent="0">
              <a:buNone/>
            </a:pPr>
            <a:endParaRPr lang="pt-BR" sz="9600" dirty="0">
              <a:solidFill>
                <a:schemeClr val="bg2"/>
              </a:solidFill>
              <a:latin typeface="Fredoka" pitchFamily="2" charset="-79"/>
              <a:cs typeface="Fredoka" pitchFamily="2" charset="-79"/>
            </a:endParaRPr>
          </a:p>
          <a:p>
            <a:pPr marL="0" indent="0">
              <a:buNone/>
            </a:pPr>
            <a:r>
              <a:rPr lang="pt-BR" sz="9600" dirty="0">
                <a:solidFill>
                  <a:schemeClr val="bg2"/>
                </a:solidFill>
                <a:latin typeface="Fredoka" pitchFamily="2" charset="-79"/>
                <a:cs typeface="Fredoka" pitchFamily="2" charset="-79"/>
              </a:rPr>
              <a:t>Solicitação de Spot</a:t>
            </a:r>
            <a:br>
              <a:rPr lang="pt-BR" sz="9600" dirty="0">
                <a:solidFill>
                  <a:schemeClr val="bg2"/>
                </a:solidFill>
                <a:latin typeface="Fredoka" pitchFamily="2" charset="-79"/>
                <a:cs typeface="Fredoka" pitchFamily="2" charset="-79"/>
              </a:rPr>
            </a:br>
            <a:r>
              <a:rPr lang="pt-BR" sz="9600" dirty="0">
                <a:solidFill>
                  <a:schemeClr val="bg2"/>
                </a:solidFill>
                <a:latin typeface="Fredoka" pitchFamily="2" charset="-79"/>
                <a:cs typeface="Fredoka" pitchFamily="2" charset="-79"/>
              </a:rPr>
              <a:t>Defina o preço spot máximo e obtenha a instância enquanto o preço spot atual &lt; max</a:t>
            </a:r>
          </a:p>
          <a:p>
            <a:pPr marL="0" indent="0">
              <a:buNone/>
            </a:pPr>
            <a:r>
              <a:rPr lang="pt-BR" sz="9600" dirty="0">
                <a:solidFill>
                  <a:schemeClr val="bg2"/>
                </a:solidFill>
                <a:latin typeface="Fredoka" pitchFamily="2" charset="-79"/>
                <a:cs typeface="Fredoka" pitchFamily="2" charset="-79"/>
              </a:rPr>
              <a:t>O preço spot por hora varia de acordo com a oferta e a capacidade</a:t>
            </a:r>
          </a:p>
          <a:p>
            <a:pPr marL="0" indent="0">
              <a:buNone/>
            </a:pPr>
            <a:r>
              <a:rPr lang="pt-BR" sz="9600" dirty="0">
                <a:solidFill>
                  <a:schemeClr val="bg2"/>
                </a:solidFill>
                <a:latin typeface="Fredoka" pitchFamily="2" charset="-79"/>
                <a:cs typeface="Fredoka" pitchFamily="2" charset="-79"/>
              </a:rPr>
              <a:t>Se o preço spot atual &gt; seu máximo, você pode optar por parar ou encerrar sua instância com um período de tolerância de 2 minutos</a:t>
            </a:r>
          </a:p>
          <a:p>
            <a:pPr marL="0" indent="0" algn="l">
              <a:buNone/>
            </a:pPr>
            <a:endParaRPr lang="pt-BR" b="0" i="0" dirty="0">
              <a:solidFill>
                <a:srgbClr val="333333"/>
              </a:solidFill>
              <a:effectLst/>
              <a:latin typeface="AmazonEmber"/>
            </a:endParaRPr>
          </a:p>
          <a:p>
            <a:pPr marL="0" indent="0">
              <a:buNone/>
            </a:pP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061457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0F2FFB-8746-F353-13C3-3AD9A54CE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840" y="144000"/>
            <a:ext cx="11227582" cy="751562"/>
          </a:xfrm>
        </p:spPr>
        <p:txBody>
          <a:bodyPr>
            <a:noAutofit/>
          </a:bodyPr>
          <a:lstStyle/>
          <a:p>
            <a:r>
              <a:rPr lang="pt-BR" sz="3600" dirty="0">
                <a:solidFill>
                  <a:schemeClr val="accent4"/>
                </a:solidFill>
                <a:latin typeface="Fredoka" pitchFamily="2" charset="-79"/>
                <a:cs typeface="Fredoka" pitchFamily="2" charset="-79"/>
              </a:rPr>
              <a:t>INSTÂNCIAS DEDICADAS (DEDICATED INSTANCE)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5E40B8A-8A1E-0A6B-FBB2-DA641FAD7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237522"/>
            <a:ext cx="12192001" cy="5456289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pt-BR" sz="11200" dirty="0">
                <a:solidFill>
                  <a:schemeClr val="bg2"/>
                </a:solidFill>
                <a:latin typeface="Fredoka" pitchFamily="2" charset="-79"/>
                <a:cs typeface="Fredoka" pitchFamily="2" charset="-79"/>
              </a:rPr>
              <a:t>As instâncias dedicadas são instâncias do EC2 fisicamente isoladas no nível do hardware de host de instâncias que não são dedicadas e de instâncias que pertencem a outras contas da AWS. </a:t>
            </a:r>
          </a:p>
          <a:p>
            <a:pPr marL="0" indent="0">
              <a:buNone/>
            </a:pPr>
            <a:endParaRPr lang="pt-BR" sz="11200" dirty="0">
              <a:solidFill>
                <a:schemeClr val="bg2"/>
              </a:solidFill>
              <a:latin typeface="Fredoka" pitchFamily="2" charset="-79"/>
              <a:cs typeface="Fredoka" pitchFamily="2" charset="-79"/>
            </a:endParaRPr>
          </a:p>
          <a:p>
            <a:pPr marL="0" indent="0">
              <a:buNone/>
            </a:pPr>
            <a:r>
              <a:rPr lang="pt-BR" sz="11200" dirty="0">
                <a:solidFill>
                  <a:schemeClr val="bg2"/>
                </a:solidFill>
                <a:latin typeface="Fredoka" pitchFamily="2" charset="-79"/>
                <a:cs typeface="Fredoka" pitchFamily="2" charset="-79"/>
              </a:rPr>
              <a:t>No entanto, as instâncias dedicadas podem compartilhar o hardware com outras instâncias da mesma Conta da AWS que não sejam instâncias dedicadas.</a:t>
            </a:r>
          </a:p>
          <a:p>
            <a:pPr marL="0" indent="0">
              <a:buNone/>
            </a:pPr>
            <a:endParaRPr lang="pt-BR" sz="11200" dirty="0">
              <a:solidFill>
                <a:schemeClr val="bg2"/>
              </a:solidFill>
              <a:latin typeface="Fredoka" pitchFamily="2" charset="-79"/>
              <a:cs typeface="Fredoka" pitchFamily="2" charset="-79"/>
            </a:endParaRPr>
          </a:p>
          <a:p>
            <a:pPr marL="0" indent="0">
              <a:buNone/>
            </a:pPr>
            <a:endParaRPr lang="pt-BR" sz="11200" dirty="0">
              <a:solidFill>
                <a:schemeClr val="bg2"/>
              </a:solidFill>
              <a:latin typeface="Fredoka" pitchFamily="2" charset="-79"/>
              <a:cs typeface="Fredoka" pitchFamily="2" charset="-79"/>
            </a:endParaRPr>
          </a:p>
          <a:p>
            <a:pPr marL="0" indent="0">
              <a:buNone/>
            </a:pPr>
            <a:r>
              <a:rPr lang="pt-BR" sz="11200" dirty="0">
                <a:solidFill>
                  <a:schemeClr val="bg2"/>
                </a:solidFill>
                <a:latin typeface="Fredoka" pitchFamily="2" charset="-79"/>
                <a:cs typeface="Fredoka" pitchFamily="2" charset="-79"/>
              </a:rPr>
              <a:t>Oferecem um suporte limitado para o modelo traga a sua própria licença (BYOL).</a:t>
            </a:r>
          </a:p>
          <a:p>
            <a:endParaRPr lang="pt-BR" sz="11200" dirty="0">
              <a:solidFill>
                <a:schemeClr val="bg2"/>
              </a:solidFill>
              <a:latin typeface="Fredoka" pitchFamily="2" charset="-79"/>
              <a:cs typeface="Fredoka" pitchFamily="2" charset="-79"/>
            </a:endParaRPr>
          </a:p>
          <a:p>
            <a:pPr marL="0" indent="0">
              <a:buNone/>
            </a:pPr>
            <a:r>
              <a:rPr lang="pt-BR" sz="11200" dirty="0">
                <a:solidFill>
                  <a:srgbClr val="EE0303"/>
                </a:solidFill>
                <a:latin typeface="Fredoka" pitchFamily="2" charset="-79"/>
                <a:cs typeface="Fredoka" pitchFamily="2" charset="-79"/>
              </a:rPr>
              <a:t>Cobradas por instância, com duas taxas: uma por hora de uso e uma dedicada por região.</a:t>
            </a:r>
          </a:p>
          <a:p>
            <a:pPr marL="0" indent="0">
              <a:buNone/>
            </a:pPr>
            <a:endParaRPr lang="pt-BR" sz="9600" dirty="0">
              <a:solidFill>
                <a:srgbClr val="EE0303"/>
              </a:solidFill>
              <a:effectLst/>
              <a:latin typeface="Fredoka" pitchFamily="2" charset="-79"/>
              <a:cs typeface="Fredoka" pitchFamily="2" charset="-79"/>
            </a:endParaRPr>
          </a:p>
          <a:p>
            <a:pPr marL="0" indent="0" algn="l">
              <a:buNone/>
            </a:pPr>
            <a:endParaRPr lang="pt-BR" b="0" i="0" dirty="0">
              <a:solidFill>
                <a:srgbClr val="333333"/>
              </a:solidFill>
              <a:effectLst/>
              <a:latin typeface="AmazonEmber"/>
            </a:endParaRPr>
          </a:p>
          <a:p>
            <a:pPr marL="0" indent="0">
              <a:buNone/>
            </a:pP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605054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0F2FFB-8746-F353-13C3-3AD9A54CE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840" y="144000"/>
            <a:ext cx="9608846" cy="704335"/>
          </a:xfrm>
        </p:spPr>
        <p:txBody>
          <a:bodyPr>
            <a:normAutofit/>
          </a:bodyPr>
          <a:lstStyle/>
          <a:p>
            <a:r>
              <a:rPr lang="pt-BR" sz="3600" dirty="0">
                <a:solidFill>
                  <a:schemeClr val="accent4"/>
                </a:solidFill>
                <a:latin typeface="Fredoka" pitchFamily="2" charset="-79"/>
                <a:cs typeface="Fredoka" pitchFamily="2" charset="-79"/>
              </a:rPr>
              <a:t>HOST DEDICADOS (DEDICATED HOSTS)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5E40B8A-8A1E-0A6B-FBB2-DA641FAD7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080000"/>
            <a:ext cx="12192001" cy="5456289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pt-BR" sz="9600" dirty="0">
                <a:solidFill>
                  <a:schemeClr val="bg2"/>
                </a:solidFill>
                <a:latin typeface="Fredoka" pitchFamily="2" charset="-79"/>
                <a:cs typeface="Fredoka" pitchFamily="2" charset="-79"/>
              </a:rPr>
              <a:t>Um servidor físico com capacidade de instância EC2 totalmente dedicado ao seu uso</a:t>
            </a:r>
          </a:p>
          <a:p>
            <a:pPr marL="0" indent="0">
              <a:buNone/>
            </a:pPr>
            <a:endParaRPr lang="pt-BR" sz="9600" dirty="0">
              <a:solidFill>
                <a:schemeClr val="bg2"/>
              </a:solidFill>
              <a:latin typeface="Fredoka" pitchFamily="2" charset="-79"/>
              <a:cs typeface="Fredoka" pitchFamily="2" charset="-79"/>
            </a:endParaRPr>
          </a:p>
          <a:p>
            <a:pPr marL="0" indent="0">
              <a:buNone/>
            </a:pPr>
            <a:r>
              <a:rPr lang="pt-BR" sz="96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Permite atender aos requisitos de conformidade e usar suas licenças de software vinculadas ao servidor existentes (por soquete, por núcleo, por licenças de software VM)</a:t>
            </a:r>
          </a:p>
          <a:p>
            <a:pPr marL="0" indent="0">
              <a:buNone/>
            </a:pPr>
            <a:endParaRPr lang="pt-BR" sz="9600" dirty="0">
              <a:solidFill>
                <a:schemeClr val="bg2"/>
              </a:solidFill>
              <a:latin typeface="Fredoka" pitchFamily="2" charset="-79"/>
              <a:cs typeface="Fredoka" pitchFamily="2" charset="-79"/>
            </a:endParaRPr>
          </a:p>
          <a:p>
            <a:pPr marL="0" indent="0">
              <a:buNone/>
            </a:pPr>
            <a:r>
              <a:rPr lang="pt-BR" sz="9600" dirty="0">
                <a:solidFill>
                  <a:schemeClr val="bg2"/>
                </a:solidFill>
                <a:latin typeface="Fredoka" pitchFamily="2" charset="-79"/>
                <a:cs typeface="Fredoka" pitchFamily="2" charset="-79"/>
              </a:rPr>
              <a:t>Opções de compra:</a:t>
            </a:r>
          </a:p>
          <a:p>
            <a:r>
              <a:rPr lang="pt-BR" sz="9600" dirty="0">
                <a:solidFill>
                  <a:schemeClr val="bg2"/>
                </a:solidFill>
                <a:latin typeface="Fredoka" pitchFamily="2" charset="-79"/>
                <a:cs typeface="Fredoka" pitchFamily="2" charset="-79"/>
              </a:rPr>
              <a:t>On-Demand - pago por segundo para hosts dedicados ativos</a:t>
            </a:r>
          </a:p>
          <a:p>
            <a:r>
              <a:rPr lang="pt-BR" sz="9600" dirty="0">
                <a:solidFill>
                  <a:schemeClr val="bg2"/>
                </a:solidFill>
                <a:latin typeface="Fredoka" pitchFamily="2" charset="-79"/>
                <a:cs typeface="Fredoka" pitchFamily="2" charset="-79"/>
              </a:rPr>
              <a:t>Reserved - 1 ou 3 anos (Sem adiantamento, Adiantamento Parcial, Tudo Adiantado)</a:t>
            </a:r>
          </a:p>
          <a:p>
            <a:endParaRPr lang="pt-BR" sz="9600" dirty="0">
              <a:solidFill>
                <a:schemeClr val="bg2"/>
              </a:solidFill>
              <a:latin typeface="Fredoka" pitchFamily="2" charset="-79"/>
              <a:cs typeface="Fredoka" pitchFamily="2" charset="-79"/>
            </a:endParaRPr>
          </a:p>
          <a:p>
            <a:endParaRPr lang="pt-BR" sz="9600" dirty="0">
              <a:solidFill>
                <a:schemeClr val="bg2"/>
              </a:solidFill>
              <a:latin typeface="Fredoka" pitchFamily="2" charset="-79"/>
              <a:cs typeface="Fredoka" pitchFamily="2" charset="-79"/>
            </a:endParaRPr>
          </a:p>
          <a:p>
            <a:pPr marL="0" indent="0">
              <a:buNone/>
            </a:pPr>
            <a:r>
              <a:rPr lang="pt-BR" sz="9600" dirty="0">
                <a:solidFill>
                  <a:srgbClr val="EE0303"/>
                </a:solidFill>
                <a:effectLst/>
                <a:latin typeface="Fredoka" pitchFamily="2" charset="-79"/>
                <a:cs typeface="Fredoka" pitchFamily="2" charset="-79"/>
              </a:rPr>
              <a:t>A opção mais cara! Cobrança por host </a:t>
            </a:r>
          </a:p>
          <a:p>
            <a:pPr marL="0" indent="0">
              <a:buNone/>
            </a:pPr>
            <a:endParaRPr lang="pt-BR" sz="9600" dirty="0">
              <a:latin typeface="Fredoka" pitchFamily="2" charset="-79"/>
              <a:cs typeface="Fredoka" pitchFamily="2" charset="-79"/>
            </a:endParaRPr>
          </a:p>
          <a:p>
            <a:pPr marL="0" indent="0">
              <a:buNone/>
            </a:pPr>
            <a:r>
              <a:rPr lang="pt-BR" sz="9600" dirty="0">
                <a:solidFill>
                  <a:schemeClr val="accent2"/>
                </a:solidFill>
                <a:latin typeface="Fredoka" pitchFamily="2" charset="-79"/>
                <a:cs typeface="Fredoka" pitchFamily="2" charset="-79"/>
              </a:rPr>
              <a:t>Útil para softwares com modelo de licenciamento complicado </a:t>
            </a:r>
            <a:br>
              <a:rPr lang="pt-BR" sz="9600" dirty="0">
                <a:solidFill>
                  <a:schemeClr val="accent2"/>
                </a:solidFill>
                <a:latin typeface="Fredoka" pitchFamily="2" charset="-79"/>
                <a:cs typeface="Fredoka" pitchFamily="2" charset="-79"/>
              </a:rPr>
            </a:br>
            <a:r>
              <a:rPr lang="pt-BR" sz="9600" dirty="0">
                <a:solidFill>
                  <a:schemeClr val="accent2"/>
                </a:solidFill>
                <a:latin typeface="Fredoka" pitchFamily="2" charset="-79"/>
                <a:cs typeface="Fredoka" pitchFamily="2" charset="-79"/>
              </a:rPr>
              <a:t>(BYOL - Traga sua própria licença)</a:t>
            </a:r>
          </a:p>
          <a:p>
            <a:pPr marL="0" indent="0" algn="l">
              <a:buNone/>
            </a:pPr>
            <a:endParaRPr lang="pt-BR" b="0" i="0" dirty="0">
              <a:solidFill>
                <a:srgbClr val="333333"/>
              </a:solidFill>
              <a:effectLst/>
              <a:latin typeface="Fredoka" pitchFamily="2" charset="-79"/>
              <a:cs typeface="Fredoka" pitchFamily="2" charset="-79"/>
            </a:endParaRPr>
          </a:p>
          <a:p>
            <a:pPr marL="0" indent="0">
              <a:buNone/>
            </a:pPr>
            <a:br>
              <a:rPr lang="pt-BR" dirty="0">
                <a:latin typeface="Fredoka" pitchFamily="2" charset="-79"/>
                <a:cs typeface="Fredoka" pitchFamily="2" charset="-79"/>
              </a:rPr>
            </a:br>
            <a:endParaRPr lang="pt-BR" dirty="0">
              <a:latin typeface="Fredoka" pitchFamily="2" charset="-79"/>
              <a:cs typeface="Fredoka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5829294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0F2FFB-8746-F353-13C3-3AD9A54CE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71" y="144000"/>
            <a:ext cx="12154930" cy="751562"/>
          </a:xfrm>
        </p:spPr>
        <p:txBody>
          <a:bodyPr>
            <a:noAutofit/>
          </a:bodyPr>
          <a:lstStyle/>
          <a:p>
            <a:r>
              <a:rPr lang="pt-BR" sz="3600" dirty="0">
                <a:solidFill>
                  <a:schemeClr val="accent4"/>
                </a:solidFill>
                <a:latin typeface="Fredoka" pitchFamily="2" charset="-79"/>
                <a:cs typeface="Fredoka" pitchFamily="2" charset="-79"/>
              </a:rPr>
              <a:t>RESERVA DE CAPACIDADE (CAPACITY RESERVATIONS)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5E40B8A-8A1E-0A6B-FBB2-DA641FAD7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013341"/>
            <a:ext cx="12192001" cy="5456289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pt-BR" sz="96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Reserve capacidade de instâncias sob demanda em uma AZ específica para qualquer duração</a:t>
            </a:r>
          </a:p>
          <a:p>
            <a:pPr marL="0" indent="0">
              <a:buNone/>
            </a:pPr>
            <a:endParaRPr lang="pt-BR" sz="9600" dirty="0">
              <a:solidFill>
                <a:srgbClr val="FFFFFF"/>
              </a:solidFill>
              <a:latin typeface="Fredoka" pitchFamily="2" charset="-79"/>
              <a:cs typeface="Fredoka" pitchFamily="2" charset="-79"/>
            </a:endParaRPr>
          </a:p>
          <a:p>
            <a:pPr marL="0" indent="0">
              <a:buNone/>
            </a:pPr>
            <a:r>
              <a:rPr lang="pt-BR" sz="96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• </a:t>
            </a:r>
            <a:r>
              <a:rPr lang="pt-BR" sz="9600" dirty="0">
                <a:solidFill>
                  <a:srgbClr val="0CA789"/>
                </a:solidFill>
                <a:latin typeface="Fredoka" pitchFamily="2" charset="-79"/>
                <a:cs typeface="Fredoka" pitchFamily="2" charset="-79"/>
              </a:rPr>
              <a:t>Você sempre terá acesso à capacidade do EC2 quando precisar</a:t>
            </a:r>
          </a:p>
          <a:p>
            <a:pPr marL="0" indent="0">
              <a:buNone/>
            </a:pPr>
            <a:r>
              <a:rPr lang="pt-BR" sz="96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• Sem compromisso de tempo (criar/cancelar a qualquer momento), sem descontos de faturamento</a:t>
            </a:r>
          </a:p>
          <a:p>
            <a:pPr marL="0" indent="0">
              <a:buNone/>
            </a:pPr>
            <a:endParaRPr lang="pt-BR" sz="9600" dirty="0">
              <a:solidFill>
                <a:srgbClr val="FFFFFF"/>
              </a:solidFill>
              <a:latin typeface="Fredoka" pitchFamily="2" charset="-79"/>
              <a:cs typeface="Fredoka" pitchFamily="2" charset="-79"/>
            </a:endParaRPr>
          </a:p>
          <a:p>
            <a:pPr marL="0" indent="0">
              <a:buNone/>
            </a:pPr>
            <a:r>
              <a:rPr lang="pt-BR" sz="96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• Combine com Instâncias Reservadas Regionais e Planos de Poupança para se beneficiar de descontos de faturamento</a:t>
            </a:r>
          </a:p>
          <a:p>
            <a:pPr marL="0" indent="0">
              <a:buNone/>
            </a:pPr>
            <a:r>
              <a:rPr lang="pt-BR" sz="9600" dirty="0">
                <a:solidFill>
                  <a:srgbClr val="FF0000"/>
                </a:solidFill>
                <a:latin typeface="Fredoka" pitchFamily="2" charset="-79"/>
                <a:cs typeface="Fredoka" pitchFamily="2" charset="-79"/>
              </a:rPr>
              <a:t>• Você será cobrado de acordo com a taxa sob demanda, independentemente de executar instâncias ou não</a:t>
            </a:r>
          </a:p>
          <a:p>
            <a:pPr marL="0" indent="0">
              <a:buNone/>
            </a:pPr>
            <a:endParaRPr lang="pt-BR" sz="9600" dirty="0">
              <a:solidFill>
                <a:srgbClr val="FFFFFF"/>
              </a:solidFill>
              <a:latin typeface="Fredoka" pitchFamily="2" charset="-79"/>
              <a:cs typeface="Fredoka" pitchFamily="2" charset="-79"/>
            </a:endParaRPr>
          </a:p>
          <a:p>
            <a:pPr marL="0" indent="0">
              <a:buNone/>
            </a:pPr>
            <a:r>
              <a:rPr lang="pt-BR" sz="96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• Adequado para cargas de trabalho ininterruptas e de curto prazo que precisam estar em um AZ específica</a:t>
            </a:r>
          </a:p>
          <a:p>
            <a:pPr marL="0" indent="0">
              <a:buNone/>
            </a:pPr>
            <a:endParaRPr lang="pt-BR" sz="9600" b="0" i="0" dirty="0">
              <a:solidFill>
                <a:srgbClr val="FFFFFF"/>
              </a:solidFill>
              <a:effectLst/>
              <a:latin typeface="Fredoka" pitchFamily="2" charset="-79"/>
              <a:cs typeface="Fredoka" pitchFamily="2" charset="-79"/>
            </a:endParaRPr>
          </a:p>
          <a:p>
            <a:pPr marL="0" indent="0" algn="l">
              <a:buNone/>
            </a:pPr>
            <a:r>
              <a:rPr lang="pt-BR" sz="9600" dirty="0">
                <a:solidFill>
                  <a:schemeClr val="accent2"/>
                </a:solidFill>
                <a:latin typeface="Fredoka" pitchFamily="2" charset="-79"/>
                <a:cs typeface="Fredoka" pitchFamily="2" charset="-79"/>
              </a:rPr>
              <a:t>Casos de uso: </a:t>
            </a:r>
            <a:r>
              <a:rPr lang="pt-BR" sz="96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eventos de escalabilidade e requisitos regulatórios e recuperação de desastres</a:t>
            </a:r>
          </a:p>
          <a:p>
            <a:br>
              <a:rPr lang="pt-BR" dirty="0"/>
            </a:br>
            <a:endParaRPr lang="pt-BR" b="0" i="0" dirty="0">
              <a:solidFill>
                <a:srgbClr val="333333"/>
              </a:solidFill>
              <a:effectLst/>
              <a:latin typeface="Fredoka" pitchFamily="2" charset="-79"/>
              <a:cs typeface="Fredoka" pitchFamily="2" charset="-79"/>
            </a:endParaRPr>
          </a:p>
          <a:p>
            <a:pPr marL="0" indent="0">
              <a:buNone/>
            </a:pPr>
            <a:br>
              <a:rPr lang="pt-BR" dirty="0">
                <a:latin typeface="Fredoka" pitchFamily="2" charset="-79"/>
                <a:cs typeface="Fredoka" pitchFamily="2" charset="-79"/>
              </a:rPr>
            </a:br>
            <a:endParaRPr lang="pt-BR" dirty="0">
              <a:latin typeface="Fredoka" pitchFamily="2" charset="-79"/>
              <a:cs typeface="Fredoka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7516074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7" name="Seta: para a Direita 3096">
            <a:extLst>
              <a:ext uri="{FF2B5EF4-FFF2-40B4-BE49-F238E27FC236}">
                <a16:creationId xmlns:a16="http://schemas.microsoft.com/office/drawing/2014/main" id="{78BE2A5D-839C-43F0-9837-713C31370CE0}"/>
              </a:ext>
            </a:extLst>
          </p:cNvPr>
          <p:cNvSpPr/>
          <p:nvPr/>
        </p:nvSpPr>
        <p:spPr>
          <a:xfrm>
            <a:off x="6096000" y="5485025"/>
            <a:ext cx="1190625" cy="220449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Fredoka" pitchFamily="2" charset="-79"/>
              <a:cs typeface="Fredoka" pitchFamily="2" charset="-79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5AC2CA3-0B7C-42EA-85F1-C069B8193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7379523" cy="1325563"/>
          </a:xfrm>
        </p:spPr>
        <p:txBody>
          <a:bodyPr/>
          <a:lstStyle/>
          <a:p>
            <a:r>
              <a:rPr lang="pt-BR" dirty="0">
                <a:solidFill>
                  <a:schemeClr val="accent4"/>
                </a:solidFill>
                <a:latin typeface="Fredoka" pitchFamily="2" charset="-79"/>
                <a:cs typeface="Fredoka" pitchFamily="2" charset="-79"/>
              </a:rPr>
              <a:t>CARGAS DE TRABALHO</a:t>
            </a:r>
          </a:p>
        </p:txBody>
      </p:sp>
      <p:cxnSp>
        <p:nvCxnSpPr>
          <p:cNvPr id="45" name="Conector de Seta Reta 44">
            <a:extLst>
              <a:ext uri="{FF2B5EF4-FFF2-40B4-BE49-F238E27FC236}">
                <a16:creationId xmlns:a16="http://schemas.microsoft.com/office/drawing/2014/main" id="{F9956EAE-02F6-4C2D-BC63-0CF31AA2D0D4}"/>
              </a:ext>
            </a:extLst>
          </p:cNvPr>
          <p:cNvCxnSpPr>
            <a:cxnSpLocks/>
          </p:cNvCxnSpPr>
          <p:nvPr/>
        </p:nvCxnSpPr>
        <p:spPr>
          <a:xfrm>
            <a:off x="5829808" y="6015641"/>
            <a:ext cx="1677880" cy="0"/>
          </a:xfrm>
          <a:prstGeom prst="straightConnector1">
            <a:avLst/>
          </a:prstGeom>
          <a:ln>
            <a:solidFill>
              <a:srgbClr val="FFFFFF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4494A879-148A-4AB9-BB51-8029592758D7}"/>
              </a:ext>
            </a:extLst>
          </p:cNvPr>
          <p:cNvCxnSpPr>
            <a:cxnSpLocks/>
          </p:cNvCxnSpPr>
          <p:nvPr/>
        </p:nvCxnSpPr>
        <p:spPr>
          <a:xfrm flipH="1" flipV="1">
            <a:off x="5829137" y="4453172"/>
            <a:ext cx="0" cy="1562469"/>
          </a:xfrm>
          <a:prstGeom prst="straightConnector1">
            <a:avLst/>
          </a:prstGeom>
          <a:ln>
            <a:solidFill>
              <a:srgbClr val="FFFFFF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5" name="Conector de Seta Reta 64">
            <a:extLst>
              <a:ext uri="{FF2B5EF4-FFF2-40B4-BE49-F238E27FC236}">
                <a16:creationId xmlns:a16="http://schemas.microsoft.com/office/drawing/2014/main" id="{44D60248-EDB6-4E4B-8DF1-AA6D3353DECB}"/>
              </a:ext>
            </a:extLst>
          </p:cNvPr>
          <p:cNvCxnSpPr>
            <a:cxnSpLocks/>
          </p:cNvCxnSpPr>
          <p:nvPr/>
        </p:nvCxnSpPr>
        <p:spPr>
          <a:xfrm>
            <a:off x="5780490" y="3540651"/>
            <a:ext cx="1677880" cy="0"/>
          </a:xfrm>
          <a:prstGeom prst="straightConnector1">
            <a:avLst/>
          </a:prstGeom>
          <a:ln>
            <a:solidFill>
              <a:srgbClr val="FFFFFF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6" name="Conector de Seta Reta 65">
            <a:extLst>
              <a:ext uri="{FF2B5EF4-FFF2-40B4-BE49-F238E27FC236}">
                <a16:creationId xmlns:a16="http://schemas.microsoft.com/office/drawing/2014/main" id="{565A7D36-6733-4C28-8E98-BF1C0243D313}"/>
              </a:ext>
            </a:extLst>
          </p:cNvPr>
          <p:cNvCxnSpPr>
            <a:cxnSpLocks/>
          </p:cNvCxnSpPr>
          <p:nvPr/>
        </p:nvCxnSpPr>
        <p:spPr>
          <a:xfrm flipH="1" flipV="1">
            <a:off x="5779819" y="1978182"/>
            <a:ext cx="0" cy="1562469"/>
          </a:xfrm>
          <a:prstGeom prst="straightConnector1">
            <a:avLst/>
          </a:prstGeom>
          <a:ln>
            <a:solidFill>
              <a:srgbClr val="FFFFFF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6" name="Título 1">
            <a:extLst>
              <a:ext uri="{FF2B5EF4-FFF2-40B4-BE49-F238E27FC236}">
                <a16:creationId xmlns:a16="http://schemas.microsoft.com/office/drawing/2014/main" id="{421384E8-CB86-480F-A916-04DCD4D5DFA3}"/>
              </a:ext>
            </a:extLst>
          </p:cNvPr>
          <p:cNvSpPr txBox="1">
            <a:spLocks/>
          </p:cNvSpPr>
          <p:nvPr/>
        </p:nvSpPr>
        <p:spPr>
          <a:xfrm>
            <a:off x="5487206" y="3129096"/>
            <a:ext cx="292336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  Spot Instance</a:t>
            </a:r>
            <a:endParaRPr lang="pt-BR" dirty="0">
              <a:solidFill>
                <a:srgbClr val="FFFFFF"/>
              </a:solidFill>
              <a:latin typeface="Fredoka" pitchFamily="2" charset="-79"/>
              <a:cs typeface="Fredoka" pitchFamily="2" charset="-79"/>
            </a:endParaRPr>
          </a:p>
        </p:txBody>
      </p:sp>
      <p:sp>
        <p:nvSpPr>
          <p:cNvPr id="87" name="Título 1">
            <a:extLst>
              <a:ext uri="{FF2B5EF4-FFF2-40B4-BE49-F238E27FC236}">
                <a16:creationId xmlns:a16="http://schemas.microsoft.com/office/drawing/2014/main" id="{6DA876FC-D711-40D1-B238-83B15149A5CC}"/>
              </a:ext>
            </a:extLst>
          </p:cNvPr>
          <p:cNvSpPr txBox="1">
            <a:spLocks/>
          </p:cNvSpPr>
          <p:nvPr/>
        </p:nvSpPr>
        <p:spPr>
          <a:xfrm>
            <a:off x="5696757" y="5630558"/>
            <a:ext cx="263761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Saving Plans</a:t>
            </a:r>
            <a:endParaRPr lang="pt-BR" dirty="0">
              <a:solidFill>
                <a:srgbClr val="FFFFFF"/>
              </a:solidFill>
              <a:latin typeface="Fredoka" pitchFamily="2" charset="-79"/>
              <a:cs typeface="Fredoka" pitchFamily="2" charset="-79"/>
            </a:endParaRPr>
          </a:p>
        </p:txBody>
      </p:sp>
      <p:cxnSp>
        <p:nvCxnSpPr>
          <p:cNvPr id="151" name="Conector de Seta Reta 150">
            <a:extLst>
              <a:ext uri="{FF2B5EF4-FFF2-40B4-BE49-F238E27FC236}">
                <a16:creationId xmlns:a16="http://schemas.microsoft.com/office/drawing/2014/main" id="{4974C119-1048-4661-9AF5-014D4FD7726B}"/>
              </a:ext>
            </a:extLst>
          </p:cNvPr>
          <p:cNvCxnSpPr>
            <a:cxnSpLocks/>
          </p:cNvCxnSpPr>
          <p:nvPr/>
        </p:nvCxnSpPr>
        <p:spPr>
          <a:xfrm>
            <a:off x="9288472" y="3540651"/>
            <a:ext cx="1677880" cy="0"/>
          </a:xfrm>
          <a:prstGeom prst="straightConnector1">
            <a:avLst/>
          </a:prstGeom>
          <a:ln>
            <a:solidFill>
              <a:srgbClr val="FFFFFF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52" name="Conector de Seta Reta 151">
            <a:extLst>
              <a:ext uri="{FF2B5EF4-FFF2-40B4-BE49-F238E27FC236}">
                <a16:creationId xmlns:a16="http://schemas.microsoft.com/office/drawing/2014/main" id="{354762E4-A6BB-4FD2-8C69-22BE304205D3}"/>
              </a:ext>
            </a:extLst>
          </p:cNvPr>
          <p:cNvCxnSpPr>
            <a:cxnSpLocks/>
          </p:cNvCxnSpPr>
          <p:nvPr/>
        </p:nvCxnSpPr>
        <p:spPr>
          <a:xfrm flipH="1" flipV="1">
            <a:off x="9287801" y="1978182"/>
            <a:ext cx="0" cy="1562469"/>
          </a:xfrm>
          <a:prstGeom prst="straightConnector1">
            <a:avLst/>
          </a:prstGeom>
          <a:ln>
            <a:solidFill>
              <a:srgbClr val="FFFFFF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70" name="Título 1">
            <a:extLst>
              <a:ext uri="{FF2B5EF4-FFF2-40B4-BE49-F238E27FC236}">
                <a16:creationId xmlns:a16="http://schemas.microsoft.com/office/drawing/2014/main" id="{CCD729D8-E5EE-4F35-890B-7D02986CA9C6}"/>
              </a:ext>
            </a:extLst>
          </p:cNvPr>
          <p:cNvSpPr txBox="1">
            <a:spLocks/>
          </p:cNvSpPr>
          <p:nvPr/>
        </p:nvSpPr>
        <p:spPr>
          <a:xfrm>
            <a:off x="8995188" y="3129096"/>
            <a:ext cx="31968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rPr>
              <a:t>Reserved Instance</a:t>
            </a:r>
            <a:endParaRPr lang="pt-BR" dirty="0">
              <a:solidFill>
                <a:srgbClr val="FFFFFF"/>
              </a:solidFill>
              <a:latin typeface="Fredoka" pitchFamily="2" charset="-79"/>
              <a:cs typeface="Fredoka" pitchFamily="2" charset="-79"/>
            </a:endParaRPr>
          </a:p>
        </p:txBody>
      </p:sp>
      <p:cxnSp>
        <p:nvCxnSpPr>
          <p:cNvPr id="172" name="Conector de Seta Reta 171">
            <a:extLst>
              <a:ext uri="{FF2B5EF4-FFF2-40B4-BE49-F238E27FC236}">
                <a16:creationId xmlns:a16="http://schemas.microsoft.com/office/drawing/2014/main" id="{71948A5B-9E74-4522-B11B-588C732711BA}"/>
              </a:ext>
            </a:extLst>
          </p:cNvPr>
          <p:cNvCxnSpPr>
            <a:cxnSpLocks/>
          </p:cNvCxnSpPr>
          <p:nvPr/>
        </p:nvCxnSpPr>
        <p:spPr>
          <a:xfrm>
            <a:off x="2106271" y="6015641"/>
            <a:ext cx="1677880" cy="0"/>
          </a:xfrm>
          <a:prstGeom prst="straightConnector1">
            <a:avLst/>
          </a:prstGeom>
          <a:ln>
            <a:solidFill>
              <a:srgbClr val="FFFFFF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73" name="Conector de Seta Reta 172">
            <a:extLst>
              <a:ext uri="{FF2B5EF4-FFF2-40B4-BE49-F238E27FC236}">
                <a16:creationId xmlns:a16="http://schemas.microsoft.com/office/drawing/2014/main" id="{14560A22-9B3E-4068-ADA2-4D9630269867}"/>
              </a:ext>
            </a:extLst>
          </p:cNvPr>
          <p:cNvCxnSpPr>
            <a:cxnSpLocks/>
          </p:cNvCxnSpPr>
          <p:nvPr/>
        </p:nvCxnSpPr>
        <p:spPr>
          <a:xfrm flipH="1" flipV="1">
            <a:off x="2105600" y="4453172"/>
            <a:ext cx="0" cy="1562469"/>
          </a:xfrm>
          <a:prstGeom prst="straightConnector1">
            <a:avLst/>
          </a:prstGeom>
          <a:ln>
            <a:solidFill>
              <a:srgbClr val="FFFFFF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3098" name="Agrupar 3097">
            <a:extLst>
              <a:ext uri="{FF2B5EF4-FFF2-40B4-BE49-F238E27FC236}">
                <a16:creationId xmlns:a16="http://schemas.microsoft.com/office/drawing/2014/main" id="{9F02C3DE-4D3A-4BE6-B692-3A7F626821ED}"/>
              </a:ext>
            </a:extLst>
          </p:cNvPr>
          <p:cNvGrpSpPr/>
          <p:nvPr/>
        </p:nvGrpSpPr>
        <p:grpSpPr>
          <a:xfrm>
            <a:off x="1763669" y="1978182"/>
            <a:ext cx="2923367" cy="2476477"/>
            <a:chOff x="1763669" y="1978182"/>
            <a:chExt cx="2923367" cy="2476477"/>
          </a:xfrm>
        </p:grpSpPr>
        <p:grpSp>
          <p:nvGrpSpPr>
            <p:cNvPr id="191" name="Agrupar 190">
              <a:extLst>
                <a:ext uri="{FF2B5EF4-FFF2-40B4-BE49-F238E27FC236}">
                  <a16:creationId xmlns:a16="http://schemas.microsoft.com/office/drawing/2014/main" id="{CFE50143-EAE9-40AB-B8A8-4EEE2645BCB3}"/>
                </a:ext>
              </a:extLst>
            </p:cNvPr>
            <p:cNvGrpSpPr/>
            <p:nvPr/>
          </p:nvGrpSpPr>
          <p:grpSpPr>
            <a:xfrm>
              <a:off x="2056282" y="1978182"/>
              <a:ext cx="1678551" cy="1562469"/>
              <a:chOff x="9968952" y="4136995"/>
              <a:chExt cx="1678551" cy="1562469"/>
            </a:xfrm>
          </p:grpSpPr>
          <p:cxnSp>
            <p:nvCxnSpPr>
              <p:cNvPr id="192" name="Conector de Seta Reta 191">
                <a:extLst>
                  <a:ext uri="{FF2B5EF4-FFF2-40B4-BE49-F238E27FC236}">
                    <a16:creationId xmlns:a16="http://schemas.microsoft.com/office/drawing/2014/main" id="{FCED99D1-C1D1-45C8-9809-DF2E01B4FF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69623" y="5699464"/>
                <a:ext cx="1677880" cy="0"/>
              </a:xfrm>
              <a:prstGeom prst="straightConnector1">
                <a:avLst/>
              </a:prstGeom>
              <a:ln>
                <a:solidFill>
                  <a:srgbClr val="FFFFFF"/>
                </a:solidFill>
                <a:tailEnd type="triangle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193" name="Conector de Seta Reta 192">
                <a:extLst>
                  <a:ext uri="{FF2B5EF4-FFF2-40B4-BE49-F238E27FC236}">
                    <a16:creationId xmlns:a16="http://schemas.microsoft.com/office/drawing/2014/main" id="{5D2A3D6B-7878-4A47-BD0F-BF8C3F22698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968952" y="4136995"/>
                <a:ext cx="0" cy="1562469"/>
              </a:xfrm>
              <a:prstGeom prst="straightConnector1">
                <a:avLst/>
              </a:prstGeom>
              <a:ln>
                <a:solidFill>
                  <a:srgbClr val="FFFFFF"/>
                </a:solidFill>
                <a:tailEnd type="triangle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194" name="Conector reto 193">
                <a:extLst>
                  <a:ext uri="{FF2B5EF4-FFF2-40B4-BE49-F238E27FC236}">
                    <a16:creationId xmlns:a16="http://schemas.microsoft.com/office/drawing/2014/main" id="{A7253AE4-15F2-408F-BAE1-0B6BCDB0D2EE}"/>
                  </a:ext>
                </a:extLst>
              </p:cNvPr>
              <p:cNvCxnSpPr/>
              <p:nvPr/>
            </p:nvCxnSpPr>
            <p:spPr>
              <a:xfrm flipV="1">
                <a:off x="9968952" y="5186363"/>
                <a:ext cx="341861" cy="513101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95" name="Conector reto 194">
                <a:extLst>
                  <a:ext uri="{FF2B5EF4-FFF2-40B4-BE49-F238E27FC236}">
                    <a16:creationId xmlns:a16="http://schemas.microsoft.com/office/drawing/2014/main" id="{701CE60F-B638-4E64-A155-BA749D9E7D1B}"/>
                  </a:ext>
                </a:extLst>
              </p:cNvPr>
              <p:cNvCxnSpPr/>
              <p:nvPr/>
            </p:nvCxnSpPr>
            <p:spPr>
              <a:xfrm>
                <a:off x="10310813" y="5186363"/>
                <a:ext cx="166687" cy="326231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96" name="Conector reto 195">
                <a:extLst>
                  <a:ext uri="{FF2B5EF4-FFF2-40B4-BE49-F238E27FC236}">
                    <a16:creationId xmlns:a16="http://schemas.microsoft.com/office/drawing/2014/main" id="{9B694497-4413-4030-AE8F-B3BC77058235}"/>
                  </a:ext>
                </a:extLst>
              </p:cNvPr>
              <p:cNvCxnSpPr/>
              <p:nvPr/>
            </p:nvCxnSpPr>
            <p:spPr>
              <a:xfrm flipV="1">
                <a:off x="10482263" y="4876800"/>
                <a:ext cx="166687" cy="631031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97" name="Conector reto 196">
                <a:extLst>
                  <a:ext uri="{FF2B5EF4-FFF2-40B4-BE49-F238E27FC236}">
                    <a16:creationId xmlns:a16="http://schemas.microsoft.com/office/drawing/2014/main" id="{1CE8876F-89C8-4DFB-B0D6-161C3DD301BD}"/>
                  </a:ext>
                </a:extLst>
              </p:cNvPr>
              <p:cNvCxnSpPr/>
              <p:nvPr/>
            </p:nvCxnSpPr>
            <p:spPr>
              <a:xfrm>
                <a:off x="10651331" y="4886325"/>
                <a:ext cx="176213" cy="481013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98" name="Conector reto 197">
                <a:extLst>
                  <a:ext uri="{FF2B5EF4-FFF2-40B4-BE49-F238E27FC236}">
                    <a16:creationId xmlns:a16="http://schemas.microsoft.com/office/drawing/2014/main" id="{9901C811-9CE2-42FF-9294-F5FAF0EB033F}"/>
                  </a:ext>
                </a:extLst>
              </p:cNvPr>
              <p:cNvCxnSpPr/>
              <p:nvPr/>
            </p:nvCxnSpPr>
            <p:spPr>
              <a:xfrm flipV="1">
                <a:off x="10827544" y="5112544"/>
                <a:ext cx="154781" cy="254794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99" name="Conector reto 198">
                <a:extLst>
                  <a:ext uri="{FF2B5EF4-FFF2-40B4-BE49-F238E27FC236}">
                    <a16:creationId xmlns:a16="http://schemas.microsoft.com/office/drawing/2014/main" id="{1F307C60-71D3-4F86-96CE-D90D9C0E399D}"/>
                  </a:ext>
                </a:extLst>
              </p:cNvPr>
              <p:cNvCxnSpPr/>
              <p:nvPr/>
            </p:nvCxnSpPr>
            <p:spPr>
              <a:xfrm>
                <a:off x="10982325" y="5112544"/>
                <a:ext cx="123825" cy="254794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00" name="Conector reto 199">
                <a:extLst>
                  <a:ext uri="{FF2B5EF4-FFF2-40B4-BE49-F238E27FC236}">
                    <a16:creationId xmlns:a16="http://schemas.microsoft.com/office/drawing/2014/main" id="{9CE78C26-64DF-4F93-AB67-F963E17AB5DF}"/>
                  </a:ext>
                </a:extLst>
              </p:cNvPr>
              <p:cNvCxnSpPr/>
              <p:nvPr/>
            </p:nvCxnSpPr>
            <p:spPr>
              <a:xfrm flipV="1">
                <a:off x="11106150" y="4714875"/>
                <a:ext cx="147638" cy="652463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01" name="Conector reto 200">
                <a:extLst>
                  <a:ext uri="{FF2B5EF4-FFF2-40B4-BE49-F238E27FC236}">
                    <a16:creationId xmlns:a16="http://schemas.microsoft.com/office/drawing/2014/main" id="{3FE56229-EFB0-4F6F-A259-ECA11F6FC357}"/>
                  </a:ext>
                </a:extLst>
              </p:cNvPr>
              <p:cNvCxnSpPr/>
              <p:nvPr/>
            </p:nvCxnSpPr>
            <p:spPr>
              <a:xfrm>
                <a:off x="11257081" y="4714875"/>
                <a:ext cx="97631" cy="478632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02" name="Conector reto 201">
                <a:extLst>
                  <a:ext uri="{FF2B5EF4-FFF2-40B4-BE49-F238E27FC236}">
                    <a16:creationId xmlns:a16="http://schemas.microsoft.com/office/drawing/2014/main" id="{8B373B81-CDBF-4AF5-B071-6D9AB593108E}"/>
                  </a:ext>
                </a:extLst>
              </p:cNvPr>
              <p:cNvCxnSpPr/>
              <p:nvPr/>
            </p:nvCxnSpPr>
            <p:spPr>
              <a:xfrm flipV="1">
                <a:off x="11354712" y="4954191"/>
                <a:ext cx="134819" cy="239316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203" name="Elipse 202">
                <a:extLst>
                  <a:ext uri="{FF2B5EF4-FFF2-40B4-BE49-F238E27FC236}">
                    <a16:creationId xmlns:a16="http://schemas.microsoft.com/office/drawing/2014/main" id="{CD30ED9C-5A4B-4411-8DA4-370616534542}"/>
                  </a:ext>
                </a:extLst>
              </p:cNvPr>
              <p:cNvSpPr/>
              <p:nvPr/>
            </p:nvSpPr>
            <p:spPr>
              <a:xfrm>
                <a:off x="10281763" y="5175885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latin typeface="Fredoka" pitchFamily="2" charset="-79"/>
                  <a:cs typeface="Fredoka" pitchFamily="2" charset="-79"/>
                </a:endParaRPr>
              </a:p>
            </p:txBody>
          </p:sp>
          <p:sp>
            <p:nvSpPr>
              <p:cNvPr id="204" name="Elipse 203">
                <a:extLst>
                  <a:ext uri="{FF2B5EF4-FFF2-40B4-BE49-F238E27FC236}">
                    <a16:creationId xmlns:a16="http://schemas.microsoft.com/office/drawing/2014/main" id="{3481D9C0-8AC7-40E0-97A0-66F9F43E8E3B}"/>
                  </a:ext>
                </a:extLst>
              </p:cNvPr>
              <p:cNvSpPr/>
              <p:nvPr/>
            </p:nvSpPr>
            <p:spPr>
              <a:xfrm>
                <a:off x="10454641" y="5472590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latin typeface="Fredoka" pitchFamily="2" charset="-79"/>
                  <a:cs typeface="Fredoka" pitchFamily="2" charset="-79"/>
                </a:endParaRPr>
              </a:p>
            </p:txBody>
          </p:sp>
          <p:sp>
            <p:nvSpPr>
              <p:cNvPr id="205" name="Elipse 204">
                <a:extLst>
                  <a:ext uri="{FF2B5EF4-FFF2-40B4-BE49-F238E27FC236}">
                    <a16:creationId xmlns:a16="http://schemas.microsoft.com/office/drawing/2014/main" id="{77367D99-E68F-4DCB-A07D-C0DF1C004443}"/>
                  </a:ext>
                </a:extLst>
              </p:cNvPr>
              <p:cNvSpPr/>
              <p:nvPr/>
            </p:nvSpPr>
            <p:spPr>
              <a:xfrm>
                <a:off x="10630160" y="4870993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latin typeface="Fredoka" pitchFamily="2" charset="-79"/>
                  <a:cs typeface="Fredoka" pitchFamily="2" charset="-79"/>
                </a:endParaRPr>
              </a:p>
            </p:txBody>
          </p:sp>
          <p:sp>
            <p:nvSpPr>
              <p:cNvPr id="206" name="Elipse 205">
                <a:extLst>
                  <a:ext uri="{FF2B5EF4-FFF2-40B4-BE49-F238E27FC236}">
                    <a16:creationId xmlns:a16="http://schemas.microsoft.com/office/drawing/2014/main" id="{BE866D65-AED7-40A9-B6FB-9775F3CF565F}"/>
                  </a:ext>
                </a:extLst>
              </p:cNvPr>
              <p:cNvSpPr/>
              <p:nvPr/>
            </p:nvSpPr>
            <p:spPr>
              <a:xfrm>
                <a:off x="10811827" y="5331144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latin typeface="Fredoka" pitchFamily="2" charset="-79"/>
                  <a:cs typeface="Fredoka" pitchFamily="2" charset="-79"/>
                </a:endParaRPr>
              </a:p>
            </p:txBody>
          </p:sp>
          <p:sp>
            <p:nvSpPr>
              <p:cNvPr id="207" name="Elipse 206">
                <a:extLst>
                  <a:ext uri="{FF2B5EF4-FFF2-40B4-BE49-F238E27FC236}">
                    <a16:creationId xmlns:a16="http://schemas.microsoft.com/office/drawing/2014/main" id="{FCE6A81C-0249-4830-8B4F-8AC690A426AA}"/>
                  </a:ext>
                </a:extLst>
              </p:cNvPr>
              <p:cNvSpPr/>
              <p:nvPr/>
            </p:nvSpPr>
            <p:spPr>
              <a:xfrm>
                <a:off x="10959507" y="5103019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latin typeface="Fredoka" pitchFamily="2" charset="-79"/>
                  <a:cs typeface="Fredoka" pitchFamily="2" charset="-79"/>
                </a:endParaRPr>
              </a:p>
            </p:txBody>
          </p:sp>
          <p:sp>
            <p:nvSpPr>
              <p:cNvPr id="208" name="Elipse 207">
                <a:extLst>
                  <a:ext uri="{FF2B5EF4-FFF2-40B4-BE49-F238E27FC236}">
                    <a16:creationId xmlns:a16="http://schemas.microsoft.com/office/drawing/2014/main" id="{7529491D-40A1-4859-8AEC-D3F2E9E38F3E}"/>
                  </a:ext>
                </a:extLst>
              </p:cNvPr>
              <p:cNvSpPr/>
              <p:nvPr/>
            </p:nvSpPr>
            <p:spPr>
              <a:xfrm>
                <a:off x="11079440" y="5332334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latin typeface="Fredoka" pitchFamily="2" charset="-79"/>
                  <a:cs typeface="Fredoka" pitchFamily="2" charset="-79"/>
                </a:endParaRPr>
              </a:p>
            </p:txBody>
          </p:sp>
          <p:sp>
            <p:nvSpPr>
              <p:cNvPr id="209" name="Elipse 208">
                <a:extLst>
                  <a:ext uri="{FF2B5EF4-FFF2-40B4-BE49-F238E27FC236}">
                    <a16:creationId xmlns:a16="http://schemas.microsoft.com/office/drawing/2014/main" id="{C26702DD-20C6-45E4-81BF-1C3129B128BF}"/>
                  </a:ext>
                </a:extLst>
              </p:cNvPr>
              <p:cNvSpPr/>
              <p:nvPr/>
            </p:nvSpPr>
            <p:spPr>
              <a:xfrm>
                <a:off x="11234779" y="4700262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latin typeface="Fredoka" pitchFamily="2" charset="-79"/>
                  <a:cs typeface="Fredoka" pitchFamily="2" charset="-79"/>
                </a:endParaRPr>
              </a:p>
            </p:txBody>
          </p:sp>
          <p:sp>
            <p:nvSpPr>
              <p:cNvPr id="210" name="Elipse 209">
                <a:extLst>
                  <a:ext uri="{FF2B5EF4-FFF2-40B4-BE49-F238E27FC236}">
                    <a16:creationId xmlns:a16="http://schemas.microsoft.com/office/drawing/2014/main" id="{FA37D024-1809-453E-BCCD-E068B120059B}"/>
                  </a:ext>
                </a:extLst>
              </p:cNvPr>
              <p:cNvSpPr/>
              <p:nvPr/>
            </p:nvSpPr>
            <p:spPr>
              <a:xfrm>
                <a:off x="11471635" y="4931331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latin typeface="Fredoka" pitchFamily="2" charset="-79"/>
                  <a:cs typeface="Fredoka" pitchFamily="2" charset="-79"/>
                </a:endParaRPr>
              </a:p>
            </p:txBody>
          </p:sp>
        </p:grpSp>
        <p:sp>
          <p:nvSpPr>
            <p:cNvPr id="211" name="Título 1">
              <a:extLst>
                <a:ext uri="{FF2B5EF4-FFF2-40B4-BE49-F238E27FC236}">
                  <a16:creationId xmlns:a16="http://schemas.microsoft.com/office/drawing/2014/main" id="{E286854B-1E7D-42C3-A26A-35CD50233BB9}"/>
                </a:ext>
              </a:extLst>
            </p:cNvPr>
            <p:cNvSpPr txBox="1">
              <a:spLocks/>
            </p:cNvSpPr>
            <p:nvPr/>
          </p:nvSpPr>
          <p:spPr>
            <a:xfrm>
              <a:off x="1763669" y="3129096"/>
              <a:ext cx="2923367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pt-BR" sz="2800" dirty="0">
                  <a:solidFill>
                    <a:srgbClr val="FFFFFF"/>
                  </a:solidFill>
                  <a:latin typeface="Fredoka" pitchFamily="2" charset="-79"/>
                  <a:cs typeface="Fredoka" pitchFamily="2" charset="-79"/>
                </a:rPr>
                <a:t>  On-Demand</a:t>
              </a:r>
              <a:endParaRPr lang="pt-BR" dirty="0">
                <a:solidFill>
                  <a:srgbClr val="FFFFFF"/>
                </a:solidFill>
                <a:latin typeface="Fredoka" pitchFamily="2" charset="-79"/>
                <a:cs typeface="Fredoka" pitchFamily="2" charset="-79"/>
              </a:endParaRPr>
            </a:p>
          </p:txBody>
        </p:sp>
      </p:grpSp>
      <p:sp>
        <p:nvSpPr>
          <p:cNvPr id="212" name="Título 1">
            <a:extLst>
              <a:ext uri="{FF2B5EF4-FFF2-40B4-BE49-F238E27FC236}">
                <a16:creationId xmlns:a16="http://schemas.microsoft.com/office/drawing/2014/main" id="{B1656899-AE3D-48C1-889E-395B4F1C7CAE}"/>
              </a:ext>
            </a:extLst>
          </p:cNvPr>
          <p:cNvSpPr txBox="1">
            <a:spLocks/>
          </p:cNvSpPr>
          <p:nvPr/>
        </p:nvSpPr>
        <p:spPr>
          <a:xfrm>
            <a:off x="1930908" y="5677090"/>
            <a:ext cx="287384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>
                <a:solidFill>
                  <a:srgbClr val="FFFFFF"/>
                </a:solidFill>
                <a:latin typeface="Outfit"/>
              </a:rPr>
              <a:t>Dedicated Hosts</a:t>
            </a:r>
            <a:endParaRPr lang="pt-BR" dirty="0">
              <a:solidFill>
                <a:srgbClr val="FFFFFF"/>
              </a:solidFill>
              <a:latin typeface="Outfit"/>
            </a:endParaRPr>
          </a:p>
        </p:txBody>
      </p:sp>
      <p:cxnSp>
        <p:nvCxnSpPr>
          <p:cNvPr id="3082" name="Conector reto 3081">
            <a:extLst>
              <a:ext uri="{FF2B5EF4-FFF2-40B4-BE49-F238E27FC236}">
                <a16:creationId xmlns:a16="http://schemas.microsoft.com/office/drawing/2014/main" id="{32DDAC7E-ABD9-4920-9BC6-DA79EA9EFDD5}"/>
              </a:ext>
            </a:extLst>
          </p:cNvPr>
          <p:cNvCxnSpPr>
            <a:cxnSpLocks/>
          </p:cNvCxnSpPr>
          <p:nvPr/>
        </p:nvCxnSpPr>
        <p:spPr>
          <a:xfrm flipV="1">
            <a:off x="9287801" y="2915036"/>
            <a:ext cx="407848" cy="62561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85" name="Conector reto 3084">
            <a:extLst>
              <a:ext uri="{FF2B5EF4-FFF2-40B4-BE49-F238E27FC236}">
                <a16:creationId xmlns:a16="http://schemas.microsoft.com/office/drawing/2014/main" id="{676D6981-9A38-4950-A9C2-A1BF446E758B}"/>
              </a:ext>
            </a:extLst>
          </p:cNvPr>
          <p:cNvCxnSpPr/>
          <p:nvPr/>
        </p:nvCxnSpPr>
        <p:spPr>
          <a:xfrm>
            <a:off x="9695649" y="2915036"/>
            <a:ext cx="1189872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3" name="Conector reto 232">
            <a:extLst>
              <a:ext uri="{FF2B5EF4-FFF2-40B4-BE49-F238E27FC236}">
                <a16:creationId xmlns:a16="http://schemas.microsoft.com/office/drawing/2014/main" id="{1D957C4A-ADCA-4510-8071-FB17141B7206}"/>
              </a:ext>
            </a:extLst>
          </p:cNvPr>
          <p:cNvCxnSpPr>
            <a:cxnSpLocks/>
          </p:cNvCxnSpPr>
          <p:nvPr/>
        </p:nvCxnSpPr>
        <p:spPr>
          <a:xfrm flipV="1">
            <a:off x="2105600" y="5367179"/>
            <a:ext cx="407848" cy="62561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4" name="Conector reto 233">
            <a:extLst>
              <a:ext uri="{FF2B5EF4-FFF2-40B4-BE49-F238E27FC236}">
                <a16:creationId xmlns:a16="http://schemas.microsoft.com/office/drawing/2014/main" id="{32D27D00-CD80-4628-983C-31D42D60B37F}"/>
              </a:ext>
            </a:extLst>
          </p:cNvPr>
          <p:cNvCxnSpPr/>
          <p:nvPr/>
        </p:nvCxnSpPr>
        <p:spPr>
          <a:xfrm>
            <a:off x="2513448" y="5367179"/>
            <a:ext cx="1189872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3092" name="Picture 10" descr="Ícone de cadeado laranja (símbolo PNG)">
            <a:extLst>
              <a:ext uri="{FF2B5EF4-FFF2-40B4-BE49-F238E27FC236}">
                <a16:creationId xmlns:a16="http://schemas.microsoft.com/office/drawing/2014/main" id="{DBADEFC0-CD11-4B14-8C74-CF88AACAFA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8412" y="5116195"/>
            <a:ext cx="402485" cy="402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93" name="Retângulo 3092">
            <a:extLst>
              <a:ext uri="{FF2B5EF4-FFF2-40B4-BE49-F238E27FC236}">
                <a16:creationId xmlns:a16="http://schemas.microsoft.com/office/drawing/2014/main" id="{2950D4E5-7203-4F9B-AF2E-C709CF7DA1AF}"/>
              </a:ext>
            </a:extLst>
          </p:cNvPr>
          <p:cNvSpPr/>
          <p:nvPr/>
        </p:nvSpPr>
        <p:spPr>
          <a:xfrm>
            <a:off x="6116240" y="2712180"/>
            <a:ext cx="316180" cy="81313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Fredoka" pitchFamily="2" charset="-79"/>
              <a:cs typeface="Fredoka" pitchFamily="2" charset="-79"/>
            </a:endParaRPr>
          </a:p>
        </p:txBody>
      </p:sp>
      <p:sp>
        <p:nvSpPr>
          <p:cNvPr id="239" name="Retângulo 238">
            <a:extLst>
              <a:ext uri="{FF2B5EF4-FFF2-40B4-BE49-F238E27FC236}">
                <a16:creationId xmlns:a16="http://schemas.microsoft.com/office/drawing/2014/main" id="{637B4DE1-706A-4435-8773-1918A8317B0D}"/>
              </a:ext>
            </a:extLst>
          </p:cNvPr>
          <p:cNvSpPr/>
          <p:nvPr/>
        </p:nvSpPr>
        <p:spPr>
          <a:xfrm>
            <a:off x="6723974" y="3033866"/>
            <a:ext cx="316180" cy="49062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Fredoka" pitchFamily="2" charset="-79"/>
              <a:cs typeface="Fredoka" pitchFamily="2" charset="-79"/>
            </a:endParaRPr>
          </a:p>
        </p:txBody>
      </p:sp>
      <p:pic>
        <p:nvPicPr>
          <p:cNvPr id="3095" name="Picture 14" descr="Moedas de dólar - ícones de o negócio grátis">
            <a:extLst>
              <a:ext uri="{FF2B5EF4-FFF2-40B4-BE49-F238E27FC236}">
                <a16:creationId xmlns:a16="http://schemas.microsoft.com/office/drawing/2014/main" id="{B12CD5C1-85F0-41D1-87E3-CD4450EC8E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2393" y="5376545"/>
            <a:ext cx="619125" cy="61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60141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5E40B8A-8A1E-0A6B-FBB2-DA641FAD7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027" y="895493"/>
            <a:ext cx="11804073" cy="3186953"/>
          </a:xfrm>
        </p:spPr>
        <p:txBody>
          <a:bodyPr>
            <a:noAutofit/>
          </a:bodyPr>
          <a:lstStyle/>
          <a:p>
            <a:endParaRPr lang="pt-BR" sz="2000" dirty="0">
              <a:solidFill>
                <a:schemeClr val="bg2"/>
              </a:solidFill>
              <a:latin typeface="Fredoka" pitchFamily="2" charset="-79"/>
              <a:cs typeface="Fredoka" pitchFamily="2" charset="-79"/>
            </a:endParaRPr>
          </a:p>
          <a:p>
            <a:endParaRPr lang="pt-BR" dirty="0">
              <a:solidFill>
                <a:schemeClr val="bg2"/>
              </a:solidFill>
              <a:latin typeface="Fredoka" pitchFamily="2" charset="-79"/>
              <a:cs typeface="Fredoka" pitchFamily="2" charset="-79"/>
            </a:endParaRPr>
          </a:p>
          <a:p>
            <a:pPr marL="0" indent="0">
              <a:buNone/>
            </a:pPr>
            <a:r>
              <a:rPr lang="pt-BR" dirty="0">
                <a:solidFill>
                  <a:schemeClr val="accent2"/>
                </a:solidFill>
                <a:latin typeface="Fredoka" pitchFamily="2" charset="-79"/>
                <a:cs typeface="Fredoka" pitchFamily="2" charset="-79"/>
              </a:rPr>
              <a:t>On-Demand:</a:t>
            </a:r>
            <a:r>
              <a:rPr lang="pt-BR" dirty="0">
                <a:solidFill>
                  <a:schemeClr val="bg2"/>
                </a:solidFill>
                <a:latin typeface="Fredoka" pitchFamily="2" charset="-79"/>
                <a:cs typeface="Fredoka" pitchFamily="2" charset="-79"/>
              </a:rPr>
              <a:t> chegando e ficando no resort sempre que quisermos, pagamos o preço total</a:t>
            </a:r>
          </a:p>
          <a:p>
            <a:pPr marL="0" indent="0">
              <a:buNone/>
            </a:pPr>
            <a:endParaRPr lang="pt-BR" dirty="0">
              <a:solidFill>
                <a:schemeClr val="bg2"/>
              </a:solidFill>
              <a:latin typeface="Fredoka" pitchFamily="2" charset="-79"/>
              <a:cs typeface="Fredoka" pitchFamily="2" charset="-79"/>
            </a:endParaRPr>
          </a:p>
          <a:p>
            <a:pPr marL="0" indent="0">
              <a:buNone/>
            </a:pPr>
            <a:r>
              <a:rPr lang="pt-BR" dirty="0">
                <a:solidFill>
                  <a:schemeClr val="accent2"/>
                </a:solidFill>
                <a:latin typeface="Fredoka" pitchFamily="2" charset="-79"/>
                <a:cs typeface="Fredoka" pitchFamily="2" charset="-79"/>
              </a:rPr>
              <a:t>Reserved Instances : </a:t>
            </a:r>
            <a:r>
              <a:rPr lang="pt-BR" dirty="0">
                <a:solidFill>
                  <a:schemeClr val="bg2"/>
                </a:solidFill>
                <a:latin typeface="Fredoka" pitchFamily="2" charset="-79"/>
                <a:cs typeface="Fredoka" pitchFamily="2" charset="-79"/>
              </a:rPr>
              <a:t>Ao planejar antecipadamente, podemos optar por um compromisso de longo prazo e receber um desconto significativo</a:t>
            </a:r>
          </a:p>
          <a:p>
            <a:pPr marL="0" indent="0">
              <a:buNone/>
            </a:pPr>
            <a:endParaRPr lang="pt-BR" dirty="0">
              <a:solidFill>
                <a:schemeClr val="bg2"/>
              </a:solidFill>
              <a:latin typeface="Fredoka" pitchFamily="2" charset="-79"/>
              <a:cs typeface="Fredoka" pitchFamily="2" charset="-79"/>
            </a:endParaRPr>
          </a:p>
          <a:p>
            <a:pPr marL="0" indent="0">
              <a:buNone/>
            </a:pPr>
            <a:r>
              <a:rPr lang="pt-BR" dirty="0">
                <a:solidFill>
                  <a:schemeClr val="accent2"/>
                </a:solidFill>
                <a:latin typeface="Fredoka" pitchFamily="2" charset="-79"/>
                <a:cs typeface="Fredoka" pitchFamily="2" charset="-79"/>
              </a:rPr>
              <a:t>Savings Plans: </a:t>
            </a:r>
            <a:r>
              <a:rPr lang="pt-BR" dirty="0">
                <a:solidFill>
                  <a:schemeClr val="bg2"/>
                </a:solidFill>
                <a:latin typeface="Fredoka" pitchFamily="2" charset="-79"/>
                <a:cs typeface="Fredoka" pitchFamily="2" charset="-79"/>
              </a:rPr>
              <a:t>pagar uma certa quantia por hora por determinado período e ficar em qualquer tipo de quarto</a:t>
            </a:r>
          </a:p>
          <a:p>
            <a:endParaRPr lang="pt-BR" sz="2000" dirty="0">
              <a:latin typeface="Fredoka" pitchFamily="2" charset="-79"/>
              <a:cs typeface="Fredoka" pitchFamily="2" charset="-79"/>
            </a:endParaRPr>
          </a:p>
          <a:p>
            <a:pPr marL="0" indent="0">
              <a:buNone/>
            </a:pPr>
            <a:endParaRPr lang="pt-BR" sz="2000" b="0" i="0" dirty="0">
              <a:solidFill>
                <a:srgbClr val="232F3E"/>
              </a:solidFill>
              <a:effectLst/>
              <a:latin typeface="Fredoka" pitchFamily="2" charset="-79"/>
              <a:cs typeface="Fredoka" pitchFamily="2" charset="-79"/>
            </a:endParaRPr>
          </a:p>
          <a:p>
            <a:pPr marL="0" indent="0">
              <a:buNone/>
            </a:pPr>
            <a:endParaRPr lang="pt-BR" sz="2000" b="0" i="0" dirty="0">
              <a:solidFill>
                <a:srgbClr val="232F3E"/>
              </a:solidFill>
              <a:effectLst/>
              <a:latin typeface="Fredoka" pitchFamily="2" charset="-79"/>
              <a:cs typeface="Fredoka" pitchFamily="2" charset="-79"/>
            </a:endParaRPr>
          </a:p>
          <a:p>
            <a:pPr marL="0" indent="0">
              <a:buNone/>
            </a:pPr>
            <a:endParaRPr lang="pt-BR" sz="2000" dirty="0">
              <a:latin typeface="Fredoka" pitchFamily="2" charset="-79"/>
              <a:cs typeface="Fredoka" pitchFamily="2" charset="-79"/>
            </a:endParaRPr>
          </a:p>
          <a:p>
            <a:pPr marL="0" indent="0">
              <a:buNone/>
            </a:pPr>
            <a:endParaRPr lang="pt-BR" sz="2000" dirty="0">
              <a:latin typeface="Fredoka" pitchFamily="2" charset="-79"/>
              <a:cs typeface="Fredoka" pitchFamily="2" charset="-79"/>
            </a:endParaRPr>
          </a:p>
          <a:p>
            <a:pPr marL="0" indent="0" algn="l">
              <a:buNone/>
            </a:pPr>
            <a:endParaRPr lang="pt-BR" sz="2000" b="0" i="0" dirty="0">
              <a:solidFill>
                <a:srgbClr val="333333"/>
              </a:solidFill>
              <a:effectLst/>
              <a:latin typeface="Fredoka" pitchFamily="2" charset="-79"/>
              <a:cs typeface="Fredoka" pitchFamily="2" charset="-79"/>
            </a:endParaRPr>
          </a:p>
          <a:p>
            <a:pPr marL="0" indent="0">
              <a:buNone/>
            </a:pPr>
            <a:br>
              <a:rPr lang="pt-BR" sz="2000" dirty="0">
                <a:latin typeface="Fredoka" pitchFamily="2" charset="-79"/>
                <a:cs typeface="Fredoka" pitchFamily="2" charset="-79"/>
              </a:rPr>
            </a:br>
            <a:endParaRPr lang="pt-BR" sz="2000" dirty="0">
              <a:latin typeface="Fredoka" pitchFamily="2" charset="-79"/>
              <a:cs typeface="Fredoka" pitchFamily="2" charset="-79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B325FBB-A018-4452-AD6D-F8CE4985485E}"/>
              </a:ext>
            </a:extLst>
          </p:cNvPr>
          <p:cNvSpPr txBox="1"/>
          <p:nvPr/>
        </p:nvSpPr>
        <p:spPr>
          <a:xfrm>
            <a:off x="506027" y="417326"/>
            <a:ext cx="69956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chemeClr val="accent4"/>
                </a:solidFill>
                <a:latin typeface="Fredoka" pitchFamily="2" charset="-79"/>
                <a:cs typeface="Fredoka" pitchFamily="2" charset="-79"/>
              </a:rPr>
              <a:t>ANALOGIA COM</a:t>
            </a:r>
            <a:endParaRPr lang="pt-BR" dirty="0">
              <a:solidFill>
                <a:schemeClr val="accent4"/>
              </a:solidFill>
              <a:latin typeface="Fredoka" pitchFamily="2" charset="-79"/>
              <a:cs typeface="Fredoka" pitchFamily="2" charset="-79"/>
            </a:endParaRPr>
          </a:p>
        </p:txBody>
      </p:sp>
      <p:pic>
        <p:nvPicPr>
          <p:cNvPr id="2050" name="Picture 2" descr="Resort - Free holidays icons">
            <a:extLst>
              <a:ext uri="{FF2B5EF4-FFF2-40B4-BE49-F238E27FC236}">
                <a16:creationId xmlns:a16="http://schemas.microsoft.com/office/drawing/2014/main" id="{FBEE2DB1-E812-4ECC-BF78-F80323F097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3231" y="121944"/>
            <a:ext cx="1085457" cy="1085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8611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C371750A-FE17-4F5D-AB0E-742C345445A1}"/>
              </a:ext>
            </a:extLst>
          </p:cNvPr>
          <p:cNvSpPr txBox="1"/>
          <p:nvPr/>
        </p:nvSpPr>
        <p:spPr>
          <a:xfrm>
            <a:off x="488066" y="209444"/>
            <a:ext cx="112158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accent4"/>
                </a:solidFill>
                <a:latin typeface="Fredoka" pitchFamily="2" charset="-79"/>
                <a:ea typeface="Yu Gothic UI Semilight" panose="020B0400000000000000" pitchFamily="34" charset="-128"/>
                <a:cs typeface="Fredoka" pitchFamily="2" charset="-79"/>
              </a:rPr>
              <a:t>CONSIDERAÇÕES SOBRE A INICIALIZAÇÃO DA INSTÂNCIA DO EC2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0066709A-2853-75B7-6E09-43C5B7AA5D2B}"/>
              </a:ext>
            </a:extLst>
          </p:cNvPr>
          <p:cNvSpPr/>
          <p:nvPr/>
        </p:nvSpPr>
        <p:spPr>
          <a:xfrm>
            <a:off x="312518" y="2761371"/>
            <a:ext cx="2407534" cy="646331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chemeClr val="tx1"/>
                </a:solidFill>
                <a:latin typeface="Fredoka" pitchFamily="2" charset="-79"/>
                <a:cs typeface="Fredoka" pitchFamily="2" charset="-79"/>
              </a:rPr>
              <a:t>Nome e tags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09AF4A7-5076-6B00-8A58-C27288925E7C}"/>
              </a:ext>
            </a:extLst>
          </p:cNvPr>
          <p:cNvSpPr/>
          <p:nvPr/>
        </p:nvSpPr>
        <p:spPr>
          <a:xfrm>
            <a:off x="3195418" y="2761370"/>
            <a:ext cx="2407534" cy="646331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chemeClr val="tx1"/>
                </a:solidFill>
                <a:latin typeface="Fredoka" pitchFamily="2" charset="-79"/>
                <a:cs typeface="Fredoka" pitchFamily="2" charset="-79"/>
              </a:rPr>
              <a:t>Aplicação e imagem do SO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A9401E70-BD46-C8BC-8DEC-80E28AD7915E}"/>
              </a:ext>
            </a:extLst>
          </p:cNvPr>
          <p:cNvSpPr/>
          <p:nvPr/>
        </p:nvSpPr>
        <p:spPr>
          <a:xfrm>
            <a:off x="5989418" y="2761369"/>
            <a:ext cx="2407534" cy="646331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chemeClr val="tx1"/>
                </a:solidFill>
                <a:latin typeface="Fredoka" pitchFamily="2" charset="-79"/>
                <a:cs typeface="Fredoka" pitchFamily="2" charset="-79"/>
              </a:rPr>
              <a:t>Tipo e tamanho da instância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BD7E32DB-0C69-E0AC-AF35-5DA04D29A79E}"/>
              </a:ext>
            </a:extLst>
          </p:cNvPr>
          <p:cNvSpPr/>
          <p:nvPr/>
        </p:nvSpPr>
        <p:spPr>
          <a:xfrm>
            <a:off x="8783418" y="2761368"/>
            <a:ext cx="2407534" cy="646331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chemeClr val="tx1"/>
                </a:solidFill>
                <a:latin typeface="Fredoka" pitchFamily="2" charset="-79"/>
                <a:cs typeface="Fredoka" pitchFamily="2" charset="-79"/>
              </a:rPr>
              <a:t>Par de chaves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E995DA22-E996-2A31-8B97-FE9D8DCD058F}"/>
              </a:ext>
            </a:extLst>
          </p:cNvPr>
          <p:cNvSpPr/>
          <p:nvPr/>
        </p:nvSpPr>
        <p:spPr>
          <a:xfrm>
            <a:off x="312518" y="5323055"/>
            <a:ext cx="2407534" cy="646331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chemeClr val="tx1"/>
                </a:solidFill>
                <a:latin typeface="Fredoka" pitchFamily="2" charset="-79"/>
                <a:cs typeface="Fredoka" pitchFamily="2" charset="-79"/>
              </a:rPr>
              <a:t>Rede e segurança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9D363F9B-2AF1-E59E-DA9E-455046375C94}"/>
              </a:ext>
            </a:extLst>
          </p:cNvPr>
          <p:cNvSpPr/>
          <p:nvPr/>
        </p:nvSpPr>
        <p:spPr>
          <a:xfrm>
            <a:off x="3195418" y="5323053"/>
            <a:ext cx="2407534" cy="646331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chemeClr val="tx1"/>
                </a:solidFill>
                <a:latin typeface="Fredoka" pitchFamily="2" charset="-79"/>
                <a:cs typeface="Fredoka" pitchFamily="2" charset="-79"/>
              </a:rPr>
              <a:t>Armazenamento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812444F5-4712-E7E0-FFD1-C98EC72F9141}"/>
              </a:ext>
            </a:extLst>
          </p:cNvPr>
          <p:cNvSpPr/>
          <p:nvPr/>
        </p:nvSpPr>
        <p:spPr>
          <a:xfrm>
            <a:off x="5989418" y="5323053"/>
            <a:ext cx="2407534" cy="646331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chemeClr val="tx1"/>
                </a:solidFill>
                <a:latin typeface="Fredoka" pitchFamily="2" charset="-79"/>
                <a:cs typeface="Fredoka" pitchFamily="2" charset="-79"/>
              </a:rPr>
              <a:t>Tenancy (locação)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F0678D1-BE3F-6EF6-B85E-F667BD107B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022" y="1099430"/>
            <a:ext cx="1368000" cy="136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961705BE-E208-B360-875F-5FC069B4B0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3797" y="1076241"/>
            <a:ext cx="1368000" cy="136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9C220092-3B57-825E-9676-3C44572C7E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8364" y="1076241"/>
            <a:ext cx="1282500" cy="136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738ADD27-5E35-D4B4-0566-31870E2FA8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8402" y="1119693"/>
            <a:ext cx="1368000" cy="136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>
            <a:extLst>
              <a:ext uri="{FF2B5EF4-FFF2-40B4-BE49-F238E27FC236}">
                <a16:creationId xmlns:a16="http://schemas.microsoft.com/office/drawing/2014/main" id="{55C9306D-6239-712D-94B1-CCE0DB597F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1511" y="3729958"/>
            <a:ext cx="1172572" cy="136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>
            <a:extLst>
              <a:ext uri="{FF2B5EF4-FFF2-40B4-BE49-F238E27FC236}">
                <a16:creationId xmlns:a16="http://schemas.microsoft.com/office/drawing/2014/main" id="{FEB1FABC-134A-6A7E-1E30-549F0BC2E4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285" y="3729958"/>
            <a:ext cx="1368000" cy="136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4" name="Picture 22">
            <a:extLst>
              <a:ext uri="{FF2B5EF4-FFF2-40B4-BE49-F238E27FC236}">
                <a16:creationId xmlns:a16="http://schemas.microsoft.com/office/drawing/2014/main" id="{4ED9E106-301B-BEB8-17BF-07F02C2BC5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2086" y="3724826"/>
            <a:ext cx="1310197" cy="136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98C51AE3-4969-09B7-9151-957656273E94}"/>
              </a:ext>
            </a:extLst>
          </p:cNvPr>
          <p:cNvSpPr/>
          <p:nvPr/>
        </p:nvSpPr>
        <p:spPr>
          <a:xfrm>
            <a:off x="8783418" y="5324609"/>
            <a:ext cx="2407534" cy="646331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chemeClr val="tx1"/>
                </a:solidFill>
                <a:latin typeface="Fredoka" pitchFamily="2" charset="-79"/>
                <a:cs typeface="Fredoka" pitchFamily="2" charset="-79"/>
              </a:rPr>
              <a:t>Scripts e metadados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99F8DB4-62D4-3CA9-0DF8-FBE957D711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8288" y="3618012"/>
            <a:ext cx="981296" cy="1479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410001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5E40B8A-8A1E-0A6B-FBB2-DA641FAD7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027" y="359648"/>
            <a:ext cx="11804073" cy="1695506"/>
          </a:xfrm>
        </p:spPr>
        <p:txBody>
          <a:bodyPr>
            <a:noAutofit/>
          </a:bodyPr>
          <a:lstStyle/>
          <a:p>
            <a:endParaRPr lang="pt-BR" sz="2000" dirty="0">
              <a:solidFill>
                <a:schemeClr val="bg2"/>
              </a:solidFill>
              <a:latin typeface="Fredoka" pitchFamily="2" charset="-79"/>
              <a:cs typeface="Fredoka" pitchFamily="2" charset="-79"/>
            </a:endParaRPr>
          </a:p>
          <a:p>
            <a:pPr marL="0" indent="0">
              <a:buNone/>
            </a:pPr>
            <a:endParaRPr lang="pt-BR" dirty="0">
              <a:solidFill>
                <a:schemeClr val="bg2"/>
              </a:solidFill>
              <a:latin typeface="Fredoka" pitchFamily="2" charset="-79"/>
              <a:cs typeface="Fredoka" pitchFamily="2" charset="-79"/>
            </a:endParaRPr>
          </a:p>
          <a:p>
            <a:pPr marL="0" indent="0">
              <a:buNone/>
            </a:pPr>
            <a:r>
              <a:rPr lang="pt-BR" dirty="0">
                <a:solidFill>
                  <a:schemeClr val="accent2"/>
                </a:solidFill>
                <a:latin typeface="Fredoka" pitchFamily="2" charset="-79"/>
                <a:cs typeface="Fredoka" pitchFamily="2" charset="-79"/>
              </a:rPr>
              <a:t>Spot Instances: </a:t>
            </a:r>
            <a:r>
              <a:rPr lang="pt-BR" dirty="0">
                <a:solidFill>
                  <a:schemeClr val="bg2"/>
                </a:solidFill>
                <a:latin typeface="Fredoka" pitchFamily="2" charset="-79"/>
                <a:cs typeface="Fredoka" pitchFamily="2" charset="-79"/>
              </a:rPr>
              <a:t>o hotel permite que as pessoas façam lances pelos quartos vazios e o lance mais alto fica com os quartos. Você pode ser expulso a qualquer momento</a:t>
            </a:r>
          </a:p>
          <a:p>
            <a:pPr marL="0" indent="0">
              <a:buNone/>
            </a:pPr>
            <a:endParaRPr lang="pt-BR" dirty="0">
              <a:solidFill>
                <a:schemeClr val="bg2"/>
              </a:solidFill>
              <a:latin typeface="Fredoka" pitchFamily="2" charset="-79"/>
              <a:cs typeface="Fredoka" pitchFamily="2" charset="-79"/>
            </a:endParaRPr>
          </a:p>
          <a:p>
            <a:pPr marL="0" indent="0">
              <a:buNone/>
            </a:pPr>
            <a:r>
              <a:rPr lang="pt-BR" dirty="0">
                <a:solidFill>
                  <a:schemeClr val="accent2"/>
                </a:solidFill>
                <a:latin typeface="Fredoka" pitchFamily="2" charset="-79"/>
                <a:cs typeface="Fredoka" pitchFamily="2" charset="-79"/>
              </a:rPr>
              <a:t>Dedicated Instances</a:t>
            </a:r>
            <a:r>
              <a:rPr lang="pt-BR" dirty="0">
                <a:solidFill>
                  <a:schemeClr val="bg2"/>
                </a:solidFill>
                <a:latin typeface="Fredoka" pitchFamily="2" charset="-79"/>
                <a:cs typeface="Fredoka" pitchFamily="2" charset="-79"/>
              </a:rPr>
              <a:t>: reservamos um quarto exclusivo no resort, onde temos total privacidade e controle sobre o ambiente. O quarto está sempre disponível para nós e é dedicado apenas ao nosso uso.</a:t>
            </a:r>
          </a:p>
          <a:p>
            <a:pPr marL="0" indent="0">
              <a:buNone/>
            </a:pPr>
            <a:endParaRPr lang="pt-BR" dirty="0">
              <a:solidFill>
                <a:schemeClr val="bg2"/>
              </a:solidFill>
              <a:latin typeface="Fredoka" pitchFamily="2" charset="-79"/>
              <a:cs typeface="Fredoka" pitchFamily="2" charset="-79"/>
            </a:endParaRPr>
          </a:p>
          <a:p>
            <a:pPr marL="0" indent="0">
              <a:buNone/>
            </a:pPr>
            <a:r>
              <a:rPr lang="pt-BR" dirty="0">
                <a:solidFill>
                  <a:schemeClr val="accent2"/>
                </a:solidFill>
                <a:latin typeface="Fredoka" pitchFamily="2" charset="-79"/>
                <a:cs typeface="Fredoka" pitchFamily="2" charset="-79"/>
              </a:rPr>
              <a:t>Dedicated Hosts: </a:t>
            </a:r>
            <a:r>
              <a:rPr lang="pt-BR" dirty="0">
                <a:solidFill>
                  <a:schemeClr val="bg2"/>
                </a:solidFill>
                <a:latin typeface="Fredoka" pitchFamily="2" charset="-79"/>
                <a:cs typeface="Fredoka" pitchFamily="2" charset="-79"/>
              </a:rPr>
              <a:t>reservamos um prédio inteiro do resort</a:t>
            </a:r>
          </a:p>
          <a:p>
            <a:pPr marL="0" indent="0">
              <a:buNone/>
            </a:pPr>
            <a:endParaRPr lang="pt-BR" dirty="0">
              <a:solidFill>
                <a:schemeClr val="accent2"/>
              </a:solidFill>
              <a:latin typeface="Fredoka" pitchFamily="2" charset="-79"/>
              <a:cs typeface="Fredoka" pitchFamily="2" charset="-79"/>
            </a:endParaRPr>
          </a:p>
          <a:p>
            <a:pPr marL="0" indent="0">
              <a:buNone/>
            </a:pPr>
            <a:r>
              <a:rPr lang="pt-BR" dirty="0">
                <a:solidFill>
                  <a:schemeClr val="accent2"/>
                </a:solidFill>
                <a:latin typeface="Fredoka" pitchFamily="2" charset="-79"/>
                <a:cs typeface="Fredoka" pitchFamily="2" charset="-79"/>
              </a:rPr>
              <a:t>Capacity Reservations: </a:t>
            </a:r>
            <a:r>
              <a:rPr lang="pt-BR" dirty="0">
                <a:solidFill>
                  <a:schemeClr val="bg2"/>
                </a:solidFill>
                <a:latin typeface="Fredoka" pitchFamily="2" charset="-79"/>
                <a:cs typeface="Fredoka" pitchFamily="2" charset="-79"/>
              </a:rPr>
              <a:t>você reserva um quarto por um período com preço integral, mesmo que não fique nele</a:t>
            </a:r>
          </a:p>
          <a:p>
            <a:pPr marL="0" indent="0">
              <a:buNone/>
            </a:pPr>
            <a:endParaRPr lang="pt-BR" sz="2000" b="0" i="0" dirty="0">
              <a:solidFill>
                <a:srgbClr val="232F3E"/>
              </a:solidFill>
              <a:effectLst/>
              <a:latin typeface="Fredoka" pitchFamily="2" charset="-79"/>
              <a:cs typeface="Fredoka" pitchFamily="2" charset="-79"/>
            </a:endParaRPr>
          </a:p>
          <a:p>
            <a:pPr marL="0" indent="0">
              <a:buNone/>
            </a:pPr>
            <a:endParaRPr lang="pt-BR" sz="2000" b="0" i="0" dirty="0">
              <a:solidFill>
                <a:srgbClr val="232F3E"/>
              </a:solidFill>
              <a:effectLst/>
              <a:latin typeface="Fredoka" pitchFamily="2" charset="-79"/>
              <a:cs typeface="Fredoka" pitchFamily="2" charset="-79"/>
            </a:endParaRPr>
          </a:p>
          <a:p>
            <a:pPr marL="0" indent="0">
              <a:buNone/>
            </a:pPr>
            <a:endParaRPr lang="pt-BR" sz="2000" dirty="0">
              <a:latin typeface="Fredoka" pitchFamily="2" charset="-79"/>
              <a:cs typeface="Fredoka" pitchFamily="2" charset="-79"/>
            </a:endParaRPr>
          </a:p>
          <a:p>
            <a:pPr marL="0" indent="0">
              <a:buNone/>
            </a:pPr>
            <a:endParaRPr lang="pt-BR" sz="2000" dirty="0">
              <a:latin typeface="Fredoka" pitchFamily="2" charset="-79"/>
              <a:cs typeface="Fredoka" pitchFamily="2" charset="-79"/>
            </a:endParaRPr>
          </a:p>
          <a:p>
            <a:pPr marL="0" indent="0" algn="l">
              <a:buNone/>
            </a:pPr>
            <a:endParaRPr lang="pt-BR" sz="2000" b="0" i="0" dirty="0">
              <a:solidFill>
                <a:srgbClr val="333333"/>
              </a:solidFill>
              <a:effectLst/>
              <a:latin typeface="Fredoka" pitchFamily="2" charset="-79"/>
              <a:cs typeface="Fredoka" pitchFamily="2" charset="-79"/>
            </a:endParaRPr>
          </a:p>
          <a:p>
            <a:pPr marL="0" indent="0">
              <a:buNone/>
            </a:pPr>
            <a:br>
              <a:rPr lang="pt-BR" sz="2000" dirty="0">
                <a:latin typeface="Fredoka" pitchFamily="2" charset="-79"/>
                <a:cs typeface="Fredoka" pitchFamily="2" charset="-79"/>
              </a:rPr>
            </a:br>
            <a:endParaRPr lang="pt-BR" sz="2000" dirty="0">
              <a:latin typeface="Fredoka" pitchFamily="2" charset="-79"/>
              <a:cs typeface="Fredoka" pitchFamily="2" charset="-79"/>
            </a:endParaRPr>
          </a:p>
          <a:p>
            <a:endParaRPr lang="pt-BR" sz="2000" dirty="0">
              <a:latin typeface="Fredoka" pitchFamily="2" charset="-79"/>
              <a:cs typeface="Fredoka" pitchFamily="2" charset="-79"/>
            </a:endParaRPr>
          </a:p>
          <a:p>
            <a:pPr marL="0" indent="0">
              <a:buNone/>
            </a:pPr>
            <a:endParaRPr lang="pt-BR" sz="2000" b="0" i="0" dirty="0">
              <a:solidFill>
                <a:srgbClr val="232F3E"/>
              </a:solidFill>
              <a:effectLst/>
              <a:latin typeface="Fredoka" pitchFamily="2" charset="-79"/>
              <a:cs typeface="Fredoka" pitchFamily="2" charset="-79"/>
            </a:endParaRPr>
          </a:p>
          <a:p>
            <a:pPr marL="0" indent="0">
              <a:buNone/>
            </a:pPr>
            <a:endParaRPr lang="pt-BR" sz="2000" b="0" i="0" dirty="0">
              <a:solidFill>
                <a:srgbClr val="232F3E"/>
              </a:solidFill>
              <a:effectLst/>
              <a:latin typeface="Fredoka" pitchFamily="2" charset="-79"/>
              <a:cs typeface="Fredoka" pitchFamily="2" charset="-79"/>
            </a:endParaRPr>
          </a:p>
          <a:p>
            <a:pPr marL="0" indent="0">
              <a:buNone/>
            </a:pPr>
            <a:endParaRPr lang="pt-BR" sz="2000" dirty="0">
              <a:latin typeface="Fredoka" pitchFamily="2" charset="-79"/>
              <a:cs typeface="Fredoka" pitchFamily="2" charset="-79"/>
            </a:endParaRPr>
          </a:p>
          <a:p>
            <a:pPr marL="0" indent="0">
              <a:buNone/>
            </a:pPr>
            <a:endParaRPr lang="pt-BR" sz="2000" dirty="0">
              <a:latin typeface="Fredoka" pitchFamily="2" charset="-79"/>
              <a:cs typeface="Fredoka" pitchFamily="2" charset="-79"/>
            </a:endParaRPr>
          </a:p>
          <a:p>
            <a:pPr marL="0" indent="0" algn="l">
              <a:buNone/>
            </a:pPr>
            <a:endParaRPr lang="pt-BR" sz="2000" b="0" i="0" dirty="0">
              <a:solidFill>
                <a:srgbClr val="333333"/>
              </a:solidFill>
              <a:effectLst/>
              <a:latin typeface="Fredoka" pitchFamily="2" charset="-79"/>
              <a:cs typeface="Fredoka" pitchFamily="2" charset="-79"/>
            </a:endParaRPr>
          </a:p>
          <a:p>
            <a:pPr marL="0" indent="0">
              <a:buNone/>
            </a:pPr>
            <a:br>
              <a:rPr lang="pt-BR" sz="2000" dirty="0">
                <a:latin typeface="Fredoka" pitchFamily="2" charset="-79"/>
                <a:cs typeface="Fredoka" pitchFamily="2" charset="-79"/>
              </a:rPr>
            </a:br>
            <a:endParaRPr lang="pt-BR" sz="2000" dirty="0">
              <a:latin typeface="Fredoka" pitchFamily="2" charset="-79"/>
              <a:cs typeface="Fredoka" pitchFamily="2" charset="-79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B325FBB-A018-4452-AD6D-F8CE4985485E}"/>
              </a:ext>
            </a:extLst>
          </p:cNvPr>
          <p:cNvSpPr txBox="1"/>
          <p:nvPr/>
        </p:nvSpPr>
        <p:spPr>
          <a:xfrm>
            <a:off x="506027" y="417326"/>
            <a:ext cx="69956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chemeClr val="accent4"/>
                </a:solidFill>
                <a:latin typeface="Fredoka" pitchFamily="2" charset="-79"/>
                <a:cs typeface="Fredoka" pitchFamily="2" charset="-79"/>
              </a:rPr>
              <a:t>ANALOGIA COM</a:t>
            </a:r>
            <a:endParaRPr lang="pt-BR" dirty="0">
              <a:solidFill>
                <a:schemeClr val="accent4"/>
              </a:solidFill>
              <a:latin typeface="Fredoka" pitchFamily="2" charset="-79"/>
              <a:cs typeface="Fredoka" pitchFamily="2" charset="-79"/>
            </a:endParaRPr>
          </a:p>
        </p:txBody>
      </p:sp>
      <p:pic>
        <p:nvPicPr>
          <p:cNvPr id="2050" name="Picture 2" descr="Resort - Free holidays icons">
            <a:extLst>
              <a:ext uri="{FF2B5EF4-FFF2-40B4-BE49-F238E27FC236}">
                <a16:creationId xmlns:a16="http://schemas.microsoft.com/office/drawing/2014/main" id="{FBEE2DB1-E812-4ECC-BF78-F80323F097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3231" y="121944"/>
            <a:ext cx="1085457" cy="1085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5041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5ACD9A-1EB6-377A-B84B-A069E9DAE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609"/>
            <a:ext cx="4775496" cy="924519"/>
          </a:xfrm>
        </p:spPr>
        <p:txBody>
          <a:bodyPr>
            <a:normAutofit fontScale="90000"/>
          </a:bodyPr>
          <a:lstStyle/>
          <a:p>
            <a:r>
              <a:rPr lang="pt-BR" sz="3600" dirty="0">
                <a:solidFill>
                  <a:schemeClr val="accent4"/>
                </a:solidFill>
                <a:latin typeface="Fredoka" pitchFamily="2" charset="-79"/>
                <a:cs typeface="Fredoka" pitchFamily="2" charset="-79"/>
              </a:rPr>
              <a:t>TAGS NO AMAZON EC2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8241C85A-7F04-8340-2300-466821DAD5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510209" y="4418975"/>
            <a:ext cx="1765300" cy="176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534FBAC8-8E60-88CE-22F7-468E1D70DE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20"/>
          <a:stretch/>
        </p:blipFill>
        <p:spPr bwMode="auto">
          <a:xfrm>
            <a:off x="5341256" y="1690688"/>
            <a:ext cx="6647544" cy="507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A87FD5D-6BE6-7E10-281D-6525CDC6B463}"/>
              </a:ext>
            </a:extLst>
          </p:cNvPr>
          <p:cNvSpPr txBox="1"/>
          <p:nvPr/>
        </p:nvSpPr>
        <p:spPr>
          <a:xfrm>
            <a:off x="6718300" y="2375178"/>
            <a:ext cx="1460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chemeClr val="bg2"/>
                </a:solidFill>
                <a:latin typeface="Fredoka" pitchFamily="2" charset="-79"/>
                <a:cs typeface="Fredoka" pitchFamily="2" charset="-79"/>
              </a:rPr>
              <a:t>AWS Cloud</a:t>
            </a:r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AF791D3-B859-90E6-6502-4C7843DBFFC5}"/>
              </a:ext>
            </a:extLst>
          </p:cNvPr>
          <p:cNvSpPr txBox="1"/>
          <p:nvPr/>
        </p:nvSpPr>
        <p:spPr>
          <a:xfrm>
            <a:off x="6174922" y="5194300"/>
            <a:ext cx="1460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2"/>
                </a:solidFill>
                <a:latin typeface="Fredoka" pitchFamily="2" charset="-79"/>
                <a:cs typeface="Fredoka" pitchFamily="2" charset="-79"/>
              </a:rPr>
              <a:t>agro-server</a:t>
            </a:r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CAD44D0-F611-2774-7D50-CF82022EE05A}"/>
              </a:ext>
            </a:extLst>
          </p:cNvPr>
          <p:cNvSpPr txBox="1"/>
          <p:nvPr/>
        </p:nvSpPr>
        <p:spPr>
          <a:xfrm>
            <a:off x="7937500" y="5194300"/>
            <a:ext cx="16319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2"/>
                </a:solidFill>
                <a:latin typeface="Fredoka" pitchFamily="2" charset="-79"/>
                <a:cs typeface="Fredoka" pitchFamily="2" charset="-79"/>
              </a:rPr>
              <a:t>g</a:t>
            </a:r>
            <a:r>
              <a:rPr lang="pt-BR" sz="1800" dirty="0">
                <a:solidFill>
                  <a:schemeClr val="bg2"/>
                </a:solidFill>
                <a:latin typeface="Fredoka" pitchFamily="2" charset="-79"/>
                <a:cs typeface="Fredoka" pitchFamily="2" charset="-79"/>
              </a:rPr>
              <a:t>ames-server</a:t>
            </a:r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944F551-D606-4740-74B6-FA4230295DAC}"/>
              </a:ext>
            </a:extLst>
          </p:cNvPr>
          <p:cNvSpPr txBox="1"/>
          <p:nvPr/>
        </p:nvSpPr>
        <p:spPr>
          <a:xfrm>
            <a:off x="9906000" y="5194300"/>
            <a:ext cx="1460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2"/>
                </a:solidFill>
                <a:latin typeface="Fredoka" pitchFamily="2" charset="-79"/>
                <a:cs typeface="Fredoka" pitchFamily="2" charset="-79"/>
              </a:rPr>
              <a:t>web-server</a:t>
            </a:r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3D4173D-274C-B8F8-C414-427C0631832A}"/>
              </a:ext>
            </a:extLst>
          </p:cNvPr>
          <p:cNvSpPr txBox="1"/>
          <p:nvPr/>
        </p:nvSpPr>
        <p:spPr>
          <a:xfrm>
            <a:off x="3101009" y="4615071"/>
            <a:ext cx="204966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chemeClr val="bg2"/>
                </a:solidFill>
                <a:latin typeface="Fredoka" pitchFamily="2" charset="-79"/>
                <a:cs typeface="Fredoka" pitchFamily="2" charset="-79"/>
              </a:rPr>
              <a:t>Comando por CLI para desligar a instância com valor de tag games-server</a:t>
            </a:r>
            <a:endParaRPr lang="pt-BR" dirty="0"/>
          </a:p>
        </p:txBody>
      </p:sp>
      <p:pic>
        <p:nvPicPr>
          <p:cNvPr id="4106" name="Picture 10">
            <a:extLst>
              <a:ext uri="{FF2B5EF4-FFF2-40B4-BE49-F238E27FC236}">
                <a16:creationId xmlns:a16="http://schemas.microsoft.com/office/drawing/2014/main" id="{09244262-1266-9224-C03F-D996040D5C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/>
        </p:blipFill>
        <p:spPr bwMode="auto">
          <a:xfrm>
            <a:off x="8004453" y="3429000"/>
            <a:ext cx="1527453" cy="1527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eta para a Direita 11">
            <a:extLst>
              <a:ext uri="{FF2B5EF4-FFF2-40B4-BE49-F238E27FC236}">
                <a16:creationId xmlns:a16="http://schemas.microsoft.com/office/drawing/2014/main" id="{1F84B6AB-33A3-4216-5FA7-CE9E281D5FB4}"/>
              </a:ext>
            </a:extLst>
          </p:cNvPr>
          <p:cNvSpPr/>
          <p:nvPr/>
        </p:nvSpPr>
        <p:spPr>
          <a:xfrm>
            <a:off x="2358926" y="5143774"/>
            <a:ext cx="689113" cy="264901"/>
          </a:xfrm>
          <a:prstGeom prst="rightArrow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Seta para a Direita 12">
            <a:extLst>
              <a:ext uri="{FF2B5EF4-FFF2-40B4-BE49-F238E27FC236}">
                <a16:creationId xmlns:a16="http://schemas.microsoft.com/office/drawing/2014/main" id="{BB6508C9-F8FB-5823-BFF0-8A8C54045816}"/>
              </a:ext>
            </a:extLst>
          </p:cNvPr>
          <p:cNvSpPr/>
          <p:nvPr/>
        </p:nvSpPr>
        <p:spPr>
          <a:xfrm>
            <a:off x="4924583" y="5152334"/>
            <a:ext cx="689113" cy="264901"/>
          </a:xfrm>
          <a:prstGeom prst="rightArrow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5B1A1A90-F6F0-F7B2-4B79-FA2E3C1815DD}"/>
              </a:ext>
            </a:extLst>
          </p:cNvPr>
          <p:cNvSpPr txBox="1"/>
          <p:nvPr/>
        </p:nvSpPr>
        <p:spPr>
          <a:xfrm>
            <a:off x="510209" y="1310557"/>
            <a:ext cx="4531691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chemeClr val="bg2"/>
                </a:solidFill>
                <a:latin typeface="Fredoka" pitchFamily="2" charset="-79"/>
                <a:cs typeface="Fredoka" pitchFamily="2" charset="-79"/>
              </a:rPr>
              <a:t>Atribua um nome e outras tags aos seus recursos AWS</a:t>
            </a:r>
          </a:p>
          <a:p>
            <a:endParaRPr lang="pt-BR" sz="2000" dirty="0">
              <a:solidFill>
                <a:schemeClr val="bg2"/>
              </a:solidFill>
              <a:latin typeface="Fredoka" pitchFamily="2" charset="-79"/>
              <a:cs typeface="Fredoka" pitchFamily="2" charset="-79"/>
            </a:endParaRPr>
          </a:p>
          <a:p>
            <a:r>
              <a:rPr lang="pt-BR" sz="2000" dirty="0">
                <a:solidFill>
                  <a:schemeClr val="bg2"/>
                </a:solidFill>
                <a:latin typeface="Fredoka" pitchFamily="2" charset="-79"/>
                <a:cs typeface="Fredoka" pitchFamily="2" charset="-79"/>
              </a:rPr>
              <a:t>Gerencie, pesquise e filtre recursos</a:t>
            </a:r>
          </a:p>
          <a:p>
            <a:endParaRPr lang="pt-BR" sz="2000" dirty="0">
              <a:solidFill>
                <a:schemeClr val="bg2"/>
              </a:solidFill>
              <a:latin typeface="Fredoka" pitchFamily="2" charset="-79"/>
              <a:cs typeface="Fredoka" pitchFamily="2" charset="-79"/>
            </a:endParaRPr>
          </a:p>
          <a:p>
            <a:r>
              <a:rPr lang="pt-BR" sz="2000" dirty="0">
                <a:solidFill>
                  <a:schemeClr val="bg2"/>
                </a:solidFill>
                <a:latin typeface="Fredoka" pitchFamily="2" charset="-79"/>
                <a:cs typeface="Fredoka" pitchFamily="2" charset="-79"/>
              </a:rPr>
              <a:t>É melhor ter mais tags do que menos</a:t>
            </a:r>
          </a:p>
          <a:p>
            <a:endParaRPr lang="pt-BR" sz="2000" dirty="0">
              <a:solidFill>
                <a:schemeClr val="bg2"/>
              </a:solidFill>
              <a:latin typeface="Fredoka" pitchFamily="2" charset="-79"/>
              <a:cs typeface="Fredoka" pitchFamily="2" charset="-79"/>
            </a:endParaRPr>
          </a:p>
          <a:p>
            <a:r>
              <a:rPr lang="pt-BR" sz="2000" dirty="0">
                <a:solidFill>
                  <a:schemeClr val="bg2"/>
                </a:solidFill>
                <a:latin typeface="Fredoka" pitchFamily="2" charset="-79"/>
                <a:cs typeface="Fredoka" pitchFamily="2" charset="-79"/>
              </a:rPr>
              <a:t>As tags diferenciam letras minúsculas e maiúsculas</a:t>
            </a:r>
            <a:endParaRPr lang="pt-BR" sz="2000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73C22A1-62CE-8030-0857-923DC8EC0433}"/>
              </a:ext>
            </a:extLst>
          </p:cNvPr>
          <p:cNvSpPr txBox="1"/>
          <p:nvPr/>
        </p:nvSpPr>
        <p:spPr>
          <a:xfrm>
            <a:off x="5613696" y="1286758"/>
            <a:ext cx="62735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2"/>
                </a:solidFill>
                <a:highlight>
                  <a:srgbClr val="000000"/>
                </a:highlight>
                <a:latin typeface="Fredoka" pitchFamily="2" charset="-79"/>
                <a:cs typeface="Fredoka" pitchFamily="2" charset="-79"/>
              </a:rPr>
              <a:t>aws ec2 terminate-instances --filters ”Name=tag:Name,Values=games-server"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7F81764-D7B9-6CD0-FCD3-C6F7A3215E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5321" y="1929195"/>
            <a:ext cx="1122411" cy="1122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1462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5ACD9A-1EB6-377A-B84B-A069E9DAE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609"/>
            <a:ext cx="7099300" cy="924519"/>
          </a:xfrm>
        </p:spPr>
        <p:txBody>
          <a:bodyPr>
            <a:normAutofit fontScale="90000"/>
          </a:bodyPr>
          <a:lstStyle/>
          <a:p>
            <a:r>
              <a:rPr lang="pt-BR" sz="3600" dirty="0">
                <a:solidFill>
                  <a:schemeClr val="accent4"/>
                </a:solidFill>
                <a:latin typeface="Fredoka" pitchFamily="2" charset="-79"/>
                <a:cs typeface="Fredoka" pitchFamily="2" charset="-79"/>
              </a:rPr>
              <a:t>AMAZON MACHINE IMAGEM (AMI)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5B1A1A90-F6F0-F7B2-4B79-FA2E3C1815DD}"/>
              </a:ext>
            </a:extLst>
          </p:cNvPr>
          <p:cNvSpPr txBox="1"/>
          <p:nvPr/>
        </p:nvSpPr>
        <p:spPr>
          <a:xfrm>
            <a:off x="403682" y="1392856"/>
            <a:ext cx="6275481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chemeClr val="bg2"/>
                </a:solidFill>
                <a:latin typeface="Fredoka" pitchFamily="2" charset="-79"/>
                <a:cs typeface="Fredoka" pitchFamily="2" charset="-79"/>
              </a:rPr>
              <a:t>Uma </a:t>
            </a:r>
            <a:r>
              <a:rPr lang="pt-BR" sz="2000" dirty="0">
                <a:solidFill>
                  <a:schemeClr val="accent2"/>
                </a:solidFill>
                <a:latin typeface="Fredoka" pitchFamily="2" charset="-79"/>
                <a:cs typeface="Fredoka" pitchFamily="2" charset="-79"/>
              </a:rPr>
              <a:t>AMI</a:t>
            </a:r>
            <a:r>
              <a:rPr lang="pt-BR" sz="2000" dirty="0">
                <a:solidFill>
                  <a:schemeClr val="bg2"/>
                </a:solidFill>
                <a:latin typeface="Fredoka" pitchFamily="2" charset="-79"/>
                <a:cs typeface="Fredoka" pitchFamily="2" charset="-79"/>
              </a:rPr>
              <a:t> fornece as informações necessárias para executar uma instância, incluindo:</a:t>
            </a:r>
            <a:br>
              <a:rPr lang="pt-BR" sz="2000" dirty="0">
                <a:solidFill>
                  <a:schemeClr val="bg2"/>
                </a:solidFill>
                <a:latin typeface="Fredoka" pitchFamily="2" charset="-79"/>
                <a:cs typeface="Fredoka" pitchFamily="2" charset="-79"/>
              </a:rPr>
            </a:br>
            <a:br>
              <a:rPr lang="pt-BR" sz="2000" dirty="0">
                <a:solidFill>
                  <a:schemeClr val="bg2"/>
                </a:solidFill>
                <a:latin typeface="Fredoka" pitchFamily="2" charset="-79"/>
                <a:cs typeface="Fredoka" pitchFamily="2" charset="-79"/>
              </a:rPr>
            </a:br>
            <a:br>
              <a:rPr lang="pt-BR" sz="2000" dirty="0">
                <a:solidFill>
                  <a:schemeClr val="bg2"/>
                </a:solidFill>
                <a:latin typeface="Fredoka" pitchFamily="2" charset="-79"/>
                <a:cs typeface="Fredoka" pitchFamily="2" charset="-79"/>
              </a:rPr>
            </a:br>
            <a:r>
              <a:rPr lang="pt-BR" sz="2000" dirty="0">
                <a:solidFill>
                  <a:schemeClr val="bg2"/>
                </a:solidFill>
                <a:latin typeface="Fredoka" pitchFamily="2" charset="-79"/>
                <a:cs typeface="Fredoka" pitchFamily="2" charset="-79"/>
              </a:rPr>
              <a:t>Um </a:t>
            </a:r>
            <a:r>
              <a:rPr lang="pt-BR" sz="2000" dirty="0">
                <a:solidFill>
                  <a:schemeClr val="accent2"/>
                </a:solidFill>
                <a:latin typeface="Fredoka" pitchFamily="2" charset="-79"/>
                <a:cs typeface="Fredoka" pitchFamily="2" charset="-79"/>
              </a:rPr>
              <a:t>modelo</a:t>
            </a:r>
            <a:r>
              <a:rPr lang="pt-BR" sz="2000" dirty="0">
                <a:solidFill>
                  <a:schemeClr val="bg2"/>
                </a:solidFill>
                <a:latin typeface="Fredoka" pitchFamily="2" charset="-79"/>
                <a:cs typeface="Fredoka" pitchFamily="2" charset="-79"/>
              </a:rPr>
              <a:t> para o volume raiz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2"/>
                </a:solidFill>
                <a:latin typeface="Fredoka" pitchFamily="2" charset="-79"/>
                <a:cs typeface="Fredoka" pitchFamily="2" charset="-79"/>
              </a:rPr>
              <a:t>Contém o sistema operacional convidado (OS) e talvez outro software instalado</a:t>
            </a:r>
          </a:p>
          <a:p>
            <a:endParaRPr lang="pt-BR" sz="2000" dirty="0">
              <a:solidFill>
                <a:schemeClr val="bg2"/>
              </a:solidFill>
              <a:latin typeface="Fredoka" pitchFamily="2" charset="-79"/>
              <a:cs typeface="Fredoka" pitchFamily="2" charset="-79"/>
            </a:endParaRPr>
          </a:p>
          <a:p>
            <a:endParaRPr lang="pt-BR" sz="2000" dirty="0">
              <a:solidFill>
                <a:schemeClr val="bg2"/>
              </a:solidFill>
              <a:latin typeface="Fredoka" pitchFamily="2" charset="-79"/>
              <a:cs typeface="Fredoka" pitchFamily="2" charset="-79"/>
            </a:endParaRPr>
          </a:p>
          <a:p>
            <a:r>
              <a:rPr lang="pt-BR" sz="2000" dirty="0">
                <a:solidFill>
                  <a:schemeClr val="accent2"/>
                </a:solidFill>
                <a:latin typeface="Fredoka" pitchFamily="2" charset="-79"/>
                <a:cs typeface="Fredoka" pitchFamily="2" charset="-79"/>
              </a:rPr>
              <a:t>Permissão de execução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2"/>
                </a:solidFill>
                <a:latin typeface="Fredoka" pitchFamily="2" charset="-79"/>
                <a:cs typeface="Fredoka" pitchFamily="2" charset="-79"/>
              </a:rPr>
              <a:t>Controle quais as contas da AWS que podem acessar a AMI</a:t>
            </a:r>
          </a:p>
          <a:p>
            <a:endParaRPr lang="pt-BR" sz="2000" dirty="0">
              <a:solidFill>
                <a:schemeClr val="bg2"/>
              </a:solidFill>
              <a:latin typeface="Fredoka" pitchFamily="2" charset="-79"/>
              <a:cs typeface="Fredoka" pitchFamily="2" charset="-79"/>
            </a:endParaRPr>
          </a:p>
          <a:p>
            <a:br>
              <a:rPr lang="pt-BR" sz="2000" dirty="0">
                <a:solidFill>
                  <a:schemeClr val="bg2"/>
                </a:solidFill>
                <a:latin typeface="Fredoka" pitchFamily="2" charset="-79"/>
                <a:cs typeface="Fredoka" pitchFamily="2" charset="-79"/>
              </a:rPr>
            </a:br>
            <a:r>
              <a:rPr lang="pt-BR" sz="2000" dirty="0">
                <a:solidFill>
                  <a:schemeClr val="accent2"/>
                </a:solidFill>
                <a:latin typeface="Fredoka" pitchFamily="2" charset="-79"/>
                <a:cs typeface="Fredoka" pitchFamily="2" charset="-79"/>
              </a:rPr>
              <a:t>Mapeamentos de dispositivos de blocos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2"/>
                </a:solidFill>
                <a:latin typeface="Fredoka" pitchFamily="2" charset="-79"/>
                <a:cs typeface="Fredoka" pitchFamily="2" charset="-79"/>
              </a:rPr>
              <a:t>Especifica todos os volumes de armazenamento a serem associados à instância</a:t>
            </a:r>
          </a:p>
        </p:txBody>
      </p:sp>
      <p:grpSp>
        <p:nvGrpSpPr>
          <p:cNvPr id="27" name="Agrupar 26">
            <a:extLst>
              <a:ext uri="{FF2B5EF4-FFF2-40B4-BE49-F238E27FC236}">
                <a16:creationId xmlns:a16="http://schemas.microsoft.com/office/drawing/2014/main" id="{D7C25432-B169-8777-5BFB-9284DC482BC6}"/>
              </a:ext>
            </a:extLst>
          </p:cNvPr>
          <p:cNvGrpSpPr/>
          <p:nvPr/>
        </p:nvGrpSpPr>
        <p:grpSpPr>
          <a:xfrm>
            <a:off x="6807969" y="1226333"/>
            <a:ext cx="5142954" cy="5119200"/>
            <a:chOff x="6400250" y="1000657"/>
            <a:chExt cx="5026124" cy="5119200"/>
          </a:xfrm>
        </p:grpSpPr>
        <p:pic>
          <p:nvPicPr>
            <p:cNvPr id="6148" name="Picture 4">
              <a:extLst>
                <a:ext uri="{FF2B5EF4-FFF2-40B4-BE49-F238E27FC236}">
                  <a16:creationId xmlns:a16="http://schemas.microsoft.com/office/drawing/2014/main" id="{0A26A730-1D57-E3AA-498F-3628F057C0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00250" y="1000657"/>
              <a:ext cx="5026124" cy="511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61008DD4-A592-2E67-47B7-D9CABFAB8615}"/>
                </a:ext>
              </a:extLst>
            </p:cNvPr>
            <p:cNvSpPr txBox="1"/>
            <p:nvPr/>
          </p:nvSpPr>
          <p:spPr>
            <a:xfrm>
              <a:off x="6890579" y="2492273"/>
              <a:ext cx="72942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dirty="0">
                  <a:solidFill>
                    <a:schemeClr val="bg2"/>
                  </a:solidFill>
                  <a:latin typeface="Fredoka" pitchFamily="2" charset="-79"/>
                  <a:cs typeface="Fredoka" pitchFamily="2" charset="-79"/>
                </a:rPr>
                <a:t>AMI</a:t>
              </a:r>
              <a:endParaRPr lang="pt-BR" dirty="0"/>
            </a:p>
          </p:txBody>
        </p:sp>
        <p:cxnSp>
          <p:nvCxnSpPr>
            <p:cNvPr id="18" name="Conector de Seta Reta 17">
              <a:extLst>
                <a:ext uri="{FF2B5EF4-FFF2-40B4-BE49-F238E27FC236}">
                  <a16:creationId xmlns:a16="http://schemas.microsoft.com/office/drawing/2014/main" id="{A3993949-112B-BC2C-81E0-04E27623EFF6}"/>
                </a:ext>
              </a:extLst>
            </p:cNvPr>
            <p:cNvCxnSpPr/>
            <p:nvPr/>
          </p:nvCxnSpPr>
          <p:spPr>
            <a:xfrm>
              <a:off x="7937500" y="1802296"/>
              <a:ext cx="1882361" cy="0"/>
            </a:xfrm>
            <a:prstGeom prst="straightConnector1">
              <a:avLst/>
            </a:prstGeom>
            <a:ln w="3810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0" name="Conector Reto 19">
              <a:extLst>
                <a:ext uri="{FF2B5EF4-FFF2-40B4-BE49-F238E27FC236}">
                  <a16:creationId xmlns:a16="http://schemas.microsoft.com/office/drawing/2014/main" id="{E53B3DB5-17D6-CA11-F91E-8F6C1F834306}"/>
                </a:ext>
              </a:extLst>
            </p:cNvPr>
            <p:cNvCxnSpPr/>
            <p:nvPr/>
          </p:nvCxnSpPr>
          <p:spPr>
            <a:xfrm>
              <a:off x="7255289" y="3048000"/>
              <a:ext cx="0" cy="2597426"/>
            </a:xfrm>
            <a:prstGeom prst="line">
              <a:avLst/>
            </a:prstGeom>
            <a:ln w="38100">
              <a:solidFill>
                <a:schemeClr val="bg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>
              <a:extLst>
                <a:ext uri="{FF2B5EF4-FFF2-40B4-BE49-F238E27FC236}">
                  <a16:creationId xmlns:a16="http://schemas.microsoft.com/office/drawing/2014/main" id="{90F32A25-A782-0328-F2BC-9B4E0CDE98FA}"/>
                </a:ext>
              </a:extLst>
            </p:cNvPr>
            <p:cNvCxnSpPr/>
            <p:nvPr/>
          </p:nvCxnSpPr>
          <p:spPr>
            <a:xfrm>
              <a:off x="7255289" y="5671930"/>
              <a:ext cx="2564572" cy="0"/>
            </a:xfrm>
            <a:prstGeom prst="line">
              <a:avLst/>
            </a:prstGeom>
            <a:ln w="38100">
              <a:solidFill>
                <a:schemeClr val="bg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to 23">
              <a:extLst>
                <a:ext uri="{FF2B5EF4-FFF2-40B4-BE49-F238E27FC236}">
                  <a16:creationId xmlns:a16="http://schemas.microsoft.com/office/drawing/2014/main" id="{BF392550-3954-E734-983A-63F372AEFF29}"/>
                </a:ext>
              </a:extLst>
            </p:cNvPr>
            <p:cNvCxnSpPr/>
            <p:nvPr/>
          </p:nvCxnSpPr>
          <p:spPr>
            <a:xfrm>
              <a:off x="7255289" y="3560257"/>
              <a:ext cx="2564572" cy="0"/>
            </a:xfrm>
            <a:prstGeom prst="line">
              <a:avLst/>
            </a:prstGeom>
            <a:ln w="38100">
              <a:solidFill>
                <a:schemeClr val="bg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75266C24-AC85-1233-A452-E312402764AA}"/>
                </a:ext>
              </a:extLst>
            </p:cNvPr>
            <p:cNvSpPr txBox="1"/>
            <p:nvPr/>
          </p:nvSpPr>
          <p:spPr>
            <a:xfrm>
              <a:off x="8179884" y="1032145"/>
              <a:ext cx="1466855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dirty="0">
                  <a:solidFill>
                    <a:schemeClr val="bg2"/>
                  </a:solidFill>
                  <a:latin typeface="Fredoka" pitchFamily="2" charset="-79"/>
                  <a:cs typeface="Fredoka" pitchFamily="2" charset="-79"/>
                </a:rPr>
                <a:t>Executar </a:t>
              </a:r>
              <a:br>
                <a:rPr lang="pt-BR" dirty="0">
                  <a:solidFill>
                    <a:schemeClr val="bg2"/>
                  </a:solidFill>
                  <a:latin typeface="Fredoka" pitchFamily="2" charset="-79"/>
                  <a:cs typeface="Fredoka" pitchFamily="2" charset="-79"/>
                </a:rPr>
              </a:br>
              <a:r>
                <a:rPr lang="pt-BR" dirty="0">
                  <a:solidFill>
                    <a:schemeClr val="bg2"/>
                  </a:solidFill>
                  <a:latin typeface="Fredoka" pitchFamily="2" charset="-79"/>
                  <a:cs typeface="Fredoka" pitchFamily="2" charset="-79"/>
                </a:rPr>
                <a:t>instância</a:t>
              </a:r>
              <a:endParaRPr lang="pt-BR" dirty="0"/>
            </a:p>
          </p:txBody>
        </p:sp>
      </p:grp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CA3EA538-3E1B-8EF8-8665-23EB11D5B349}"/>
              </a:ext>
            </a:extLst>
          </p:cNvPr>
          <p:cNvSpPr txBox="1"/>
          <p:nvPr/>
        </p:nvSpPr>
        <p:spPr>
          <a:xfrm>
            <a:off x="8215081" y="229565"/>
            <a:ext cx="26914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2"/>
                </a:solidFill>
                <a:latin typeface="Fredoka" pitchFamily="2" charset="-79"/>
                <a:cs typeface="Fredoka" pitchFamily="2" charset="-79"/>
              </a:rPr>
              <a:t>Criar várias instâncias na mesma AMI</a:t>
            </a:r>
            <a:endParaRPr lang="pt-BR" dirty="0"/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AABF4638-B3E7-37F8-09CB-53535CDD5957}"/>
              </a:ext>
            </a:extLst>
          </p:cNvPr>
          <p:cNvSpPr txBox="1"/>
          <p:nvPr/>
        </p:nvSpPr>
        <p:spPr>
          <a:xfrm>
            <a:off x="10507724" y="2717949"/>
            <a:ext cx="13558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2"/>
                </a:solidFill>
                <a:latin typeface="Fredoka" pitchFamily="2" charset="-79"/>
                <a:cs typeface="Fredoka" pitchFamily="2" charset="-79"/>
              </a:rPr>
              <a:t>Instância 1</a:t>
            </a:r>
            <a:endParaRPr lang="pt-BR" dirty="0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E866909F-ADC6-196D-48EE-B6361D7F4A6F}"/>
              </a:ext>
            </a:extLst>
          </p:cNvPr>
          <p:cNvSpPr txBox="1"/>
          <p:nvPr/>
        </p:nvSpPr>
        <p:spPr>
          <a:xfrm>
            <a:off x="10507724" y="4531741"/>
            <a:ext cx="13558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2"/>
                </a:solidFill>
                <a:latin typeface="Fredoka" pitchFamily="2" charset="-79"/>
                <a:cs typeface="Fredoka" pitchFamily="2" charset="-79"/>
              </a:rPr>
              <a:t>Instância 2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DB641567-3BC4-4D64-633E-A0DD6E63CE7C}"/>
              </a:ext>
            </a:extLst>
          </p:cNvPr>
          <p:cNvSpPr txBox="1"/>
          <p:nvPr/>
        </p:nvSpPr>
        <p:spPr>
          <a:xfrm>
            <a:off x="10507724" y="6170484"/>
            <a:ext cx="13558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2"/>
                </a:solidFill>
                <a:latin typeface="Fredoka" pitchFamily="2" charset="-79"/>
                <a:cs typeface="Fredoka" pitchFamily="2" charset="-79"/>
              </a:rPr>
              <a:t>Instância 3</a:t>
            </a:r>
            <a:endParaRPr lang="pt-BR" dirty="0"/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DE2E360-DF25-8659-2581-F0D6919F0A3F}"/>
              </a:ext>
            </a:extLst>
          </p:cNvPr>
          <p:cNvSpPr txBox="1"/>
          <p:nvPr/>
        </p:nvSpPr>
        <p:spPr>
          <a:xfrm>
            <a:off x="7984663" y="4136371"/>
            <a:ext cx="243569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2"/>
                </a:solidFill>
                <a:latin typeface="Fredoka" pitchFamily="2" charset="-79"/>
                <a:cs typeface="Fredoka" pitchFamily="2" charset="-79"/>
              </a:rPr>
              <a:t>Executar </a:t>
            </a:r>
            <a:br>
              <a:rPr lang="pt-BR" dirty="0">
                <a:solidFill>
                  <a:schemeClr val="bg2"/>
                </a:solidFill>
                <a:latin typeface="Fredoka" pitchFamily="2" charset="-79"/>
                <a:cs typeface="Fredoka" pitchFamily="2" charset="-79"/>
              </a:rPr>
            </a:br>
            <a:r>
              <a:rPr lang="pt-BR" dirty="0">
                <a:solidFill>
                  <a:schemeClr val="bg2"/>
                </a:solidFill>
                <a:latin typeface="Fredoka" pitchFamily="2" charset="-79"/>
                <a:cs typeface="Fredoka" pitchFamily="2" charset="-79"/>
              </a:rPr>
              <a:t>instâncias adicionais configuradas de forma semelhante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94943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5ACD9A-1EB6-377A-B84B-A069E9DAE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609"/>
            <a:ext cx="7099300" cy="924519"/>
          </a:xfrm>
        </p:spPr>
        <p:txBody>
          <a:bodyPr>
            <a:normAutofit/>
          </a:bodyPr>
          <a:lstStyle/>
          <a:p>
            <a:r>
              <a:rPr lang="pt-BR" sz="3600" dirty="0">
                <a:solidFill>
                  <a:schemeClr val="accent4"/>
                </a:solidFill>
                <a:latin typeface="Fredoka" pitchFamily="2" charset="-79"/>
                <a:cs typeface="Fredoka" pitchFamily="2" charset="-79"/>
              </a:rPr>
              <a:t>COMO ESCOLHER UMA AMI?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5B1A1A90-F6F0-F7B2-4B79-FA2E3C1815DD}"/>
              </a:ext>
            </a:extLst>
          </p:cNvPr>
          <p:cNvSpPr txBox="1"/>
          <p:nvPr/>
        </p:nvSpPr>
        <p:spPr>
          <a:xfrm>
            <a:off x="532486" y="1680680"/>
            <a:ext cx="5234329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bg2"/>
                </a:solidFill>
                <a:latin typeface="Fredoka" pitchFamily="2" charset="-79"/>
                <a:cs typeface="Fredoka" pitchFamily="2" charset="-79"/>
              </a:rPr>
              <a:t>Região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800" dirty="0">
              <a:solidFill>
                <a:schemeClr val="bg2"/>
              </a:solidFill>
              <a:latin typeface="Fredoka" pitchFamily="2" charset="-79"/>
              <a:cs typeface="Fredoka" pitchFamily="2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bg2"/>
                </a:solidFill>
                <a:latin typeface="Fredoka" pitchFamily="2" charset="-79"/>
                <a:cs typeface="Fredoka" pitchFamily="2" charset="-79"/>
              </a:rPr>
              <a:t>Sistema operacional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800" dirty="0">
              <a:solidFill>
                <a:schemeClr val="bg2"/>
              </a:solidFill>
              <a:latin typeface="Fredoka" pitchFamily="2" charset="-79"/>
              <a:cs typeface="Fredoka" pitchFamily="2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bg2"/>
                </a:solidFill>
                <a:latin typeface="Fredoka" pitchFamily="2" charset="-79"/>
                <a:cs typeface="Fredoka" pitchFamily="2" charset="-79"/>
              </a:rPr>
              <a:t>Tipo de armazenamento do dispositivo raiz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800" dirty="0">
              <a:solidFill>
                <a:schemeClr val="bg2"/>
              </a:solidFill>
              <a:latin typeface="Fredoka" pitchFamily="2" charset="-79"/>
              <a:cs typeface="Fredoka" pitchFamily="2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bg2"/>
                </a:solidFill>
                <a:latin typeface="Fredoka" pitchFamily="2" charset="-79"/>
                <a:cs typeface="Fredoka" pitchFamily="2" charset="-79"/>
              </a:rPr>
              <a:t>Arquitetura</a:t>
            </a:r>
          </a:p>
          <a:p>
            <a:endParaRPr lang="pt-BR" sz="2800" dirty="0">
              <a:solidFill>
                <a:schemeClr val="bg2"/>
              </a:solidFill>
              <a:latin typeface="Fredoka" pitchFamily="2" charset="-79"/>
              <a:cs typeface="Fredoka" pitchFamily="2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bg2"/>
                </a:solidFill>
                <a:latin typeface="Fredoka" pitchFamily="2" charset="-79"/>
                <a:cs typeface="Fredoka" pitchFamily="2" charset="-79"/>
              </a:rPr>
              <a:t>Tipo de virtualização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0730693-AACC-CEE1-6B8B-6BB7EA6DA5EC}"/>
              </a:ext>
            </a:extLst>
          </p:cNvPr>
          <p:cNvSpPr txBox="1"/>
          <p:nvPr/>
        </p:nvSpPr>
        <p:spPr>
          <a:xfrm>
            <a:off x="6755387" y="1023525"/>
            <a:ext cx="5234329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chemeClr val="accent2"/>
                </a:solidFill>
                <a:latin typeface="Fredoka" pitchFamily="2" charset="-79"/>
                <a:cs typeface="Fredoka" pitchFamily="2" charset="-79"/>
              </a:rPr>
              <a:t>Fontes AMI:</a:t>
            </a:r>
          </a:p>
          <a:p>
            <a:endParaRPr lang="pt-BR" sz="2000" dirty="0">
              <a:solidFill>
                <a:schemeClr val="bg2"/>
              </a:solidFill>
              <a:latin typeface="Fredoka" pitchFamily="2" charset="-79"/>
              <a:cs typeface="Fredoka" pitchFamily="2" charset="-79"/>
            </a:endParaRPr>
          </a:p>
          <a:p>
            <a:r>
              <a:rPr lang="pt-BR" sz="2000" dirty="0">
                <a:solidFill>
                  <a:schemeClr val="accent2"/>
                </a:solidFill>
                <a:latin typeface="Fredoka" pitchFamily="2" charset="-79"/>
                <a:cs typeface="Fredoka" pitchFamily="2" charset="-79"/>
              </a:rPr>
              <a:t>Início rápido </a:t>
            </a:r>
            <a:r>
              <a:rPr lang="pt-BR" sz="2000" dirty="0">
                <a:solidFill>
                  <a:schemeClr val="bg2"/>
                </a:solidFill>
                <a:latin typeface="Fredoka" pitchFamily="2" charset="-79"/>
                <a:cs typeface="Fredoka" pitchFamily="2" charset="-79"/>
              </a:rPr>
              <a:t>– AMI do Linux e do Windows fornecidas pela AWS</a:t>
            </a:r>
          </a:p>
          <a:p>
            <a:endParaRPr lang="pt-BR" sz="2000" dirty="0">
              <a:solidFill>
                <a:schemeClr val="bg2"/>
              </a:solidFill>
              <a:latin typeface="Fredoka" pitchFamily="2" charset="-79"/>
              <a:cs typeface="Fredoka" pitchFamily="2" charset="-79"/>
            </a:endParaRPr>
          </a:p>
          <a:p>
            <a:endParaRPr lang="pt-BR" sz="2000" dirty="0">
              <a:solidFill>
                <a:schemeClr val="bg2"/>
              </a:solidFill>
              <a:latin typeface="Fredoka" pitchFamily="2" charset="-79"/>
              <a:cs typeface="Fredoka" pitchFamily="2" charset="-79"/>
            </a:endParaRPr>
          </a:p>
          <a:p>
            <a:r>
              <a:rPr lang="pt-BR" sz="2000" dirty="0">
                <a:solidFill>
                  <a:schemeClr val="accent2"/>
                </a:solidFill>
                <a:latin typeface="Fredoka" pitchFamily="2" charset="-79"/>
                <a:cs typeface="Fredoka" pitchFamily="2" charset="-79"/>
              </a:rPr>
              <a:t>Minhas AMIs  </a:t>
            </a:r>
            <a:r>
              <a:rPr lang="pt-BR" sz="2000" dirty="0">
                <a:solidFill>
                  <a:schemeClr val="bg2"/>
                </a:solidFill>
                <a:latin typeface="Fredoka" pitchFamily="2" charset="-79"/>
                <a:cs typeface="Fredoka" pitchFamily="2" charset="-79"/>
              </a:rPr>
              <a:t>- Crie suas AMI manualmente ou use o Amazon EC2 Image Builder</a:t>
            </a:r>
          </a:p>
          <a:p>
            <a:endParaRPr lang="pt-BR" sz="2000" dirty="0">
              <a:solidFill>
                <a:schemeClr val="bg2"/>
              </a:solidFill>
              <a:latin typeface="Fredoka" pitchFamily="2" charset="-79"/>
              <a:cs typeface="Fredoka" pitchFamily="2" charset="-79"/>
            </a:endParaRPr>
          </a:p>
          <a:p>
            <a:endParaRPr lang="pt-BR" sz="2000" dirty="0">
              <a:solidFill>
                <a:schemeClr val="accent2"/>
              </a:solidFill>
              <a:latin typeface="Fredoka" pitchFamily="2" charset="-79"/>
              <a:cs typeface="Fredoka" pitchFamily="2" charset="-79"/>
            </a:endParaRPr>
          </a:p>
          <a:p>
            <a:r>
              <a:rPr lang="pt-BR" sz="2000" dirty="0">
                <a:solidFill>
                  <a:schemeClr val="accent2"/>
                </a:solidFill>
                <a:latin typeface="Fredoka" pitchFamily="2" charset="-79"/>
                <a:cs typeface="Fredoka" pitchFamily="2" charset="-79"/>
              </a:rPr>
              <a:t>AWS Marketplace </a:t>
            </a:r>
            <a:r>
              <a:rPr lang="pt-BR" sz="2000" dirty="0">
                <a:solidFill>
                  <a:schemeClr val="bg2"/>
                </a:solidFill>
                <a:latin typeface="Fredoka" pitchFamily="2" charset="-79"/>
                <a:cs typeface="Fredoka" pitchFamily="2" charset="-79"/>
              </a:rPr>
              <a:t>– Modelos pré configurados de terceiros. Podemos fazer um test drive</a:t>
            </a:r>
          </a:p>
          <a:p>
            <a:endParaRPr lang="pt-BR" sz="2000" dirty="0">
              <a:solidFill>
                <a:schemeClr val="bg2"/>
              </a:solidFill>
              <a:latin typeface="Fredoka" pitchFamily="2" charset="-79"/>
              <a:cs typeface="Fredoka" pitchFamily="2" charset="-79"/>
            </a:endParaRPr>
          </a:p>
          <a:p>
            <a:endParaRPr lang="pt-BR" sz="2000" dirty="0">
              <a:solidFill>
                <a:schemeClr val="accent2"/>
              </a:solidFill>
              <a:latin typeface="Fredoka" pitchFamily="2" charset="-79"/>
              <a:cs typeface="Fredoka" pitchFamily="2" charset="-79"/>
            </a:endParaRPr>
          </a:p>
          <a:p>
            <a:r>
              <a:rPr lang="pt-BR" sz="2000" dirty="0">
                <a:solidFill>
                  <a:schemeClr val="accent2"/>
                </a:solidFill>
                <a:latin typeface="Fredoka" pitchFamily="2" charset="-79"/>
                <a:cs typeface="Fredoka" pitchFamily="2" charset="-79"/>
              </a:rPr>
              <a:t>AMIs da comunidade </a:t>
            </a:r>
            <a:r>
              <a:rPr lang="pt-BR" sz="2000" dirty="0">
                <a:solidFill>
                  <a:schemeClr val="bg2"/>
                </a:solidFill>
                <a:latin typeface="Fredoka" pitchFamily="2" charset="-79"/>
                <a:cs typeface="Fredoka" pitchFamily="2" charset="-79"/>
              </a:rPr>
              <a:t>– AMIs compartilhadas por outras pessoas. </a:t>
            </a:r>
            <a:br>
              <a:rPr lang="pt-BR" sz="2000" dirty="0">
                <a:solidFill>
                  <a:schemeClr val="bg2"/>
                </a:solidFill>
                <a:latin typeface="Fredoka" pitchFamily="2" charset="-79"/>
                <a:cs typeface="Fredoka" pitchFamily="2" charset="-79"/>
              </a:rPr>
            </a:br>
            <a:r>
              <a:rPr lang="pt-BR" sz="2000" dirty="0">
                <a:solidFill>
                  <a:schemeClr val="bg2"/>
                </a:solidFill>
                <a:latin typeface="Fredoka" pitchFamily="2" charset="-79"/>
                <a:cs typeface="Fredoka" pitchFamily="2" charset="-79"/>
              </a:rPr>
              <a:t>Use por sua conta e risco</a:t>
            </a:r>
          </a:p>
        </p:txBody>
      </p:sp>
    </p:spTree>
    <p:extLst>
      <p:ext uri="{BB962C8B-B14F-4D97-AF65-F5344CB8AC3E}">
        <p14:creationId xmlns:p14="http://schemas.microsoft.com/office/powerpoint/2010/main" val="3854361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4" descr="O que é Amazon EC2?">
            <a:extLst>
              <a:ext uri="{FF2B5EF4-FFF2-40B4-BE49-F238E27FC236}">
                <a16:creationId xmlns:a16="http://schemas.microsoft.com/office/drawing/2014/main" id="{33E1A2C3-FA12-4EA0-8D21-C77768783FC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4" name="AutoShape 6" descr="O que é Amazon EC2?">
            <a:extLst>
              <a:ext uri="{FF2B5EF4-FFF2-40B4-BE49-F238E27FC236}">
                <a16:creationId xmlns:a16="http://schemas.microsoft.com/office/drawing/2014/main" id="{12A4C144-7574-44F3-99B5-80C943584FD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5999" y="3429000"/>
            <a:ext cx="3260941" cy="2208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371750A-FE17-4F5D-AB0E-742C345445A1}"/>
              </a:ext>
            </a:extLst>
          </p:cNvPr>
          <p:cNvSpPr txBox="1"/>
          <p:nvPr/>
        </p:nvSpPr>
        <p:spPr>
          <a:xfrm>
            <a:off x="1908699" y="2721114"/>
            <a:ext cx="334019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accent4"/>
                </a:solidFill>
                <a:latin typeface="Fredoka" pitchFamily="2" charset="-79"/>
                <a:ea typeface="Yu Gothic UI Semilight" panose="020B0400000000000000" pitchFamily="34" charset="-128"/>
                <a:cs typeface="Fredoka" pitchFamily="2" charset="-79"/>
              </a:rPr>
              <a:t>TIPOS DE INSTÂNCIAS</a:t>
            </a:r>
          </a:p>
        </p:txBody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id="{C68E1A4E-7BAF-B381-3268-B44A45D499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1855658"/>
            <a:ext cx="3054350" cy="305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0378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5ACD9A-1EB6-377A-B84B-A069E9DAE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609"/>
            <a:ext cx="9960980" cy="924519"/>
          </a:xfrm>
        </p:spPr>
        <p:txBody>
          <a:bodyPr>
            <a:normAutofit fontScale="90000"/>
          </a:bodyPr>
          <a:lstStyle/>
          <a:p>
            <a:r>
              <a:rPr lang="pt-BR" sz="3600" dirty="0">
                <a:solidFill>
                  <a:schemeClr val="accent4"/>
                </a:solidFill>
                <a:latin typeface="Fredoka" pitchFamily="2" charset="-79"/>
                <a:cs typeface="Fredoka" pitchFamily="2" charset="-79"/>
              </a:rPr>
              <a:t>EXPLICAÇÃO DOS NOMES DE TIPO DE INSTÂNCIAS 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5B1A1A90-F6F0-F7B2-4B79-FA2E3C1815DD}"/>
              </a:ext>
            </a:extLst>
          </p:cNvPr>
          <p:cNvSpPr txBox="1"/>
          <p:nvPr/>
        </p:nvSpPr>
        <p:spPr>
          <a:xfrm>
            <a:off x="7231889" y="2690405"/>
            <a:ext cx="490931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7200" dirty="0">
                <a:solidFill>
                  <a:schemeClr val="bg2"/>
                </a:solidFill>
                <a:latin typeface="Fredoka" pitchFamily="2" charset="-79"/>
                <a:cs typeface="Fredoka" pitchFamily="2" charset="-79"/>
              </a:rPr>
              <a:t>m7g.xlarge</a:t>
            </a: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5BD80547-AE1E-EEC7-C2A2-E2CBD1492ECE}"/>
              </a:ext>
            </a:extLst>
          </p:cNvPr>
          <p:cNvCxnSpPr>
            <a:cxnSpLocks/>
          </p:cNvCxnSpPr>
          <p:nvPr/>
        </p:nvCxnSpPr>
        <p:spPr>
          <a:xfrm>
            <a:off x="7378507" y="3919114"/>
            <a:ext cx="618809" cy="0"/>
          </a:xfrm>
          <a:prstGeom prst="line">
            <a:avLst/>
          </a:prstGeom>
          <a:ln w="444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A03E54CE-3F26-B739-AA0F-219C0BBECA22}"/>
              </a:ext>
            </a:extLst>
          </p:cNvPr>
          <p:cNvCxnSpPr>
            <a:cxnSpLocks/>
          </p:cNvCxnSpPr>
          <p:nvPr/>
        </p:nvCxnSpPr>
        <p:spPr>
          <a:xfrm>
            <a:off x="8579414" y="3926734"/>
            <a:ext cx="532509" cy="0"/>
          </a:xfrm>
          <a:prstGeom prst="line">
            <a:avLst/>
          </a:prstGeom>
          <a:ln w="444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A624ED97-4AFA-D07C-6439-230E7E74A88B}"/>
              </a:ext>
            </a:extLst>
          </p:cNvPr>
          <p:cNvCxnSpPr>
            <a:cxnSpLocks/>
          </p:cNvCxnSpPr>
          <p:nvPr/>
        </p:nvCxnSpPr>
        <p:spPr>
          <a:xfrm>
            <a:off x="9290304" y="2786060"/>
            <a:ext cx="2654299" cy="0"/>
          </a:xfrm>
          <a:prstGeom prst="line">
            <a:avLst/>
          </a:prstGeom>
          <a:ln w="444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92485C7E-A1DE-EFEC-C8D2-DE49E2BC706E}"/>
              </a:ext>
            </a:extLst>
          </p:cNvPr>
          <p:cNvSpPr txBox="1"/>
          <p:nvPr/>
        </p:nvSpPr>
        <p:spPr>
          <a:xfrm>
            <a:off x="6971124" y="4017909"/>
            <a:ext cx="140817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800" dirty="0">
                <a:solidFill>
                  <a:schemeClr val="bg2"/>
                </a:solidFill>
                <a:latin typeface="Fredoka" pitchFamily="2" charset="-79"/>
                <a:cs typeface="Fredoka" pitchFamily="2" charset="-79"/>
              </a:rPr>
              <a:t>Família </a:t>
            </a:r>
            <a:br>
              <a:rPr lang="pt-BR" sz="1800" dirty="0">
                <a:solidFill>
                  <a:schemeClr val="bg2"/>
                </a:solidFill>
                <a:latin typeface="Fredoka" pitchFamily="2" charset="-79"/>
                <a:cs typeface="Fredoka" pitchFamily="2" charset="-79"/>
              </a:rPr>
            </a:br>
            <a:r>
              <a:rPr lang="pt-BR" sz="1800" dirty="0">
                <a:solidFill>
                  <a:schemeClr val="bg2"/>
                </a:solidFill>
                <a:latin typeface="Fredoka" pitchFamily="2" charset="-79"/>
                <a:cs typeface="Fredoka" pitchFamily="2" charset="-79"/>
              </a:rPr>
              <a:t>da instância</a:t>
            </a:r>
            <a:endParaRPr lang="pt-BR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6421810A-F798-C1D6-E6D3-E605B4829612}"/>
              </a:ext>
            </a:extLst>
          </p:cNvPr>
          <p:cNvSpPr txBox="1"/>
          <p:nvPr/>
        </p:nvSpPr>
        <p:spPr>
          <a:xfrm>
            <a:off x="7541830" y="2079377"/>
            <a:ext cx="14081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800" dirty="0">
                <a:solidFill>
                  <a:schemeClr val="bg2"/>
                </a:solidFill>
                <a:latin typeface="Fredoka" pitchFamily="2" charset="-79"/>
                <a:cs typeface="Fredoka" pitchFamily="2" charset="-79"/>
              </a:rPr>
              <a:t>Geração da instância</a:t>
            </a:r>
            <a:endParaRPr lang="pt-BR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7D28C35B-9923-4472-33FC-643A88D0772A}"/>
              </a:ext>
            </a:extLst>
          </p:cNvPr>
          <p:cNvSpPr txBox="1"/>
          <p:nvPr/>
        </p:nvSpPr>
        <p:spPr>
          <a:xfrm>
            <a:off x="8245917" y="4007046"/>
            <a:ext cx="178003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800" dirty="0">
                <a:solidFill>
                  <a:schemeClr val="bg2"/>
                </a:solidFill>
                <a:latin typeface="Fredoka" pitchFamily="2" charset="-79"/>
                <a:cs typeface="Fredoka" pitchFamily="2" charset="-79"/>
              </a:rPr>
              <a:t>Propriedades adicionais</a:t>
            </a:r>
            <a:endParaRPr lang="pt-BR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BAD9B1A1-8DEC-0A23-93D0-2D6D1983128A}"/>
              </a:ext>
            </a:extLst>
          </p:cNvPr>
          <p:cNvSpPr txBox="1"/>
          <p:nvPr/>
        </p:nvSpPr>
        <p:spPr>
          <a:xfrm>
            <a:off x="9213342" y="2183440"/>
            <a:ext cx="25968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chemeClr val="bg2"/>
                </a:solidFill>
                <a:latin typeface="Fredoka" pitchFamily="2" charset="-79"/>
                <a:cs typeface="Fredoka" pitchFamily="2" charset="-79"/>
              </a:rPr>
              <a:t>Tamanho da instância</a:t>
            </a:r>
            <a:endParaRPr lang="pt-BR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DF210E4C-3FFB-EC71-13D2-BE4047D8A60B}"/>
              </a:ext>
            </a:extLst>
          </p:cNvPr>
          <p:cNvSpPr txBox="1"/>
          <p:nvPr/>
        </p:nvSpPr>
        <p:spPr>
          <a:xfrm>
            <a:off x="1520491" y="1942597"/>
            <a:ext cx="8046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chemeClr val="bg2"/>
                </a:solidFill>
                <a:latin typeface="Fredoka" pitchFamily="2" charset="-79"/>
                <a:cs typeface="Fredoka" pitchFamily="2" charset="-79"/>
              </a:rPr>
              <a:t>vCPU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085F6275-BAB5-8D9E-EE65-A9B84FCC1B35}"/>
              </a:ext>
            </a:extLst>
          </p:cNvPr>
          <p:cNvSpPr txBox="1"/>
          <p:nvPr/>
        </p:nvSpPr>
        <p:spPr>
          <a:xfrm>
            <a:off x="1210737" y="2741390"/>
            <a:ext cx="11144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2"/>
                </a:solidFill>
                <a:latin typeface="Fredoka" pitchFamily="2" charset="-79"/>
                <a:cs typeface="Fredoka" pitchFamily="2" charset="-79"/>
              </a:rPr>
              <a:t>Memória</a:t>
            </a:r>
            <a:endParaRPr lang="pt-BR" dirty="0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A5F89BC4-ADF5-B111-9EEE-5C8D9B1F9B7E}"/>
              </a:ext>
            </a:extLst>
          </p:cNvPr>
          <p:cNvSpPr txBox="1"/>
          <p:nvPr/>
        </p:nvSpPr>
        <p:spPr>
          <a:xfrm>
            <a:off x="482834" y="3576115"/>
            <a:ext cx="1917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2"/>
                </a:solidFill>
                <a:latin typeface="Fredoka" pitchFamily="2" charset="-79"/>
                <a:cs typeface="Fredoka" pitchFamily="2" charset="-79"/>
              </a:rPr>
              <a:t>Armazenamento</a:t>
            </a:r>
            <a:endParaRPr lang="pt-BR" dirty="0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DE2603C1-504B-67CE-E96D-C33902F5941C}"/>
              </a:ext>
            </a:extLst>
          </p:cNvPr>
          <p:cNvSpPr txBox="1"/>
          <p:nvPr/>
        </p:nvSpPr>
        <p:spPr>
          <a:xfrm>
            <a:off x="71419" y="4574981"/>
            <a:ext cx="24098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2"/>
                </a:solidFill>
                <a:latin typeface="Fredoka" pitchFamily="2" charset="-79"/>
                <a:cs typeface="Fredoka" pitchFamily="2" charset="-79"/>
              </a:rPr>
              <a:t>Performance da rede</a:t>
            </a:r>
            <a:endParaRPr lang="pt-BR" dirty="0"/>
          </a:p>
        </p:txBody>
      </p:sp>
      <p:sp>
        <p:nvSpPr>
          <p:cNvPr id="24" name="Retângulo Arredondado 23">
            <a:extLst>
              <a:ext uri="{FF2B5EF4-FFF2-40B4-BE49-F238E27FC236}">
                <a16:creationId xmlns:a16="http://schemas.microsoft.com/office/drawing/2014/main" id="{FECBA91A-C106-3B0F-27C1-9417D46CC9FB}"/>
              </a:ext>
            </a:extLst>
          </p:cNvPr>
          <p:cNvSpPr/>
          <p:nvPr/>
        </p:nvSpPr>
        <p:spPr>
          <a:xfrm>
            <a:off x="2489755" y="1906665"/>
            <a:ext cx="1536700" cy="551266"/>
          </a:xfrm>
          <a:prstGeom prst="roundRect">
            <a:avLst/>
          </a:prstGeom>
          <a:solidFill>
            <a:srgbClr val="00FD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5" name="Retângulo Arredondado 24">
            <a:extLst>
              <a:ext uri="{FF2B5EF4-FFF2-40B4-BE49-F238E27FC236}">
                <a16:creationId xmlns:a16="http://schemas.microsoft.com/office/drawing/2014/main" id="{24AA6C6C-0E09-81F5-C8A3-F50588B4C262}"/>
              </a:ext>
            </a:extLst>
          </p:cNvPr>
          <p:cNvSpPr/>
          <p:nvPr/>
        </p:nvSpPr>
        <p:spPr>
          <a:xfrm>
            <a:off x="2471593" y="2727558"/>
            <a:ext cx="2019425" cy="551266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6" name="Retângulo Arredondado 25">
            <a:extLst>
              <a:ext uri="{FF2B5EF4-FFF2-40B4-BE49-F238E27FC236}">
                <a16:creationId xmlns:a16="http://schemas.microsoft.com/office/drawing/2014/main" id="{32679827-B1FC-C408-6041-1DD043885B58}"/>
              </a:ext>
            </a:extLst>
          </p:cNvPr>
          <p:cNvSpPr/>
          <p:nvPr/>
        </p:nvSpPr>
        <p:spPr>
          <a:xfrm>
            <a:off x="2471592" y="3602594"/>
            <a:ext cx="2463927" cy="55126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7" name="Retângulo Arredondado 26">
            <a:extLst>
              <a:ext uri="{FF2B5EF4-FFF2-40B4-BE49-F238E27FC236}">
                <a16:creationId xmlns:a16="http://schemas.microsoft.com/office/drawing/2014/main" id="{89B28E82-FA9A-ABF3-96BB-15B1BBFFCA0C}"/>
              </a:ext>
            </a:extLst>
          </p:cNvPr>
          <p:cNvSpPr/>
          <p:nvPr/>
        </p:nvSpPr>
        <p:spPr>
          <a:xfrm>
            <a:off x="2471592" y="4477630"/>
            <a:ext cx="1714627" cy="551266"/>
          </a:xfrm>
          <a:prstGeom prst="roundRect">
            <a:avLst/>
          </a:prstGeom>
          <a:solidFill>
            <a:srgbClr val="0CA78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38640BEF-95AD-0C54-F7A7-4075591B3611}"/>
              </a:ext>
            </a:extLst>
          </p:cNvPr>
          <p:cNvSpPr txBox="1"/>
          <p:nvPr/>
        </p:nvSpPr>
        <p:spPr>
          <a:xfrm>
            <a:off x="4655483" y="2818525"/>
            <a:ext cx="8117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2"/>
                </a:solidFill>
                <a:latin typeface="Fredoka" pitchFamily="2" charset="-79"/>
                <a:cs typeface="Fredoka" pitchFamily="2" charset="-79"/>
              </a:rPr>
              <a:t>16 GiB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E618E0A7-37CA-6588-887D-1A3AA096B720}"/>
              </a:ext>
            </a:extLst>
          </p:cNvPr>
          <p:cNvSpPr txBox="1"/>
          <p:nvPr/>
        </p:nvSpPr>
        <p:spPr>
          <a:xfrm>
            <a:off x="4246639" y="1942597"/>
            <a:ext cx="4115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chemeClr val="bg2"/>
                </a:solidFill>
                <a:latin typeface="Fredoka" pitchFamily="2" charset="-79"/>
                <a:cs typeface="Fredoka" pitchFamily="2" charset="-79"/>
              </a:rPr>
              <a:t>4</a:t>
            </a:r>
            <a:endParaRPr lang="pt-BR" dirty="0"/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7959343-B424-435D-F0CB-9CEEEA7A9AE2}"/>
              </a:ext>
            </a:extLst>
          </p:cNvPr>
          <p:cNvSpPr txBox="1"/>
          <p:nvPr/>
        </p:nvSpPr>
        <p:spPr>
          <a:xfrm>
            <a:off x="4510954" y="4615787"/>
            <a:ext cx="18579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2"/>
                </a:solidFill>
                <a:latin typeface="Fredoka" pitchFamily="2" charset="-79"/>
                <a:cs typeface="Fredoka" pitchFamily="2" charset="-79"/>
              </a:rPr>
              <a:t>Até 12,5 Gbps</a:t>
            </a:r>
            <a:endParaRPr lang="pt-BR" dirty="0"/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D478E4DE-3DE6-4F79-0A13-B94522515DC6}"/>
              </a:ext>
            </a:extLst>
          </p:cNvPr>
          <p:cNvSpPr txBox="1"/>
          <p:nvPr/>
        </p:nvSpPr>
        <p:spPr>
          <a:xfrm>
            <a:off x="4992317" y="3693561"/>
            <a:ext cx="16776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2"/>
                </a:solidFill>
                <a:latin typeface="Fredoka" pitchFamily="2" charset="-79"/>
                <a:cs typeface="Fredoka" pitchFamily="2" charset="-79"/>
              </a:rPr>
              <a:t>Somente EBS</a:t>
            </a:r>
            <a:endParaRPr lang="pt-BR" dirty="0"/>
          </a:p>
        </p:txBody>
      </p:sp>
      <p:cxnSp>
        <p:nvCxnSpPr>
          <p:cNvPr id="39" name="Conector Reto 38">
            <a:extLst>
              <a:ext uri="{FF2B5EF4-FFF2-40B4-BE49-F238E27FC236}">
                <a16:creationId xmlns:a16="http://schemas.microsoft.com/office/drawing/2014/main" id="{D42C31AE-FBE1-C89B-B954-FB9827B21FB4}"/>
              </a:ext>
            </a:extLst>
          </p:cNvPr>
          <p:cNvCxnSpPr>
            <a:cxnSpLocks/>
          </p:cNvCxnSpPr>
          <p:nvPr/>
        </p:nvCxnSpPr>
        <p:spPr>
          <a:xfrm>
            <a:off x="7997316" y="2786060"/>
            <a:ext cx="618809" cy="0"/>
          </a:xfrm>
          <a:prstGeom prst="line">
            <a:avLst/>
          </a:prstGeom>
          <a:ln w="444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0086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ersonalizada 2">
      <a:dk1>
        <a:sysClr val="windowText" lastClr="000000"/>
      </a:dk1>
      <a:lt1>
        <a:srgbClr val="232F3E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9600</TotalTime>
  <Words>2663</Words>
  <Application>Microsoft Macintosh PowerPoint</Application>
  <PresentationFormat>Widescreen</PresentationFormat>
  <Paragraphs>443</Paragraphs>
  <Slides>40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40</vt:i4>
      </vt:variant>
    </vt:vector>
  </HeadingPairs>
  <TitlesOfParts>
    <vt:vector size="47" baseType="lpstr">
      <vt:lpstr>AmazonEmber</vt:lpstr>
      <vt:lpstr>Arial</vt:lpstr>
      <vt:lpstr>Calibri</vt:lpstr>
      <vt:lpstr>Calibri Light</vt:lpstr>
      <vt:lpstr>Fredoka</vt:lpstr>
      <vt:lpstr>Outfit</vt:lpstr>
      <vt:lpstr>Office Theme</vt:lpstr>
      <vt:lpstr>VISÃO GERAL DO MÓDULO</vt:lpstr>
      <vt:lpstr>EC2</vt:lpstr>
      <vt:lpstr>Apresentação do PowerPoint</vt:lpstr>
      <vt:lpstr>Apresentação do PowerPoint</vt:lpstr>
      <vt:lpstr>TAGS NO AMAZON EC2</vt:lpstr>
      <vt:lpstr>AMAZON MACHINE IMAGEM (AMI)</vt:lpstr>
      <vt:lpstr>COMO ESCOLHER UMA AMI?</vt:lpstr>
      <vt:lpstr>Apresentação do PowerPoint</vt:lpstr>
      <vt:lpstr>EXPLICAÇÃO DOS NOMES DE TIPO DE INSTÂNCIAS </vt:lpstr>
      <vt:lpstr>FAMÍLIAS DE INSTÂNCIAS DO EC2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PARES DE CHAVES DO AMAZON EC2</vt:lpstr>
      <vt:lpstr>REDES E SEGURANÇA</vt:lpstr>
      <vt:lpstr>ARMAZENAMENTO DO EC2</vt:lpstr>
      <vt:lpstr>ESTRUTURA DO EC2</vt:lpstr>
      <vt:lpstr>ARMAZENAMENTO – AMAZON ELASTIC BLOCK STORE (EBS)</vt:lpstr>
      <vt:lpstr>ARMAZENAMENTO INSTÂNCIA</vt:lpstr>
      <vt:lpstr>COMPARAÇÃO ARMAZENAMENTO INSTÂNCIA X EBS</vt:lpstr>
      <vt:lpstr>CICLO DE VIDA DA INSTÂNCIA DO AMAZON EC2</vt:lpstr>
      <vt:lpstr>LOCAÇÃO (TENANCY)</vt:lpstr>
      <vt:lpstr>DADOS DE USUÁRIO</vt:lpstr>
      <vt:lpstr>METADADOS DA INSTÂNCIAS</vt:lpstr>
      <vt:lpstr>OPÇÕES DE COMPRA DE EC2</vt:lpstr>
      <vt:lpstr>SOB DEMANDA (ON-DEMAND)</vt:lpstr>
      <vt:lpstr>INSTÂNCIAS RESERVADAS (RESERVED INSTANCES)</vt:lpstr>
      <vt:lpstr>Apresentação do PowerPoint</vt:lpstr>
      <vt:lpstr>Apresentação do PowerPoint</vt:lpstr>
      <vt:lpstr>SAVING PLANS</vt:lpstr>
      <vt:lpstr>SPOT</vt:lpstr>
      <vt:lpstr>INSTÂNCIAS DEDICADAS (DEDICATED INSTANCE)</vt:lpstr>
      <vt:lpstr>HOST DEDICADOS (DEDICATED HOSTS)</vt:lpstr>
      <vt:lpstr>RESERVA DE CAPACIDADE (CAPACITY RESERVATIONS)</vt:lpstr>
      <vt:lpstr>CARGAS DE TRABALHO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Tipos de instâncias EC2</dc:title>
  <dc:creator>Tomas de Andrade Alric</dc:creator>
  <cp:lastModifiedBy>.</cp:lastModifiedBy>
  <cp:revision>46</cp:revision>
  <dcterms:created xsi:type="dcterms:W3CDTF">2023-11-28T14:39:03Z</dcterms:created>
  <dcterms:modified xsi:type="dcterms:W3CDTF">2024-06-29T22:01:33Z</dcterms:modified>
</cp:coreProperties>
</file>