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98" r:id="rId2"/>
    <p:sldId id="290" r:id="rId3"/>
    <p:sldId id="276" r:id="rId4"/>
    <p:sldId id="296" r:id="rId5"/>
    <p:sldId id="266" r:id="rId6"/>
    <p:sldId id="265" r:id="rId7"/>
    <p:sldId id="274" r:id="rId8"/>
    <p:sldId id="275" r:id="rId9"/>
    <p:sldId id="295" r:id="rId10"/>
    <p:sldId id="261" r:id="rId11"/>
    <p:sldId id="294" r:id="rId12"/>
    <p:sldId id="263" r:id="rId13"/>
    <p:sldId id="279" r:id="rId14"/>
    <p:sldId id="267" r:id="rId15"/>
    <p:sldId id="281" r:id="rId16"/>
    <p:sldId id="260" r:id="rId17"/>
    <p:sldId id="277" r:id="rId18"/>
    <p:sldId id="278" r:id="rId19"/>
    <p:sldId id="282" r:id="rId20"/>
    <p:sldId id="292" r:id="rId21"/>
    <p:sldId id="293" r:id="rId22"/>
    <p:sldId id="284" r:id="rId23"/>
    <p:sldId id="285" r:id="rId24"/>
    <p:sldId id="299" r:id="rId25"/>
    <p:sldId id="286" r:id="rId26"/>
    <p:sldId id="287" r:id="rId27"/>
    <p:sldId id="288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CA8FFF"/>
    <a:srgbClr val="B1B1FF"/>
    <a:srgbClr val="D1E6FF"/>
    <a:srgbClr val="A6DDF0"/>
    <a:srgbClr val="FF92D1"/>
    <a:srgbClr val="FFE090"/>
    <a:srgbClr val="FF746E"/>
    <a:srgbClr val="73FE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/>
    <p:restoredTop sz="95338"/>
  </p:normalViewPr>
  <p:slideViewPr>
    <p:cSldViewPr snapToGrid="0">
      <p:cViewPr>
        <p:scale>
          <a:sx n="99" d="100"/>
          <a:sy n="99" d="100"/>
        </p:scale>
        <p:origin x="7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DD874-EE42-2544-A478-051CB487C8A7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7432A-211F-5342-BACF-F9CD53824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2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432A-211F-5342-BACF-F9CD5382467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52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432A-211F-5342-BACF-F9CD5382467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68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53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43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6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9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9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39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48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20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0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6340-7AC7-564E-AAF4-DAD5A2E59B54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6EF4-A4A3-264D-B700-FAFB6CEECB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1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0F41D-3553-94B0-10D6-D34E708E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88" y="-21697"/>
            <a:ext cx="8599311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VISÃO GERAL DO MÓDULO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064F7A-ADC1-74B2-5F57-D1E88EDA2F22}"/>
              </a:ext>
            </a:extLst>
          </p:cNvPr>
          <p:cNvSpPr txBox="1"/>
          <p:nvPr/>
        </p:nvSpPr>
        <p:spPr>
          <a:xfrm>
            <a:off x="588936" y="1831893"/>
            <a:ext cx="110351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Princípios e identidades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Políticas de 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Gerenciamento de várias contas</a:t>
            </a:r>
            <a:b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endParaRPr lang="pt-BR" sz="3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Teste de conhecimento</a:t>
            </a:r>
          </a:p>
        </p:txBody>
      </p:sp>
    </p:spTree>
    <p:extLst>
      <p:ext uri="{BB962C8B-B14F-4D97-AF65-F5344CB8AC3E}">
        <p14:creationId xmlns:p14="http://schemas.microsoft.com/office/powerpoint/2010/main" val="28396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650B0F2-0A0B-4051-315B-E5AC8DD1282E}"/>
              </a:ext>
            </a:extLst>
          </p:cNvPr>
          <p:cNvSpPr/>
          <p:nvPr/>
        </p:nvSpPr>
        <p:spPr>
          <a:xfrm>
            <a:off x="6440556" y="58846"/>
            <a:ext cx="5615519" cy="6681461"/>
          </a:xfrm>
          <a:prstGeom prst="rect">
            <a:avLst/>
          </a:prstGeom>
          <a:solidFill>
            <a:srgbClr val="201F20"/>
          </a:solidFill>
          <a:ln w="1905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F8F3E5-7301-A3F1-0A8F-EC1E8780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96" y="275673"/>
            <a:ext cx="6009861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AUTORIZAÇÃO (PERMISSÕES)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62DFD-881B-43D1-1826-A82749A2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5" y="1788555"/>
            <a:ext cx="6254936" cy="49402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Usuários ou grupos podem ser atribuídos a </a:t>
            </a: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documentos JSON 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chamadas políticas</a:t>
            </a:r>
          </a:p>
          <a:p>
            <a:pPr marL="0" indent="0">
              <a:buNone/>
            </a:pPr>
            <a:endParaRPr lang="pt-BR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Essas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políticas definem as permissões</a:t>
            </a:r>
            <a:r>
              <a:rPr lang="pt-BR" dirty="0">
                <a:solidFill>
                  <a:srgbClr val="7030A0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do usuário</a:t>
            </a:r>
          </a:p>
          <a:p>
            <a:pPr marL="0" indent="0">
              <a:buNone/>
            </a:pPr>
            <a:endParaRPr lang="pt-BR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Na AWS você aplica o </a:t>
            </a: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princípio do mínimo privilégio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não dê mais permissões que o usuário precisa</a:t>
            </a:r>
          </a:p>
          <a:p>
            <a:pPr marL="0" indent="0">
              <a:buNone/>
            </a:pPr>
            <a:endParaRPr lang="pt-BR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Observação: o escopo das configurações de serviço do </a:t>
            </a:r>
            <a:r>
              <a:rPr lang="pt-BR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IAM é global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As configurações se aplicam a todas as regiões da AWS</a:t>
            </a: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BFBBA2-40A0-F706-D742-D5FD000354C1}"/>
              </a:ext>
            </a:extLst>
          </p:cNvPr>
          <p:cNvSpPr txBox="1"/>
          <p:nvPr/>
        </p:nvSpPr>
        <p:spPr>
          <a:xfrm>
            <a:off x="6592118" y="58846"/>
            <a:ext cx="54483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{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"Version"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"2012-10-17"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"Statement"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 [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{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"Effect"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"Allow"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"Action"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"ec2:Describe*"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"Resource"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"*"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},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{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"Effect"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"Allow"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"Action"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"elasticloadbalancing:Describe*"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"Resource"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"*"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},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{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"Effect"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"Allow"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"Action"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 [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 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"cloudwatch:ListMetrics",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Fredoka" pitchFamily="2" charset="-79"/>
                <a:cs typeface="Fredoka" pitchFamily="2" charset="-79"/>
              </a:rPr>
              <a:t>       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"cloudwatch:GetMetricStatistics",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Fredoka" pitchFamily="2" charset="-79"/>
                <a:cs typeface="Fredoka" pitchFamily="2" charset="-79"/>
              </a:rPr>
              <a:t>       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"cloudwatch:Describe*"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  ],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"Resource"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"*"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}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]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}</a:t>
            </a:r>
          </a:p>
        </p:txBody>
      </p:sp>
      <p:pic>
        <p:nvPicPr>
          <p:cNvPr id="13" name="Picture 8" descr="Control Access with AWS Identity and Access Management | Salesforce">
            <a:extLst>
              <a:ext uri="{FF2B5EF4-FFF2-40B4-BE49-F238E27FC236}">
                <a16:creationId xmlns:a16="http://schemas.microsoft.com/office/drawing/2014/main" id="{8E253E65-DCF9-5883-E632-084DFEB7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918" y="275673"/>
            <a:ext cx="1158248" cy="115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4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9AB49-A343-64F1-DDA6-759E8F89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POLÍTICAS HERANÇA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CC97803-8D34-FA47-154D-CF1252FEF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1690688"/>
            <a:ext cx="12070107" cy="51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0E780D7-8A85-1A40-B4DF-DC46071E675D}"/>
              </a:ext>
            </a:extLst>
          </p:cNvPr>
          <p:cNvSpPr txBox="1"/>
          <p:nvPr/>
        </p:nvSpPr>
        <p:spPr>
          <a:xfrm>
            <a:off x="639502" y="3016251"/>
            <a:ext cx="2300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Desenvolvedores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1ABFE9-10A6-7840-4542-87880B00BB8D}"/>
              </a:ext>
            </a:extLst>
          </p:cNvPr>
          <p:cNvSpPr txBox="1"/>
          <p:nvPr/>
        </p:nvSpPr>
        <p:spPr>
          <a:xfrm>
            <a:off x="4869894" y="1996512"/>
            <a:ext cx="134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Auditoria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2168A-BC01-5D54-E584-A560A35C10A8}"/>
              </a:ext>
            </a:extLst>
          </p:cNvPr>
          <p:cNvSpPr txBox="1"/>
          <p:nvPr/>
        </p:nvSpPr>
        <p:spPr>
          <a:xfrm>
            <a:off x="8155329" y="3016251"/>
            <a:ext cx="1428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Operações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E641F2-4D97-8AEB-A4B1-0130DCDC107C}"/>
              </a:ext>
            </a:extLst>
          </p:cNvPr>
          <p:cNvSpPr txBox="1"/>
          <p:nvPr/>
        </p:nvSpPr>
        <p:spPr>
          <a:xfrm>
            <a:off x="735351" y="6123543"/>
            <a:ext cx="71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Alice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A128EC-D831-5A26-CB42-3F0B8BFC5B5B}"/>
              </a:ext>
            </a:extLst>
          </p:cNvPr>
          <p:cNvSpPr txBox="1"/>
          <p:nvPr/>
        </p:nvSpPr>
        <p:spPr>
          <a:xfrm>
            <a:off x="2105563" y="6123543"/>
            <a:ext cx="71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Bob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83C86F-D844-6AD0-ABDE-C98112C7F1DC}"/>
              </a:ext>
            </a:extLst>
          </p:cNvPr>
          <p:cNvSpPr txBox="1"/>
          <p:nvPr/>
        </p:nvSpPr>
        <p:spPr>
          <a:xfrm>
            <a:off x="3331939" y="6123543"/>
            <a:ext cx="1105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Charles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171D25-A003-34AD-6479-9E604B5F0682}"/>
              </a:ext>
            </a:extLst>
          </p:cNvPr>
          <p:cNvSpPr txBox="1"/>
          <p:nvPr/>
        </p:nvSpPr>
        <p:spPr>
          <a:xfrm>
            <a:off x="8155329" y="6123543"/>
            <a:ext cx="10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Edward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2C02F6C-246F-7191-3D6C-55056839DAA4}"/>
              </a:ext>
            </a:extLst>
          </p:cNvPr>
          <p:cNvSpPr txBox="1"/>
          <p:nvPr/>
        </p:nvSpPr>
        <p:spPr>
          <a:xfrm>
            <a:off x="6490504" y="6123543"/>
            <a:ext cx="10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David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BD2614-ACE2-BD90-300D-BF61238FD87E}"/>
              </a:ext>
            </a:extLst>
          </p:cNvPr>
          <p:cNvSpPr txBox="1"/>
          <p:nvPr/>
        </p:nvSpPr>
        <p:spPr>
          <a:xfrm>
            <a:off x="11234072" y="6123543"/>
            <a:ext cx="10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Fred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1DD9D9-47ED-26BA-C8C8-5602D06607BD}"/>
              </a:ext>
            </a:extLst>
          </p:cNvPr>
          <p:cNvSpPr txBox="1"/>
          <p:nvPr/>
        </p:nvSpPr>
        <p:spPr>
          <a:xfrm>
            <a:off x="11001976" y="3870137"/>
            <a:ext cx="1113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Em linha</a:t>
            </a:r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FA24743-8C5B-AF61-93F9-692545B12DA7}"/>
              </a:ext>
            </a:extLst>
          </p:cNvPr>
          <p:cNvCxnSpPr>
            <a:cxnSpLocks/>
          </p:cNvCxnSpPr>
          <p:nvPr/>
        </p:nvCxnSpPr>
        <p:spPr>
          <a:xfrm flipV="1">
            <a:off x="1177747" y="4548851"/>
            <a:ext cx="1285970" cy="71763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10F003F-B1B9-6FBA-6E0A-A28EB83D0E40}"/>
              </a:ext>
            </a:extLst>
          </p:cNvPr>
          <p:cNvCxnSpPr/>
          <p:nvPr/>
        </p:nvCxnSpPr>
        <p:spPr>
          <a:xfrm>
            <a:off x="2463717" y="4548851"/>
            <a:ext cx="0" cy="71763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5116CAB-D411-5437-1CDC-4C444AA3DF31}"/>
              </a:ext>
            </a:extLst>
          </p:cNvPr>
          <p:cNvCxnSpPr/>
          <p:nvPr/>
        </p:nvCxnSpPr>
        <p:spPr>
          <a:xfrm>
            <a:off x="2463717" y="4548851"/>
            <a:ext cx="1237774" cy="71763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B008123-F749-F26D-4A95-D1EEAC08D1D3}"/>
              </a:ext>
            </a:extLst>
          </p:cNvPr>
          <p:cNvCxnSpPr/>
          <p:nvPr/>
        </p:nvCxnSpPr>
        <p:spPr>
          <a:xfrm flipV="1">
            <a:off x="3701491" y="3711388"/>
            <a:ext cx="1763394" cy="155509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E7C19CB-F00A-65D6-03CA-D52B0519C63F}"/>
              </a:ext>
            </a:extLst>
          </p:cNvPr>
          <p:cNvCxnSpPr/>
          <p:nvPr/>
        </p:nvCxnSpPr>
        <p:spPr>
          <a:xfrm>
            <a:off x="5464885" y="3711388"/>
            <a:ext cx="1475665" cy="155509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3F938A1-AB09-FB96-B97F-654477981142}"/>
              </a:ext>
            </a:extLst>
          </p:cNvPr>
          <p:cNvCxnSpPr>
            <a:cxnSpLocks/>
          </p:cNvCxnSpPr>
          <p:nvPr/>
        </p:nvCxnSpPr>
        <p:spPr>
          <a:xfrm flipV="1">
            <a:off x="6940550" y="4548851"/>
            <a:ext cx="1674000" cy="7200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745C083-15D5-1E8F-083C-005E04EE679A}"/>
              </a:ext>
            </a:extLst>
          </p:cNvPr>
          <p:cNvCxnSpPr>
            <a:cxnSpLocks/>
          </p:cNvCxnSpPr>
          <p:nvPr/>
        </p:nvCxnSpPr>
        <p:spPr>
          <a:xfrm>
            <a:off x="8600049" y="4548851"/>
            <a:ext cx="0" cy="71763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8EBB904-538E-7C7B-FB2E-0D4F80D0A69B}"/>
              </a:ext>
            </a:extLst>
          </p:cNvPr>
          <p:cNvCxnSpPr>
            <a:cxnSpLocks/>
          </p:cNvCxnSpPr>
          <p:nvPr/>
        </p:nvCxnSpPr>
        <p:spPr>
          <a:xfrm>
            <a:off x="11594863" y="4288831"/>
            <a:ext cx="0" cy="9776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9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CDC10-CAFF-D35F-DFAA-F7B4717B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5900"/>
            <a:ext cx="7239001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ESTRUTURA DA POLÍTICA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73F6E-B9B4-9842-5AD4-D88FC73C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88396"/>
            <a:ext cx="6095999" cy="4843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EE0303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Version: versão da política da linguagem, sempre </a:t>
            </a:r>
            <a:r>
              <a:rPr lang="pt-BR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inclui </a:t>
            </a:r>
            <a:r>
              <a:rPr lang="pt-BR" dirty="0">
                <a:solidFill>
                  <a:srgbClr val="EE0303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"2012-10-17"</a:t>
            </a:r>
            <a:endParaRPr lang="pt-BR" dirty="0">
              <a:highlight>
                <a:srgbClr val="000000"/>
              </a:highlight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AC710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Id: um identificador para a política (opcional)</a:t>
            </a:r>
            <a:endParaRPr lang="pt-BR" dirty="0">
              <a:highlight>
                <a:srgbClr val="000000"/>
              </a:highlight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A0063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Statement: uma ou mais declarações individuais (requeridos)</a:t>
            </a:r>
            <a:endParaRPr lang="pt-BR" dirty="0">
              <a:highlight>
                <a:srgbClr val="000000"/>
              </a:highlight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Statement consistem de:</a:t>
            </a:r>
            <a:endParaRPr lang="pt-BR" dirty="0">
              <a:solidFill>
                <a:srgbClr val="FFFFFF"/>
              </a:solidFill>
              <a:highlight>
                <a:srgbClr val="000000"/>
              </a:highlight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99100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Sid: um identificador para a declaração (opcional)</a:t>
            </a:r>
            <a:endParaRPr lang="pt-BR" dirty="0">
              <a:highlight>
                <a:srgbClr val="000000"/>
              </a:highlight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B5A507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Effect: se a instrução permite ou nega o acesso (Permitir, Negar)</a:t>
            </a:r>
            <a:endParaRPr lang="pt-BR" dirty="0">
              <a:highlight>
                <a:srgbClr val="000000"/>
              </a:highlight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CA789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Principal: conta/usuário/função para qual a política é aplicada (obrigatório </a:t>
            </a:r>
            <a:r>
              <a:rPr lang="pt-BR" dirty="0">
                <a:solidFill>
                  <a:srgbClr val="0CA789"/>
                </a:solidFill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apenas nas políticas baseadas em recursos)</a:t>
            </a:r>
            <a:endParaRPr lang="pt-BR" dirty="0">
              <a:highlight>
                <a:srgbClr val="000000"/>
              </a:highlight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510AC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Action: lista de ações que essa política permite ou nega</a:t>
            </a:r>
            <a:endParaRPr lang="pt-BR" dirty="0">
              <a:highlight>
                <a:srgbClr val="000000"/>
              </a:highlight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8FD14F"/>
                </a:solidFill>
                <a:effectLst/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Resource: lista de recursos para qual a ação é aplicada</a:t>
            </a:r>
            <a:endParaRPr lang="pt-BR" dirty="0">
              <a:highlight>
                <a:srgbClr val="000000"/>
              </a:highlight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Condition: condição para quando esta política estiver em vigor (opcional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)</a:t>
            </a:r>
          </a:p>
          <a:p>
            <a:endParaRPr lang="pt-BR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47768A8-BC23-AEEA-5600-D500546A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447798"/>
            <a:ext cx="6096001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20AE8-C8BD-1C96-D601-2A45E0D0BA83}"/>
              </a:ext>
            </a:extLst>
          </p:cNvPr>
          <p:cNvSpPr/>
          <p:nvPr/>
        </p:nvSpPr>
        <p:spPr>
          <a:xfrm>
            <a:off x="9868016" y="931409"/>
            <a:ext cx="2222500" cy="4775200"/>
          </a:xfrm>
          <a:prstGeom prst="rect">
            <a:avLst/>
          </a:prstGeom>
          <a:ln w="38100">
            <a:solidFill>
              <a:srgbClr val="FFFFF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90FDC7-B191-F2AE-4C3E-32E1F1EC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POLÍTICAS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19E2AB-510E-530C-D82D-155C875B878A}"/>
              </a:ext>
            </a:extLst>
          </p:cNvPr>
          <p:cNvSpPr txBox="1"/>
          <p:nvPr/>
        </p:nvSpPr>
        <p:spPr>
          <a:xfrm>
            <a:off x="234402" y="1096963"/>
            <a:ext cx="873276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Dois tipos de políticas: baseada em identidade e em recurso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baseada em identidade</a:t>
            </a:r>
            <a:r>
              <a:rPr lang="pt-BR" sz="2400" dirty="0">
                <a:latin typeface="Fredoka" pitchFamily="2" charset="-79"/>
                <a:cs typeface="Fredoka" pitchFamily="2" charset="-79"/>
              </a:rPr>
              <a:t>:</a:t>
            </a:r>
          </a:p>
          <a:p>
            <a:endParaRPr lang="pt-BR" sz="2400" dirty="0"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Anexe uma política a qualquer entidade do IAM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usuário do IAM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  <a:r>
              <a:rPr lang="pt-BR" sz="2400" dirty="0">
                <a:solidFill>
                  <a:srgbClr val="7030A0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grupo de usuários IAM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ou</a:t>
            </a:r>
            <a:r>
              <a:rPr lang="pt-BR" sz="24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função do IAM</a:t>
            </a:r>
          </a:p>
          <a:p>
            <a:endParaRPr lang="pt-BR" sz="2400" dirty="0"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As políticas especificam: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Ações que </a:t>
            </a:r>
            <a:r>
              <a:rPr lang="pt-BR" sz="24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podem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ser executadas pela entidade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Ações que </a:t>
            </a:r>
            <a:r>
              <a:rPr lang="pt-BR" sz="24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não podem 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ser executadas pela entidade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Uma única política pode ser anexada a várias entidades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Uma única entidade pode ter várias políticas anexadas a ela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1061A3-371B-CD23-9154-3AE6ED7C3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633573" y="2914042"/>
            <a:ext cx="92450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571BCE2B-0A55-9150-D33E-DC6E79E6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0538890" y="1257285"/>
            <a:ext cx="874286" cy="9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89FA36-D517-C2F7-BAE8-2AB2F6BDE264}"/>
              </a:ext>
            </a:extLst>
          </p:cNvPr>
          <p:cNvSpPr txBox="1"/>
          <p:nvPr/>
        </p:nvSpPr>
        <p:spPr>
          <a:xfrm>
            <a:off x="10268960" y="2157286"/>
            <a:ext cx="180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do IAM</a:t>
            </a:r>
            <a:endParaRPr lang="pt-BR" sz="1600" dirty="0">
              <a:solidFill>
                <a:srgbClr val="FFFFFF"/>
              </a:solidFill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195EB54A-8B57-EEE7-E300-FD35EC25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0434395" y="2589287"/>
            <a:ext cx="1046734" cy="8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D2855E-1620-14D3-73F8-9829890CD742}"/>
              </a:ext>
            </a:extLst>
          </p:cNvPr>
          <p:cNvSpPr txBox="1"/>
          <p:nvPr/>
        </p:nvSpPr>
        <p:spPr>
          <a:xfrm>
            <a:off x="10046708" y="3434584"/>
            <a:ext cx="1806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Grupo de usuários do IAM</a:t>
            </a:r>
            <a:endParaRPr lang="pt-BR" sz="1600" dirty="0">
              <a:solidFill>
                <a:srgbClr val="FFFFFF"/>
              </a:solidFill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30AC475D-1D32-14F5-3FEE-AD6176EB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0386267" y="4246356"/>
            <a:ext cx="1179537" cy="7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F1B762-F27E-D476-6510-C7A15CA4359F}"/>
              </a:ext>
            </a:extLst>
          </p:cNvPr>
          <p:cNvSpPr txBox="1"/>
          <p:nvPr/>
        </p:nvSpPr>
        <p:spPr>
          <a:xfrm>
            <a:off x="10072533" y="4915481"/>
            <a:ext cx="180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Função do IAM</a:t>
            </a:r>
            <a:endParaRPr lang="pt-BR" sz="1600" dirty="0">
              <a:solidFill>
                <a:srgbClr val="FFFFFF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FD3EAFE-762A-A39B-1E80-FEE8DDFDD09D}"/>
              </a:ext>
            </a:extLst>
          </p:cNvPr>
          <p:cNvCxnSpPr>
            <a:stCxn id="8194" idx="3"/>
          </p:cNvCxnSpPr>
          <p:nvPr/>
        </p:nvCxnSpPr>
        <p:spPr>
          <a:xfrm>
            <a:off x="8718127" y="3466492"/>
            <a:ext cx="900850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8944E-8217-0C8E-36AF-3D5E4F6AFF6E}"/>
              </a:ext>
            </a:extLst>
          </p:cNvPr>
          <p:cNvSpPr txBox="1"/>
          <p:nvPr/>
        </p:nvSpPr>
        <p:spPr>
          <a:xfrm>
            <a:off x="8445320" y="2834593"/>
            <a:ext cx="140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Anexar a um entre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452AD4-1B6E-7C93-2218-7E2CD4A8D8B0}"/>
              </a:ext>
            </a:extLst>
          </p:cNvPr>
          <p:cNvSpPr txBox="1"/>
          <p:nvPr/>
        </p:nvSpPr>
        <p:spPr>
          <a:xfrm>
            <a:off x="7338858" y="4018942"/>
            <a:ext cx="180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do IAM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BE8C4A-B17A-99A5-0CD5-D692FC78404E}"/>
              </a:ext>
            </a:extLst>
          </p:cNvPr>
          <p:cNvSpPr txBox="1"/>
          <p:nvPr/>
        </p:nvSpPr>
        <p:spPr>
          <a:xfrm>
            <a:off x="9965244" y="455588"/>
            <a:ext cx="2001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Entidades do IAM</a:t>
            </a:r>
            <a:endParaRPr lang="pt-BR" dirty="0">
              <a:solidFill>
                <a:schemeClr val="accent2"/>
              </a:solidFill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651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0308B13-FD1D-42F7-D9C2-C28F92EE94C9}"/>
              </a:ext>
            </a:extLst>
          </p:cNvPr>
          <p:cNvSpPr txBox="1"/>
          <p:nvPr/>
        </p:nvSpPr>
        <p:spPr>
          <a:xfrm>
            <a:off x="234402" y="1096963"/>
            <a:ext cx="873276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</a:t>
            </a:r>
            <a:r>
              <a:rPr lang="pt-BR" sz="24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baseada em recursos:</a:t>
            </a:r>
          </a:p>
          <a:p>
            <a:endParaRPr lang="pt-BR" sz="2400" dirty="0"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São anexadas a um recurso (e </a:t>
            </a:r>
            <a:r>
              <a:rPr lang="pt-BR" sz="2400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NÃO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a um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usuário do IAM, grupo de usuários IAM</a:t>
            </a:r>
            <a:r>
              <a:rPr lang="pt-BR" sz="2400" dirty="0">
                <a:solidFill>
                  <a:srgbClr val="7030A0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ou</a:t>
            </a:r>
            <a:r>
              <a:rPr lang="pt-BR" sz="24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função do IAM)</a:t>
            </a:r>
          </a:p>
          <a:p>
            <a:endParaRPr lang="pt-BR" sz="2400" dirty="0"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Características: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Especificam quem tem acesso aos recursos e quais ações,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podem ser executadas nele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As políticas são apenas em linha, não gerenciadas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As políticas baseadas em recurso são compatíveis apenas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com alguns serviços da AWS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921700-96AA-2A35-7D63-58616026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3861777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POLÍTICAS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666042C-2AA2-DD2A-FFC6-E92FAE24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98" y="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E1DFE0A7-860D-6686-97FC-B6640B20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0698811" y="2027058"/>
            <a:ext cx="701474" cy="83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9D45F703-121A-4E8C-939F-99617D597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061234" y="3424658"/>
            <a:ext cx="874648" cy="9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6810D0-81CE-1BEC-6799-E92480F035F0}"/>
              </a:ext>
            </a:extLst>
          </p:cNvPr>
          <p:cNvSpPr txBox="1"/>
          <p:nvPr/>
        </p:nvSpPr>
        <p:spPr>
          <a:xfrm>
            <a:off x="8595058" y="4268837"/>
            <a:ext cx="1806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do IAM</a:t>
            </a:r>
          </a:p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Boy</a:t>
            </a:r>
            <a:endParaRPr lang="pt-BR" sz="1600" dirty="0">
              <a:solidFill>
                <a:srgbClr val="FFFFFF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171D8FB0-55F8-31E5-437C-ABFE9FC2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114748" y="5334438"/>
            <a:ext cx="829273" cy="99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459C16F-8E66-6403-F463-3AD4FDB6C940}"/>
              </a:ext>
            </a:extLst>
          </p:cNvPr>
          <p:cNvCxnSpPr>
            <a:cxnSpLocks/>
          </p:cNvCxnSpPr>
          <p:nvPr/>
        </p:nvCxnSpPr>
        <p:spPr>
          <a:xfrm flipV="1">
            <a:off x="11049548" y="1199058"/>
            <a:ext cx="0" cy="82800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3ECE295-21D2-AE73-8CB3-591FE580319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529385" y="4853612"/>
            <a:ext cx="0" cy="480826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E996DDB-0417-9325-903E-D1BC911608D7}"/>
              </a:ext>
            </a:extLst>
          </p:cNvPr>
          <p:cNvSpPr txBox="1"/>
          <p:nvPr/>
        </p:nvSpPr>
        <p:spPr>
          <a:xfrm>
            <a:off x="8653374" y="6270135"/>
            <a:ext cx="1807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baseada</a:t>
            </a:r>
          </a:p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em identidade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0F8A99F-7BEF-7E07-0137-A5FF1671B10D}"/>
              </a:ext>
            </a:extLst>
          </p:cNvPr>
          <p:cNvSpPr txBox="1"/>
          <p:nvPr/>
        </p:nvSpPr>
        <p:spPr>
          <a:xfrm>
            <a:off x="10170196" y="2929716"/>
            <a:ext cx="1807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baseada</a:t>
            </a:r>
          </a:p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em recursos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0A2E733-5DF2-F2AB-C97F-5C90F750B14A}"/>
              </a:ext>
            </a:extLst>
          </p:cNvPr>
          <p:cNvSpPr txBox="1"/>
          <p:nvPr/>
        </p:nvSpPr>
        <p:spPr>
          <a:xfrm>
            <a:off x="10304233" y="4838088"/>
            <a:ext cx="1807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política concede lista e leitura de objetos ao bucket de fotos 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17E7710-7833-FFD6-C834-0FFC3059A141}"/>
              </a:ext>
            </a:extLst>
          </p:cNvPr>
          <p:cNvSpPr txBox="1"/>
          <p:nvPr/>
        </p:nvSpPr>
        <p:spPr>
          <a:xfrm>
            <a:off x="8653374" y="629310"/>
            <a:ext cx="1807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política concede ao usuário AWS Boy</a:t>
            </a:r>
          </a:p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lista e leitura de objetos </a:t>
            </a:r>
            <a:endParaRPr lang="pt-B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4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921700-96AA-2A35-7D63-58616026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ENTIDADES PRINCIPAIS (PRINCIPALS) 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DE12B02E-CF9F-3E0C-3703-9B34A004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378176" y="1408144"/>
            <a:ext cx="1080460" cy="111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FFBE66-C34D-DA32-A3E0-82B3C55896E3}"/>
              </a:ext>
            </a:extLst>
          </p:cNvPr>
          <p:cNvSpPr txBox="1"/>
          <p:nvPr/>
        </p:nvSpPr>
        <p:spPr>
          <a:xfrm>
            <a:off x="963289" y="2490723"/>
            <a:ext cx="2042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do IAM</a:t>
            </a:r>
            <a:endParaRPr lang="pt-BR" sz="2000" dirty="0">
              <a:solidFill>
                <a:srgbClr val="FFFFFF"/>
              </a:solidFill>
            </a:endParaRP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05413CC3-3C75-8A97-03EF-FD2BCA8FC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67860" y="1215341"/>
            <a:ext cx="168452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53D5B92-DE71-E71B-9B93-7DF1CE0AB547}"/>
              </a:ext>
            </a:extLst>
          </p:cNvPr>
          <p:cNvSpPr txBox="1"/>
          <p:nvPr/>
        </p:nvSpPr>
        <p:spPr>
          <a:xfrm>
            <a:off x="9367860" y="2343747"/>
            <a:ext cx="1806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Role do IAM</a:t>
            </a:r>
            <a:endParaRPr lang="pt-BR" sz="2000" dirty="0">
              <a:solidFill>
                <a:srgbClr val="FFFFFF"/>
              </a:solidFill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72D3180C-DB68-FECB-4BA2-46B11A3A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306299" y="4660681"/>
            <a:ext cx="1204496" cy="7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DFEEE03-F405-3C44-74E0-BB79857AAF11}"/>
              </a:ext>
            </a:extLst>
          </p:cNvPr>
          <p:cNvSpPr txBox="1"/>
          <p:nvPr/>
        </p:nvSpPr>
        <p:spPr>
          <a:xfrm>
            <a:off x="919549" y="5597271"/>
            <a:ext cx="2129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Serviço da AWS</a:t>
            </a: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C95679-454B-F48D-D3B8-A1F67A55D24F}"/>
              </a:ext>
            </a:extLst>
          </p:cNvPr>
          <p:cNvSpPr txBox="1"/>
          <p:nvPr/>
        </p:nvSpPr>
        <p:spPr>
          <a:xfrm>
            <a:off x="9018740" y="5572619"/>
            <a:ext cx="3173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Provedor de identidade (IdP) ou usuário federado</a:t>
            </a:r>
            <a:endParaRPr lang="pt-BR" sz="2000" dirty="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9DB6435-0712-3626-68D3-2E9E3D9A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3378770" y="1590631"/>
            <a:ext cx="92450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FA4FE144-9951-1E1B-E4EA-29714E6B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3376995" y="4664436"/>
            <a:ext cx="92450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217EFBC-24BC-20DA-C97D-99963BB44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8283306" y="1577401"/>
            <a:ext cx="92450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A432C6D1-E03D-88AE-1F15-70C5B6E39C01}"/>
              </a:ext>
            </a:extLst>
          </p:cNvPr>
          <p:cNvSpPr/>
          <p:nvPr/>
        </p:nvSpPr>
        <p:spPr>
          <a:xfrm>
            <a:off x="4554355" y="2444410"/>
            <a:ext cx="3264879" cy="264516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D85FC3-D919-A7EC-7536-46699E54ED87}"/>
              </a:ext>
            </a:extLst>
          </p:cNvPr>
          <p:cNvSpPr txBox="1"/>
          <p:nvPr/>
        </p:nvSpPr>
        <p:spPr>
          <a:xfrm>
            <a:off x="5581003" y="3582324"/>
            <a:ext cx="1388522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Conta AWS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493F92D-765B-635F-9B4F-A30D872E65DC}"/>
              </a:ext>
            </a:extLst>
          </p:cNvPr>
          <p:cNvGrpSpPr/>
          <p:nvPr/>
        </p:nvGrpSpPr>
        <p:grpSpPr>
          <a:xfrm>
            <a:off x="4482848" y="2129851"/>
            <a:ext cx="692876" cy="721747"/>
            <a:chOff x="4482848" y="2129851"/>
            <a:chExt cx="692876" cy="721747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42AF1123-2BF2-8FD8-56D2-B90318C7B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2848" y="2147797"/>
              <a:ext cx="692876" cy="13230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4452081C-1301-8699-0BBB-46770A309788}"/>
                </a:ext>
              </a:extLst>
            </p:cNvPr>
            <p:cNvCxnSpPr/>
            <p:nvPr/>
          </p:nvCxnSpPr>
          <p:spPr>
            <a:xfrm>
              <a:off x="5156200" y="2129851"/>
              <a:ext cx="0" cy="721747"/>
            </a:xfrm>
            <a:prstGeom prst="straightConnector1">
              <a:avLst/>
            </a:prstGeom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87EF1D-D1F4-A8E0-2285-1107FC795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8283306" y="4660681"/>
            <a:ext cx="92450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4D412DF-6C44-0791-F7AA-361A15B5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258" y="4378929"/>
            <a:ext cx="748072" cy="77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C4FA1B-1308-C97B-3C86-52A08A2DD9D5}"/>
              </a:ext>
            </a:extLst>
          </p:cNvPr>
          <p:cNvGrpSpPr/>
          <p:nvPr/>
        </p:nvGrpSpPr>
        <p:grpSpPr>
          <a:xfrm flipV="1">
            <a:off x="4463324" y="4761723"/>
            <a:ext cx="692876" cy="721747"/>
            <a:chOff x="4482848" y="2129851"/>
            <a:chExt cx="692876" cy="721747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96AE485B-7D4D-F2A8-8B4D-3F69798C6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2848" y="2147797"/>
              <a:ext cx="692876" cy="13230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689E3312-BB28-AA26-B733-4209655EA37A}"/>
                </a:ext>
              </a:extLst>
            </p:cNvPr>
            <p:cNvCxnSpPr/>
            <p:nvPr/>
          </p:nvCxnSpPr>
          <p:spPr>
            <a:xfrm>
              <a:off x="5156200" y="2129851"/>
              <a:ext cx="0" cy="721747"/>
            </a:xfrm>
            <a:prstGeom prst="straightConnector1">
              <a:avLst/>
            </a:prstGeom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0645BC4-F3A7-E6B6-0C1D-09EEB992487D}"/>
              </a:ext>
            </a:extLst>
          </p:cNvPr>
          <p:cNvGrpSpPr/>
          <p:nvPr/>
        </p:nvGrpSpPr>
        <p:grpSpPr>
          <a:xfrm flipH="1">
            <a:off x="7364531" y="2129850"/>
            <a:ext cx="692876" cy="721747"/>
            <a:chOff x="4482848" y="2129851"/>
            <a:chExt cx="692876" cy="721747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3F61F25-A7FD-28F5-1AF2-D80025E5E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2848" y="2147797"/>
              <a:ext cx="692876" cy="13230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C505767B-2E83-FC7C-2EF2-E8529F2B4EE2}"/>
                </a:ext>
              </a:extLst>
            </p:cNvPr>
            <p:cNvCxnSpPr/>
            <p:nvPr/>
          </p:nvCxnSpPr>
          <p:spPr>
            <a:xfrm>
              <a:off x="5156200" y="2129851"/>
              <a:ext cx="0" cy="721747"/>
            </a:xfrm>
            <a:prstGeom prst="straightConnector1">
              <a:avLst/>
            </a:prstGeom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72F7BBC-A3DE-06E0-3F7D-BF321AEE995F}"/>
              </a:ext>
            </a:extLst>
          </p:cNvPr>
          <p:cNvGrpSpPr/>
          <p:nvPr/>
        </p:nvGrpSpPr>
        <p:grpSpPr>
          <a:xfrm flipH="1" flipV="1">
            <a:off x="7364531" y="4765629"/>
            <a:ext cx="692876" cy="721747"/>
            <a:chOff x="4482848" y="2129851"/>
            <a:chExt cx="692876" cy="721747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1CA62DB-B394-8361-5DE2-320990049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2848" y="2147797"/>
              <a:ext cx="692876" cy="13230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FBB8DBB2-19B2-B2C3-17D7-7D3FE3AA63B7}"/>
                </a:ext>
              </a:extLst>
            </p:cNvPr>
            <p:cNvCxnSpPr/>
            <p:nvPr/>
          </p:nvCxnSpPr>
          <p:spPr>
            <a:xfrm>
              <a:off x="5156200" y="2129851"/>
              <a:ext cx="0" cy="721747"/>
            </a:xfrm>
            <a:prstGeom prst="straightConnector1">
              <a:avLst/>
            </a:prstGeom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1270" name="Picture 6">
            <a:extLst>
              <a:ext uri="{FF2B5EF4-FFF2-40B4-BE49-F238E27FC236}">
                <a16:creationId xmlns:a16="http://schemas.microsoft.com/office/drawing/2014/main" id="{4C63E999-C1BF-5477-47B4-51651463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671886" y="4220115"/>
            <a:ext cx="1229899" cy="14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7332F-689D-2B12-7D86-94F06A94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9338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DIFERENÇA DE AUTENTICAÇÃO E AUTORIZAÇÃO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0B572-1804-5A8E-93FB-714807FF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acessa a console com usuário e senha, logar na AWS = autenticação </a:t>
            </a:r>
            <a:r>
              <a:rPr lang="pt-BR" dirty="0">
                <a:solidFill>
                  <a:srgbClr val="FF0000"/>
                </a:solidFill>
                <a:effectLst/>
                <a:latin typeface="Fredoka" pitchFamily="2" charset="-79"/>
                <a:cs typeface="Fredoka" pitchFamily="2" charset="-79"/>
              </a:rPr>
              <a:t>(usa-se credenciais)</a:t>
            </a:r>
            <a:endParaRPr lang="pt-BR" dirty="0">
              <a:solidFill>
                <a:srgbClr val="FF0000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br>
              <a:rPr lang="pt-BR" dirty="0">
                <a:latin typeface="Fredoka" pitchFamily="2" charset="-79"/>
                <a:cs typeface="Fredoka" pitchFamily="2" charset="-79"/>
              </a:rPr>
            </a:br>
            <a:endParaRPr lang="pt-BR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ou serviço, lista os buckets precisa estar autorizado, ter política que conceda o acesso, realizar alguma operação = requer autorização </a:t>
            </a:r>
            <a:r>
              <a:rPr lang="pt-BR" dirty="0">
                <a:solidFill>
                  <a:srgbClr val="FF0000"/>
                </a:solidFill>
                <a:effectLst/>
                <a:latin typeface="Fredoka" pitchFamily="2" charset="-79"/>
                <a:cs typeface="Fredoka" pitchFamily="2" charset="-79"/>
              </a:rPr>
              <a:t>(usa-se políticas)</a:t>
            </a:r>
            <a:endParaRPr lang="pt-BR" dirty="0">
              <a:solidFill>
                <a:srgbClr val="FF0000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BE95D3DA-671B-840F-62C1-8B093310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7" y="2298700"/>
            <a:ext cx="12446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17B43EC-4B8A-B045-07EF-7E52074D9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7" y="4423128"/>
            <a:ext cx="12446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43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E97B0E61-C504-4285-FA91-2FB14BE107C8}"/>
              </a:ext>
            </a:extLst>
          </p:cNvPr>
          <p:cNvSpPr/>
          <p:nvPr/>
        </p:nvSpPr>
        <p:spPr>
          <a:xfrm>
            <a:off x="4525819" y="1817511"/>
            <a:ext cx="7563290" cy="4244622"/>
          </a:xfrm>
          <a:prstGeom prst="roundRect">
            <a:avLst/>
          </a:prstGeom>
          <a:ln w="38100">
            <a:solidFill>
              <a:srgbClr val="AC3C7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C3C7B"/>
              </a:solidFill>
            </a:endParaRP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FB43D582-194E-95A1-887E-17CDDD20CD7D}"/>
              </a:ext>
            </a:extLst>
          </p:cNvPr>
          <p:cNvSpPr/>
          <p:nvPr/>
        </p:nvSpPr>
        <p:spPr>
          <a:xfrm>
            <a:off x="225778" y="1817511"/>
            <a:ext cx="4087604" cy="4244622"/>
          </a:xfrm>
          <a:prstGeom prst="roundRect">
            <a:avLst/>
          </a:prstGeom>
          <a:ln w="38100">
            <a:solidFill>
              <a:srgbClr val="2446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BA142B-1640-86BF-A8B5-82E91578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FORMAS DE INTERAGIR COM A AWS</a:t>
            </a:r>
          </a:p>
        </p:txBody>
      </p:sp>
      <p:pic>
        <p:nvPicPr>
          <p:cNvPr id="5124" name="Picture 4" descr="AWS Management Console: A Comprehensive Guide￼">
            <a:extLst>
              <a:ext uri="{FF2B5EF4-FFF2-40B4-BE49-F238E27FC236}">
                <a16:creationId xmlns:a16="http://schemas.microsoft.com/office/drawing/2014/main" id="{9C9BCBA0-728B-E6F8-B43C-A506DC55C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9" y="3006240"/>
            <a:ext cx="3757194" cy="235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oto3: How to Use Any AWS Service with Python - Dashbird">
            <a:extLst>
              <a:ext uri="{FF2B5EF4-FFF2-40B4-BE49-F238E27FC236}">
                <a16:creationId xmlns:a16="http://schemas.microsoft.com/office/drawing/2014/main" id="{2A1877D6-0BC9-D711-44D1-5B261BDF6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" t="5322" r="4643" b="7964"/>
          <a:stretch/>
        </p:blipFill>
        <p:spPr bwMode="auto">
          <a:xfrm>
            <a:off x="7982536" y="2810580"/>
            <a:ext cx="3983686" cy="255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949CB6-9F88-F4D3-7D4E-177D796F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38" y="2810580"/>
            <a:ext cx="3261511" cy="2551641"/>
          </a:xfrm>
          <a:prstGeom prst="rect">
            <a:avLst/>
          </a:prstGeom>
          <a:ln>
            <a:noFill/>
          </a:ln>
        </p:spPr>
      </p:pic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5ECCB063-3FE0-81AB-B884-E14BC136520B}"/>
              </a:ext>
            </a:extLst>
          </p:cNvPr>
          <p:cNvSpPr/>
          <p:nvPr/>
        </p:nvSpPr>
        <p:spPr>
          <a:xfrm>
            <a:off x="854884" y="2038935"/>
            <a:ext cx="2376478" cy="526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D85524-8F88-85CE-D9DB-F20ED629B040}"/>
              </a:ext>
            </a:extLst>
          </p:cNvPr>
          <p:cNvSpPr txBox="1"/>
          <p:nvPr/>
        </p:nvSpPr>
        <p:spPr>
          <a:xfrm>
            <a:off x="983617" y="2121662"/>
            <a:ext cx="299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Acesso ao console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B189E88B-B287-D2C6-282B-9EF724376B0B}"/>
              </a:ext>
            </a:extLst>
          </p:cNvPr>
          <p:cNvSpPr/>
          <p:nvPr/>
        </p:nvSpPr>
        <p:spPr>
          <a:xfrm>
            <a:off x="6895892" y="1982679"/>
            <a:ext cx="2763467" cy="526952"/>
          </a:xfrm>
          <a:prstGeom prst="roundRect">
            <a:avLst/>
          </a:prstGeom>
          <a:solidFill>
            <a:srgbClr val="AC3C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713734-2E3B-7921-D3DB-2F0B7660FF80}"/>
              </a:ext>
            </a:extLst>
          </p:cNvPr>
          <p:cNvSpPr txBox="1"/>
          <p:nvPr/>
        </p:nvSpPr>
        <p:spPr>
          <a:xfrm>
            <a:off x="7108329" y="2061489"/>
            <a:ext cx="299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Acesso programático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EA1032-8282-AECC-C243-C27313FAA202}"/>
              </a:ext>
            </a:extLst>
          </p:cNvPr>
          <p:cNvSpPr txBox="1"/>
          <p:nvPr/>
        </p:nvSpPr>
        <p:spPr>
          <a:xfrm>
            <a:off x="772375" y="5489044"/>
            <a:ext cx="299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AWS Management Console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74F49C-C973-3EF6-346F-545C1E5580ED}"/>
              </a:ext>
            </a:extLst>
          </p:cNvPr>
          <p:cNvSpPr txBox="1"/>
          <p:nvPr/>
        </p:nvSpPr>
        <p:spPr>
          <a:xfrm>
            <a:off x="4988127" y="5362221"/>
            <a:ext cx="299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AWS Command Line Interface (AWS CLI)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33B45E1-DA39-ED4D-9B70-02037B396E6A}"/>
              </a:ext>
            </a:extLst>
          </p:cNvPr>
          <p:cNvSpPr txBox="1"/>
          <p:nvPr/>
        </p:nvSpPr>
        <p:spPr>
          <a:xfrm>
            <a:off x="8152887" y="5389012"/>
            <a:ext cx="389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AWS Software Development Kit (AWS SDK)</a:t>
            </a:r>
          </a:p>
        </p:txBody>
      </p:sp>
    </p:spTree>
    <p:extLst>
      <p:ext uri="{BB962C8B-B14F-4D97-AF65-F5344CB8AC3E}">
        <p14:creationId xmlns:p14="http://schemas.microsoft.com/office/powerpoint/2010/main" val="70635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A142B-1640-86BF-A8B5-82E91578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ACESSO PROGRAMÁTICO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4EBE1F1-1960-599A-123F-8FBB2209228E}"/>
              </a:ext>
            </a:extLst>
          </p:cNvPr>
          <p:cNvGrpSpPr/>
          <p:nvPr/>
        </p:nvGrpSpPr>
        <p:grpSpPr>
          <a:xfrm>
            <a:off x="442979" y="1744616"/>
            <a:ext cx="1806999" cy="1400968"/>
            <a:chOff x="442979" y="1744616"/>
            <a:chExt cx="1806999" cy="140096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90BC460-9A9E-E221-6AC4-A0F8419DF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716507" y="1744616"/>
              <a:ext cx="1016040" cy="104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539039-54B0-078F-13ED-977C9691C5CC}"/>
                </a:ext>
              </a:extLst>
            </p:cNvPr>
            <p:cNvSpPr txBox="1"/>
            <p:nvPr/>
          </p:nvSpPr>
          <p:spPr>
            <a:xfrm>
              <a:off x="442979" y="2776252"/>
              <a:ext cx="18069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FFFF"/>
                  </a:solidFill>
                  <a:latin typeface="Fredoka" pitchFamily="2" charset="-79"/>
                  <a:cs typeface="Fredoka" pitchFamily="2" charset="-79"/>
                </a:rPr>
                <a:t>Usuário do IAM</a:t>
              </a:r>
              <a:endParaRPr lang="pt-BR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600FA7EC-3454-2BC2-E85F-436041CADF93}"/>
              </a:ext>
            </a:extLst>
          </p:cNvPr>
          <p:cNvSpPr/>
          <p:nvPr/>
        </p:nvSpPr>
        <p:spPr>
          <a:xfrm>
            <a:off x="2572378" y="1891168"/>
            <a:ext cx="9113855" cy="123855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68DDCC1-0AB5-BE4C-50D2-BEC17A951C5B}"/>
              </a:ext>
            </a:extLst>
          </p:cNvPr>
          <p:cNvSpPr txBox="1"/>
          <p:nvPr/>
        </p:nvSpPr>
        <p:spPr>
          <a:xfrm>
            <a:off x="2954215" y="2048780"/>
            <a:ext cx="7124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Access Key ID:  AKIAIOSFQSFIEPAXZXCDFF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Secret Access Key: wLpsfoXUtnLOPI9K8MENNbpxRfiCYSdFRPADDsg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1232895-9EF8-99EA-27B6-75A8E4AEA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07"/>
          <a:stretch/>
        </p:blipFill>
        <p:spPr>
          <a:xfrm>
            <a:off x="446314" y="3575878"/>
            <a:ext cx="6868886" cy="260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2A3E1E2-DD75-570E-C508-2E8BBB8A5578}"/>
              </a:ext>
            </a:extLst>
          </p:cNvPr>
          <p:cNvSpPr txBox="1"/>
          <p:nvPr/>
        </p:nvSpPr>
        <p:spPr>
          <a:xfrm>
            <a:off x="3138714" y="6286979"/>
            <a:ext cx="1806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AWS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CLI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DE18AE-A1A7-3EDB-B49B-00F4BA2FCFC4}"/>
              </a:ext>
            </a:extLst>
          </p:cNvPr>
          <p:cNvSpPr/>
          <p:nvPr/>
        </p:nvSpPr>
        <p:spPr>
          <a:xfrm>
            <a:off x="7594600" y="3575878"/>
            <a:ext cx="4091633" cy="26035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583300-BBB5-C487-91F5-897DB5466EA5}"/>
              </a:ext>
            </a:extLst>
          </p:cNvPr>
          <p:cNvSpPr txBox="1"/>
          <p:nvPr/>
        </p:nvSpPr>
        <p:spPr>
          <a:xfrm>
            <a:off x="9298214" y="6286979"/>
            <a:ext cx="1806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AWS SDK</a:t>
            </a:r>
            <a:endParaRPr lang="pt-BR" sz="2000" dirty="0">
              <a:solidFill>
                <a:schemeClr val="accent2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432DC6-AA8B-FC3A-2A12-0DDC6F59F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883" y="4044950"/>
            <a:ext cx="1206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5C39DAE-C29E-4BE1-4FB3-5FDC521F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29" y="4044950"/>
            <a:ext cx="1206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E27356E-B050-6B36-C22E-7CBF227F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317" y="4044950"/>
            <a:ext cx="1206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0D080F9-AECB-31AE-23B5-1AE416A7F456}"/>
              </a:ext>
            </a:extLst>
          </p:cNvPr>
          <p:cNvSpPr txBox="1"/>
          <p:nvPr/>
        </p:nvSpPr>
        <p:spPr>
          <a:xfrm>
            <a:off x="7990323" y="5486051"/>
            <a:ext cx="717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Fredoka" pitchFamily="2" charset="-79"/>
                <a:cs typeface="Fredoka" pitchFamily="2" charset="-79"/>
              </a:rPr>
              <a:t>Java</a:t>
            </a:r>
            <a:endParaRPr lang="pt-BR" sz="16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31A6398-FF27-4C55-2693-E1FF4AD1E6AA}"/>
              </a:ext>
            </a:extLst>
          </p:cNvPr>
          <p:cNvSpPr txBox="1"/>
          <p:nvPr/>
        </p:nvSpPr>
        <p:spPr>
          <a:xfrm>
            <a:off x="9281605" y="5504273"/>
            <a:ext cx="997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Fredoka" pitchFamily="2" charset="-79"/>
                <a:cs typeface="Fredoka" pitchFamily="2" charset="-79"/>
              </a:rPr>
              <a:t>Python</a:t>
            </a:r>
            <a:endParaRPr lang="pt-BR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A9AD1AB-4458-60ED-507C-57C977C9BA87}"/>
              </a:ext>
            </a:extLst>
          </p:cNvPr>
          <p:cNvSpPr txBox="1"/>
          <p:nvPr/>
        </p:nvSpPr>
        <p:spPr>
          <a:xfrm>
            <a:off x="10746403" y="5486051"/>
            <a:ext cx="717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Fredoka" pitchFamily="2" charset="-79"/>
                <a:cs typeface="Fredoka" pitchFamily="2" charset="-79"/>
              </a:rPr>
              <a:t>.NET</a:t>
            </a:r>
            <a:endParaRPr lang="pt-BR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7C175AA-CA3D-0E76-9D1B-9A923F645F40}"/>
              </a:ext>
            </a:extLst>
          </p:cNvPr>
          <p:cNvSpPr txBox="1"/>
          <p:nvPr/>
        </p:nvSpPr>
        <p:spPr>
          <a:xfrm>
            <a:off x="5938884" y="1462453"/>
            <a:ext cx="3782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Credenciais de longo prazo</a:t>
            </a:r>
            <a:endParaRPr lang="pt-BR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3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114A0-5C29-7FF4-A506-DBB89461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ROLES (FUNÇÕES, PAPÉIS, PERFIS)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1B828B-5B0E-5A12-D5E9-0CC00C3C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0" y="1325563"/>
            <a:ext cx="10379785" cy="539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Uma função do IAM é uma identidade do IAM com permissões específicas</a:t>
            </a: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Semelhante a um usuário do IAM: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Anexe políticas de permissões a ela</a:t>
            </a: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Diferente de um usuário IAM: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Não associado exclusivamente a pessoa 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Destinada a ser assumida por uma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pessoa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um</a:t>
            </a:r>
            <a:r>
              <a:rPr lang="pt-BR" sz="24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aplicativo</a:t>
            </a:r>
            <a:r>
              <a:rPr lang="pt-BR" sz="24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ou</a:t>
            </a:r>
            <a:r>
              <a:rPr lang="pt-BR" sz="24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serviço</a:t>
            </a: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Fornece dinamicamente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credencias de segurança temporárias 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que expiram após um período definido entre </a:t>
            </a:r>
            <a:r>
              <a:rPr lang="pt-BR" sz="2400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15 minutos a 12 horas por padrão 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(podendo chegar a 36 horas em casos específicos).</a:t>
            </a: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A7A53CD-4AE2-1F03-388A-0F792BDB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269416" y="1866189"/>
            <a:ext cx="1575754" cy="103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C460D1C-89B5-C9F7-4D21-A8E30342134C}"/>
              </a:ext>
            </a:extLst>
          </p:cNvPr>
          <p:cNvSpPr txBox="1"/>
          <p:nvPr/>
        </p:nvSpPr>
        <p:spPr>
          <a:xfrm>
            <a:off x="10153793" y="2899748"/>
            <a:ext cx="1806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Função do IAM</a:t>
            </a:r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7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54C5EF0-388F-B5C3-C005-D99AD4E53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238" y="2235200"/>
            <a:ext cx="3497762" cy="2387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IAM</a:t>
            </a:r>
            <a:b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</a:br>
            <a:endParaRPr lang="pt-BR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9C0584-7F96-8C20-793F-10085E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538" y="1203955"/>
            <a:ext cx="4153423" cy="41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1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A2E782A-9C3D-9873-9228-E2A2A4AD6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370061" y="1081269"/>
            <a:ext cx="331311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1F386F-4C26-F651-F85B-E03E037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ROLES FORMAS DE USO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26C1A5-2428-4020-0A84-E655AF74BFF0}"/>
              </a:ext>
            </a:extLst>
          </p:cNvPr>
          <p:cNvSpPr txBox="1"/>
          <p:nvPr/>
        </p:nvSpPr>
        <p:spPr>
          <a:xfrm>
            <a:off x="450652" y="1403951"/>
            <a:ext cx="735643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As funções podem ser usadas pelas seguintes entidades:</a:t>
            </a:r>
          </a:p>
          <a:p>
            <a:endParaRPr lang="pt-BR" sz="2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Um usuário do IAM na mesma conta da AWS que a função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Um usuário do IAM em uma conta da AWS diferente da conta da função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Um serviço da AWS, como o EC2 que precisa se comunica com outro serviço EC2 -&gt; RDS</a:t>
            </a:r>
          </a:p>
          <a:p>
            <a:endParaRPr lang="pt-BR" sz="2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Um usuário externo autenticado por um serviço de provedor de identidade (IdP) compatível com SAML 2.0 ou OpenID Connect </a:t>
            </a: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ou um identity broker personalizado</a:t>
            </a:r>
            <a:r>
              <a:rPr lang="pt-BR" sz="2200" dirty="0">
                <a:latin typeface="Fredoka" pitchFamily="2" charset="-79"/>
                <a:cs typeface="Fredoka" pitchFamily="2" charset="-79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75550-DBB7-0CB2-61C9-F14E84EEF43A}"/>
              </a:ext>
            </a:extLst>
          </p:cNvPr>
          <p:cNvSpPr txBox="1"/>
          <p:nvPr/>
        </p:nvSpPr>
        <p:spPr>
          <a:xfrm>
            <a:off x="8396798" y="2112431"/>
            <a:ext cx="16038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Perfil do IAM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CA4D55-964E-2337-DA8E-437A9F21207E}"/>
              </a:ext>
            </a:extLst>
          </p:cNvPr>
          <p:cNvSpPr txBox="1"/>
          <p:nvPr/>
        </p:nvSpPr>
        <p:spPr>
          <a:xfrm>
            <a:off x="8277126" y="3900669"/>
            <a:ext cx="1789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Instância EC2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F6E47080-6C28-4ACE-86F8-B9CB8EA7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189" y="5023629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77236A-0D76-893A-948B-3CA90BFF426A}"/>
              </a:ext>
            </a:extLst>
          </p:cNvPr>
          <p:cNvSpPr txBox="1"/>
          <p:nvPr/>
        </p:nvSpPr>
        <p:spPr>
          <a:xfrm>
            <a:off x="8303864" y="6205265"/>
            <a:ext cx="1789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RDS</a:t>
            </a:r>
            <a:endParaRPr lang="pt-BR" sz="1800" dirty="0">
              <a:solidFill>
                <a:srgbClr val="FFFFFF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BEC1C1-F7AA-73FF-166F-46A9F791D98B}"/>
              </a:ext>
            </a:extLst>
          </p:cNvPr>
          <p:cNvSpPr txBox="1"/>
          <p:nvPr/>
        </p:nvSpPr>
        <p:spPr>
          <a:xfrm>
            <a:off x="10293442" y="2112431"/>
            <a:ext cx="1789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baseada em identidade</a:t>
            </a:r>
            <a:endParaRPr lang="pt-BR" sz="1800" dirty="0">
              <a:solidFill>
                <a:srgbClr val="FFFFFF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9C0681A-48C8-EC6D-1777-3308594F29F0}"/>
              </a:ext>
            </a:extLst>
          </p:cNvPr>
          <p:cNvCxnSpPr/>
          <p:nvPr/>
        </p:nvCxnSpPr>
        <p:spPr>
          <a:xfrm flipH="1">
            <a:off x="9675489" y="1704472"/>
            <a:ext cx="983914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7344C24-457F-CAA5-11EE-786F94B13459}"/>
              </a:ext>
            </a:extLst>
          </p:cNvPr>
          <p:cNvCxnSpPr>
            <a:cxnSpLocks/>
          </p:cNvCxnSpPr>
          <p:nvPr/>
        </p:nvCxnSpPr>
        <p:spPr>
          <a:xfrm>
            <a:off x="9071235" y="4363451"/>
            <a:ext cx="0" cy="660178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CDEE807-EA0F-8D0F-1239-60A36638CA3B}"/>
              </a:ext>
            </a:extLst>
          </p:cNvPr>
          <p:cNvCxnSpPr>
            <a:cxnSpLocks/>
          </p:cNvCxnSpPr>
          <p:nvPr/>
        </p:nvCxnSpPr>
        <p:spPr>
          <a:xfrm>
            <a:off x="9071235" y="2450985"/>
            <a:ext cx="0" cy="42606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D190A6E8-4F34-A993-9015-3DE8D5359F53}"/>
              </a:ext>
            </a:extLst>
          </p:cNvPr>
          <p:cNvSpPr/>
          <p:nvPr/>
        </p:nvSpPr>
        <p:spPr>
          <a:xfrm>
            <a:off x="8023385" y="738983"/>
            <a:ext cx="3954483" cy="5949537"/>
          </a:xfrm>
          <a:prstGeom prst="rect">
            <a:avLst/>
          </a:prstGeom>
          <a:noFill/>
          <a:ln w="381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84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>
            <a:extLst>
              <a:ext uri="{FF2B5EF4-FFF2-40B4-BE49-F238E27FC236}">
                <a16:creationId xmlns:a16="http://schemas.microsoft.com/office/drawing/2014/main" id="{B317D7BB-1F43-46F4-1C00-88A4D1DA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048495" y="835701"/>
            <a:ext cx="4228839" cy="5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1F386F-4C26-F651-F85B-E03E037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ASSUMIR UMA ROLE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7E128B9-DE60-CC4D-865C-A243A3940069}"/>
              </a:ext>
            </a:extLst>
          </p:cNvPr>
          <p:cNvCxnSpPr>
            <a:cxnSpLocks/>
          </p:cNvCxnSpPr>
          <p:nvPr/>
        </p:nvCxnSpPr>
        <p:spPr>
          <a:xfrm>
            <a:off x="3538696" y="2093521"/>
            <a:ext cx="5143752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A720651-A886-3651-93EF-4BFAB05BEB96}"/>
              </a:ext>
            </a:extLst>
          </p:cNvPr>
          <p:cNvCxnSpPr>
            <a:cxnSpLocks/>
          </p:cNvCxnSpPr>
          <p:nvPr/>
        </p:nvCxnSpPr>
        <p:spPr>
          <a:xfrm flipH="1">
            <a:off x="3543299" y="3578667"/>
            <a:ext cx="5020155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EE98CAB-A229-F271-E7D0-F93A7F7BF4F8}"/>
              </a:ext>
            </a:extLst>
          </p:cNvPr>
          <p:cNvCxnSpPr>
            <a:cxnSpLocks/>
          </p:cNvCxnSpPr>
          <p:nvPr/>
        </p:nvCxnSpPr>
        <p:spPr>
          <a:xfrm>
            <a:off x="3663639" y="5008418"/>
            <a:ext cx="5018809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821909-B41B-0B9C-76AD-5F406BDF910B}"/>
              </a:ext>
            </a:extLst>
          </p:cNvPr>
          <p:cNvSpPr txBox="1"/>
          <p:nvPr/>
        </p:nvSpPr>
        <p:spPr>
          <a:xfrm>
            <a:off x="4961048" y="1318054"/>
            <a:ext cx="301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Usar uma chamada de API para assumir uma função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02A61C8-F73B-1640-8808-3B12D712A8CC}"/>
              </a:ext>
            </a:extLst>
          </p:cNvPr>
          <p:cNvSpPr txBox="1"/>
          <p:nvPr/>
        </p:nvSpPr>
        <p:spPr>
          <a:xfrm>
            <a:off x="3579099" y="2732343"/>
            <a:ext cx="279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Retornar credenciais de segurança temporárias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524F42D-8148-857B-4AF1-A69B7F20A5E9}"/>
              </a:ext>
            </a:extLst>
          </p:cNvPr>
          <p:cNvSpPr txBox="1"/>
          <p:nvPr/>
        </p:nvSpPr>
        <p:spPr>
          <a:xfrm>
            <a:off x="4957997" y="4170576"/>
            <a:ext cx="303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Usar credenciais de temporárias de segurança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C65338-8CA9-2959-36ED-E808A784E39F}"/>
              </a:ext>
            </a:extLst>
          </p:cNvPr>
          <p:cNvSpPr/>
          <p:nvPr/>
        </p:nvSpPr>
        <p:spPr>
          <a:xfrm>
            <a:off x="3565439" y="1321852"/>
            <a:ext cx="394855" cy="4052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2B76CD-C836-0D12-C410-21D546390A8D}"/>
              </a:ext>
            </a:extLst>
          </p:cNvPr>
          <p:cNvSpPr/>
          <p:nvPr/>
        </p:nvSpPr>
        <p:spPr>
          <a:xfrm>
            <a:off x="7505473" y="3043311"/>
            <a:ext cx="394855" cy="4052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8A76DA-B690-3ADB-78D8-B576820CCF52}"/>
              </a:ext>
            </a:extLst>
          </p:cNvPr>
          <p:cNvSpPr/>
          <p:nvPr/>
        </p:nvSpPr>
        <p:spPr>
          <a:xfrm>
            <a:off x="3565438" y="4021185"/>
            <a:ext cx="394855" cy="4052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4BCF0E6-4A2C-24C4-B8BA-7691FDFD7FA5}"/>
              </a:ext>
            </a:extLst>
          </p:cNvPr>
          <p:cNvSpPr txBox="1"/>
          <p:nvPr/>
        </p:nvSpPr>
        <p:spPr>
          <a:xfrm>
            <a:off x="498955" y="1437301"/>
            <a:ext cx="24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Entidades confiáveis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793C807-E547-8FC9-C3D1-536761DB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093758" y="2468049"/>
            <a:ext cx="935502" cy="55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605CB27B-3C92-8BEB-EA7E-A08E6A30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3" y="2265501"/>
            <a:ext cx="8636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2EC72FF-4A0B-5CD2-CEA1-D2431B188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31" y="3726076"/>
            <a:ext cx="8636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E87785-1BE0-A0ED-0A82-A1E704390020}"/>
              </a:ext>
            </a:extLst>
          </p:cNvPr>
          <p:cNvSpPr txBox="1"/>
          <p:nvPr/>
        </p:nvSpPr>
        <p:spPr>
          <a:xfrm>
            <a:off x="373961" y="3118682"/>
            <a:ext cx="10236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</a:t>
            </a:r>
            <a:b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do IAM</a:t>
            </a:r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7D14A4-DEB5-AE20-E482-2251B29F9C5C}"/>
              </a:ext>
            </a:extLst>
          </p:cNvPr>
          <p:cNvSpPr txBox="1"/>
          <p:nvPr/>
        </p:nvSpPr>
        <p:spPr>
          <a:xfrm>
            <a:off x="841387" y="4542125"/>
            <a:ext cx="1890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federado</a:t>
            </a:r>
            <a:b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(não AWS)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C8296C-3562-B1F1-82FE-C915148F6AAF}"/>
              </a:ext>
            </a:extLst>
          </p:cNvPr>
          <p:cNvSpPr txBox="1"/>
          <p:nvPr/>
        </p:nvSpPr>
        <p:spPr>
          <a:xfrm>
            <a:off x="1647769" y="3217310"/>
            <a:ext cx="1890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Serviços da AWS</a:t>
            </a:r>
            <a:endParaRPr lang="pt-BR" sz="1600" dirty="0"/>
          </a:p>
        </p:txBody>
      </p: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DABA317C-317E-4672-FF1B-C7E306CEC650}"/>
              </a:ext>
            </a:extLst>
          </p:cNvPr>
          <p:cNvSpPr/>
          <p:nvPr/>
        </p:nvSpPr>
        <p:spPr>
          <a:xfrm>
            <a:off x="228600" y="1956876"/>
            <a:ext cx="3237612" cy="3573067"/>
          </a:xfrm>
          <a:prstGeom prst="round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69B2377-E59B-D3F9-0EC7-AC2B2200483F}"/>
              </a:ext>
            </a:extLst>
          </p:cNvPr>
          <p:cNvSpPr/>
          <p:nvPr/>
        </p:nvSpPr>
        <p:spPr>
          <a:xfrm>
            <a:off x="8338457" y="1621971"/>
            <a:ext cx="1469572" cy="20814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24F43B-1BAB-17D1-66BF-2A57CE301297}"/>
              </a:ext>
            </a:extLst>
          </p:cNvPr>
          <p:cNvSpPr/>
          <p:nvPr/>
        </p:nvSpPr>
        <p:spPr>
          <a:xfrm>
            <a:off x="10024892" y="1584554"/>
            <a:ext cx="1938508" cy="2081486"/>
          </a:xfrm>
          <a:prstGeom prst="rect">
            <a:avLst/>
          </a:prstGeom>
          <a:noFill/>
          <a:ln w="381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BD4EECF-D198-33C0-DFED-33ADC8347512}"/>
              </a:ext>
            </a:extLst>
          </p:cNvPr>
          <p:cNvSpPr txBox="1"/>
          <p:nvPr/>
        </p:nvSpPr>
        <p:spPr>
          <a:xfrm>
            <a:off x="8465482" y="3142174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STS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2C9D92-8130-2F4D-97E1-CCBE33141A2F}"/>
              </a:ext>
            </a:extLst>
          </p:cNvPr>
          <p:cNvSpPr txBox="1"/>
          <p:nvPr/>
        </p:nvSpPr>
        <p:spPr>
          <a:xfrm>
            <a:off x="10108324" y="1705084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IAM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DED870-5ADC-79A6-C6B3-9ECE83EC7522}"/>
              </a:ext>
            </a:extLst>
          </p:cNvPr>
          <p:cNvSpPr txBox="1"/>
          <p:nvPr/>
        </p:nvSpPr>
        <p:spPr>
          <a:xfrm>
            <a:off x="10065295" y="2794107"/>
            <a:ext cx="1855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Função de acesso privilegiado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0200D15-DA02-63A1-6066-F56A86EEC2F9}"/>
              </a:ext>
            </a:extLst>
          </p:cNvPr>
          <p:cNvSpPr/>
          <p:nvPr/>
        </p:nvSpPr>
        <p:spPr>
          <a:xfrm>
            <a:off x="8417272" y="4324456"/>
            <a:ext cx="3503099" cy="2081486"/>
          </a:xfrm>
          <a:prstGeom prst="rect">
            <a:avLst/>
          </a:prstGeom>
          <a:noFill/>
          <a:ln w="381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593DEC-F7F2-65E9-7B12-81FC1422BC21}"/>
              </a:ext>
            </a:extLst>
          </p:cNvPr>
          <p:cNvSpPr txBox="1"/>
          <p:nvPr/>
        </p:nvSpPr>
        <p:spPr>
          <a:xfrm>
            <a:off x="8563454" y="4458779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Recursos</a:t>
            </a:r>
          </a:p>
        </p:txBody>
      </p:sp>
      <p:pic>
        <p:nvPicPr>
          <p:cNvPr id="7180" name="Picture 12">
            <a:extLst>
              <a:ext uri="{FF2B5EF4-FFF2-40B4-BE49-F238E27FC236}">
                <a16:creationId xmlns:a16="http://schemas.microsoft.com/office/drawing/2014/main" id="{577E5693-9B1A-4CF4-2F90-14CBC4F45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37" y="1036900"/>
            <a:ext cx="99101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94B95BFE-D96E-AED8-945D-18B41DDE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487141" y="2591584"/>
            <a:ext cx="89081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F0AC0C90-42DA-B21A-3F89-8CCBFAAC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3997940" y="3943433"/>
            <a:ext cx="89081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35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F386F-4C26-F651-F85B-E03E037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ATRIBUIÇÕES DAS POLÍTICAS DO IAM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C6547D69-EAF0-6374-9327-B69941192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205956" y="1665643"/>
            <a:ext cx="12813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760287-F250-0B6B-CCC4-45A48DC4BAB1}"/>
              </a:ext>
            </a:extLst>
          </p:cNvPr>
          <p:cNvSpPr txBox="1"/>
          <p:nvPr/>
        </p:nvSpPr>
        <p:spPr>
          <a:xfrm>
            <a:off x="8970359" y="2688524"/>
            <a:ext cx="1993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Grupo de usuários do IAM</a:t>
            </a:r>
            <a:endParaRPr lang="pt-BR" dirty="0">
              <a:solidFill>
                <a:srgbClr val="FFFFFF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68557C2-511C-898D-17C0-305131DD4C22}"/>
              </a:ext>
            </a:extLst>
          </p:cNvPr>
          <p:cNvGrpSpPr/>
          <p:nvPr/>
        </p:nvGrpSpPr>
        <p:grpSpPr>
          <a:xfrm>
            <a:off x="5155367" y="4334823"/>
            <a:ext cx="1806999" cy="1182132"/>
            <a:chOff x="5296602" y="3022600"/>
            <a:chExt cx="1806999" cy="11821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069E690-87C0-87DD-F2BE-E7EEEE9CCD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700" y="3022600"/>
              <a:ext cx="1244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1E28340-35F5-9B4B-1595-EB6C4D3B551B}"/>
                </a:ext>
              </a:extLst>
            </p:cNvPr>
            <p:cNvSpPr txBox="1"/>
            <p:nvPr/>
          </p:nvSpPr>
          <p:spPr>
            <a:xfrm>
              <a:off x="5296602" y="3835400"/>
              <a:ext cx="18069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FFFFFF"/>
                  </a:solidFill>
                  <a:latin typeface="Fredoka" pitchFamily="2" charset="-79"/>
                  <a:cs typeface="Fredoka" pitchFamily="2" charset="-79"/>
                </a:rPr>
                <a:t>Função do IAM</a:t>
              </a:r>
              <a:endParaRPr lang="pt-BR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4344" name="Picture 8">
            <a:extLst>
              <a:ext uri="{FF2B5EF4-FFF2-40B4-BE49-F238E27FC236}">
                <a16:creationId xmlns:a16="http://schemas.microsoft.com/office/drawing/2014/main" id="{5BD3EE27-DC72-EAC5-A5E5-A9B14EC9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537906" y="1668866"/>
            <a:ext cx="954639" cy="11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43B4BA6-A5A0-8A35-271C-940ACA3F5648}"/>
              </a:ext>
            </a:extLst>
          </p:cNvPr>
          <p:cNvSpPr txBox="1"/>
          <p:nvPr/>
        </p:nvSpPr>
        <p:spPr>
          <a:xfrm>
            <a:off x="5019292" y="2761699"/>
            <a:ext cx="207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Políticas do IAM</a:t>
            </a:r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42FE20A-66B8-6B31-6DCB-EA8F3651D628}"/>
              </a:ext>
            </a:extLst>
          </p:cNvPr>
          <p:cNvCxnSpPr/>
          <p:nvPr/>
        </p:nvCxnSpPr>
        <p:spPr>
          <a:xfrm flipH="1">
            <a:off x="2726764" y="2539274"/>
            <a:ext cx="2425352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A6F7850-44B2-001A-3625-14BB7A08B6AB}"/>
              </a:ext>
            </a:extLst>
          </p:cNvPr>
          <p:cNvCxnSpPr>
            <a:cxnSpLocks/>
          </p:cNvCxnSpPr>
          <p:nvPr/>
        </p:nvCxnSpPr>
        <p:spPr>
          <a:xfrm>
            <a:off x="6671427" y="2539274"/>
            <a:ext cx="2425352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7BE54FF-53CE-0C7D-9C84-49ACBCD1F9D4}"/>
              </a:ext>
            </a:extLst>
          </p:cNvPr>
          <p:cNvCxnSpPr>
            <a:cxnSpLocks/>
          </p:cNvCxnSpPr>
          <p:nvPr/>
        </p:nvCxnSpPr>
        <p:spPr>
          <a:xfrm flipH="1">
            <a:off x="6019272" y="3207100"/>
            <a:ext cx="526" cy="1069023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703C0F3-8288-5AF8-706F-50104B3B04A3}"/>
              </a:ext>
            </a:extLst>
          </p:cNvPr>
          <p:cNvCxnSpPr>
            <a:cxnSpLocks/>
          </p:cNvCxnSpPr>
          <p:nvPr/>
        </p:nvCxnSpPr>
        <p:spPr>
          <a:xfrm>
            <a:off x="2828364" y="4954247"/>
            <a:ext cx="2323752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9EE2F98-27EA-2C3A-AE7C-8C590CBBF378}"/>
              </a:ext>
            </a:extLst>
          </p:cNvPr>
          <p:cNvCxnSpPr>
            <a:cxnSpLocks/>
          </p:cNvCxnSpPr>
          <p:nvPr/>
        </p:nvCxnSpPr>
        <p:spPr>
          <a:xfrm flipH="1">
            <a:off x="6882204" y="4910500"/>
            <a:ext cx="2323752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277925E-A58F-A769-CE0C-A6437400114A}"/>
              </a:ext>
            </a:extLst>
          </p:cNvPr>
          <p:cNvSpPr txBox="1"/>
          <p:nvPr/>
        </p:nvSpPr>
        <p:spPr>
          <a:xfrm>
            <a:off x="3035940" y="2082953"/>
            <a:ext cx="1806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Atribuído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6D19FE-193D-F09A-E2F8-DDD9E8DFA76A}"/>
              </a:ext>
            </a:extLst>
          </p:cNvPr>
          <p:cNvSpPr txBox="1"/>
          <p:nvPr/>
        </p:nvSpPr>
        <p:spPr>
          <a:xfrm>
            <a:off x="6980603" y="2082953"/>
            <a:ext cx="1806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Atribuído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118C88-3744-1B7A-49E5-8490D1E7CC94}"/>
              </a:ext>
            </a:extLst>
          </p:cNvPr>
          <p:cNvSpPr txBox="1"/>
          <p:nvPr/>
        </p:nvSpPr>
        <p:spPr>
          <a:xfrm>
            <a:off x="2919456" y="4376627"/>
            <a:ext cx="1806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Assumido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CDCE084-00F9-E3F8-FC0C-51BA220079C0}"/>
              </a:ext>
            </a:extLst>
          </p:cNvPr>
          <p:cNvSpPr txBox="1"/>
          <p:nvPr/>
        </p:nvSpPr>
        <p:spPr>
          <a:xfrm>
            <a:off x="5926816" y="3671437"/>
            <a:ext cx="1806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Atribuído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DA08B4-1F28-C049-4772-50DD39CC571C}"/>
              </a:ext>
            </a:extLst>
          </p:cNvPr>
          <p:cNvSpPr txBox="1"/>
          <p:nvPr/>
        </p:nvSpPr>
        <p:spPr>
          <a:xfrm>
            <a:off x="7063217" y="4376627"/>
            <a:ext cx="1806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Assumido</a:t>
            </a:r>
            <a:endParaRPr lang="pt-BR" sz="1600" dirty="0">
              <a:solidFill>
                <a:srgbClr val="FFFFFF"/>
              </a:solidFill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7D64304-1FD5-F0A1-5162-D2275401D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534027" y="4334823"/>
            <a:ext cx="991356" cy="59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40F3B0-AC78-4041-2A50-C6A3D2817157}"/>
              </a:ext>
            </a:extLst>
          </p:cNvPr>
          <p:cNvSpPr txBox="1"/>
          <p:nvPr/>
        </p:nvSpPr>
        <p:spPr>
          <a:xfrm>
            <a:off x="9096779" y="5033459"/>
            <a:ext cx="1981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Recursos da AWS</a:t>
            </a:r>
            <a:endParaRPr lang="pt-BR" dirty="0">
              <a:solidFill>
                <a:srgbClr val="FFFFFF"/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4D5715E-2C92-8D76-7F02-A6FCA95F571E}"/>
              </a:ext>
            </a:extLst>
          </p:cNvPr>
          <p:cNvGrpSpPr/>
          <p:nvPr/>
        </p:nvGrpSpPr>
        <p:grpSpPr>
          <a:xfrm>
            <a:off x="855365" y="1838790"/>
            <a:ext cx="1806999" cy="1400968"/>
            <a:chOff x="442979" y="1744616"/>
            <a:chExt cx="1806999" cy="1400968"/>
          </a:xfrm>
        </p:grpSpPr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DB82A9D3-ABDE-3CD9-1ACD-4E38F9E3B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/>
          </p:blipFill>
          <p:spPr bwMode="auto">
            <a:xfrm>
              <a:off x="716507" y="1744616"/>
              <a:ext cx="1016040" cy="104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DBF8FDC-812C-7E74-81E4-EDBCAD9802F3}"/>
                </a:ext>
              </a:extLst>
            </p:cNvPr>
            <p:cNvSpPr txBox="1"/>
            <p:nvPr/>
          </p:nvSpPr>
          <p:spPr>
            <a:xfrm>
              <a:off x="442979" y="2776252"/>
              <a:ext cx="18069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FFFF"/>
                  </a:solidFill>
                  <a:latin typeface="Fredoka" pitchFamily="2" charset="-79"/>
                  <a:cs typeface="Fredoka" pitchFamily="2" charset="-79"/>
                </a:rPr>
                <a:t>Usuário do IAM</a:t>
              </a:r>
              <a:endParaRPr lang="pt-BR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0AE72FF-E8F8-C99E-4196-1D8CF57CF325}"/>
              </a:ext>
            </a:extLst>
          </p:cNvPr>
          <p:cNvGrpSpPr/>
          <p:nvPr/>
        </p:nvGrpSpPr>
        <p:grpSpPr>
          <a:xfrm>
            <a:off x="855364" y="3840714"/>
            <a:ext cx="1806999" cy="1400968"/>
            <a:chOff x="442979" y="1744616"/>
            <a:chExt cx="1806999" cy="1400968"/>
          </a:xfrm>
        </p:grpSpPr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2D9A88A5-D840-9C6B-37B1-66D88160E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/>
          </p:blipFill>
          <p:spPr bwMode="auto">
            <a:xfrm>
              <a:off x="716507" y="1744616"/>
              <a:ext cx="1016040" cy="104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76363F3-02ED-F204-9F77-7FD8773F5294}"/>
                </a:ext>
              </a:extLst>
            </p:cNvPr>
            <p:cNvSpPr txBox="1"/>
            <p:nvPr/>
          </p:nvSpPr>
          <p:spPr>
            <a:xfrm>
              <a:off x="442979" y="2776252"/>
              <a:ext cx="18069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FFFF"/>
                  </a:solidFill>
                  <a:latin typeface="Fredoka" pitchFamily="2" charset="-79"/>
                  <a:cs typeface="Fredoka" pitchFamily="2" charset="-79"/>
                </a:rPr>
                <a:t>Usuário do IAM</a:t>
              </a:r>
              <a:endParaRPr lang="pt-BR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F386F-4C26-F651-F85B-E03E037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60" y="1"/>
            <a:ext cx="10515600" cy="857702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CATEGORIAS DE POLÍTICAS DE SEGURANÇA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70419E5A-D4C6-B449-FEB6-D6C668AFA979}"/>
              </a:ext>
            </a:extLst>
          </p:cNvPr>
          <p:cNvSpPr/>
          <p:nvPr/>
        </p:nvSpPr>
        <p:spPr>
          <a:xfrm>
            <a:off x="4824575" y="1083581"/>
            <a:ext cx="2220686" cy="947058"/>
          </a:xfrm>
          <a:prstGeom prst="roundRect">
            <a:avLst/>
          </a:prstGeom>
          <a:solidFill>
            <a:srgbClr val="AC3C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Tipos de política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28786A38-685B-4C3D-32C5-15B2C16833FB}"/>
              </a:ext>
            </a:extLst>
          </p:cNvPr>
          <p:cNvSpPr/>
          <p:nvPr/>
        </p:nvSpPr>
        <p:spPr>
          <a:xfrm>
            <a:off x="2690975" y="2833234"/>
            <a:ext cx="2220686" cy="947058"/>
          </a:xfrm>
          <a:prstGeom prst="roundRect">
            <a:avLst/>
          </a:prstGeom>
          <a:solidFill>
            <a:srgbClr val="2997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Definir permissões máximas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7AB2D500-C3FE-1352-4235-E4FE6BB7C283}"/>
              </a:ext>
            </a:extLst>
          </p:cNvPr>
          <p:cNvSpPr/>
          <p:nvPr/>
        </p:nvSpPr>
        <p:spPr>
          <a:xfrm>
            <a:off x="7132347" y="2833234"/>
            <a:ext cx="2220686" cy="947058"/>
          </a:xfrm>
          <a:prstGeom prst="roundRect">
            <a:avLst/>
          </a:prstGeom>
          <a:solidFill>
            <a:srgbClr val="234E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Conceder permissões</a:t>
            </a:r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904F86A0-45F2-C168-C207-95230FE3F1CE}"/>
              </a:ext>
            </a:extLst>
          </p:cNvPr>
          <p:cNvSpPr/>
          <p:nvPr/>
        </p:nvSpPr>
        <p:spPr>
          <a:xfrm>
            <a:off x="1056760" y="4247130"/>
            <a:ext cx="2220686" cy="947058"/>
          </a:xfrm>
          <a:prstGeom prst="roundRect">
            <a:avLst/>
          </a:prstGeom>
          <a:solidFill>
            <a:srgbClr val="2997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Limites de permissões do IAM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D6BCBB91-DE25-A2A3-3028-2AD7A0501C27}"/>
              </a:ext>
            </a:extLst>
          </p:cNvPr>
          <p:cNvSpPr/>
          <p:nvPr/>
        </p:nvSpPr>
        <p:spPr>
          <a:xfrm>
            <a:off x="1056760" y="5661027"/>
            <a:ext cx="2220686" cy="947058"/>
          </a:xfrm>
          <a:prstGeom prst="roundRect">
            <a:avLst/>
          </a:prstGeom>
          <a:solidFill>
            <a:srgbClr val="2997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Políticas de controle de serviço (SCP) do AWS Organizations</a:t>
            </a: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16035043-BBBA-9B45-AEEA-9AFDB8CCC8D6}"/>
              </a:ext>
            </a:extLst>
          </p:cNvPr>
          <p:cNvSpPr/>
          <p:nvPr/>
        </p:nvSpPr>
        <p:spPr>
          <a:xfrm>
            <a:off x="8906719" y="4247130"/>
            <a:ext cx="2220686" cy="947058"/>
          </a:xfrm>
          <a:prstGeom prst="roundRect">
            <a:avLst/>
          </a:prstGeom>
          <a:solidFill>
            <a:srgbClr val="234E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Políticas baseadas em identidade do IAM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2BF35F33-DAA3-708B-226B-A4BB69A00D06}"/>
              </a:ext>
            </a:extLst>
          </p:cNvPr>
          <p:cNvSpPr/>
          <p:nvPr/>
        </p:nvSpPr>
        <p:spPr>
          <a:xfrm>
            <a:off x="8906719" y="5661027"/>
            <a:ext cx="2220686" cy="947058"/>
          </a:xfrm>
          <a:prstGeom prst="roundRect">
            <a:avLst/>
          </a:prstGeom>
          <a:solidFill>
            <a:srgbClr val="234E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Políticas baseadas em recursos do IAM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6169A4B5-B402-8C4F-E019-6BEA661D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00056" y="4345427"/>
            <a:ext cx="727508" cy="8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9EA8AB-92EE-BC64-C231-0D8313C27C7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242690" y="3780292"/>
            <a:ext cx="0" cy="244633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B266B77-EE2E-3076-DE00-7B8D45A7F8E9}"/>
              </a:ext>
            </a:extLst>
          </p:cNvPr>
          <p:cNvCxnSpPr>
            <a:cxnSpLocks/>
          </p:cNvCxnSpPr>
          <p:nvPr/>
        </p:nvCxnSpPr>
        <p:spPr>
          <a:xfrm>
            <a:off x="3801318" y="3776323"/>
            <a:ext cx="0" cy="244633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23495A8-AA9B-3D8E-299C-9578311A5AE8}"/>
              </a:ext>
            </a:extLst>
          </p:cNvPr>
          <p:cNvCxnSpPr/>
          <p:nvPr/>
        </p:nvCxnSpPr>
        <p:spPr>
          <a:xfrm flipH="1">
            <a:off x="3297180" y="6222660"/>
            <a:ext cx="523872" cy="0"/>
          </a:xfrm>
          <a:prstGeom prst="straightConnector1">
            <a:avLst/>
          </a:prstGeom>
          <a:ln w="38100">
            <a:solidFill>
              <a:srgbClr val="FFFF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633A3B3-F3A0-14DD-4BA1-2B578997ED90}"/>
              </a:ext>
            </a:extLst>
          </p:cNvPr>
          <p:cNvCxnSpPr>
            <a:endCxn id="26" idx="3"/>
          </p:cNvCxnSpPr>
          <p:nvPr/>
        </p:nvCxnSpPr>
        <p:spPr>
          <a:xfrm flipH="1">
            <a:off x="3277446" y="4720657"/>
            <a:ext cx="523872" cy="2"/>
          </a:xfrm>
          <a:prstGeom prst="straightConnector1">
            <a:avLst/>
          </a:prstGeom>
          <a:ln w="38100">
            <a:solidFill>
              <a:srgbClr val="FFFF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8CA5513-B9AF-C7CD-3BF1-296BC77BF6AD}"/>
              </a:ext>
            </a:extLst>
          </p:cNvPr>
          <p:cNvCxnSpPr/>
          <p:nvPr/>
        </p:nvCxnSpPr>
        <p:spPr>
          <a:xfrm>
            <a:off x="8222956" y="6222660"/>
            <a:ext cx="664029" cy="0"/>
          </a:xfrm>
          <a:prstGeom prst="straightConnector1">
            <a:avLst/>
          </a:prstGeom>
          <a:ln w="38100">
            <a:solidFill>
              <a:srgbClr val="FFFF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0D418A3-511A-897D-BB3C-DE39F79EF974}"/>
              </a:ext>
            </a:extLst>
          </p:cNvPr>
          <p:cNvCxnSpPr>
            <a:endCxn id="28" idx="1"/>
          </p:cNvCxnSpPr>
          <p:nvPr/>
        </p:nvCxnSpPr>
        <p:spPr>
          <a:xfrm>
            <a:off x="8242690" y="4720657"/>
            <a:ext cx="664029" cy="2"/>
          </a:xfrm>
          <a:prstGeom prst="straightConnector1">
            <a:avLst/>
          </a:prstGeom>
          <a:ln w="38100">
            <a:solidFill>
              <a:srgbClr val="FFFF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A262F59-CCC2-B58D-70EA-DE10ABDE4849}"/>
              </a:ext>
            </a:extLst>
          </p:cNvPr>
          <p:cNvCxnSpPr>
            <a:stCxn id="11" idx="2"/>
          </p:cNvCxnSpPr>
          <p:nvPr/>
        </p:nvCxnSpPr>
        <p:spPr>
          <a:xfrm>
            <a:off x="5934918" y="2030639"/>
            <a:ext cx="0" cy="32906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E53A8CA-A4E3-8264-655D-1781F0709CA2}"/>
              </a:ext>
            </a:extLst>
          </p:cNvPr>
          <p:cNvCxnSpPr>
            <a:cxnSpLocks/>
          </p:cNvCxnSpPr>
          <p:nvPr/>
        </p:nvCxnSpPr>
        <p:spPr>
          <a:xfrm flipH="1">
            <a:off x="3782808" y="2359704"/>
            <a:ext cx="44820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425E471-4865-6FA1-2837-CDE066FFBBD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801318" y="2359704"/>
            <a:ext cx="0" cy="47353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2A9635C-B6AD-2C81-48FB-B79280F7287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242690" y="2359704"/>
            <a:ext cx="0" cy="473530"/>
          </a:xfrm>
          <a:prstGeom prst="straightConnector1">
            <a:avLst/>
          </a:prstGeom>
          <a:ln w="38100">
            <a:solidFill>
              <a:srgbClr val="FFFF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A96C0C79-A5C4-AD66-A5AE-495F0601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00056" y="5759324"/>
            <a:ext cx="727508" cy="8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021FC00-4F19-65EA-E334-AEBFC28A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1221462" y="4296276"/>
            <a:ext cx="727508" cy="8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E9CF8-07E3-16F1-38EF-CAA945BD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1221462" y="5680414"/>
            <a:ext cx="727508" cy="8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0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F386F-4C26-F651-F85B-E03E037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369" y="17378"/>
            <a:ext cx="7288877" cy="920019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LIMITES DE PERMISSÕES DO IAM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70419E5A-D4C6-B449-FEB6-D6C668AFA979}"/>
              </a:ext>
            </a:extLst>
          </p:cNvPr>
          <p:cNvSpPr/>
          <p:nvPr/>
        </p:nvSpPr>
        <p:spPr>
          <a:xfrm>
            <a:off x="4824575" y="1083581"/>
            <a:ext cx="2220686" cy="947058"/>
          </a:xfrm>
          <a:prstGeom prst="roundRect">
            <a:avLst/>
          </a:prstGeom>
          <a:solidFill>
            <a:srgbClr val="AC3C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Categorias de política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28786A38-685B-4C3D-32C5-15B2C16833FB}"/>
              </a:ext>
            </a:extLst>
          </p:cNvPr>
          <p:cNvSpPr/>
          <p:nvPr/>
        </p:nvSpPr>
        <p:spPr>
          <a:xfrm>
            <a:off x="2690975" y="2833234"/>
            <a:ext cx="2220686" cy="947058"/>
          </a:xfrm>
          <a:prstGeom prst="roundRect">
            <a:avLst/>
          </a:prstGeom>
          <a:solidFill>
            <a:srgbClr val="2997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Definir permissões máximas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7AB2D500-C3FE-1352-4235-E4FE6BB7C283}"/>
              </a:ext>
            </a:extLst>
          </p:cNvPr>
          <p:cNvSpPr/>
          <p:nvPr/>
        </p:nvSpPr>
        <p:spPr>
          <a:xfrm>
            <a:off x="7132347" y="2833234"/>
            <a:ext cx="2220686" cy="947058"/>
          </a:xfrm>
          <a:prstGeom prst="roundRect">
            <a:avLst/>
          </a:prstGeom>
          <a:solidFill>
            <a:srgbClr val="234E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Conceder permissões</a:t>
            </a:r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904F86A0-45F2-C168-C207-95230FE3F1CE}"/>
              </a:ext>
            </a:extLst>
          </p:cNvPr>
          <p:cNvSpPr/>
          <p:nvPr/>
        </p:nvSpPr>
        <p:spPr>
          <a:xfrm>
            <a:off x="2690974" y="4340905"/>
            <a:ext cx="3645239" cy="947058"/>
          </a:xfrm>
          <a:prstGeom prst="roundRect">
            <a:avLst/>
          </a:prstGeom>
          <a:solidFill>
            <a:srgbClr val="2997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16035043-BBBA-9B45-AEEA-9AFDB8CCC8D6}"/>
              </a:ext>
            </a:extLst>
          </p:cNvPr>
          <p:cNvSpPr/>
          <p:nvPr/>
        </p:nvSpPr>
        <p:spPr>
          <a:xfrm>
            <a:off x="5390158" y="4340905"/>
            <a:ext cx="3962875" cy="947058"/>
          </a:xfrm>
          <a:prstGeom prst="roundRect">
            <a:avLst/>
          </a:prstGeom>
          <a:solidFill>
            <a:srgbClr val="234E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6169A4B5-B402-8C4F-E019-6BEA661D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848723" y="4390051"/>
            <a:ext cx="727508" cy="8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A262F59-CCC2-B58D-70EA-DE10ABDE4849}"/>
              </a:ext>
            </a:extLst>
          </p:cNvPr>
          <p:cNvCxnSpPr>
            <a:stCxn id="11" idx="2"/>
          </p:cNvCxnSpPr>
          <p:nvPr/>
        </p:nvCxnSpPr>
        <p:spPr>
          <a:xfrm>
            <a:off x="5934918" y="2030639"/>
            <a:ext cx="0" cy="32906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E53A8CA-A4E3-8264-655D-1781F0709CA2}"/>
              </a:ext>
            </a:extLst>
          </p:cNvPr>
          <p:cNvCxnSpPr>
            <a:cxnSpLocks/>
          </p:cNvCxnSpPr>
          <p:nvPr/>
        </p:nvCxnSpPr>
        <p:spPr>
          <a:xfrm flipH="1">
            <a:off x="3782808" y="2359704"/>
            <a:ext cx="44820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425E471-4865-6FA1-2837-CDE066FFBBD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801318" y="2359704"/>
            <a:ext cx="0" cy="47353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2A9635C-B6AD-2C81-48FB-B79280F7287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242690" y="2359704"/>
            <a:ext cx="0" cy="473530"/>
          </a:xfrm>
          <a:prstGeom prst="straightConnector1">
            <a:avLst/>
          </a:prstGeom>
          <a:ln w="38100">
            <a:solidFill>
              <a:srgbClr val="FFFF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9021FC00-4F19-65EA-E334-AEBFC28A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447090" y="4390051"/>
            <a:ext cx="727508" cy="8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AB3C49A-86A5-F372-2D9B-F0892554062D}"/>
              </a:ext>
            </a:extLst>
          </p:cNvPr>
          <p:cNvCxnSpPr>
            <a:cxnSpLocks/>
          </p:cNvCxnSpPr>
          <p:nvPr/>
        </p:nvCxnSpPr>
        <p:spPr>
          <a:xfrm>
            <a:off x="3801317" y="3780292"/>
            <a:ext cx="0" cy="560613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DF0786-E655-D0A6-851A-58B38033D8B8}"/>
              </a:ext>
            </a:extLst>
          </p:cNvPr>
          <p:cNvSpPr txBox="1"/>
          <p:nvPr/>
        </p:nvSpPr>
        <p:spPr>
          <a:xfrm>
            <a:off x="2729834" y="4491265"/>
            <a:ext cx="214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Limites de 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permissões do IAM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F9791F-1876-A883-72F2-2B354258233E}"/>
              </a:ext>
            </a:extLst>
          </p:cNvPr>
          <p:cNvSpPr txBox="1"/>
          <p:nvPr/>
        </p:nvSpPr>
        <p:spPr>
          <a:xfrm>
            <a:off x="6853570" y="4352765"/>
            <a:ext cx="25152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baseadas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em identidade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do IAM</a:t>
            </a:r>
          </a:p>
        </p:txBody>
      </p: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086EEB4A-CA2B-91AF-9D1D-E3114A7C1AC7}"/>
              </a:ext>
            </a:extLst>
          </p:cNvPr>
          <p:cNvSpPr/>
          <p:nvPr/>
        </p:nvSpPr>
        <p:spPr>
          <a:xfrm>
            <a:off x="5390158" y="4352333"/>
            <a:ext cx="946055" cy="947058"/>
          </a:xfrm>
          <a:prstGeom prst="roundRect">
            <a:avLst/>
          </a:prstGeom>
          <a:gradFill flip="none" rotWithShape="1">
            <a:gsLst>
              <a:gs pos="0">
                <a:srgbClr val="CA8FFF">
                  <a:shade val="30000"/>
                  <a:satMod val="115000"/>
                </a:srgbClr>
              </a:gs>
              <a:gs pos="50000">
                <a:srgbClr val="CA8FFF">
                  <a:shade val="67500"/>
                  <a:satMod val="115000"/>
                </a:srgbClr>
              </a:gs>
              <a:gs pos="100000">
                <a:srgbClr val="CA8FF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A8378756-A4C2-3CDD-97E5-08ED2376E6FB}"/>
              </a:ext>
            </a:extLst>
          </p:cNvPr>
          <p:cNvSpPr/>
          <p:nvPr/>
        </p:nvSpPr>
        <p:spPr>
          <a:xfrm>
            <a:off x="4752842" y="5722713"/>
            <a:ext cx="2220686" cy="947058"/>
          </a:xfrm>
          <a:prstGeom prst="roundRect">
            <a:avLst/>
          </a:prstGeom>
          <a:solidFill>
            <a:srgbClr val="CA8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Limitar ações permitidas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94EADB9-BF29-FAB8-1F57-0F5917C0539E}"/>
              </a:ext>
            </a:extLst>
          </p:cNvPr>
          <p:cNvCxnSpPr>
            <a:cxnSpLocks/>
          </p:cNvCxnSpPr>
          <p:nvPr/>
        </p:nvCxnSpPr>
        <p:spPr>
          <a:xfrm>
            <a:off x="8242690" y="3780291"/>
            <a:ext cx="0" cy="560613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C619A83-1E17-6EFA-BDD6-88913DFB761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863185" y="5357591"/>
            <a:ext cx="0" cy="365122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777D6F7-1AB7-68DB-E037-4970BED534CD}"/>
              </a:ext>
            </a:extLst>
          </p:cNvPr>
          <p:cNvSpPr txBox="1"/>
          <p:nvPr/>
        </p:nvSpPr>
        <p:spPr>
          <a:xfrm>
            <a:off x="225915" y="949360"/>
            <a:ext cx="259726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Limite de permissões do IAM:</a:t>
            </a: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Limitam as permissões do usuário</a:t>
            </a: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Não fornecem permissões por conta própria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9815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F386F-4C26-F651-F85B-E03E037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157025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TIPOS DE POLÍTICAS BASEADAS EM IDENTIDADE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6D812439-89BE-0799-4250-5FB3382FEAC9}"/>
              </a:ext>
            </a:extLst>
          </p:cNvPr>
          <p:cNvSpPr/>
          <p:nvPr/>
        </p:nvSpPr>
        <p:spPr>
          <a:xfrm>
            <a:off x="532434" y="2187616"/>
            <a:ext cx="3565003" cy="2303362"/>
          </a:xfrm>
          <a:prstGeom prst="roundRect">
            <a:avLst/>
          </a:prstGeom>
          <a:solidFill>
            <a:srgbClr val="234E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Acesso ao serviço</a:t>
            </a:r>
          </a:p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AmazonEC2FullAccess</a:t>
            </a:r>
          </a:p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AmazonEC2ReadOnlyAccess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95C52DCA-1D06-8576-9707-51822EB5779A}"/>
              </a:ext>
            </a:extLst>
          </p:cNvPr>
          <p:cNvSpPr/>
          <p:nvPr/>
        </p:nvSpPr>
        <p:spPr>
          <a:xfrm>
            <a:off x="4481331" y="2187616"/>
            <a:ext cx="3565003" cy="2303362"/>
          </a:xfrm>
          <a:prstGeom prst="roundRect">
            <a:avLst/>
          </a:prstGeom>
          <a:solidFill>
            <a:srgbClr val="2997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Função de trabalho</a:t>
            </a:r>
          </a:p>
          <a:p>
            <a:pPr algn="ctr"/>
            <a:endParaRPr lang="pt-BR" dirty="0">
              <a:solidFill>
                <a:srgbClr val="FFFFFF"/>
              </a:solidFill>
            </a:endParaRPr>
          </a:p>
          <a:p>
            <a:pPr algn="ctr"/>
            <a:r>
              <a:rPr lang="pt-BR" dirty="0">
                <a:solidFill>
                  <a:srgbClr val="FFFFFF"/>
                </a:solidFill>
              </a:rPr>
              <a:t>AdminstratorAccess</a:t>
            </a:r>
          </a:p>
          <a:p>
            <a:pPr algn="ctr"/>
            <a:r>
              <a:rPr lang="pt-BR" dirty="0">
                <a:solidFill>
                  <a:srgbClr val="FFFFFF"/>
                </a:solidFill>
              </a:rPr>
              <a:t>Billing</a:t>
            </a:r>
          </a:p>
          <a:p>
            <a:pPr algn="ctr"/>
            <a:r>
              <a:rPr lang="pt-BR" dirty="0">
                <a:solidFill>
                  <a:srgbClr val="FFFFFF"/>
                </a:solidFill>
              </a:rPr>
              <a:t>SecurityAudit</a:t>
            </a:r>
          </a:p>
          <a:p>
            <a:pPr algn="ctr"/>
            <a:r>
              <a:rPr lang="pt-BR" dirty="0">
                <a:solidFill>
                  <a:srgbClr val="FFFFFF"/>
                </a:solidFill>
              </a:rPr>
              <a:t>NetworkAdministrator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AC246FFB-C0AF-8A6A-0C35-DF9C38D6962D}"/>
              </a:ext>
            </a:extLst>
          </p:cNvPr>
          <p:cNvSpPr/>
          <p:nvPr/>
        </p:nvSpPr>
        <p:spPr>
          <a:xfrm>
            <a:off x="8430228" y="2187616"/>
            <a:ext cx="3565003" cy="2303362"/>
          </a:xfrm>
          <a:prstGeom prst="roundRect">
            <a:avLst/>
          </a:prstGeom>
          <a:solidFill>
            <a:srgbClr val="AC3C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Política personalizada</a:t>
            </a:r>
          </a:p>
          <a:p>
            <a:pPr algn="ctr"/>
            <a:endParaRPr lang="pt-BR" dirty="0">
              <a:solidFill>
                <a:srgbClr val="FFFFFF"/>
              </a:solidFill>
            </a:endParaRPr>
          </a:p>
          <a:p>
            <a:pPr algn="ctr"/>
            <a:r>
              <a:rPr lang="pt-BR" dirty="0">
                <a:solidFill>
                  <a:srgbClr val="FFFFFF"/>
                </a:solidFill>
              </a:rPr>
              <a:t>TimeBrabo</a:t>
            </a:r>
          </a:p>
          <a:p>
            <a:pPr algn="ctr"/>
            <a:r>
              <a:rPr lang="pt-BR" dirty="0">
                <a:solidFill>
                  <a:srgbClr val="FFFFFF"/>
                </a:solidFill>
              </a:rPr>
              <a:t>ResolutionsEnginners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46F4A68-7323-740D-1134-4735F21413F7}"/>
              </a:ext>
            </a:extLst>
          </p:cNvPr>
          <p:cNvCxnSpPr/>
          <p:nvPr/>
        </p:nvCxnSpPr>
        <p:spPr>
          <a:xfrm>
            <a:off x="532434" y="4595149"/>
            <a:ext cx="0" cy="53243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EDE21E4-4B44-CCFB-85C3-71C8185ABC16}"/>
              </a:ext>
            </a:extLst>
          </p:cNvPr>
          <p:cNvCxnSpPr/>
          <p:nvPr/>
        </p:nvCxnSpPr>
        <p:spPr>
          <a:xfrm>
            <a:off x="532434" y="5139159"/>
            <a:ext cx="75139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61AF32-80BC-771D-79CC-0927BA1E380D}"/>
              </a:ext>
            </a:extLst>
          </p:cNvPr>
          <p:cNvCxnSpPr/>
          <p:nvPr/>
        </p:nvCxnSpPr>
        <p:spPr>
          <a:xfrm flipV="1">
            <a:off x="8046334" y="4595149"/>
            <a:ext cx="0" cy="54401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7BBB130-2460-4D6B-E520-8D662CBDF790}"/>
              </a:ext>
            </a:extLst>
          </p:cNvPr>
          <p:cNvCxnSpPr/>
          <p:nvPr/>
        </p:nvCxnSpPr>
        <p:spPr>
          <a:xfrm>
            <a:off x="8530542" y="4595149"/>
            <a:ext cx="0" cy="54401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8E50175-A637-FE0D-43B2-D2FEFAC44A05}"/>
              </a:ext>
            </a:extLst>
          </p:cNvPr>
          <p:cNvCxnSpPr/>
          <p:nvPr/>
        </p:nvCxnSpPr>
        <p:spPr>
          <a:xfrm>
            <a:off x="8542116" y="5139159"/>
            <a:ext cx="345311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B89D2B6-1742-4D2C-703C-E5E13C57E6BA}"/>
              </a:ext>
            </a:extLst>
          </p:cNvPr>
          <p:cNvCxnSpPr/>
          <p:nvPr/>
        </p:nvCxnSpPr>
        <p:spPr>
          <a:xfrm flipV="1">
            <a:off x="11995231" y="4595149"/>
            <a:ext cx="0" cy="54401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6B02D2-E78C-61D5-0B47-60E0302FAF57}"/>
              </a:ext>
            </a:extLst>
          </p:cNvPr>
          <p:cNvSpPr txBox="1"/>
          <p:nvPr/>
        </p:nvSpPr>
        <p:spPr>
          <a:xfrm>
            <a:off x="1242349" y="5313838"/>
            <a:ext cx="609407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Gerenciado pela AWS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3D2C5B9-9BBF-120A-C7E8-AC166F550C99}"/>
              </a:ext>
            </a:extLst>
          </p:cNvPr>
          <p:cNvSpPr txBox="1"/>
          <p:nvPr/>
        </p:nvSpPr>
        <p:spPr>
          <a:xfrm>
            <a:off x="7336419" y="531383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Gerenciado pelo cliente</a:t>
            </a:r>
          </a:p>
        </p:txBody>
      </p:sp>
    </p:spTree>
    <p:extLst>
      <p:ext uri="{BB962C8B-B14F-4D97-AF65-F5344CB8AC3E}">
        <p14:creationId xmlns:p14="http://schemas.microsoft.com/office/powerpoint/2010/main" val="319276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cesso 13">
            <a:extLst>
              <a:ext uri="{FF2B5EF4-FFF2-40B4-BE49-F238E27FC236}">
                <a16:creationId xmlns:a16="http://schemas.microsoft.com/office/drawing/2014/main" id="{6C0CB9F7-B17D-1786-988B-802155ECC4FD}"/>
              </a:ext>
            </a:extLst>
          </p:cNvPr>
          <p:cNvSpPr/>
          <p:nvPr/>
        </p:nvSpPr>
        <p:spPr>
          <a:xfrm>
            <a:off x="7518721" y="2154639"/>
            <a:ext cx="3896811" cy="4525701"/>
          </a:xfrm>
          <a:prstGeom prst="flowChartProcess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Processo 12">
            <a:extLst>
              <a:ext uri="{FF2B5EF4-FFF2-40B4-BE49-F238E27FC236}">
                <a16:creationId xmlns:a16="http://schemas.microsoft.com/office/drawing/2014/main" id="{14D005DA-B3C7-DB84-4CEA-023D241682F2}"/>
              </a:ext>
            </a:extLst>
          </p:cNvPr>
          <p:cNvSpPr/>
          <p:nvPr/>
        </p:nvSpPr>
        <p:spPr>
          <a:xfrm>
            <a:off x="776468" y="2154639"/>
            <a:ext cx="5076464" cy="4525701"/>
          </a:xfrm>
          <a:prstGeom prst="flowChartProcess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1F386F-4C26-F651-F85B-E03E037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7" y="-182958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PERMISSÃO EXPLÍCITA E NEGAÇÃO EXPLÍCITA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DC90F1-E286-E7D0-0659-289CB822D964}"/>
              </a:ext>
            </a:extLst>
          </p:cNvPr>
          <p:cNvSpPr txBox="1"/>
          <p:nvPr/>
        </p:nvSpPr>
        <p:spPr>
          <a:xfrm>
            <a:off x="838200" y="1057398"/>
            <a:ext cx="35732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Esta seção de uma política </a:t>
            </a:r>
            <a:r>
              <a:rPr lang="pt-BR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permite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acesso. Isso é chamado de permissão explícita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C851FB-A691-7FFB-F8AF-26F8337335BC}"/>
              </a:ext>
            </a:extLst>
          </p:cNvPr>
          <p:cNvSpPr txBox="1"/>
          <p:nvPr/>
        </p:nvSpPr>
        <p:spPr>
          <a:xfrm>
            <a:off x="7518721" y="1057398"/>
            <a:ext cx="35732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Esta seção de uma política </a:t>
            </a:r>
            <a:r>
              <a:rPr lang="pt-BR" b="1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nega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 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acesso. Isso é chamado de negação explícita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2FBD314-6D18-8646-89E3-75B6D2CAE157}"/>
              </a:ext>
            </a:extLst>
          </p:cNvPr>
          <p:cNvSpPr txBox="1"/>
          <p:nvPr/>
        </p:nvSpPr>
        <p:spPr>
          <a:xfrm>
            <a:off x="776468" y="2407858"/>
            <a:ext cx="50764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Fredoka" pitchFamily="2" charset="-79"/>
                <a:cs typeface="Fredoka" pitchFamily="2" charset="-79"/>
              </a:rPr>
              <a:t>{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"Effect": "</a:t>
            </a:r>
            <a:r>
              <a:rPr lang="pt-BR" dirty="0">
                <a:solidFill>
                  <a:srgbClr val="00B050"/>
                </a:solidFill>
                <a:latin typeface="Fredoka" pitchFamily="2" charset="-79"/>
                <a:cs typeface="Fredoka" pitchFamily="2" charset="-79"/>
              </a:rPr>
              <a:t>Allow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",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"Action": [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"s3:ListBucket",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"s3:GetObject",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"ec2:DescribeInstances",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"ec2:StartInstances",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"ec2:StopInstances"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],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"Resource": [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"arn:aws:s3:::my-bucket/*",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"arn:aws:ec2:region:account-id:instance/*"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]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AFB61F-1C32-D6DD-32D0-66B6190BB0EB}"/>
              </a:ext>
            </a:extLst>
          </p:cNvPr>
          <p:cNvSpPr txBox="1"/>
          <p:nvPr/>
        </p:nvSpPr>
        <p:spPr>
          <a:xfrm>
            <a:off x="7868819" y="2620708"/>
            <a:ext cx="35467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Fredoka" pitchFamily="2" charset="-79"/>
                <a:cs typeface="Fredoka" pitchFamily="2" charset="-79"/>
              </a:rPr>
              <a:t>{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"Effect": "</a:t>
            </a:r>
            <a:r>
              <a:rPr lang="pt-BR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Deny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",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"Action": [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"ec2:*",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"s3:*"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],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"Resource": "*"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09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52432-5D47-B18D-9669-3E669D2D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6569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DIAGRAMA DE PERMISSÕES (SIMPLIFICADO)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AA6F93EB-95F8-EA25-9B5F-6D26D5C3CCB8}"/>
              </a:ext>
            </a:extLst>
          </p:cNvPr>
          <p:cNvSpPr/>
          <p:nvPr/>
        </p:nvSpPr>
        <p:spPr>
          <a:xfrm>
            <a:off x="838200" y="2239776"/>
            <a:ext cx="2836333" cy="1422400"/>
          </a:xfrm>
          <a:prstGeom prst="roundRect">
            <a:avLst/>
          </a:prstGeom>
          <a:solidFill>
            <a:srgbClr val="299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ação é negada explicitamente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16C4220E-50CF-0583-0DD4-249282659882}"/>
              </a:ext>
            </a:extLst>
          </p:cNvPr>
          <p:cNvSpPr/>
          <p:nvPr/>
        </p:nvSpPr>
        <p:spPr>
          <a:xfrm>
            <a:off x="838200" y="5392559"/>
            <a:ext cx="2836333" cy="111284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Negar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B4DF481-1921-066B-F817-DC53B3C81B40}"/>
              </a:ext>
            </a:extLst>
          </p:cNvPr>
          <p:cNvSpPr/>
          <p:nvPr/>
        </p:nvSpPr>
        <p:spPr>
          <a:xfrm>
            <a:off x="4986866" y="2252133"/>
            <a:ext cx="2836333" cy="1422400"/>
          </a:xfrm>
          <a:prstGeom prst="roundRect">
            <a:avLst/>
          </a:prstGeom>
          <a:solidFill>
            <a:srgbClr val="299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ação é permitida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F7FA5D21-E48A-EA52-4973-036885AD420A}"/>
              </a:ext>
            </a:extLst>
          </p:cNvPr>
          <p:cNvSpPr/>
          <p:nvPr/>
        </p:nvSpPr>
        <p:spPr>
          <a:xfrm>
            <a:off x="4986866" y="5380033"/>
            <a:ext cx="2836333" cy="111284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Permitir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A32A806B-5A8A-96F2-040C-217612B2CD1D}"/>
              </a:ext>
            </a:extLst>
          </p:cNvPr>
          <p:cNvSpPr/>
          <p:nvPr/>
        </p:nvSpPr>
        <p:spPr>
          <a:xfrm>
            <a:off x="9135532" y="2489199"/>
            <a:ext cx="2836333" cy="948267"/>
          </a:xfrm>
          <a:prstGeom prst="roundRect">
            <a:avLst/>
          </a:prstGeom>
          <a:solidFill>
            <a:srgbClr val="299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Negar </a:t>
            </a:r>
          </a:p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(negação implícita)</a:t>
            </a:r>
          </a:p>
        </p:txBody>
      </p:sp>
      <p:sp>
        <p:nvSpPr>
          <p:cNvPr id="9" name="Seta para a Direita 8">
            <a:extLst>
              <a:ext uri="{FF2B5EF4-FFF2-40B4-BE49-F238E27FC236}">
                <a16:creationId xmlns:a16="http://schemas.microsoft.com/office/drawing/2014/main" id="{F78E346D-1DBA-B2E9-2D5F-F4CBEBF4591A}"/>
              </a:ext>
            </a:extLst>
          </p:cNvPr>
          <p:cNvSpPr/>
          <p:nvPr/>
        </p:nvSpPr>
        <p:spPr>
          <a:xfrm>
            <a:off x="3860800" y="2624667"/>
            <a:ext cx="931333" cy="812799"/>
          </a:xfrm>
          <a:prstGeom prst="rightArrow">
            <a:avLst/>
          </a:prstGeom>
          <a:solidFill>
            <a:srgbClr val="299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Não</a:t>
            </a:r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C68B4CD0-F807-FF29-0DE3-5FFCA730D311}"/>
              </a:ext>
            </a:extLst>
          </p:cNvPr>
          <p:cNvSpPr/>
          <p:nvPr/>
        </p:nvSpPr>
        <p:spPr>
          <a:xfrm>
            <a:off x="7954432" y="2556932"/>
            <a:ext cx="931333" cy="812799"/>
          </a:xfrm>
          <a:prstGeom prst="rightArrow">
            <a:avLst/>
          </a:prstGeom>
          <a:solidFill>
            <a:srgbClr val="299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Não</a:t>
            </a:r>
          </a:p>
        </p:txBody>
      </p:sp>
      <p:sp>
        <p:nvSpPr>
          <p:cNvPr id="12" name="Seta para a Direita 11">
            <a:extLst>
              <a:ext uri="{FF2B5EF4-FFF2-40B4-BE49-F238E27FC236}">
                <a16:creationId xmlns:a16="http://schemas.microsoft.com/office/drawing/2014/main" id="{56F8090A-DFF4-D86A-7AC5-65B36BBB484D}"/>
              </a:ext>
            </a:extLst>
          </p:cNvPr>
          <p:cNvSpPr/>
          <p:nvPr/>
        </p:nvSpPr>
        <p:spPr>
          <a:xfrm rot="5400000">
            <a:off x="1389447" y="3950249"/>
            <a:ext cx="1112840" cy="1010465"/>
          </a:xfrm>
          <a:prstGeom prst="rightArrow">
            <a:avLst/>
          </a:prstGeom>
          <a:solidFill>
            <a:srgbClr val="299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6" name="Seta para a Direita 15">
            <a:extLst>
              <a:ext uri="{FF2B5EF4-FFF2-40B4-BE49-F238E27FC236}">
                <a16:creationId xmlns:a16="http://schemas.microsoft.com/office/drawing/2014/main" id="{6FCD865A-FEE0-4273-942B-BBCB53F133A6}"/>
              </a:ext>
            </a:extLst>
          </p:cNvPr>
          <p:cNvSpPr/>
          <p:nvPr/>
        </p:nvSpPr>
        <p:spPr>
          <a:xfrm rot="5400000">
            <a:off x="5848611" y="3950249"/>
            <a:ext cx="1112840" cy="1010465"/>
          </a:xfrm>
          <a:prstGeom prst="rightArrow">
            <a:avLst/>
          </a:prstGeom>
          <a:solidFill>
            <a:srgbClr val="299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9B1B08-57B0-E631-0E13-E6928EAC6FF5}"/>
              </a:ext>
            </a:extLst>
          </p:cNvPr>
          <p:cNvSpPr txBox="1"/>
          <p:nvPr/>
        </p:nvSpPr>
        <p:spPr>
          <a:xfrm>
            <a:off x="1685089" y="4074973"/>
            <a:ext cx="6263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Sim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5CFE18C-166B-55F3-9B2D-7C47C8BD6D52}"/>
              </a:ext>
            </a:extLst>
          </p:cNvPr>
          <p:cNvSpPr txBox="1"/>
          <p:nvPr/>
        </p:nvSpPr>
        <p:spPr>
          <a:xfrm>
            <a:off x="6148233" y="4042664"/>
            <a:ext cx="58945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1505308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E5E08F-6460-CDA3-BF7B-EE4D5636E1A5}"/>
              </a:ext>
            </a:extLst>
          </p:cNvPr>
          <p:cNvSpPr/>
          <p:nvPr/>
        </p:nvSpPr>
        <p:spPr>
          <a:xfrm>
            <a:off x="5358168" y="-9119"/>
            <a:ext cx="2016470" cy="6876236"/>
          </a:xfrm>
          <a:prstGeom prst="rect">
            <a:avLst/>
          </a:prstGeom>
          <a:solidFill>
            <a:srgbClr val="CA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B647DB-C5AC-78C5-D126-D4075817AA07}"/>
              </a:ext>
            </a:extLst>
          </p:cNvPr>
          <p:cNvSpPr/>
          <p:nvPr/>
        </p:nvSpPr>
        <p:spPr>
          <a:xfrm>
            <a:off x="9670086" y="0"/>
            <a:ext cx="2521914" cy="6858000"/>
          </a:xfrm>
          <a:prstGeom prst="rect">
            <a:avLst/>
          </a:prstGeom>
          <a:solidFill>
            <a:srgbClr val="D1E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E67D72-D26C-179D-230F-979685A725FF}"/>
              </a:ext>
            </a:extLst>
          </p:cNvPr>
          <p:cNvSpPr/>
          <p:nvPr/>
        </p:nvSpPr>
        <p:spPr>
          <a:xfrm>
            <a:off x="1708529" y="0"/>
            <a:ext cx="1859426" cy="6867117"/>
          </a:xfrm>
          <a:prstGeom prst="rect">
            <a:avLst/>
          </a:prstGeom>
          <a:solidFill>
            <a:srgbClr val="FFE0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76" name="Retângulo 4375">
            <a:extLst>
              <a:ext uri="{FF2B5EF4-FFF2-40B4-BE49-F238E27FC236}">
                <a16:creationId xmlns:a16="http://schemas.microsoft.com/office/drawing/2014/main" id="{CE7772A8-466C-97C5-37C2-DFAA9C2018C3}"/>
              </a:ext>
            </a:extLst>
          </p:cNvPr>
          <p:cNvSpPr/>
          <p:nvPr/>
        </p:nvSpPr>
        <p:spPr>
          <a:xfrm>
            <a:off x="7374638" y="1"/>
            <a:ext cx="2295448" cy="6867116"/>
          </a:xfrm>
          <a:prstGeom prst="rect">
            <a:avLst/>
          </a:prstGeom>
          <a:solidFill>
            <a:srgbClr val="A6D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5" name="Retângulo 4374">
            <a:extLst>
              <a:ext uri="{FF2B5EF4-FFF2-40B4-BE49-F238E27FC236}">
                <a16:creationId xmlns:a16="http://schemas.microsoft.com/office/drawing/2014/main" id="{B08549AB-1CE6-ABF7-E407-F80BD6CE6288}"/>
              </a:ext>
            </a:extLst>
          </p:cNvPr>
          <p:cNvSpPr/>
          <p:nvPr/>
        </p:nvSpPr>
        <p:spPr>
          <a:xfrm>
            <a:off x="3569191" y="-9429"/>
            <a:ext cx="1790213" cy="6876000"/>
          </a:xfrm>
          <a:prstGeom prst="rect">
            <a:avLst/>
          </a:prstGeom>
          <a:solidFill>
            <a:srgbClr val="FF92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4" name="Retângulo 4373">
            <a:extLst>
              <a:ext uri="{FF2B5EF4-FFF2-40B4-BE49-F238E27FC236}">
                <a16:creationId xmlns:a16="http://schemas.microsoft.com/office/drawing/2014/main" id="{EF6C51ED-8A4C-6147-B3A0-396F3938C131}"/>
              </a:ext>
            </a:extLst>
          </p:cNvPr>
          <p:cNvSpPr/>
          <p:nvPr/>
        </p:nvSpPr>
        <p:spPr>
          <a:xfrm>
            <a:off x="0" y="-9121"/>
            <a:ext cx="1710009" cy="68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DA8B57-228B-03C3-06A3-FDB25DA067ED}"/>
              </a:ext>
            </a:extLst>
          </p:cNvPr>
          <p:cNvSpPr txBox="1"/>
          <p:nvPr/>
        </p:nvSpPr>
        <p:spPr>
          <a:xfrm>
            <a:off x="101219" y="5721018"/>
            <a:ext cx="14681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Avaliação de negação</a:t>
            </a:r>
            <a:endParaRPr lang="pt-BR" sz="20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CCDC047-846E-B153-A160-40F3F4ADFE26}"/>
              </a:ext>
            </a:extLst>
          </p:cNvPr>
          <p:cNvSpPr txBox="1"/>
          <p:nvPr/>
        </p:nvSpPr>
        <p:spPr>
          <a:xfrm>
            <a:off x="1708529" y="5874906"/>
            <a:ext cx="1859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Organizações SCPs</a:t>
            </a:r>
            <a:endParaRPr lang="pt-BR" sz="2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3D7FD8B-831E-ECB2-64C8-A624BB828066}"/>
              </a:ext>
            </a:extLst>
          </p:cNvPr>
          <p:cNvSpPr txBox="1"/>
          <p:nvPr/>
        </p:nvSpPr>
        <p:spPr>
          <a:xfrm>
            <a:off x="3659125" y="5721018"/>
            <a:ext cx="16531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Política baseada em recursos</a:t>
            </a:r>
            <a:endParaRPr lang="pt-BR" sz="20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9590E1A-C6ED-0190-7DDE-96E1BCD39AEF}"/>
              </a:ext>
            </a:extLst>
          </p:cNvPr>
          <p:cNvSpPr txBox="1"/>
          <p:nvPr/>
        </p:nvSpPr>
        <p:spPr>
          <a:xfrm>
            <a:off x="5471297" y="5874906"/>
            <a:ext cx="1790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Limite de permissões</a:t>
            </a:r>
            <a:endParaRPr lang="pt-BR" sz="2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F399E49-AF22-4663-2DB8-8D8AF08C82DE}"/>
              </a:ext>
            </a:extLst>
          </p:cNvPr>
          <p:cNvSpPr txBox="1"/>
          <p:nvPr/>
        </p:nvSpPr>
        <p:spPr>
          <a:xfrm>
            <a:off x="7780385" y="5874906"/>
            <a:ext cx="1571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Política de sessão</a:t>
            </a:r>
            <a:endParaRPr lang="pt-BR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0C5D137-DC26-0CFC-AB3C-74E9AB61916C}"/>
              </a:ext>
            </a:extLst>
          </p:cNvPr>
          <p:cNvSpPr txBox="1"/>
          <p:nvPr/>
        </p:nvSpPr>
        <p:spPr>
          <a:xfrm>
            <a:off x="10001597" y="5721017"/>
            <a:ext cx="1968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Política baseada em identidade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5BE46B-251B-7306-ED3A-7EB2B6DA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3759" y="4365821"/>
            <a:ext cx="1026000" cy="1026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F29991-0EE3-C585-F749-DD181510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8998" y="4365821"/>
            <a:ext cx="1019968" cy="10199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1745145-D02F-7E5A-0646-BEFE9CA4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82080" y="4365821"/>
            <a:ext cx="1019968" cy="10199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0345AB6-5A25-2374-6D17-0FD0504057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594925" y="4365821"/>
            <a:ext cx="1019968" cy="101996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BA049C-D17A-055A-A410-903699858013}"/>
              </a:ext>
            </a:extLst>
          </p:cNvPr>
          <p:cNvSpPr txBox="1"/>
          <p:nvPr/>
        </p:nvSpPr>
        <p:spPr>
          <a:xfrm>
            <a:off x="142513" y="2492179"/>
            <a:ext cx="1468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Negação explícita </a:t>
            </a:r>
            <a:endParaRPr lang="pt-BR" sz="2000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07AD9AE-D882-FF17-A95B-F270758DF9A8}"/>
              </a:ext>
            </a:extLst>
          </p:cNvPr>
          <p:cNvCxnSpPr>
            <a:cxnSpLocks/>
          </p:cNvCxnSpPr>
          <p:nvPr/>
        </p:nvCxnSpPr>
        <p:spPr>
          <a:xfrm>
            <a:off x="823743" y="3200065"/>
            <a:ext cx="0" cy="908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5FFB85-FB67-A69A-ADD3-DB15673590CF}"/>
              </a:ext>
            </a:extLst>
          </p:cNvPr>
          <p:cNvSpPr txBox="1"/>
          <p:nvPr/>
        </p:nvSpPr>
        <p:spPr>
          <a:xfrm>
            <a:off x="1855688" y="2646067"/>
            <a:ext cx="15651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Permissão?</a:t>
            </a:r>
            <a:endParaRPr lang="pt-BR" sz="20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3578800-00CE-F4F5-AD77-74814EDBAA40}"/>
              </a:ext>
            </a:extLst>
          </p:cNvPr>
          <p:cNvSpPr txBox="1"/>
          <p:nvPr/>
        </p:nvSpPr>
        <p:spPr>
          <a:xfrm>
            <a:off x="3749065" y="409717"/>
            <a:ext cx="15651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Permissão?</a:t>
            </a:r>
            <a:endParaRPr lang="pt-BR" sz="20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12C6628-DE03-1136-8A57-E77C7A4DF9A7}"/>
              </a:ext>
            </a:extLst>
          </p:cNvPr>
          <p:cNvSpPr txBox="1"/>
          <p:nvPr/>
        </p:nvSpPr>
        <p:spPr>
          <a:xfrm>
            <a:off x="5583273" y="2646067"/>
            <a:ext cx="15651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Permissão?</a:t>
            </a:r>
            <a:endParaRPr lang="pt-BR" sz="20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4C6E603-36D4-763C-BCA5-4571130D6ED2}"/>
              </a:ext>
            </a:extLst>
          </p:cNvPr>
          <p:cNvSpPr txBox="1"/>
          <p:nvPr/>
        </p:nvSpPr>
        <p:spPr>
          <a:xfrm>
            <a:off x="7783746" y="2646067"/>
            <a:ext cx="15651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Permissão?</a:t>
            </a:r>
            <a:endParaRPr lang="pt-BR" sz="2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A41C5BE-4CF7-2D37-7467-D2CA2B98BD45}"/>
              </a:ext>
            </a:extLst>
          </p:cNvPr>
          <p:cNvSpPr txBox="1"/>
          <p:nvPr/>
        </p:nvSpPr>
        <p:spPr>
          <a:xfrm>
            <a:off x="10148489" y="304807"/>
            <a:ext cx="15651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Permissão?</a:t>
            </a:r>
            <a:endParaRPr lang="pt-BR" sz="2000" dirty="0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AE66A90-BE8D-7C00-4CBB-7A9E35C02D27}"/>
              </a:ext>
            </a:extLst>
          </p:cNvPr>
          <p:cNvCxnSpPr>
            <a:cxnSpLocks/>
          </p:cNvCxnSpPr>
          <p:nvPr/>
        </p:nvCxnSpPr>
        <p:spPr>
          <a:xfrm>
            <a:off x="2638242" y="3200065"/>
            <a:ext cx="0" cy="908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7C583B8-30AF-5BBA-3639-240253D8CEA4}"/>
              </a:ext>
            </a:extLst>
          </p:cNvPr>
          <p:cNvSpPr txBox="1"/>
          <p:nvPr/>
        </p:nvSpPr>
        <p:spPr>
          <a:xfrm>
            <a:off x="1701221" y="501654"/>
            <a:ext cx="1859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Alguma SCP na conta de identidade?</a:t>
            </a:r>
            <a:endParaRPr lang="pt-BR" sz="20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249355-57A2-E9A3-56F6-84475BB5B9EB}"/>
              </a:ext>
            </a:extLst>
          </p:cNvPr>
          <p:cNvSpPr txBox="1"/>
          <p:nvPr/>
        </p:nvSpPr>
        <p:spPr>
          <a:xfrm>
            <a:off x="5461628" y="390991"/>
            <a:ext cx="1859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Algum limite de permissões?</a:t>
            </a:r>
            <a:endParaRPr lang="pt-BR" sz="20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47F4495-6EA1-37C5-8AE7-DCEB64DBA748}"/>
              </a:ext>
            </a:extLst>
          </p:cNvPr>
          <p:cNvSpPr txBox="1"/>
          <p:nvPr/>
        </p:nvSpPr>
        <p:spPr>
          <a:xfrm>
            <a:off x="7636587" y="304806"/>
            <a:ext cx="1859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Alguma política de sessão?</a:t>
            </a:r>
            <a:endParaRPr lang="pt-BR" sz="20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052A523-4CB9-20EF-7D49-84553570E26B}"/>
              </a:ext>
            </a:extLst>
          </p:cNvPr>
          <p:cNvCxnSpPr>
            <a:cxnSpLocks/>
          </p:cNvCxnSpPr>
          <p:nvPr/>
        </p:nvCxnSpPr>
        <p:spPr>
          <a:xfrm>
            <a:off x="4736630" y="797331"/>
            <a:ext cx="0" cy="3296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C34A25E-8C5E-A4BD-4387-DF22A605B70D}"/>
              </a:ext>
            </a:extLst>
          </p:cNvPr>
          <p:cNvCxnSpPr>
            <a:cxnSpLocks/>
          </p:cNvCxnSpPr>
          <p:nvPr/>
        </p:nvCxnSpPr>
        <p:spPr>
          <a:xfrm>
            <a:off x="6351266" y="3200065"/>
            <a:ext cx="0" cy="908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2F3916A-C636-211C-26C5-2244D7470961}"/>
              </a:ext>
            </a:extLst>
          </p:cNvPr>
          <p:cNvCxnSpPr>
            <a:cxnSpLocks/>
          </p:cNvCxnSpPr>
          <p:nvPr/>
        </p:nvCxnSpPr>
        <p:spPr>
          <a:xfrm>
            <a:off x="8522209" y="3200065"/>
            <a:ext cx="0" cy="908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8D70075D-759F-F46F-9EB6-10199CD8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87870" y="2227947"/>
            <a:ext cx="1019968" cy="1019968"/>
          </a:xfrm>
          <a:prstGeom prst="rect">
            <a:avLst/>
          </a:prstGeom>
        </p:spPr>
      </p:pic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E31D9AE-9582-5AFB-EB06-DFABD7138E6F}"/>
              </a:ext>
            </a:extLst>
          </p:cNvPr>
          <p:cNvCxnSpPr/>
          <p:nvPr/>
        </p:nvCxnSpPr>
        <p:spPr>
          <a:xfrm flipH="1">
            <a:off x="10421059" y="812637"/>
            <a:ext cx="272398" cy="12127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C26781-2586-231E-816A-B1F95E77D817}"/>
              </a:ext>
            </a:extLst>
          </p:cNvPr>
          <p:cNvCxnSpPr>
            <a:cxnSpLocks/>
          </p:cNvCxnSpPr>
          <p:nvPr/>
        </p:nvCxnSpPr>
        <p:spPr>
          <a:xfrm>
            <a:off x="11122109" y="865837"/>
            <a:ext cx="0" cy="33786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5AF1338-7079-1196-A68E-B29ACB6B4E29}"/>
              </a:ext>
            </a:extLst>
          </p:cNvPr>
          <p:cNvCxnSpPr>
            <a:cxnSpLocks/>
          </p:cNvCxnSpPr>
          <p:nvPr/>
        </p:nvCxnSpPr>
        <p:spPr>
          <a:xfrm flipV="1">
            <a:off x="793109" y="675607"/>
            <a:ext cx="0" cy="17699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6F555DF-8939-BE5D-ED3C-336C3204E5E7}"/>
              </a:ext>
            </a:extLst>
          </p:cNvPr>
          <p:cNvCxnSpPr>
            <a:cxnSpLocks/>
          </p:cNvCxnSpPr>
          <p:nvPr/>
        </p:nvCxnSpPr>
        <p:spPr>
          <a:xfrm>
            <a:off x="793109" y="704917"/>
            <a:ext cx="9154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C8C840E8-B3CC-9474-300F-DFDE5EEE648F}"/>
              </a:ext>
            </a:extLst>
          </p:cNvPr>
          <p:cNvCxnSpPr>
            <a:cxnSpLocks/>
          </p:cNvCxnSpPr>
          <p:nvPr/>
        </p:nvCxnSpPr>
        <p:spPr>
          <a:xfrm>
            <a:off x="2638242" y="1633591"/>
            <a:ext cx="0" cy="908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68EBE9AE-2D5A-E01E-FC07-6759C3861EFE}"/>
              </a:ext>
            </a:extLst>
          </p:cNvPr>
          <p:cNvCxnSpPr>
            <a:cxnSpLocks/>
          </p:cNvCxnSpPr>
          <p:nvPr/>
        </p:nvCxnSpPr>
        <p:spPr>
          <a:xfrm>
            <a:off x="3420796" y="616527"/>
            <a:ext cx="431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BA7B85EC-8AB2-B8AF-6AB7-817D64AED52E}"/>
              </a:ext>
            </a:extLst>
          </p:cNvPr>
          <p:cNvCxnSpPr>
            <a:cxnSpLocks/>
          </p:cNvCxnSpPr>
          <p:nvPr/>
        </p:nvCxnSpPr>
        <p:spPr>
          <a:xfrm flipV="1">
            <a:off x="3539796" y="616527"/>
            <a:ext cx="11089" cy="22796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22FEDA8-2A20-EA8D-79C8-F761B82198EA}"/>
              </a:ext>
            </a:extLst>
          </p:cNvPr>
          <p:cNvCxnSpPr>
            <a:cxnSpLocks/>
          </p:cNvCxnSpPr>
          <p:nvPr/>
        </p:nvCxnSpPr>
        <p:spPr>
          <a:xfrm>
            <a:off x="3315404" y="2871619"/>
            <a:ext cx="25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75FE032-0D71-5950-59D7-E3D47B085C98}"/>
              </a:ext>
            </a:extLst>
          </p:cNvPr>
          <p:cNvCxnSpPr>
            <a:cxnSpLocks/>
          </p:cNvCxnSpPr>
          <p:nvPr/>
        </p:nvCxnSpPr>
        <p:spPr>
          <a:xfrm>
            <a:off x="5210132" y="602825"/>
            <a:ext cx="431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2DB854E6-5E86-9678-4501-376F7D9859EC}"/>
              </a:ext>
            </a:extLst>
          </p:cNvPr>
          <p:cNvCxnSpPr>
            <a:cxnSpLocks/>
          </p:cNvCxnSpPr>
          <p:nvPr/>
        </p:nvCxnSpPr>
        <p:spPr>
          <a:xfrm>
            <a:off x="7163950" y="556588"/>
            <a:ext cx="8181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501FA47C-A716-1203-5AD0-8AAD72DC2C02}"/>
              </a:ext>
            </a:extLst>
          </p:cNvPr>
          <p:cNvCxnSpPr>
            <a:cxnSpLocks/>
          </p:cNvCxnSpPr>
          <p:nvPr/>
        </p:nvCxnSpPr>
        <p:spPr>
          <a:xfrm>
            <a:off x="9261021" y="494829"/>
            <a:ext cx="8181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1A71392-D2FA-1097-6BD9-2659000AD693}"/>
              </a:ext>
            </a:extLst>
          </p:cNvPr>
          <p:cNvCxnSpPr>
            <a:cxnSpLocks/>
          </p:cNvCxnSpPr>
          <p:nvPr/>
        </p:nvCxnSpPr>
        <p:spPr>
          <a:xfrm>
            <a:off x="8522209" y="1472865"/>
            <a:ext cx="0" cy="908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43A50426-2871-50FA-DE0C-30E4E8774531}"/>
              </a:ext>
            </a:extLst>
          </p:cNvPr>
          <p:cNvCxnSpPr>
            <a:cxnSpLocks/>
          </p:cNvCxnSpPr>
          <p:nvPr/>
        </p:nvCxnSpPr>
        <p:spPr>
          <a:xfrm>
            <a:off x="6350428" y="1633591"/>
            <a:ext cx="0" cy="908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1843DC6C-BA55-4BA0-74B5-307ECEA2CA98}"/>
              </a:ext>
            </a:extLst>
          </p:cNvPr>
          <p:cNvSpPr txBox="1"/>
          <p:nvPr/>
        </p:nvSpPr>
        <p:spPr>
          <a:xfrm>
            <a:off x="918114" y="3467329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Sim</a:t>
            </a:r>
            <a:endParaRPr lang="pt-BR" sz="2000" b="1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372B2EE6-DF67-B555-8FBC-F54E84D1B2BE}"/>
              </a:ext>
            </a:extLst>
          </p:cNvPr>
          <p:cNvSpPr txBox="1"/>
          <p:nvPr/>
        </p:nvSpPr>
        <p:spPr>
          <a:xfrm>
            <a:off x="884830" y="907432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Não</a:t>
            </a:r>
            <a:endParaRPr lang="pt-BR" sz="2000" b="1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D4C4E8B-2A89-B758-B0BD-10D6A50AA989}"/>
              </a:ext>
            </a:extLst>
          </p:cNvPr>
          <p:cNvSpPr txBox="1"/>
          <p:nvPr/>
        </p:nvSpPr>
        <p:spPr>
          <a:xfrm>
            <a:off x="2727113" y="1612110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Sim</a:t>
            </a:r>
            <a:endParaRPr lang="pt-BR" sz="2000" b="1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1D9982A-0D1B-CF2E-52DB-FFFBB69F0A56}"/>
              </a:ext>
            </a:extLst>
          </p:cNvPr>
          <p:cNvSpPr txBox="1"/>
          <p:nvPr/>
        </p:nvSpPr>
        <p:spPr>
          <a:xfrm>
            <a:off x="2753066" y="3433558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Não</a:t>
            </a:r>
            <a:endParaRPr lang="pt-BR" sz="2000" b="1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78A2C38-CFCE-E502-1D36-4DD35E5E26A7}"/>
              </a:ext>
            </a:extLst>
          </p:cNvPr>
          <p:cNvSpPr txBox="1"/>
          <p:nvPr/>
        </p:nvSpPr>
        <p:spPr>
          <a:xfrm>
            <a:off x="4669340" y="3424440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Sim</a:t>
            </a:r>
            <a:endParaRPr lang="pt-BR" sz="2000" b="1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CF20B7B-7D71-29D7-5365-0537AECC53AE}"/>
              </a:ext>
            </a:extLst>
          </p:cNvPr>
          <p:cNvSpPr txBox="1"/>
          <p:nvPr/>
        </p:nvSpPr>
        <p:spPr>
          <a:xfrm>
            <a:off x="3460912" y="13552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Não</a:t>
            </a:r>
            <a:endParaRPr lang="pt-BR" sz="2000" b="1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8D65955-4DC6-4AE2-5741-A009B0B7B591}"/>
              </a:ext>
            </a:extLst>
          </p:cNvPr>
          <p:cNvSpPr txBox="1"/>
          <p:nvPr/>
        </p:nvSpPr>
        <p:spPr>
          <a:xfrm>
            <a:off x="4663287" y="11580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Não</a:t>
            </a:r>
            <a:endParaRPr lang="pt-BR" sz="2000" b="1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208866F-6DBA-291A-4F0A-EBE7CE00DA6C}"/>
              </a:ext>
            </a:extLst>
          </p:cNvPr>
          <p:cNvSpPr txBox="1"/>
          <p:nvPr/>
        </p:nvSpPr>
        <p:spPr>
          <a:xfrm>
            <a:off x="6480376" y="3433558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Sim</a:t>
            </a:r>
            <a:endParaRPr lang="pt-BR" sz="2000" b="1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F4BBC2F-C35E-74B8-B670-E95D83D162E6}"/>
              </a:ext>
            </a:extLst>
          </p:cNvPr>
          <p:cNvSpPr txBox="1"/>
          <p:nvPr/>
        </p:nvSpPr>
        <p:spPr>
          <a:xfrm>
            <a:off x="5277571" y="14480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Não</a:t>
            </a:r>
            <a:endParaRPr lang="pt-BR" sz="2000" b="1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1A08F52-DC60-D30B-2147-CF73D51FDC2F}"/>
              </a:ext>
            </a:extLst>
          </p:cNvPr>
          <p:cNvSpPr txBox="1"/>
          <p:nvPr/>
        </p:nvSpPr>
        <p:spPr>
          <a:xfrm>
            <a:off x="6617384" y="24435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Não</a:t>
            </a:r>
            <a:endParaRPr lang="pt-BR" sz="2000" b="1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6A4C9DC-9833-EF57-573D-07B5AFA208A6}"/>
              </a:ext>
            </a:extLst>
          </p:cNvPr>
          <p:cNvSpPr txBox="1"/>
          <p:nvPr/>
        </p:nvSpPr>
        <p:spPr>
          <a:xfrm>
            <a:off x="7536554" y="1433536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Sim</a:t>
            </a:r>
            <a:endParaRPr lang="pt-BR" sz="2000" b="1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0F5CDA7-78D1-60CC-C6D7-3E9DE5B622F2}"/>
              </a:ext>
            </a:extLst>
          </p:cNvPr>
          <p:cNvSpPr txBox="1"/>
          <p:nvPr/>
        </p:nvSpPr>
        <p:spPr>
          <a:xfrm>
            <a:off x="8771431" y="1472211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Sim</a:t>
            </a:r>
            <a:endParaRPr lang="pt-BR" sz="2000" b="1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ABAA98D-0F53-4004-AED9-1BC8809D88CF}"/>
              </a:ext>
            </a:extLst>
          </p:cNvPr>
          <p:cNvSpPr txBox="1"/>
          <p:nvPr/>
        </p:nvSpPr>
        <p:spPr>
          <a:xfrm>
            <a:off x="7334682" y="24435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Não</a:t>
            </a:r>
            <a:endParaRPr lang="pt-BR" sz="2000" b="1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FB18D50-0503-38EB-44C6-CCEC3FFD0330}"/>
              </a:ext>
            </a:extLst>
          </p:cNvPr>
          <p:cNvSpPr txBox="1"/>
          <p:nvPr/>
        </p:nvSpPr>
        <p:spPr>
          <a:xfrm>
            <a:off x="9748315" y="16251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Não</a:t>
            </a:r>
            <a:endParaRPr lang="pt-BR" sz="2000" b="1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1FED9DE-29D6-B183-6E6E-BAE518FB750C}"/>
              </a:ext>
            </a:extLst>
          </p:cNvPr>
          <p:cNvSpPr txBox="1"/>
          <p:nvPr/>
        </p:nvSpPr>
        <p:spPr>
          <a:xfrm>
            <a:off x="9748315" y="1433609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Não</a:t>
            </a:r>
            <a:endParaRPr lang="pt-BR" sz="2000" b="1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B718FCC-E9B9-A421-C45E-C28D0D1C7287}"/>
              </a:ext>
            </a:extLst>
          </p:cNvPr>
          <p:cNvSpPr txBox="1"/>
          <p:nvPr/>
        </p:nvSpPr>
        <p:spPr>
          <a:xfrm>
            <a:off x="11233586" y="1472211"/>
            <a:ext cx="76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Fredoka" pitchFamily="2" charset="-79"/>
                <a:cs typeface="Fredoka" pitchFamily="2" charset="-79"/>
              </a:rPr>
              <a:t>Sim</a:t>
            </a:r>
            <a:endParaRPr lang="pt-BR" sz="2000" b="1" dirty="0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D921B337-1C0E-F79E-98F8-14383D14A6F7}"/>
              </a:ext>
            </a:extLst>
          </p:cNvPr>
          <p:cNvCxnSpPr>
            <a:cxnSpLocks/>
          </p:cNvCxnSpPr>
          <p:nvPr/>
        </p:nvCxnSpPr>
        <p:spPr>
          <a:xfrm flipV="1">
            <a:off x="7345845" y="524608"/>
            <a:ext cx="0" cy="23647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DB20265-11DE-1960-6576-E2ED76B6A068}"/>
              </a:ext>
            </a:extLst>
          </p:cNvPr>
          <p:cNvCxnSpPr>
            <a:cxnSpLocks/>
          </p:cNvCxnSpPr>
          <p:nvPr/>
        </p:nvCxnSpPr>
        <p:spPr>
          <a:xfrm>
            <a:off x="7116989" y="2871619"/>
            <a:ext cx="25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89B1B34C-18D8-B50B-8BF2-63F399F2766B}"/>
              </a:ext>
            </a:extLst>
          </p:cNvPr>
          <p:cNvCxnSpPr>
            <a:cxnSpLocks/>
          </p:cNvCxnSpPr>
          <p:nvPr/>
        </p:nvCxnSpPr>
        <p:spPr>
          <a:xfrm flipV="1">
            <a:off x="9642637" y="524608"/>
            <a:ext cx="0" cy="23945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C4C250E0-B07B-8F25-2229-5814BD19BA6E}"/>
              </a:ext>
            </a:extLst>
          </p:cNvPr>
          <p:cNvCxnSpPr>
            <a:cxnSpLocks/>
          </p:cNvCxnSpPr>
          <p:nvPr/>
        </p:nvCxnSpPr>
        <p:spPr>
          <a:xfrm>
            <a:off x="9335069" y="2892071"/>
            <a:ext cx="320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3B1940-8270-711A-357D-9423DDF8B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t="21289" b="21289"/>
          <a:stretch/>
        </p:blipFill>
        <p:spPr bwMode="auto">
          <a:xfrm>
            <a:off x="140537" y="-28774"/>
            <a:ext cx="1193189" cy="68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586857E-F12F-7DF9-E3B6-F3F4C278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095613" y="4318545"/>
            <a:ext cx="1155118" cy="11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98E716-251D-96F2-9DB9-B4E2F3267745}"/>
              </a:ext>
            </a:extLst>
          </p:cNvPr>
          <p:cNvSpPr txBox="1"/>
          <p:nvPr/>
        </p:nvSpPr>
        <p:spPr>
          <a:xfrm>
            <a:off x="3347561" y="3543679"/>
            <a:ext cx="1551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Fredoka" pitchFamily="2" charset="-79"/>
                <a:cs typeface="Fredoka" pitchFamily="2" charset="-79"/>
              </a:rPr>
              <a:t>Verificar a política de identidade</a:t>
            </a:r>
            <a:endParaRPr lang="pt-BR" sz="1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E8A3A5-B521-8759-7DF1-8D9ED6148F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37378" y="4344303"/>
            <a:ext cx="1019968" cy="10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3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0F41D-3553-94B0-10D6-D34E708E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821" y="144000"/>
            <a:ext cx="9232358" cy="725082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USUÁRIO RAIZ OU ROOT DA CONTA AWS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BF1F57-2BB7-A319-A28D-204BF9658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9" t="15036" b="3977"/>
          <a:stretch/>
        </p:blipFill>
        <p:spPr>
          <a:xfrm>
            <a:off x="5091959" y="1213555"/>
            <a:ext cx="3658323" cy="5554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F1DB069-3272-7FF9-F09F-4F65020A6B15}"/>
              </a:ext>
            </a:extLst>
          </p:cNvPr>
          <p:cNvSpPr txBox="1"/>
          <p:nvPr/>
        </p:nvSpPr>
        <p:spPr>
          <a:xfrm>
            <a:off x="170004" y="2030682"/>
            <a:ext cx="4921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 usuário raiz:</a:t>
            </a:r>
          </a:p>
          <a:p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Tem acesso total aos serviços da AWS</a:t>
            </a:r>
          </a:p>
          <a:p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Não pode ser restrito a um único modelo de conta</a:t>
            </a:r>
          </a:p>
          <a:p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Não deve ser usado para interações diárias com a AWS</a:t>
            </a:r>
          </a:p>
          <a:p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6" name="Seta para a Direita 5">
            <a:extLst>
              <a:ext uri="{FF2B5EF4-FFF2-40B4-BE49-F238E27FC236}">
                <a16:creationId xmlns:a16="http://schemas.microsoft.com/office/drawing/2014/main" id="{33B9C0CE-853D-7089-4E5F-0B7E76B47508}"/>
              </a:ext>
            </a:extLst>
          </p:cNvPr>
          <p:cNvSpPr/>
          <p:nvPr/>
        </p:nvSpPr>
        <p:spPr>
          <a:xfrm>
            <a:off x="8814409" y="3429000"/>
            <a:ext cx="733778" cy="38382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537CA6-BDF0-856C-61E0-FECE94C6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00" y="2291311"/>
            <a:ext cx="2659200" cy="26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1EFF4BB-2771-DE34-AAC8-80DBEB27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496" y="3268217"/>
            <a:ext cx="1571802" cy="94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73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0F41D-3553-94B0-10D6-D34E708E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71" y="82062"/>
            <a:ext cx="9837182" cy="72683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USUÁRIO RAIZ OU ROOT DA CONTA AWS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1DB069-3272-7FF9-F09F-4F65020A6B15}"/>
              </a:ext>
            </a:extLst>
          </p:cNvPr>
          <p:cNvSpPr txBox="1"/>
          <p:nvPr/>
        </p:nvSpPr>
        <p:spPr>
          <a:xfrm>
            <a:off x="541737" y="721211"/>
            <a:ext cx="1178492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Tarefas necessárias da sua conta de usuário raiz:</a:t>
            </a:r>
          </a:p>
          <a:p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Altere as configurações da conta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Restaurar permissões do usuário 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Fechar conta da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Ver faturas e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Registrar-se como um vendedor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Cadastrar-se na AWS GovCloud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Ativar o acesso do IAM ao console de gerenciamento e faturamento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Configurar MFA no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Editar ou excluir as políticas do bucket do S3. que negue todas as entidades principais </a:t>
            </a:r>
          </a:p>
          <a:p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946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225A6A5-6F70-6B5C-9506-D94FBD32156D}"/>
              </a:ext>
            </a:extLst>
          </p:cNvPr>
          <p:cNvSpPr txBox="1"/>
          <p:nvPr/>
        </p:nvSpPr>
        <p:spPr>
          <a:xfrm>
            <a:off x="6460176" y="1252160"/>
            <a:ext cx="3535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Escolha uma senha forte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B1464A-40F7-4E25-E744-5E6BA7733B39}"/>
              </a:ext>
            </a:extLst>
          </p:cNvPr>
          <p:cNvSpPr txBox="1"/>
          <p:nvPr/>
        </p:nvSpPr>
        <p:spPr>
          <a:xfrm>
            <a:off x="6460176" y="2532574"/>
            <a:ext cx="423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Habilitar autenticação multifator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45DD27-0D73-39B4-E27A-64B6CF674ABB}"/>
              </a:ext>
            </a:extLst>
          </p:cNvPr>
          <p:cNvSpPr txBox="1"/>
          <p:nvPr/>
        </p:nvSpPr>
        <p:spPr>
          <a:xfrm>
            <a:off x="6460176" y="3478089"/>
            <a:ext cx="444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Nunca compartilhe sua do usuário raiz ou chaves de acesso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0E48A7-4EB3-25BB-5385-D46FF8313023}"/>
              </a:ext>
            </a:extLst>
          </p:cNvPr>
          <p:cNvSpPr txBox="1"/>
          <p:nvPr/>
        </p:nvSpPr>
        <p:spPr>
          <a:xfrm>
            <a:off x="6460176" y="4467470"/>
            <a:ext cx="444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Desabilite ou delete as chave de acesso do usuário raiz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D3FC47-4EB1-164B-67ED-1E6C2AE43AE8}"/>
              </a:ext>
            </a:extLst>
          </p:cNvPr>
          <p:cNvSpPr txBox="1"/>
          <p:nvPr/>
        </p:nvSpPr>
        <p:spPr>
          <a:xfrm>
            <a:off x="6460176" y="5430842"/>
            <a:ext cx="547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Crie um IAM usuário poderoso (com acesso total a sua conta AWS, exceto para faturamento) para tarefas administrativas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FE467D4-5DC2-3C4C-1B3D-6345C271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46248" y="1165074"/>
            <a:ext cx="423164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B2A7181-3B93-2238-EB43-7638852832F0}"/>
              </a:ext>
            </a:extLst>
          </p:cNvPr>
          <p:cNvSpPr txBox="1"/>
          <p:nvPr/>
        </p:nvSpPr>
        <p:spPr>
          <a:xfrm>
            <a:off x="1374555" y="5059509"/>
            <a:ext cx="244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ROOT</a:t>
            </a:r>
          </a:p>
        </p:txBody>
      </p:sp>
      <p:pic>
        <p:nvPicPr>
          <p:cNvPr id="12292" name="Picture 4" descr="Control Access with AWS Identity and Access Management | Salesforce">
            <a:extLst>
              <a:ext uri="{FF2B5EF4-FFF2-40B4-BE49-F238E27FC236}">
                <a16:creationId xmlns:a16="http://schemas.microsoft.com/office/drawing/2014/main" id="{6F265A48-134D-F8A7-3F78-230FFF4A6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06" y="2316480"/>
            <a:ext cx="799540" cy="7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Denied - Free communications icons">
            <a:extLst>
              <a:ext uri="{FF2B5EF4-FFF2-40B4-BE49-F238E27FC236}">
                <a16:creationId xmlns:a16="http://schemas.microsoft.com/office/drawing/2014/main" id="{6A33D050-DCD6-AD88-8BC4-FD9D91D5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09" y="4475658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Block - Free shapes and symbols icons">
            <a:extLst>
              <a:ext uri="{FF2B5EF4-FFF2-40B4-BE49-F238E27FC236}">
                <a16:creationId xmlns:a16="http://schemas.microsoft.com/office/drawing/2014/main" id="{0BF34CB8-8740-612E-2511-3F3A31F1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08" y="3478089"/>
            <a:ext cx="646333" cy="6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60288D3E-0E89-7C4D-BF7D-08CC9B31A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5350636" y="5436116"/>
            <a:ext cx="925200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Password - Free security icons">
            <a:extLst>
              <a:ext uri="{FF2B5EF4-FFF2-40B4-BE49-F238E27FC236}">
                <a16:creationId xmlns:a16="http://schemas.microsoft.com/office/drawing/2014/main" id="{F864505F-6781-718C-DD29-294291BA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302" y="1021464"/>
            <a:ext cx="932947" cy="93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3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25655-7149-3E68-91B9-2EEC4D2B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648" y="144000"/>
            <a:ext cx="5612704" cy="61190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IAM: POLÍTICA DE SENHA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A0E82-6278-C289-823E-3E09F8A6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57" y="1103017"/>
            <a:ext cx="11353800" cy="5460669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Senhas fortes = maior segurança para sua conta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Na AWS, você pode configurar uma política de senha: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Colocar um tamanho mínimo de senha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Tipos de carácteres específicos requeridos: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Incluindo letras maiúsculas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Letras minúsculas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Números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Caracteres não alfanuméricos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Permite que todos os usuários IAM mudem suas próprias senhas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Requer que os usuários mudem suas senhas depois de um tempo</a:t>
            </a:r>
            <a:b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(expiração de senha)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Evita reuso de senhas</a:t>
            </a:r>
          </a:p>
          <a:p>
            <a:pPr marL="0" indent="0">
              <a:buNone/>
            </a:pPr>
            <a:endParaRPr lang="pt-BR" sz="2400" dirty="0"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050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7127E-D6DF-4155-F6E2-2E979CB4BB6E}"/>
              </a:ext>
            </a:extLst>
          </p:cNvPr>
          <p:cNvSpPr txBox="1"/>
          <p:nvPr/>
        </p:nvSpPr>
        <p:spPr>
          <a:xfrm>
            <a:off x="118752" y="548236"/>
            <a:ext cx="105908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Use o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IAM</a:t>
            </a:r>
            <a:r>
              <a:rPr lang="pt-BR" sz="20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para gerenciar o acesso aos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recursos da AWS:</a:t>
            </a:r>
          </a:p>
          <a:p>
            <a:pPr algn="l"/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algn="l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Defina direitos de acesso refinados:</a:t>
            </a:r>
          </a:p>
          <a:p>
            <a:pPr algn="l"/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Quem</a:t>
            </a:r>
            <a:r>
              <a:rPr lang="pt-BR" sz="20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pode acessar o recurso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Quais</a:t>
            </a:r>
            <a:r>
              <a:rPr lang="pt-BR" sz="20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recursos podem ser acessados e o que o usuário pode fazer com o recurso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Como</a:t>
            </a:r>
            <a:r>
              <a:rPr lang="pt-BR" sz="20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os recursos podem ser acessados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IAM é um recurso de conta da AWS </a:t>
            </a:r>
            <a:r>
              <a:rPr lang="pt-BR" sz="2000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gratuito</a:t>
            </a:r>
          </a:p>
          <a:p>
            <a:pPr algn="l"/>
            <a:endParaRPr lang="pt-BR" sz="2000" dirty="0">
              <a:solidFill>
                <a:schemeClr val="accent6"/>
              </a:solidFill>
              <a:latin typeface="Fredoka" pitchFamily="2" charset="-79"/>
              <a:cs typeface="Fredoka" pitchFamily="2" charset="-79"/>
            </a:endParaRPr>
          </a:p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5CBD40-49CA-4448-0B6D-82C36B14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590893" y="2180049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B3C969-4028-8EA4-C6EE-4475B412520B}"/>
              </a:ext>
            </a:extLst>
          </p:cNvPr>
          <p:cNvSpPr txBox="1"/>
          <p:nvPr/>
        </p:nvSpPr>
        <p:spPr>
          <a:xfrm>
            <a:off x="10039597" y="3437349"/>
            <a:ext cx="21524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Identity and Access</a:t>
            </a:r>
          </a:p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Management (IAM)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5E947A-EF59-244A-F08E-E21D4DEF3C98}"/>
              </a:ext>
            </a:extLst>
          </p:cNvPr>
          <p:cNvSpPr txBox="1"/>
          <p:nvPr/>
        </p:nvSpPr>
        <p:spPr>
          <a:xfrm>
            <a:off x="-347049" y="4268346"/>
            <a:ext cx="103163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 recurso é uma entidade em uma conta da AWS com a qual você pode trabalhar</a:t>
            </a:r>
          </a:p>
          <a:p>
            <a:pPr lvl="1" algn="l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lvl="1" algn="l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lvl="1" algn="l"/>
            <a:r>
              <a:rPr lang="pt-BR" sz="20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Exemplo de recursos: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uma instância do Amazon EC2 ou um bucket do Amazon S3.</a:t>
            </a:r>
          </a:p>
          <a:p>
            <a:pPr lvl="1" algn="l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	</a:t>
            </a:r>
            <a:r>
              <a:rPr lang="pt-BR" sz="20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Exemplo: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controle quem pode encerrar instâncias do Amazon EC2</a:t>
            </a:r>
          </a:p>
        </p:txBody>
      </p:sp>
    </p:spTree>
    <p:extLst>
      <p:ext uri="{BB962C8B-B14F-4D97-AF65-F5344CB8AC3E}">
        <p14:creationId xmlns:p14="http://schemas.microsoft.com/office/powerpoint/2010/main" val="275979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BF3EF1A-5588-4031-B363-DFD2AED7235C}"/>
              </a:ext>
            </a:extLst>
          </p:cNvPr>
          <p:cNvSpPr txBox="1"/>
          <p:nvPr/>
        </p:nvSpPr>
        <p:spPr>
          <a:xfrm>
            <a:off x="3578318" y="211139"/>
            <a:ext cx="704562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Uma</a:t>
            </a:r>
            <a:r>
              <a:rPr lang="pt-BR" sz="20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pessoa</a:t>
            </a:r>
            <a:r>
              <a:rPr lang="pt-BR" sz="20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ou</a:t>
            </a:r>
            <a:r>
              <a:rPr lang="pt-BR" sz="20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aplicativo</a:t>
            </a:r>
            <a:r>
              <a:rPr lang="pt-BR" sz="20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que pode se autenticar com uma conta da AWS</a:t>
            </a:r>
          </a:p>
          <a:p>
            <a:endParaRPr lang="pt-BR" sz="1800" dirty="0">
              <a:latin typeface="Fredoka" pitchFamily="2" charset="-79"/>
              <a:cs typeface="Fredoka" pitchFamily="2" charset="-79"/>
            </a:endParaRPr>
          </a:p>
          <a:p>
            <a:endParaRPr lang="pt-BR" sz="1800" dirty="0">
              <a:latin typeface="Fredoka" pitchFamily="2" charset="-79"/>
              <a:cs typeface="Fredoka" pitchFamily="2" charset="-79"/>
            </a:endParaRP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Uma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coleção de usuários do IAM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que recebem autorização idêntica</a:t>
            </a: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documento que define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quais recursos podem ser acessados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 o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nível de acesso</a:t>
            </a:r>
            <a:r>
              <a:rPr lang="pt-BR" sz="2000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cada recurso</a:t>
            </a: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Mecanismo útil para conceder um conjunto de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permissões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para fazer solicitações de serviço da AWS, fornecendo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credenciais temporárias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entidades confiáveis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A987C2D4-D156-572C-531E-6EAA102C4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50076" y="3501529"/>
            <a:ext cx="934988" cy="111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F55785A-163B-35CB-87E6-940B3564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91063" y="5257624"/>
            <a:ext cx="1349429" cy="88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4E606BC-B0D4-4588-CDCE-3F7032707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168108" y="135983"/>
            <a:ext cx="995340" cy="102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1806407-B6A8-7698-06A4-D430394293CB}"/>
              </a:ext>
            </a:extLst>
          </p:cNvPr>
          <p:cNvSpPr txBox="1"/>
          <p:nvPr/>
        </p:nvSpPr>
        <p:spPr>
          <a:xfrm>
            <a:off x="824220" y="1083211"/>
            <a:ext cx="201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Usuário do IAM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B36BDEED-6152-F598-D534-FEFBD1E0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033045" y="1565747"/>
            <a:ext cx="1240932" cy="103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8412C3-763F-FCB7-5432-9C2184B7EAF8}"/>
              </a:ext>
            </a:extLst>
          </p:cNvPr>
          <p:cNvSpPr txBox="1"/>
          <p:nvPr/>
        </p:nvSpPr>
        <p:spPr>
          <a:xfrm>
            <a:off x="0" y="2628789"/>
            <a:ext cx="3621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Grupo de </a:t>
            </a:r>
            <a:b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usuários do IAM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C57B70-700A-F215-2BDA-E93239529385}"/>
              </a:ext>
            </a:extLst>
          </p:cNvPr>
          <p:cNvSpPr txBox="1"/>
          <p:nvPr/>
        </p:nvSpPr>
        <p:spPr>
          <a:xfrm>
            <a:off x="740093" y="4700890"/>
            <a:ext cx="1954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Política do IAM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25EACF-AA79-A342-EC86-0FEBCBE4BA62}"/>
              </a:ext>
            </a:extLst>
          </p:cNvPr>
          <p:cNvSpPr txBox="1"/>
          <p:nvPr/>
        </p:nvSpPr>
        <p:spPr>
          <a:xfrm>
            <a:off x="709213" y="6163904"/>
            <a:ext cx="2113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Função do IAM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0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6DD107-8341-91DD-3EEA-C21CABE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IAM = Gerenciamento de Identidade e Acesso</a:t>
            </a:r>
          </a:p>
          <a:p>
            <a:pPr marL="0" indent="0">
              <a:buNone/>
            </a:pPr>
            <a:br>
              <a:rPr lang="pt-BR" b="1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chemeClr val="accent6"/>
                </a:solidFill>
                <a:effectLst/>
                <a:latin typeface="Fredoka" pitchFamily="2" charset="-79"/>
                <a:cs typeface="Fredoka" pitchFamily="2" charset="-79"/>
              </a:rPr>
              <a:t>Usuários</a:t>
            </a:r>
            <a:r>
              <a:rPr lang="pt-BR" dirty="0">
                <a:solidFill>
                  <a:srgbClr val="2E0291"/>
                </a:solidFill>
                <a:effectLst/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= são pessoas dentro da sua organização, e podem ser agrupados</a:t>
            </a:r>
          </a:p>
          <a:p>
            <a:pPr marL="0" indent="0">
              <a:buNone/>
            </a:pPr>
            <a:r>
              <a:rPr lang="pt-BR" dirty="0">
                <a:solidFill>
                  <a:srgbClr val="2D9BF0"/>
                </a:solidFill>
                <a:effectLst/>
                <a:latin typeface="Fredoka" pitchFamily="2" charset="-79"/>
                <a:cs typeface="Fredoka" pitchFamily="2" charset="-79"/>
              </a:rPr>
              <a:t>Grupos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= apenas contém usuários, não outros grupos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Os usuários não precisam pertencer a um grupo e o usuário pode pertencer a vários grupos</a:t>
            </a:r>
          </a:p>
          <a:p>
            <a:endParaRPr lang="pt-B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923B2B7-2185-0784-7E69-D81215200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0927" y="3837765"/>
            <a:ext cx="11990145" cy="278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2AB3A05-053C-9378-BACC-1FC362E17E0B}"/>
              </a:ext>
            </a:extLst>
          </p:cNvPr>
          <p:cNvSpPr txBox="1"/>
          <p:nvPr/>
        </p:nvSpPr>
        <p:spPr>
          <a:xfrm>
            <a:off x="490653" y="4120222"/>
            <a:ext cx="2832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Grupo: Desenvolvedores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78FEA6-0B54-FAA8-169A-4001DA71EE1A}"/>
              </a:ext>
            </a:extLst>
          </p:cNvPr>
          <p:cNvSpPr txBox="1"/>
          <p:nvPr/>
        </p:nvSpPr>
        <p:spPr>
          <a:xfrm>
            <a:off x="923235" y="5878216"/>
            <a:ext cx="71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Alice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45CA19-5F1E-5F0E-47AF-2BA96ACD0541}"/>
              </a:ext>
            </a:extLst>
          </p:cNvPr>
          <p:cNvSpPr txBox="1"/>
          <p:nvPr/>
        </p:nvSpPr>
        <p:spPr>
          <a:xfrm>
            <a:off x="2461850" y="5878216"/>
            <a:ext cx="71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Bob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4D2A9C-B56C-0AE9-24EA-A80DD6C9FEEB}"/>
              </a:ext>
            </a:extLst>
          </p:cNvPr>
          <p:cNvSpPr txBox="1"/>
          <p:nvPr/>
        </p:nvSpPr>
        <p:spPr>
          <a:xfrm>
            <a:off x="3730905" y="5878216"/>
            <a:ext cx="1105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Charles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E7FA2A-85BB-A67E-53C9-78253C6CB263}"/>
              </a:ext>
            </a:extLst>
          </p:cNvPr>
          <p:cNvSpPr txBox="1"/>
          <p:nvPr/>
        </p:nvSpPr>
        <p:spPr>
          <a:xfrm>
            <a:off x="7290554" y="5878216"/>
            <a:ext cx="10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David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B3873F-2856-3EB9-A0FB-28D0D7CD4AE8}"/>
              </a:ext>
            </a:extLst>
          </p:cNvPr>
          <p:cNvSpPr txBox="1"/>
          <p:nvPr/>
        </p:nvSpPr>
        <p:spPr>
          <a:xfrm>
            <a:off x="8962920" y="5878216"/>
            <a:ext cx="10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Edward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DF641D-06D0-39C4-1392-41A653F82DAD}"/>
              </a:ext>
            </a:extLst>
          </p:cNvPr>
          <p:cNvSpPr txBox="1"/>
          <p:nvPr/>
        </p:nvSpPr>
        <p:spPr>
          <a:xfrm>
            <a:off x="11156642" y="5878216"/>
            <a:ext cx="764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Fred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8D2FAC-A681-F2A7-5F1C-35CC4659A5B3}"/>
              </a:ext>
            </a:extLst>
          </p:cNvPr>
          <p:cNvSpPr txBox="1"/>
          <p:nvPr/>
        </p:nvSpPr>
        <p:spPr>
          <a:xfrm>
            <a:off x="8612539" y="4120222"/>
            <a:ext cx="230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Grupo: Operações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97654B-A3E9-A181-B8A5-A4FAEC2353E7}"/>
              </a:ext>
            </a:extLst>
          </p:cNvPr>
          <p:cNvSpPr txBox="1"/>
          <p:nvPr/>
        </p:nvSpPr>
        <p:spPr>
          <a:xfrm>
            <a:off x="5586843" y="4908226"/>
            <a:ext cx="1527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Grupo: Auditoria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564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aws">
  <a:themeElements>
    <a:clrScheme name="Personalizada 2">
      <a:dk1>
        <a:sysClr val="windowText" lastClr="000000"/>
      </a:dk1>
      <a:lt1>
        <a:srgbClr val="232F3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aws" id="{8855C268-06D2-E444-B796-DA0C846829A2}" vid="{45222048-A9A8-074E-A438-7D64D3CA0F6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theme-aws</Template>
  <TotalTime>8334</TotalTime>
  <Words>1795</Words>
  <Application>Microsoft Macintosh PowerPoint</Application>
  <PresentationFormat>Widescreen</PresentationFormat>
  <Paragraphs>395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Fredoka</vt:lpstr>
      <vt:lpstr>theme-aws</vt:lpstr>
      <vt:lpstr>VISÃO GERAL DO MÓDULO</vt:lpstr>
      <vt:lpstr>AWS IAM </vt:lpstr>
      <vt:lpstr>USUÁRIO RAIZ OU ROOT DA CONTA AWS</vt:lpstr>
      <vt:lpstr>USUÁRIO RAIZ OU ROOT DA CONTA AWS</vt:lpstr>
      <vt:lpstr>Apresentação do PowerPoint</vt:lpstr>
      <vt:lpstr>IAM: POLÍTICA DE SENHA</vt:lpstr>
      <vt:lpstr>Apresentação do PowerPoint</vt:lpstr>
      <vt:lpstr>Apresentação do PowerPoint</vt:lpstr>
      <vt:lpstr>Apresentação do PowerPoint</vt:lpstr>
      <vt:lpstr>IAM: AUTORIZAÇÃO (PERMISSÕES)</vt:lpstr>
      <vt:lpstr>IAM: POLÍTICAS HERANÇA</vt:lpstr>
      <vt:lpstr>IAM: ESTRUTURA DA POLÍTICA</vt:lpstr>
      <vt:lpstr>IAM: POLÍTICAS </vt:lpstr>
      <vt:lpstr>IAM: POLÍTICAS </vt:lpstr>
      <vt:lpstr>IAM: ENTIDADES PRINCIPAIS (PRINCIPALS) </vt:lpstr>
      <vt:lpstr>DIFERENÇA DE AUTENTICAÇÃO E AUTORIZAÇÃO</vt:lpstr>
      <vt:lpstr>FORMAS DE INTERAGIR COM A AWS</vt:lpstr>
      <vt:lpstr>ACESSO PROGRAMÁTICO</vt:lpstr>
      <vt:lpstr>IAM: ROLES (FUNÇÕES, PAPÉIS, PERFIS)</vt:lpstr>
      <vt:lpstr>IAM: ROLES FORMAS DE USO</vt:lpstr>
      <vt:lpstr>IAM: ASSUMIR UMA ROLE</vt:lpstr>
      <vt:lpstr>IAM: ATRIBUIÇÕES DAS POLÍTICAS DO IAM</vt:lpstr>
      <vt:lpstr>CATEGORIAS DE POLÍTICAS DE SEGURANÇA</vt:lpstr>
      <vt:lpstr>LIMITES DE PERMISSÕES DO IAM</vt:lpstr>
      <vt:lpstr>TIPOS DE POLÍTICAS BASEADAS EM IDENTIDADE</vt:lpstr>
      <vt:lpstr>PERMISSÃO EXPLÍCITA E NEGAÇÃO EXPLÍCITA</vt:lpstr>
      <vt:lpstr>IAM: DIAGRAMA DE PERMISSÕES (SIMPLIFICADO)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Tomas de Andrade Alric</dc:creator>
  <cp:lastModifiedBy>.</cp:lastModifiedBy>
  <cp:revision>21</cp:revision>
  <dcterms:created xsi:type="dcterms:W3CDTF">2023-12-18T06:31:04Z</dcterms:created>
  <dcterms:modified xsi:type="dcterms:W3CDTF">2024-07-01T21:21:02Z</dcterms:modified>
</cp:coreProperties>
</file>