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87" r:id="rId7"/>
    <p:sldId id="288" r:id="rId8"/>
    <p:sldId id="267" r:id="rId9"/>
    <p:sldId id="286" r:id="rId10"/>
    <p:sldId id="279" r:id="rId11"/>
    <p:sldId id="303" r:id="rId12"/>
    <p:sldId id="269" r:id="rId13"/>
    <p:sldId id="293" r:id="rId14"/>
    <p:sldId id="294" r:id="rId15"/>
    <p:sldId id="295" r:id="rId16"/>
    <p:sldId id="276" r:id="rId17"/>
    <p:sldId id="297" r:id="rId18"/>
    <p:sldId id="296" r:id="rId19"/>
    <p:sldId id="278" r:id="rId20"/>
    <p:sldId id="291" r:id="rId21"/>
    <p:sldId id="292" r:id="rId22"/>
    <p:sldId id="277" r:id="rId23"/>
    <p:sldId id="280" r:id="rId24"/>
    <p:sldId id="289" r:id="rId25"/>
    <p:sldId id="305" r:id="rId26"/>
    <p:sldId id="285" r:id="rId27"/>
    <p:sldId id="298" r:id="rId28"/>
    <p:sldId id="306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975"/>
    <a:srgbClr val="FFFFFF"/>
    <a:srgbClr val="8FC2D9"/>
    <a:srgbClr val="FF2F92"/>
    <a:srgbClr val="45A4A6"/>
    <a:srgbClr val="00FDFF"/>
    <a:srgbClr val="4F809A"/>
    <a:srgbClr val="7AA22C"/>
    <a:srgbClr val="FF473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3" autoAdjust="0"/>
    <p:restoredTop sz="94855"/>
  </p:normalViewPr>
  <p:slideViewPr>
    <p:cSldViewPr snapToGrid="0">
      <p:cViewPr varScale="1">
        <p:scale>
          <a:sx n="101" d="100"/>
          <a:sy n="101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6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7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54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3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73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8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8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527D-8F93-0447-A0C0-9ACBA6BB55F5}" type="datetimeFigureOut">
              <a:rPr lang="pt-BR" smtClean="0"/>
              <a:t>07/07/2024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7B79-4DBA-DE45-98CC-C712683642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2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4506A-3EF7-9501-582B-6B863001F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1923234"/>
            <a:ext cx="1629390" cy="1236258"/>
          </a:xfrm>
        </p:spPr>
        <p:txBody>
          <a:bodyPr anchor="t">
            <a:normAutofit/>
          </a:bodyPr>
          <a:lstStyle/>
          <a:p>
            <a:pPr algn="l"/>
            <a:r>
              <a:rPr lang="pt-BR" sz="80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S3</a:t>
            </a:r>
            <a:endParaRPr lang="pt-BR" sz="4000" dirty="0">
              <a:solidFill>
                <a:schemeClr val="accent4"/>
              </a:solidFill>
              <a:latin typeface="Fredoka" pitchFamily="2" charset="-79"/>
              <a:ea typeface="Yu Gothic UI Semilight" panose="020B0400000000000000" pitchFamily="34" charset="-128"/>
              <a:cs typeface="Fredoka" pitchFamily="2" charset="-79"/>
            </a:endParaRPr>
          </a:p>
        </p:txBody>
      </p:sp>
      <p:pic>
        <p:nvPicPr>
          <p:cNvPr id="1026" name="Picture 2" descr="Generated by DALL·E">
            <a:extLst>
              <a:ext uri="{FF2B5EF4-FFF2-40B4-BE49-F238E27FC236}">
                <a16:creationId xmlns:a16="http://schemas.microsoft.com/office/drawing/2014/main" id="{BA6C68E5-8228-4842-9584-B13C147B6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2465EA-F33B-98C1-3022-5547F4A773BB}"/>
              </a:ext>
            </a:extLst>
          </p:cNvPr>
          <p:cNvSpPr txBox="1"/>
          <p:nvPr/>
        </p:nvSpPr>
        <p:spPr>
          <a:xfrm>
            <a:off x="365353" y="3399623"/>
            <a:ext cx="49270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Como escolhemos a solução de armazenamento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objetos certa para o meu caso de uso?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169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51E4-077D-0F5D-2614-DC6D6FED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D574C-4375-E093-3E73-B56435F8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JSON</a:t>
            </a:r>
          </a:p>
          <a:p>
            <a:pPr marL="0" indent="0">
              <a:buNone/>
            </a:pPr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que conseguimos fazer com as políticas?</a:t>
            </a:r>
          </a:p>
          <a:p>
            <a:pPr marL="0" indent="0">
              <a:buNone/>
            </a:pPr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Conceder acesso público ao bucket</a:t>
            </a:r>
          </a:p>
          <a:p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Forçar objetos a serem criptografados ao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fazer upload</a:t>
            </a:r>
          </a:p>
          <a:p>
            <a:pPr marL="0" indent="0">
              <a:buNone/>
            </a:pPr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Conceder acesso para outra conta</a:t>
            </a: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b="1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0C33B5-CB4A-AE59-5C41-FDF58E80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5" y="58285"/>
            <a:ext cx="10414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6DC9DB-F1C4-17D7-B402-38C327490953}"/>
              </a:ext>
            </a:extLst>
          </p:cNvPr>
          <p:cNvSpPr/>
          <p:nvPr/>
        </p:nvSpPr>
        <p:spPr>
          <a:xfrm>
            <a:off x="6790445" y="2024744"/>
            <a:ext cx="5231226" cy="3878659"/>
          </a:xfrm>
          <a:prstGeom prst="rect">
            <a:avLst/>
          </a:prstGeom>
          <a:solidFill>
            <a:srgbClr val="201F20"/>
          </a:solidFill>
          <a:ln w="1905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4F459F-08DE-A759-9908-1B60EF481030}"/>
              </a:ext>
            </a:extLst>
          </p:cNvPr>
          <p:cNvSpPr txBox="1"/>
          <p:nvPr/>
        </p:nvSpPr>
        <p:spPr>
          <a:xfrm>
            <a:off x="7066482" y="2126004"/>
            <a:ext cx="5448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"Version"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"2012-10-17"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"Statement"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 [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{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"Effect"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"Allow"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“Principal”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“*”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</a:t>
            </a:r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"Action"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[</a:t>
            </a:r>
          </a:p>
          <a:p>
            <a:r>
              <a:rPr lang="pt-BR" dirty="0">
                <a:latin typeface="Fredoka" pitchFamily="2" charset="-79"/>
                <a:cs typeface="Fredoka" pitchFamily="2" charset="-79"/>
              </a:rPr>
              <a:t>             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˜s3:GetObject˜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],</a:t>
            </a:r>
          </a:p>
          <a:p>
            <a:r>
              <a:rPr lang="pt-BR" dirty="0">
                <a:solidFill>
                  <a:srgbClr val="8FC2D9"/>
                </a:solidFill>
                <a:latin typeface="Fredoka" pitchFamily="2" charset="-79"/>
                <a:cs typeface="Fredoka" pitchFamily="2" charset="-79"/>
              </a:rPr>
              <a:t>    "Resource "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:</a:t>
            </a:r>
            <a:r>
              <a:rPr lang="pt-BR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D89975"/>
                </a:solidFill>
                <a:latin typeface="Fredoka" pitchFamily="2" charset="-79"/>
                <a:cs typeface="Fredoka" pitchFamily="2" charset="-79"/>
              </a:rPr>
              <a:t>”arn:aws:s3:::teste-bucket-123"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}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]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}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39DAF7C-08C0-4B83-EB4A-A614FB14F47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S3 – POLÍTICA DE RECURSO</a:t>
            </a:r>
          </a:p>
        </p:txBody>
      </p:sp>
    </p:spTree>
    <p:extLst>
      <p:ext uri="{BB962C8B-B14F-4D97-AF65-F5344CB8AC3E}">
        <p14:creationId xmlns:p14="http://schemas.microsoft.com/office/powerpoint/2010/main" val="59516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A525-F9A4-92C5-61B5-4ACB3799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0A07D-26B2-3579-23A5-F8BCAFE5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000"/>
            <a:ext cx="12192000" cy="576555"/>
          </a:xfrm>
        </p:spPr>
        <p:txBody>
          <a:bodyPr>
            <a:normAutofit/>
          </a:bodyPr>
          <a:lstStyle/>
          <a:p>
            <a:r>
              <a:rPr lang="pt-BR" sz="32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Configuração bucket para bloquear acesso público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67A77B-DAB7-634B-88BE-6125B70E2EBA}"/>
              </a:ext>
            </a:extLst>
          </p:cNvPr>
          <p:cNvSpPr txBox="1"/>
          <p:nvPr/>
        </p:nvSpPr>
        <p:spPr>
          <a:xfrm>
            <a:off x="213466" y="6228028"/>
            <a:ext cx="1185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Esses configurações foram criadas para prevenir vazamento de informações em empresas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4FD8E4-75C0-DEFA-4D01-FC605CAC5E30}"/>
              </a:ext>
            </a:extLst>
          </p:cNvPr>
          <p:cNvSpPr txBox="1"/>
          <p:nvPr/>
        </p:nvSpPr>
        <p:spPr>
          <a:xfrm>
            <a:off x="874158" y="2304892"/>
            <a:ext cx="11192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acesso público a buckets e objetos concedidos por meio de novas ACLs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acesso público a buckets e objetos concedidos por meio de qualquer ACL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acesso a buckets e objetos concedidos por meio de um novo bucket público ou políticas de pontos de acesso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acesso entre contas a buckets e objetos por meio de qualquer bucket público ou políticas de controle de acesso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6354BB-0CCC-E778-9578-4F8E09EA3323}"/>
              </a:ext>
            </a:extLst>
          </p:cNvPr>
          <p:cNvSpPr/>
          <p:nvPr/>
        </p:nvSpPr>
        <p:spPr>
          <a:xfrm>
            <a:off x="213466" y="1558795"/>
            <a:ext cx="11765068" cy="425780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DC6576-DE5D-E0C1-81C7-28766985CF9A}"/>
              </a:ext>
            </a:extLst>
          </p:cNvPr>
          <p:cNvSpPr txBox="1"/>
          <p:nvPr/>
        </p:nvSpPr>
        <p:spPr>
          <a:xfrm>
            <a:off x="1706471" y="1266407"/>
            <a:ext cx="189875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Bloqueie: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BAA9AC-631E-F87B-33EB-5CB66F4F944D}"/>
              </a:ext>
            </a:extLst>
          </p:cNvPr>
          <p:cNvSpPr/>
          <p:nvPr/>
        </p:nvSpPr>
        <p:spPr>
          <a:xfrm>
            <a:off x="442913" y="2446818"/>
            <a:ext cx="343563" cy="3286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1D7324-64AA-1F38-EC08-D0E8889A822E}"/>
              </a:ext>
            </a:extLst>
          </p:cNvPr>
          <p:cNvSpPr/>
          <p:nvPr/>
        </p:nvSpPr>
        <p:spPr>
          <a:xfrm>
            <a:off x="442913" y="3124518"/>
            <a:ext cx="343563" cy="3286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CDF39D-66E9-A377-AC26-62BF4AB2ED35}"/>
              </a:ext>
            </a:extLst>
          </p:cNvPr>
          <p:cNvSpPr/>
          <p:nvPr/>
        </p:nvSpPr>
        <p:spPr>
          <a:xfrm>
            <a:off x="443897" y="3889884"/>
            <a:ext cx="343563" cy="3286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A828CA-1952-550F-3A9E-C68D18DFEA40}"/>
              </a:ext>
            </a:extLst>
          </p:cNvPr>
          <p:cNvSpPr/>
          <p:nvPr/>
        </p:nvSpPr>
        <p:spPr>
          <a:xfrm>
            <a:off x="442913" y="4970593"/>
            <a:ext cx="343563" cy="3286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6118BF-6B47-C004-CD26-6D148A6C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1" y="838498"/>
            <a:ext cx="1206500" cy="1244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710D0E1-D65D-8605-C697-A17F55CE5E8F}"/>
              </a:ext>
            </a:extLst>
          </p:cNvPr>
          <p:cNvSpPr/>
          <p:nvPr/>
        </p:nvSpPr>
        <p:spPr>
          <a:xfrm>
            <a:off x="4068521" y="1460798"/>
            <a:ext cx="259639" cy="20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41FC8F-F3ED-EFBA-FA07-FF512769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595721" y="1274642"/>
            <a:ext cx="535597" cy="5355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36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9DA8-369D-CD1D-D4E3-DAA8150D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ACESSO PÚBLCO – UTILIZANDO POLÍTICAS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691DF2-6E05-8788-2708-56482E6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90707" y="3341090"/>
            <a:ext cx="1206514" cy="12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7F3480-8BFB-8419-F12B-16C3366E5F81}"/>
              </a:ext>
            </a:extLst>
          </p:cNvPr>
          <p:cNvSpPr txBox="1"/>
          <p:nvPr/>
        </p:nvSpPr>
        <p:spPr>
          <a:xfrm>
            <a:off x="208153" y="4528602"/>
            <a:ext cx="548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usuário qualquer acessando através do www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79A190-BFED-72EF-0A43-963A8742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24" y="334109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D62166-DFB0-972B-FDAA-F88D406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1" y="2211262"/>
            <a:ext cx="945366" cy="11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2B640454-0DC9-383A-ECFB-B8EED214BEA7}"/>
              </a:ext>
            </a:extLst>
          </p:cNvPr>
          <p:cNvSpPr/>
          <p:nvPr/>
        </p:nvSpPr>
        <p:spPr>
          <a:xfrm>
            <a:off x="2880000" y="3420000"/>
            <a:ext cx="1630354" cy="762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D9FCF2-00CD-2B94-A529-79B532C00BE1}"/>
              </a:ext>
            </a:extLst>
          </p:cNvPr>
          <p:cNvSpPr txBox="1"/>
          <p:nvPr/>
        </p:nvSpPr>
        <p:spPr>
          <a:xfrm>
            <a:off x="6779875" y="4528602"/>
            <a:ext cx="133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S3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897BB1-D981-5586-08A3-9207B334C919}"/>
              </a:ext>
            </a:extLst>
          </p:cNvPr>
          <p:cNvSpPr txBox="1"/>
          <p:nvPr/>
        </p:nvSpPr>
        <p:spPr>
          <a:xfrm>
            <a:off x="7881421" y="2394300"/>
            <a:ext cx="327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de Bucket, permitindo acesso público</a:t>
            </a:r>
          </a:p>
        </p:txBody>
      </p:sp>
    </p:spTree>
    <p:extLst>
      <p:ext uri="{BB962C8B-B14F-4D97-AF65-F5344CB8AC3E}">
        <p14:creationId xmlns:p14="http://schemas.microsoft.com/office/powerpoint/2010/main" val="312783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9DA8-369D-CD1D-D4E3-DAA8150D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PERMITINDO UM USUÁRIO ACESSAR O S3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691DF2-6E05-8788-2708-56482E6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90707" y="3341090"/>
            <a:ext cx="1206514" cy="12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7F3480-8BFB-8419-F12B-16C3366E5F81}"/>
              </a:ext>
            </a:extLst>
          </p:cNvPr>
          <p:cNvSpPr txBox="1"/>
          <p:nvPr/>
        </p:nvSpPr>
        <p:spPr>
          <a:xfrm>
            <a:off x="517846" y="4528602"/>
            <a:ext cx="156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IAM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79A190-BFED-72EF-0A43-963A8742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24" y="334109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D9FCF2-00CD-2B94-A529-79B532C00BE1}"/>
              </a:ext>
            </a:extLst>
          </p:cNvPr>
          <p:cNvSpPr txBox="1"/>
          <p:nvPr/>
        </p:nvSpPr>
        <p:spPr>
          <a:xfrm>
            <a:off x="6779875" y="4528602"/>
            <a:ext cx="133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S3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67E192B-846A-E972-48A0-9C92D2CA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1" y="2000342"/>
            <a:ext cx="945366" cy="11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FE784D-4742-B5C0-ED18-37D11CA47595}"/>
              </a:ext>
            </a:extLst>
          </p:cNvPr>
          <p:cNvSpPr txBox="1"/>
          <p:nvPr/>
        </p:nvSpPr>
        <p:spPr>
          <a:xfrm>
            <a:off x="1906870" y="2242090"/>
            <a:ext cx="284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de identidade, anexado ao usuário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B12AA053-D301-5884-BC82-F57A397081B9}"/>
              </a:ext>
            </a:extLst>
          </p:cNvPr>
          <p:cNvSpPr/>
          <p:nvPr/>
        </p:nvSpPr>
        <p:spPr>
          <a:xfrm>
            <a:off x="2880000" y="3420000"/>
            <a:ext cx="1630354" cy="762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218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9DA8-369D-CD1D-D4E3-DAA8150D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7" y="365125"/>
            <a:ext cx="11459331" cy="1325563"/>
          </a:xfrm>
        </p:spPr>
        <p:txBody>
          <a:bodyPr>
            <a:normAutofit/>
          </a:bodyPr>
          <a:lstStyle/>
          <a:p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Permitindo acesso usando uma instância EC2</a:t>
            </a:r>
            <a:endParaRPr lang="pt-BR" sz="3600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691DF2-6E05-8788-2708-56482E6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90707" y="3358833"/>
            <a:ext cx="1206514" cy="12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7F3480-8BFB-8419-F12B-16C3366E5F81}"/>
              </a:ext>
            </a:extLst>
          </p:cNvPr>
          <p:cNvSpPr txBox="1"/>
          <p:nvPr/>
        </p:nvSpPr>
        <p:spPr>
          <a:xfrm>
            <a:off x="455216" y="4528602"/>
            <a:ext cx="172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Instância EC2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79A190-BFED-72EF-0A43-963A8742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24" y="334109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D9FCF2-00CD-2B94-A529-79B532C00BE1}"/>
              </a:ext>
            </a:extLst>
          </p:cNvPr>
          <p:cNvSpPr txBox="1"/>
          <p:nvPr/>
        </p:nvSpPr>
        <p:spPr>
          <a:xfrm>
            <a:off x="6779875" y="4528602"/>
            <a:ext cx="133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S3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10CFB96-DEFC-332C-CEC4-673DD9F6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85" y="1665193"/>
            <a:ext cx="945366" cy="11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26113-6B4A-860E-233A-B3C5607F52F2}"/>
              </a:ext>
            </a:extLst>
          </p:cNvPr>
          <p:cNvSpPr txBox="1"/>
          <p:nvPr/>
        </p:nvSpPr>
        <p:spPr>
          <a:xfrm>
            <a:off x="3062592" y="1906941"/>
            <a:ext cx="284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de identidade, anexada ao perfil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34CFB95-C35A-EFD8-3F21-EBDB428A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7" y="1962324"/>
            <a:ext cx="12446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F67E59-CDA3-11E1-83B4-60A07DFC87F8}"/>
              </a:ext>
            </a:extLst>
          </p:cNvPr>
          <p:cNvSpPr txBox="1"/>
          <p:nvPr/>
        </p:nvSpPr>
        <p:spPr>
          <a:xfrm>
            <a:off x="762819" y="2775124"/>
            <a:ext cx="11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EC2 Role</a:t>
            </a:r>
          </a:p>
        </p:txBody>
      </p:sp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F25CBABE-34FF-80A1-0E61-838FB38D240F}"/>
              </a:ext>
            </a:extLst>
          </p:cNvPr>
          <p:cNvSpPr/>
          <p:nvPr/>
        </p:nvSpPr>
        <p:spPr>
          <a:xfrm>
            <a:off x="2880000" y="3420000"/>
            <a:ext cx="1630354" cy="762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645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49DA8-369D-CD1D-D4E3-DAA8150D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897" y="365125"/>
            <a:ext cx="8691079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PERMITINDO ACESSO ENTRE CONTAS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691DF2-6E05-8788-2708-56482E6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174" y="3358833"/>
            <a:ext cx="1169579" cy="12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7F3480-8BFB-8419-F12B-16C3366E5F81}"/>
              </a:ext>
            </a:extLst>
          </p:cNvPr>
          <p:cNvSpPr txBox="1"/>
          <p:nvPr/>
        </p:nvSpPr>
        <p:spPr>
          <a:xfrm>
            <a:off x="279852" y="4528602"/>
            <a:ext cx="40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IAM de outra conta AWS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79A190-BFED-72EF-0A43-963A8742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24" y="334109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D9FCF2-00CD-2B94-A529-79B532C00BE1}"/>
              </a:ext>
            </a:extLst>
          </p:cNvPr>
          <p:cNvSpPr txBox="1"/>
          <p:nvPr/>
        </p:nvSpPr>
        <p:spPr>
          <a:xfrm>
            <a:off x="6779875" y="4528602"/>
            <a:ext cx="133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S3</a:t>
            </a:r>
          </a:p>
        </p:txBody>
      </p:sp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F25CBABE-34FF-80A1-0E61-838FB38D240F}"/>
              </a:ext>
            </a:extLst>
          </p:cNvPr>
          <p:cNvSpPr/>
          <p:nvPr/>
        </p:nvSpPr>
        <p:spPr>
          <a:xfrm>
            <a:off x="2880000" y="3420000"/>
            <a:ext cx="1630354" cy="762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73CB780-658B-D4C2-61B9-86455291E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95" y="2182420"/>
            <a:ext cx="945366" cy="11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B3A125-07F8-45FB-84A8-86CF4E1EA07D}"/>
              </a:ext>
            </a:extLst>
          </p:cNvPr>
          <p:cNvSpPr txBox="1"/>
          <p:nvPr/>
        </p:nvSpPr>
        <p:spPr>
          <a:xfrm>
            <a:off x="7868026" y="2365458"/>
            <a:ext cx="373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de Bucket,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permitindo acesso entre contas</a:t>
            </a:r>
          </a:p>
        </p:txBody>
      </p:sp>
    </p:spTree>
    <p:extLst>
      <p:ext uri="{BB962C8B-B14F-4D97-AF65-F5344CB8AC3E}">
        <p14:creationId xmlns:p14="http://schemas.microsoft.com/office/powerpoint/2010/main" val="74815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23" y="0"/>
            <a:ext cx="687847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VERSIONAMENTO DE BUCKET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61A3AD-2C16-AEF2-70D6-3069AA782429}"/>
              </a:ext>
            </a:extLst>
          </p:cNvPr>
          <p:cNvSpPr txBox="1"/>
          <p:nvPr/>
        </p:nvSpPr>
        <p:spPr>
          <a:xfrm>
            <a:off x="168430" y="1627182"/>
            <a:ext cx="11855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Você pode versionar seus arquivos no Amazon S3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Está habilitado no nível do bucket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A mesma substituição de chave mudará a “versão”: 1, 2, 3….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É uma prática recomendada criar versões dos seus buckets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Proteção contra exclusões não intencionais (capacidade de restaurar uma versão)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Fácil reversão para a versão anterior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Observações: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arquivo que não tenha versão antes da ativação do controle de versão será tem versão “null”</a:t>
            </a: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suspensão do controle de versão não exclui as versões anteriores</a:t>
            </a:r>
          </a:p>
        </p:txBody>
      </p:sp>
    </p:spTree>
    <p:extLst>
      <p:ext uri="{BB962C8B-B14F-4D97-AF65-F5344CB8AC3E}">
        <p14:creationId xmlns:p14="http://schemas.microsoft.com/office/powerpoint/2010/main" val="32038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23" y="0"/>
            <a:ext cx="687847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VERSIONAMENTO DE BUCKET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0FDB30-1754-45F4-60E2-5ACB56A8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43" y="1325563"/>
            <a:ext cx="10469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FF0DF13-FDC6-9AC5-A9D1-99E6A3F5E91C}"/>
              </a:ext>
            </a:extLst>
          </p:cNvPr>
          <p:cNvSpPr/>
          <p:nvPr/>
        </p:nvSpPr>
        <p:spPr>
          <a:xfrm>
            <a:off x="2164426" y="2663394"/>
            <a:ext cx="3346022" cy="2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7C707E-DF73-E84B-8F2F-5E4BCD0F1752}"/>
              </a:ext>
            </a:extLst>
          </p:cNvPr>
          <p:cNvSpPr txBox="1"/>
          <p:nvPr/>
        </p:nvSpPr>
        <p:spPr>
          <a:xfrm>
            <a:off x="2369642" y="5627222"/>
            <a:ext cx="2935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Versionamento habilitado</a:t>
            </a: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na criação do bucket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2534D6E9-6D52-ECBE-1FFE-851852BC7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16" y="3704638"/>
            <a:ext cx="698443" cy="6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802E06E6-A26D-C9DF-A22A-C62969DA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17" y="2962074"/>
            <a:ext cx="698442" cy="6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D45725-5A03-EEB1-816D-7EAC026695E1}"/>
              </a:ext>
            </a:extLst>
          </p:cNvPr>
          <p:cNvSpPr txBox="1"/>
          <p:nvPr/>
        </p:nvSpPr>
        <p:spPr>
          <a:xfrm>
            <a:off x="3207394" y="3014185"/>
            <a:ext cx="2303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121212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0415C9-5799-6026-1342-325F789F83F1}"/>
              </a:ext>
            </a:extLst>
          </p:cNvPr>
          <p:cNvSpPr txBox="1"/>
          <p:nvPr/>
        </p:nvSpPr>
        <p:spPr>
          <a:xfrm>
            <a:off x="3207393" y="3754179"/>
            <a:ext cx="2303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111111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7EFC4E38-804F-E51A-DD38-08E977D3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56" y="1325563"/>
            <a:ext cx="10469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06B0B65-F0FC-F805-DBCD-B5F59B98BD8A}"/>
              </a:ext>
            </a:extLst>
          </p:cNvPr>
          <p:cNvSpPr/>
          <p:nvPr/>
        </p:nvSpPr>
        <p:spPr>
          <a:xfrm>
            <a:off x="6063072" y="2663395"/>
            <a:ext cx="3346022" cy="2551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89E78E-2284-2A05-A7AA-8A7696685730}"/>
              </a:ext>
            </a:extLst>
          </p:cNvPr>
          <p:cNvSpPr txBox="1"/>
          <p:nvPr/>
        </p:nvSpPr>
        <p:spPr>
          <a:xfrm>
            <a:off x="6206124" y="5633011"/>
            <a:ext cx="3140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Versionamento habilitado</a:t>
            </a: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depois da criação do bucket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06F0F1-19C8-6FEF-C851-942192FA42E2}"/>
              </a:ext>
            </a:extLst>
          </p:cNvPr>
          <p:cNvSpPr txBox="1"/>
          <p:nvPr/>
        </p:nvSpPr>
        <p:spPr>
          <a:xfrm>
            <a:off x="7106040" y="3014185"/>
            <a:ext cx="247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121212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396BC35-8231-2FDB-FB81-644621A8C832}"/>
              </a:ext>
            </a:extLst>
          </p:cNvPr>
          <p:cNvSpPr txBox="1"/>
          <p:nvPr/>
        </p:nvSpPr>
        <p:spPr>
          <a:xfrm>
            <a:off x="7106039" y="3754179"/>
            <a:ext cx="2480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null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80610C8-5C2E-999C-CF1D-30B65D91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47" y="3014185"/>
            <a:ext cx="698442" cy="6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1D5BA6A4-D68A-1AEF-7011-AB900AA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83" y="3765340"/>
            <a:ext cx="698442" cy="6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5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23" y="0"/>
            <a:ext cx="6878471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VERSIONAMENTO DE BUCKET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ED632663-9DC5-B113-60CD-29068529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07" y="1130507"/>
            <a:ext cx="10469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C857D7B5-278F-E17A-25EB-1202057EBCD8}"/>
              </a:ext>
            </a:extLst>
          </p:cNvPr>
          <p:cNvSpPr/>
          <p:nvPr/>
        </p:nvSpPr>
        <p:spPr>
          <a:xfrm>
            <a:off x="4089191" y="2487228"/>
            <a:ext cx="3346022" cy="2891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B8D1445-EB45-682F-D114-930A1C1D5C40}"/>
              </a:ext>
            </a:extLst>
          </p:cNvPr>
          <p:cNvSpPr txBox="1"/>
          <p:nvPr/>
        </p:nvSpPr>
        <p:spPr>
          <a:xfrm>
            <a:off x="4191798" y="5597145"/>
            <a:ext cx="3140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Versionamento habilitado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4736"/>
                </a:solidFill>
                <a:latin typeface="Fredoka" pitchFamily="2" charset="-79"/>
                <a:cs typeface="Fredoka" pitchFamily="2" charset="-79"/>
              </a:rPr>
              <a:t>Marcador de exclusão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84E11822-CCD6-E82E-3BA0-4CC0DBF3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9" y="3569174"/>
            <a:ext cx="780866" cy="7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BE7C0B1-6FDA-7E16-FA31-6CB9EC486050}"/>
              </a:ext>
            </a:extLst>
          </p:cNvPr>
          <p:cNvSpPr txBox="1"/>
          <p:nvPr/>
        </p:nvSpPr>
        <p:spPr>
          <a:xfrm>
            <a:off x="5132159" y="3632513"/>
            <a:ext cx="2403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121212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A7AE30-66AD-5425-D286-31E6384F4181}"/>
              </a:ext>
            </a:extLst>
          </p:cNvPr>
          <p:cNvSpPr txBox="1"/>
          <p:nvPr/>
        </p:nvSpPr>
        <p:spPr>
          <a:xfrm>
            <a:off x="5132158" y="4479777"/>
            <a:ext cx="243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11111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DAE0262-6655-4D93-3CB6-60F01AE735BB}"/>
              </a:ext>
            </a:extLst>
          </p:cNvPr>
          <p:cNvSpPr txBox="1"/>
          <p:nvPr/>
        </p:nvSpPr>
        <p:spPr>
          <a:xfrm>
            <a:off x="5132157" y="2721078"/>
            <a:ext cx="2312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= image.png</a:t>
            </a:r>
          </a:p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ID = 131313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01EA4F2-5A04-188C-ED9F-3C5CBAC1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62100" y="2649108"/>
            <a:ext cx="1062000" cy="10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391AF325-CC87-D41E-4F50-7879C948C723}"/>
              </a:ext>
            </a:extLst>
          </p:cNvPr>
          <p:cNvSpPr/>
          <p:nvPr/>
        </p:nvSpPr>
        <p:spPr>
          <a:xfrm>
            <a:off x="7675789" y="2573105"/>
            <a:ext cx="1445735" cy="89523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GET OBEJCT</a:t>
            </a:r>
          </a:p>
        </p:txBody>
      </p:sp>
      <p:pic>
        <p:nvPicPr>
          <p:cNvPr id="1038" name="Picture 14" descr="200 OK Sticker - Just Stickers">
            <a:extLst>
              <a:ext uri="{FF2B5EF4-FFF2-40B4-BE49-F238E27FC236}">
                <a16:creationId xmlns:a16="http://schemas.microsoft.com/office/drawing/2014/main" id="{A6C00888-F3C8-D495-2CBD-944803E8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4" y="3217872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00 OK Sticker - Just Stickers">
            <a:extLst>
              <a:ext uri="{FF2B5EF4-FFF2-40B4-BE49-F238E27FC236}">
                <a16:creationId xmlns:a16="http://schemas.microsoft.com/office/drawing/2014/main" id="{AE0E5EB9-0CA1-844C-2546-7E7074F5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4" y="4053099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68CCEA51-4C37-C3DC-DE40-654B34F8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7" y="4412509"/>
            <a:ext cx="780866" cy="7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BBB20F7-3BE8-4F12-6996-0C4C53FB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7" y="2663132"/>
            <a:ext cx="780866" cy="7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43B13A0-FC65-B799-C4E6-BA13D942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360299" y="2735581"/>
            <a:ext cx="570043" cy="5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2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24" y="374750"/>
            <a:ext cx="9849394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 – HOSPEDAGEM SITE ESTÁTICO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61A3AD-2C16-AEF2-70D6-3069AA782429}"/>
              </a:ext>
            </a:extLst>
          </p:cNvPr>
          <p:cNvSpPr txBox="1"/>
          <p:nvPr/>
        </p:nvSpPr>
        <p:spPr>
          <a:xfrm>
            <a:off x="429880" y="1872796"/>
            <a:ext cx="7904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S3 pode hospedar sites estáticos e torná-los acessíveis em a Internet</a:t>
            </a:r>
          </a:p>
          <a:p>
            <a:endParaRPr lang="pt-BR" dirty="0">
              <a:solidFill>
                <a:srgbClr val="FFFFFF"/>
              </a:solidFill>
              <a:latin typeface="Comic Sans MS" panose="030F0902030302020204" pitchFamily="66" charset="0"/>
            </a:endParaRPr>
          </a:p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O URL do site será (dependendo da região)</a:t>
            </a:r>
          </a:p>
          <a:p>
            <a:endParaRPr lang="pt-BR" dirty="0">
              <a:solidFill>
                <a:srgbClr val="FFFFFF"/>
              </a:solidFill>
              <a:latin typeface="Comic Sans MS" panose="030F0902030302020204" pitchFamily="66" charset="0"/>
            </a:endParaRPr>
          </a:p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• http://</a:t>
            </a:r>
            <a:r>
              <a:rPr lang="pt-BR" dirty="0">
                <a:solidFill>
                  <a:srgbClr val="00B0F0"/>
                </a:solidFill>
                <a:latin typeface="Comic Sans MS" panose="030F0902030302020204" pitchFamily="66" charset="0"/>
              </a:rPr>
              <a:t>&lt;bucket-name&gt;</a:t>
            </a:r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.s3-website-</a:t>
            </a:r>
            <a:r>
              <a:rPr lang="pt-BR" dirty="0">
                <a:solidFill>
                  <a:srgbClr val="00B0F0"/>
                </a:solidFill>
                <a:latin typeface="Comic Sans MS" panose="030F0902030302020204" pitchFamily="66" charset="0"/>
              </a:rPr>
              <a:t>&lt;aws-region&gt;</a:t>
            </a:r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.amazonaws.com</a:t>
            </a:r>
          </a:p>
          <a:p>
            <a:endParaRPr lang="pt-BR" dirty="0">
              <a:solidFill>
                <a:srgbClr val="FFFFFF"/>
              </a:solidFill>
              <a:latin typeface="Comic Sans MS" panose="030F0902030302020204" pitchFamily="66" charset="0"/>
            </a:endParaRPr>
          </a:p>
          <a:p>
            <a:endParaRPr lang="pt-BR" dirty="0">
              <a:solidFill>
                <a:srgbClr val="FFFFFF"/>
              </a:solidFill>
              <a:latin typeface="Comic Sans MS" panose="030F0902030302020204" pitchFamily="66" charset="0"/>
            </a:endParaRPr>
          </a:p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Se você receber um erro 403 Forbidden, certifique-se de que o bucket</a:t>
            </a:r>
          </a:p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política permite leituras públicas!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20584-960F-4CB9-BBB1-DD056E52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57" y="4139908"/>
            <a:ext cx="3472543" cy="271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B516D9-E070-488E-AAC0-D8CFBCBE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12" y="5032229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8A4D9AF-31F7-427D-9C67-77A7F3AB076C}"/>
              </a:ext>
            </a:extLst>
          </p:cNvPr>
          <p:cNvCxnSpPr>
            <a:stCxn id="1028" idx="3"/>
          </p:cNvCxnSpPr>
          <p:nvPr/>
        </p:nvCxnSpPr>
        <p:spPr>
          <a:xfrm>
            <a:off x="6702062" y="5498954"/>
            <a:ext cx="1832338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A446E65-660C-495C-AE77-C0E06E525E7C}"/>
              </a:ext>
            </a:extLst>
          </p:cNvPr>
          <p:cNvSpPr/>
          <p:nvPr/>
        </p:nvSpPr>
        <p:spPr>
          <a:xfrm>
            <a:off x="2002154" y="6414379"/>
            <a:ext cx="7532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http://</a:t>
            </a:r>
            <a:r>
              <a:rPr lang="pt-BR" dirty="0">
                <a:solidFill>
                  <a:srgbClr val="00B0F0"/>
                </a:solidFill>
                <a:latin typeface="Comic Sans MS" panose="030F0902030302020204" pitchFamily="66" charset="0"/>
              </a:rPr>
              <a:t>teste-bucket123</a:t>
            </a:r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.s3-website-</a:t>
            </a:r>
            <a:r>
              <a:rPr lang="pt-BR" dirty="0">
                <a:solidFill>
                  <a:srgbClr val="00B0F0"/>
                </a:solidFill>
                <a:latin typeface="Comic Sans MS" panose="030F0902030302020204" pitchFamily="66" charset="0"/>
              </a:rPr>
              <a:t>sa-east-1</a:t>
            </a:r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.amazonaws.com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B282EC-87A9-46BD-8AF1-A8EBBEAD6218}"/>
              </a:ext>
            </a:extLst>
          </p:cNvPr>
          <p:cNvSpPr/>
          <p:nvPr/>
        </p:nvSpPr>
        <p:spPr>
          <a:xfrm>
            <a:off x="5734238" y="5965679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Comic Sans MS" panose="030F0902030302020204" pitchFamily="66" charset="0"/>
              </a:rPr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875CD-CAAC-FF75-660E-0BBE6647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34290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O QUE É O S3?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CA0F6A-DD52-CFAB-6CDE-94B4CBA80D41}"/>
              </a:ext>
            </a:extLst>
          </p:cNvPr>
          <p:cNvSpPr txBox="1"/>
          <p:nvPr/>
        </p:nvSpPr>
        <p:spPr>
          <a:xfrm>
            <a:off x="838200" y="2472619"/>
            <a:ext cx="101148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solidFill>
                  <a:srgbClr val="FFFFFF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O Amazon S3 é um armazenamento de objetos desenvolvido para armazenar e recuperar qualquer quantidade de dados de qualquer local. O S3 é um serviço de armazenamento simples que oferece durabilidade, disponibilidade, performance, segurança e </a:t>
            </a:r>
            <a:r>
              <a:rPr lang="pt-BR" sz="2800" dirty="0">
                <a:solidFill>
                  <a:schemeClr val="accent2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escalabilidade ilimitada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 líderes do setor a um custo muito baixo.</a:t>
            </a:r>
            <a:br>
              <a:rPr lang="pt-BR" sz="2800" dirty="0">
                <a:solidFill>
                  <a:srgbClr val="FFFFFF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</a:br>
            <a:endParaRPr lang="pt-BR" sz="2800" dirty="0">
              <a:solidFill>
                <a:srgbClr val="FFFFFF"/>
              </a:solidFill>
              <a:latin typeface="Fredoka" pitchFamily="2" charset="-79"/>
              <a:ea typeface="Yu Gothic UI Semilight" panose="020B0400000000000000" pitchFamily="34" charset="-128"/>
              <a:cs typeface="Fredoka" pitchFamily="2" charset="-79"/>
            </a:endParaRPr>
          </a:p>
          <a:p>
            <a:pPr algn="l"/>
            <a:br>
              <a:rPr lang="pt-BR" b="0" i="0" dirty="0">
                <a:solidFill>
                  <a:srgbClr val="232F3E"/>
                </a:solidFill>
                <a:effectLst/>
                <a:latin typeface="Fredoka" pitchFamily="2" charset="-79"/>
                <a:cs typeface="Fredoka" pitchFamily="2" charset="-79"/>
              </a:rPr>
            </a:br>
            <a:endParaRPr lang="pt-BR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7F2AE9-04AB-9204-BBD3-D5EAE07D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264455" y="113099"/>
            <a:ext cx="1582511" cy="15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A97AA6A-2951-2B33-5937-8488AE5EAB13}"/>
              </a:ext>
            </a:extLst>
          </p:cNvPr>
          <p:cNvSpPr/>
          <p:nvPr/>
        </p:nvSpPr>
        <p:spPr>
          <a:xfrm>
            <a:off x="8830848" y="2120031"/>
            <a:ext cx="1878904" cy="186637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D91B99-DB40-1FA6-47C0-3C29240F160F}"/>
              </a:ext>
            </a:extLst>
          </p:cNvPr>
          <p:cNvSpPr/>
          <p:nvPr/>
        </p:nvSpPr>
        <p:spPr>
          <a:xfrm>
            <a:off x="5156548" y="2120031"/>
            <a:ext cx="1878904" cy="186637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9E91F7-4798-59E5-73BA-137536EC7FDC}"/>
              </a:ext>
            </a:extLst>
          </p:cNvPr>
          <p:cNvSpPr/>
          <p:nvPr/>
        </p:nvSpPr>
        <p:spPr>
          <a:xfrm>
            <a:off x="1302707" y="2120031"/>
            <a:ext cx="1878904" cy="186637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412" y="374750"/>
            <a:ext cx="6900888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 – CRIPTOGRAFIA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282FF3-ECCF-4BB5-D29C-6D4AA0D4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12" y="242457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5B2AC8-BDE4-9ACA-FD10-DAA43393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42457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AA2666-F44B-E176-4096-F8613F44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00" y="2780170"/>
            <a:ext cx="889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9E4F-DF36-CE42-5939-A45AECA579EF}"/>
              </a:ext>
            </a:extLst>
          </p:cNvPr>
          <p:cNvSpPr txBox="1"/>
          <p:nvPr/>
        </p:nvSpPr>
        <p:spPr>
          <a:xfrm>
            <a:off x="750165" y="4154156"/>
            <a:ext cx="2981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Chaves gerenciadas</a:t>
            </a:r>
          </a:p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pelo Amazon S3 (SSE-S3)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1BB32E-1F43-7567-1287-1F272AA3ADE6}"/>
              </a:ext>
            </a:extLst>
          </p:cNvPr>
          <p:cNvSpPr txBox="1"/>
          <p:nvPr/>
        </p:nvSpPr>
        <p:spPr>
          <a:xfrm>
            <a:off x="4523285" y="4154156"/>
            <a:ext cx="2981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Chaves do AWS KMS 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(SSE-S3)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341D2-C46E-4764-86E3-B90C4581C5B1}"/>
              </a:ext>
            </a:extLst>
          </p:cNvPr>
          <p:cNvSpPr txBox="1"/>
          <p:nvPr/>
        </p:nvSpPr>
        <p:spPr>
          <a:xfrm>
            <a:off x="8279703" y="4154156"/>
            <a:ext cx="2981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Chaves fornecidas pelo cliente (SSE-C)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90F26C-2FF3-7529-7B01-740D54256D47}"/>
              </a:ext>
            </a:extLst>
          </p:cNvPr>
          <p:cNvSpPr txBox="1"/>
          <p:nvPr/>
        </p:nvSpPr>
        <p:spPr>
          <a:xfrm>
            <a:off x="750165" y="5094544"/>
            <a:ext cx="2981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Amazon S3 gerencia uma chave primária usada para criar chaves de criptografia para cada objeto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DB7C64-830E-C9FD-4800-E87820C71F16}"/>
              </a:ext>
            </a:extLst>
          </p:cNvPr>
          <p:cNvSpPr txBox="1"/>
          <p:nvPr/>
        </p:nvSpPr>
        <p:spPr>
          <a:xfrm>
            <a:off x="4556688" y="5094544"/>
            <a:ext cx="3273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Você usa o AWS Key Management Service (AWS KMS) para gerenciar suas chaves de criptografia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5311A7-311E-C094-E310-59E959681F73}"/>
              </a:ext>
            </a:extLst>
          </p:cNvPr>
          <p:cNvSpPr txBox="1"/>
          <p:nvPr/>
        </p:nvSpPr>
        <p:spPr>
          <a:xfrm>
            <a:off x="8323369" y="5094544"/>
            <a:ext cx="29811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Você gerencia as chaves e o Amazon S3 gerencia a criptografia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85E50FD-194D-6929-0ADA-513BEAB21CD9}"/>
              </a:ext>
            </a:extLst>
          </p:cNvPr>
          <p:cNvSpPr/>
          <p:nvPr/>
        </p:nvSpPr>
        <p:spPr>
          <a:xfrm>
            <a:off x="9266215" y="2477414"/>
            <a:ext cx="1008170" cy="1151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36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DC2A5FB-7FF7-7057-F652-62DA4BF3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86705" y="3429000"/>
            <a:ext cx="3929512" cy="31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10DB0320-80D7-1A26-6FF2-B673A939EC8D}"/>
              </a:ext>
            </a:extLst>
          </p:cNvPr>
          <p:cNvSpPr/>
          <p:nvPr/>
        </p:nvSpPr>
        <p:spPr>
          <a:xfrm>
            <a:off x="3847044" y="4280768"/>
            <a:ext cx="2248943" cy="120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412" y="374750"/>
            <a:ext cx="6900888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 – CRIPTOGRAFIA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36B8D81-14C9-87B9-5F17-9D2FBEC2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662001" y="1838583"/>
            <a:ext cx="904243" cy="9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54364BC-8099-D0DC-5693-C42338CA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00722" y="1816273"/>
            <a:ext cx="904244" cy="9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E24DD-D660-EFC2-BED0-4A012109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088088" y="3428999"/>
            <a:ext cx="3929512" cy="31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DD2FC0-A298-989C-152E-1C77B9271A3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14123" y="2771382"/>
            <a:ext cx="0" cy="1509387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8634388-D087-47F4-857D-6EC1D8C902E8}"/>
              </a:ext>
            </a:extLst>
          </p:cNvPr>
          <p:cNvCxnSpPr>
            <a:cxnSpLocks/>
          </p:cNvCxnSpPr>
          <p:nvPr/>
        </p:nvCxnSpPr>
        <p:spPr>
          <a:xfrm>
            <a:off x="9052844" y="2749073"/>
            <a:ext cx="0" cy="1509387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021E02-AC1D-8E0E-594F-52720C930CE1}"/>
              </a:ext>
            </a:extLst>
          </p:cNvPr>
          <p:cNvSpPr txBox="1"/>
          <p:nvPr/>
        </p:nvSpPr>
        <p:spPr>
          <a:xfrm>
            <a:off x="2662001" y="5489694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1BA1C7-20BC-35A1-8A63-CB24126D884E}"/>
              </a:ext>
            </a:extLst>
          </p:cNvPr>
          <p:cNvSpPr txBox="1"/>
          <p:nvPr/>
        </p:nvSpPr>
        <p:spPr>
          <a:xfrm>
            <a:off x="8600806" y="5484430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78763A-141A-2585-3338-AAE9D233997C}"/>
              </a:ext>
            </a:extLst>
          </p:cNvPr>
          <p:cNvSpPr txBox="1"/>
          <p:nvPr/>
        </p:nvSpPr>
        <p:spPr>
          <a:xfrm>
            <a:off x="2489281" y="6002909"/>
            <a:ext cx="159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689937-ADC7-5268-3FA3-53BA665A50DB}"/>
              </a:ext>
            </a:extLst>
          </p:cNvPr>
          <p:cNvSpPr txBox="1"/>
          <p:nvPr/>
        </p:nvSpPr>
        <p:spPr>
          <a:xfrm>
            <a:off x="8417884" y="6036434"/>
            <a:ext cx="182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9F7681-D46C-FA84-3B7C-7DC35CF6F536}"/>
              </a:ext>
            </a:extLst>
          </p:cNvPr>
          <p:cNvSpPr txBox="1"/>
          <p:nvPr/>
        </p:nvSpPr>
        <p:spPr>
          <a:xfrm>
            <a:off x="3847044" y="1867597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1B31FB-F413-E503-314E-1028178D9A3A}"/>
              </a:ext>
            </a:extLst>
          </p:cNvPr>
          <p:cNvSpPr txBox="1"/>
          <p:nvPr/>
        </p:nvSpPr>
        <p:spPr>
          <a:xfrm>
            <a:off x="9867039" y="1867597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</a:t>
            </a:r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102E3B3-3BFD-5836-052C-75BA2224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73" y="5158397"/>
            <a:ext cx="475446" cy="47544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B19899D-2F97-CABE-916D-D743555A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73" y="2198112"/>
            <a:ext cx="475446" cy="47544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0B17F24-D515-AFE7-377A-C6AF74385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699" y="2175844"/>
            <a:ext cx="475446" cy="47544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8EF12F5-A49F-ECED-C188-6EB8635F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08" y="5158397"/>
            <a:ext cx="475446" cy="47544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E5CBD91-6030-B3EA-3F95-A8B392BA3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505" y="5263124"/>
            <a:ext cx="475446" cy="47544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5664E24-F30D-2D09-8CD0-5F588CA4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834" y="2338110"/>
            <a:ext cx="475446" cy="47544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79D9B50-123C-4B57-C10D-4E157532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834" y="5270391"/>
            <a:ext cx="475446" cy="47544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1AA74A-E734-CC14-2A45-23F8D729A6A7}"/>
              </a:ext>
            </a:extLst>
          </p:cNvPr>
          <p:cNvSpPr txBox="1"/>
          <p:nvPr/>
        </p:nvSpPr>
        <p:spPr>
          <a:xfrm>
            <a:off x="1386637" y="2846829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Upload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5D7547-45C1-188C-597F-C8B66858A6A3}"/>
              </a:ext>
            </a:extLst>
          </p:cNvPr>
          <p:cNvSpPr txBox="1"/>
          <p:nvPr/>
        </p:nvSpPr>
        <p:spPr>
          <a:xfrm>
            <a:off x="9867039" y="2435835"/>
            <a:ext cx="2416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arquivo é criptografado antes de fazer o upload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D5DAD6-7C62-EC8D-65B0-8FB1B00454E8}"/>
              </a:ext>
            </a:extLst>
          </p:cNvPr>
          <p:cNvSpPr txBox="1"/>
          <p:nvPr/>
        </p:nvSpPr>
        <p:spPr>
          <a:xfrm>
            <a:off x="3870209" y="4327400"/>
            <a:ext cx="2451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Servidor criptografa o arquivo depois de receber ele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096A8AE-A13E-9D9A-8BDF-05093D4E5542}"/>
              </a:ext>
            </a:extLst>
          </p:cNvPr>
          <p:cNvSpPr txBox="1"/>
          <p:nvPr/>
        </p:nvSpPr>
        <p:spPr>
          <a:xfrm>
            <a:off x="7529863" y="2844579"/>
            <a:ext cx="98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Upload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30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55" y="140929"/>
            <a:ext cx="740601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CLASSES DE ARMAZENAMENTO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61A3AD-2C16-AEF2-70D6-3069AA782429}"/>
              </a:ext>
            </a:extLst>
          </p:cNvPr>
          <p:cNvSpPr txBox="1"/>
          <p:nvPr/>
        </p:nvSpPr>
        <p:spPr>
          <a:xfrm>
            <a:off x="510433" y="1466492"/>
            <a:ext cx="1151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Standard - General Purpose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Intelligent Tiering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Standard-Infrequent Access (IA)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One Zone-Infrequent Access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Glacier Instant Retrieval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Glacier Flexible Retrieval</a:t>
            </a:r>
          </a:p>
          <a:p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 Glacier Deep Archive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45E2AE-83D3-8F69-2A7C-2A010BF3A1A6}"/>
              </a:ext>
            </a:extLst>
          </p:cNvPr>
          <p:cNvSpPr txBox="1"/>
          <p:nvPr/>
        </p:nvSpPr>
        <p:spPr>
          <a:xfrm>
            <a:off x="8481167" y="2595889"/>
            <a:ext cx="3200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É possível alternar entre classes manualmente ou usando configurações do S3 Lifecycle</a:t>
            </a:r>
          </a:p>
        </p:txBody>
      </p:sp>
    </p:spTree>
    <p:extLst>
      <p:ext uri="{BB962C8B-B14F-4D97-AF65-F5344CB8AC3E}">
        <p14:creationId xmlns:p14="http://schemas.microsoft.com/office/powerpoint/2010/main" val="295001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144000"/>
            <a:ext cx="8699779" cy="768250"/>
          </a:xfrm>
        </p:spPr>
        <p:txBody>
          <a:bodyPr>
            <a:normAutofit/>
          </a:bodyPr>
          <a:lstStyle/>
          <a:p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S3 Durabilidade e disponibilidade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61A3AD-2C16-AEF2-70D6-3069AA782429}"/>
              </a:ext>
            </a:extLst>
          </p:cNvPr>
          <p:cNvSpPr txBox="1"/>
          <p:nvPr/>
        </p:nvSpPr>
        <p:spPr>
          <a:xfrm>
            <a:off x="440040" y="1351508"/>
            <a:ext cx="11518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Durabilidade:</a:t>
            </a:r>
          </a:p>
          <a:p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Alta durabilidade (99,999999999%, 11 9) de objetos em vários AZ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 você armazenar 10.000.000 de objetos com o Amazon S3, poderá esperar, em média,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incorrer na perda de um único objeto uma vez a cada 10.000 anos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mesmo para todas as classes de armazenamento</a:t>
            </a:r>
          </a:p>
          <a:p>
            <a:endParaRPr lang="pt-BR" sz="2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200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2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Disponibilidade: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Mede a disponibilidade de um serviço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Varia dependendo da classe de armazenamento</a:t>
            </a:r>
          </a:p>
          <a:p>
            <a:r>
              <a:rPr lang="pt-BR" sz="2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Exemplo: o padrão S3 tem 99,99% de disponibilidade = não disponível 53 minutos por ano</a:t>
            </a:r>
          </a:p>
        </p:txBody>
      </p:sp>
    </p:spTree>
    <p:extLst>
      <p:ext uri="{BB962C8B-B14F-4D97-AF65-F5344CB8AC3E}">
        <p14:creationId xmlns:p14="http://schemas.microsoft.com/office/powerpoint/2010/main" val="364113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987" y="144000"/>
            <a:ext cx="7305998" cy="739036"/>
          </a:xfrm>
        </p:spPr>
        <p:txBody>
          <a:bodyPr>
            <a:normAutofit/>
          </a:bodyPr>
          <a:lstStyle/>
          <a:p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CLASSES DE ARMAZENAMENTO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2BF11E9-27C8-BD76-0F4B-514A0FDCAF05}"/>
              </a:ext>
            </a:extLst>
          </p:cNvPr>
          <p:cNvCxnSpPr>
            <a:cxnSpLocks/>
          </p:cNvCxnSpPr>
          <p:nvPr/>
        </p:nvCxnSpPr>
        <p:spPr>
          <a:xfrm>
            <a:off x="250521" y="1603332"/>
            <a:ext cx="11661731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C6B913-83A3-CC70-5B34-6E5CB74A6FDC}"/>
              </a:ext>
            </a:extLst>
          </p:cNvPr>
          <p:cNvSpPr txBox="1"/>
          <p:nvPr/>
        </p:nvSpPr>
        <p:spPr>
          <a:xfrm>
            <a:off x="455111" y="1048564"/>
            <a:ext cx="4541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Maior custo, acesso frequente</a:t>
            </a:r>
            <a:endParaRPr lang="pt-BR" sz="2400" dirty="0">
              <a:solidFill>
                <a:srgbClr val="FF2F9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B0C2EE-9B59-755E-D664-371FAEAC47C8}"/>
              </a:ext>
            </a:extLst>
          </p:cNvPr>
          <p:cNvSpPr txBox="1"/>
          <p:nvPr/>
        </p:nvSpPr>
        <p:spPr>
          <a:xfrm>
            <a:off x="6669797" y="1048564"/>
            <a:ext cx="54174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Menor custo, acesso pouco frequente</a:t>
            </a:r>
            <a:endParaRPr lang="pt-BR" sz="2400" dirty="0">
              <a:solidFill>
                <a:srgbClr val="FF2F9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E8047-99DD-912B-85F1-F7DC18C6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1" y="1770173"/>
            <a:ext cx="1206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45CF66-F351-4509-7FFF-8AFB50C6A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12" y="1757647"/>
            <a:ext cx="1206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4E12BC-F7B1-681F-BEFA-5271B121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22" y="1782699"/>
            <a:ext cx="1206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1A80EC-2025-4CE0-2D16-AD759434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67" y="1770173"/>
            <a:ext cx="1206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E566C1-16E9-6F8F-AAB5-82BD6517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88" y="1782699"/>
            <a:ext cx="1244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B05E0F6-273D-516D-610E-FCFEFFCC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254" y="1790547"/>
            <a:ext cx="1206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50DA16-5AF6-EED3-9CC9-F509271D04D4}"/>
              </a:ext>
            </a:extLst>
          </p:cNvPr>
          <p:cNvCxnSpPr>
            <a:cxnSpLocks/>
          </p:cNvCxnSpPr>
          <p:nvPr/>
        </p:nvCxnSpPr>
        <p:spPr>
          <a:xfrm>
            <a:off x="6129403" y="2220954"/>
            <a:ext cx="0" cy="4158641"/>
          </a:xfrm>
          <a:prstGeom prst="line">
            <a:avLst/>
          </a:prstGeom>
          <a:ln w="381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BEFCE-1896-07F4-6445-AA4EC7F153C5}"/>
              </a:ext>
            </a:extLst>
          </p:cNvPr>
          <p:cNvSpPr/>
          <p:nvPr/>
        </p:nvSpPr>
        <p:spPr>
          <a:xfrm>
            <a:off x="156487" y="3983277"/>
            <a:ext cx="1827636" cy="232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Dados ativos e acessados com frequência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endParaRPr lang="pt-BR" sz="1600" dirty="0">
              <a:solidFill>
                <a:schemeClr val="tx1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Acesso em milissegundos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60A4AF4-F4AD-CF8C-E5BF-63C23FC1AD0B}"/>
              </a:ext>
            </a:extLst>
          </p:cNvPr>
          <p:cNvSpPr/>
          <p:nvPr/>
        </p:nvSpPr>
        <p:spPr>
          <a:xfrm>
            <a:off x="2174265" y="3983276"/>
            <a:ext cx="1772271" cy="2321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Objetos acessados com pouca frequência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Acesso em milissegundos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413918-5E93-14F4-6CC0-D66AA29D244F}"/>
              </a:ext>
            </a:extLst>
          </p:cNvPr>
          <p:cNvSpPr/>
          <p:nvPr/>
        </p:nvSpPr>
        <p:spPr>
          <a:xfrm>
            <a:off x="4192044" y="3983276"/>
            <a:ext cx="1772270" cy="2321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Dados recriáveis e menos acessados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endParaRPr lang="pt-BR" sz="1600" dirty="0">
              <a:solidFill>
                <a:schemeClr val="tx1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Acesso em milissegundos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B31663-1C7B-EA51-6A8E-DF8C44DC5AEA}"/>
              </a:ext>
            </a:extLst>
          </p:cNvPr>
          <p:cNvSpPr/>
          <p:nvPr/>
        </p:nvSpPr>
        <p:spPr>
          <a:xfrm>
            <a:off x="6295700" y="3983276"/>
            <a:ext cx="1846211" cy="2321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Dados arquivados que precisam de tempos de restauração rápidos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Milissegundos para restaurar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0944E16-26A6-C88B-E79B-AAC63F400B61}"/>
              </a:ext>
            </a:extLst>
          </p:cNvPr>
          <p:cNvSpPr/>
          <p:nvPr/>
        </p:nvSpPr>
        <p:spPr>
          <a:xfrm>
            <a:off x="8348620" y="3983276"/>
            <a:ext cx="1728147" cy="2321143"/>
          </a:xfrm>
          <a:prstGeom prst="rect">
            <a:avLst/>
          </a:prstGeom>
          <a:solidFill>
            <a:srgbClr val="9682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Objetos com necessidades de restauração imprevisíveis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De minutos a horas para restaurar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705BBBB-6AA1-958B-6DFB-0C4C13D643F0}"/>
              </a:ext>
            </a:extLst>
          </p:cNvPr>
          <p:cNvSpPr/>
          <p:nvPr/>
        </p:nvSpPr>
        <p:spPr>
          <a:xfrm>
            <a:off x="10283477" y="3983276"/>
            <a:ext cx="1803747" cy="2321121"/>
          </a:xfrm>
          <a:prstGeom prst="rect">
            <a:avLst/>
          </a:prstGeom>
          <a:solidFill>
            <a:srgbClr val="C48B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Os dados do arquivo, provavelmente, não serão restaurados</a:t>
            </a: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12 horas ou menos para restaurar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5E6AB0-2D40-4324-7A26-AFF8F6677B78}"/>
              </a:ext>
            </a:extLst>
          </p:cNvPr>
          <p:cNvSpPr txBox="1"/>
          <p:nvPr/>
        </p:nvSpPr>
        <p:spPr>
          <a:xfrm>
            <a:off x="350731" y="6454128"/>
            <a:ext cx="11736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S3 Intelligent Tiering: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dados com padrões de acesso desconhecidos ou em mudança. Acesso em milissegundos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3D499C-8DC2-D88F-3EE9-73E5BF185505}"/>
              </a:ext>
            </a:extLst>
          </p:cNvPr>
          <p:cNvSpPr txBox="1"/>
          <p:nvPr/>
        </p:nvSpPr>
        <p:spPr>
          <a:xfrm>
            <a:off x="224591" y="3014063"/>
            <a:ext cx="156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Standard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4880776-BB35-C6DA-F4C0-376EDC5E31C8}"/>
              </a:ext>
            </a:extLst>
          </p:cNvPr>
          <p:cNvSpPr txBox="1"/>
          <p:nvPr/>
        </p:nvSpPr>
        <p:spPr>
          <a:xfrm>
            <a:off x="2285942" y="2963597"/>
            <a:ext cx="158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Standard – Infrequent Access (IA)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265CBE-5278-5982-2DAE-0BBF675EB91F}"/>
              </a:ext>
            </a:extLst>
          </p:cNvPr>
          <p:cNvSpPr txBox="1"/>
          <p:nvPr/>
        </p:nvSpPr>
        <p:spPr>
          <a:xfrm>
            <a:off x="4366894" y="3001028"/>
            <a:ext cx="1580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One 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Zone - (IA)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A651CA4-A070-AD80-7CD7-8536C3418F7B}"/>
              </a:ext>
            </a:extLst>
          </p:cNvPr>
          <p:cNvSpPr txBox="1"/>
          <p:nvPr/>
        </p:nvSpPr>
        <p:spPr>
          <a:xfrm>
            <a:off x="6151938" y="3001028"/>
            <a:ext cx="1976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Glacier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Instant Retrieval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FB85D6-6F67-4C47-41C6-5236D3173FE8}"/>
              </a:ext>
            </a:extLst>
          </p:cNvPr>
          <p:cNvSpPr txBox="1"/>
          <p:nvPr/>
        </p:nvSpPr>
        <p:spPr>
          <a:xfrm>
            <a:off x="10395153" y="3005612"/>
            <a:ext cx="1580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Glacier Deep Archive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E643FB-C9CF-A087-D82F-32C57F9FE4BA}"/>
              </a:ext>
            </a:extLst>
          </p:cNvPr>
          <p:cNvSpPr txBox="1"/>
          <p:nvPr/>
        </p:nvSpPr>
        <p:spPr>
          <a:xfrm>
            <a:off x="8111566" y="3001028"/>
            <a:ext cx="2105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Glacier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Flexible Retrieval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88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3991E594-3A80-A853-8E14-DA7AFF18F162}"/>
              </a:ext>
            </a:extLst>
          </p:cNvPr>
          <p:cNvSpPr/>
          <p:nvPr/>
        </p:nvSpPr>
        <p:spPr>
          <a:xfrm>
            <a:off x="1491709" y="1016000"/>
            <a:ext cx="10548000" cy="5698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452964D-0F95-BAB3-F1F0-62AEA8DA9803}"/>
              </a:ext>
            </a:extLst>
          </p:cNvPr>
          <p:cNvSpPr/>
          <p:nvPr/>
        </p:nvSpPr>
        <p:spPr>
          <a:xfrm>
            <a:off x="162249" y="1371600"/>
            <a:ext cx="3091599" cy="50419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35" y="144000"/>
            <a:ext cx="7731490" cy="739036"/>
          </a:xfrm>
        </p:spPr>
        <p:txBody>
          <a:bodyPr>
            <a:normAutofit/>
          </a:bodyPr>
          <a:lstStyle/>
          <a:p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 INTELLIGENT TIERING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34DB41-14BE-5023-93A3-C2F4173D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2003135"/>
            <a:ext cx="139591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EC44B3-9850-4D2A-3DCF-010D6732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8" y="1989000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951E094-1B25-BCCE-FF2F-2F9F484C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21" y="2003305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383332-A32F-F871-0D4B-2F36682C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03" y="197486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1479E7-56EC-22B7-1423-84CC874A3AA8}"/>
              </a:ext>
            </a:extLst>
          </p:cNvPr>
          <p:cNvSpPr txBox="1"/>
          <p:nvPr/>
        </p:nvSpPr>
        <p:spPr>
          <a:xfrm>
            <a:off x="325714" y="3443135"/>
            <a:ext cx="28757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 Intelligent Tiering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Oferece de forma automática economia de custos de armazenamento em três níveis de acesso de baixa latência e alto throughput quando os padrões de acesso mudam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E0650E-15C1-D73F-B70D-8617B67CE867}"/>
              </a:ext>
            </a:extLst>
          </p:cNvPr>
          <p:cNvSpPr txBox="1"/>
          <p:nvPr/>
        </p:nvSpPr>
        <p:spPr>
          <a:xfrm>
            <a:off x="3324106" y="3443135"/>
            <a:ext cx="2875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Standard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Objetos atribuídos pela primeira vez ao S3 Intelligent Tiering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EDC257-AFAB-49D0-34B9-A23BA83AEA2A}"/>
              </a:ext>
            </a:extLst>
          </p:cNvPr>
          <p:cNvSpPr txBox="1"/>
          <p:nvPr/>
        </p:nvSpPr>
        <p:spPr>
          <a:xfrm>
            <a:off x="6305944" y="3490331"/>
            <a:ext cx="2668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Standard IA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Objetos não acessados por 30 dias consecutivos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215FA6-4EF6-CAAE-D86F-DFD30F57EB85}"/>
              </a:ext>
            </a:extLst>
          </p:cNvPr>
          <p:cNvSpPr txBox="1"/>
          <p:nvPr/>
        </p:nvSpPr>
        <p:spPr>
          <a:xfrm>
            <a:off x="9096352" y="3443135"/>
            <a:ext cx="2875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Glacier Instant Retrieval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Objetos não acessados por 90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dias consecutivos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3ED83DC-D9A3-6631-57ED-7314D88400A5}"/>
              </a:ext>
            </a:extLst>
          </p:cNvPr>
          <p:cNvSpPr/>
          <p:nvPr/>
        </p:nvSpPr>
        <p:spPr>
          <a:xfrm>
            <a:off x="3435507" y="1839951"/>
            <a:ext cx="2668585" cy="331191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DDE331C-52C8-4E94-F716-C2651359DD87}"/>
              </a:ext>
            </a:extLst>
          </p:cNvPr>
          <p:cNvSpPr/>
          <p:nvPr/>
        </p:nvSpPr>
        <p:spPr>
          <a:xfrm>
            <a:off x="6305945" y="1844034"/>
            <a:ext cx="2668585" cy="331191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DDB5CA-998E-53C9-C410-F9C9CB0E2AFD}"/>
              </a:ext>
            </a:extLst>
          </p:cNvPr>
          <p:cNvSpPr/>
          <p:nvPr/>
        </p:nvSpPr>
        <p:spPr>
          <a:xfrm>
            <a:off x="9176382" y="1844034"/>
            <a:ext cx="2668585" cy="331191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E50DC6-5B04-4891-7E31-F71E18332E32}"/>
              </a:ext>
            </a:extLst>
          </p:cNvPr>
          <p:cNvCxnSpPr/>
          <p:nvPr/>
        </p:nvCxnSpPr>
        <p:spPr>
          <a:xfrm>
            <a:off x="5794694" y="2788818"/>
            <a:ext cx="810228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7734DE0-9862-B0D1-6604-F69E885AB198}"/>
              </a:ext>
            </a:extLst>
          </p:cNvPr>
          <p:cNvCxnSpPr/>
          <p:nvPr/>
        </p:nvCxnSpPr>
        <p:spPr>
          <a:xfrm>
            <a:off x="8691238" y="2788818"/>
            <a:ext cx="810228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6509AA6-8751-0769-D527-79E424073892}"/>
              </a:ext>
            </a:extLst>
          </p:cNvPr>
          <p:cNvCxnSpPr>
            <a:cxnSpLocks/>
          </p:cNvCxnSpPr>
          <p:nvPr/>
        </p:nvCxnSpPr>
        <p:spPr>
          <a:xfrm flipV="1">
            <a:off x="4711944" y="5345292"/>
            <a:ext cx="0" cy="960165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21D331D-1520-01AF-0738-CF32199EB9CF}"/>
              </a:ext>
            </a:extLst>
          </p:cNvPr>
          <p:cNvCxnSpPr>
            <a:cxnSpLocks/>
          </p:cNvCxnSpPr>
          <p:nvPr/>
        </p:nvCxnSpPr>
        <p:spPr>
          <a:xfrm rot="16200000">
            <a:off x="7268418" y="5750405"/>
            <a:ext cx="810228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BD1C6F8-A177-838C-32A5-42FD658D2778}"/>
              </a:ext>
            </a:extLst>
          </p:cNvPr>
          <p:cNvCxnSpPr>
            <a:cxnSpLocks/>
          </p:cNvCxnSpPr>
          <p:nvPr/>
        </p:nvCxnSpPr>
        <p:spPr>
          <a:xfrm flipV="1">
            <a:off x="10543336" y="5345290"/>
            <a:ext cx="0" cy="113991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02D7A93-256C-BD87-A01C-917BD2EBC7AC}"/>
              </a:ext>
            </a:extLst>
          </p:cNvPr>
          <p:cNvCxnSpPr>
            <a:cxnSpLocks/>
          </p:cNvCxnSpPr>
          <p:nvPr/>
        </p:nvCxnSpPr>
        <p:spPr>
          <a:xfrm>
            <a:off x="5085184" y="6155518"/>
            <a:ext cx="260701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A31A161-922C-CB04-C7BC-28A618724B7F}"/>
              </a:ext>
            </a:extLst>
          </p:cNvPr>
          <p:cNvCxnSpPr>
            <a:cxnSpLocks/>
          </p:cNvCxnSpPr>
          <p:nvPr/>
        </p:nvCxnSpPr>
        <p:spPr>
          <a:xfrm>
            <a:off x="5085184" y="6469252"/>
            <a:ext cx="5468784" cy="0"/>
          </a:xfrm>
          <a:prstGeom prst="straightConnector1">
            <a:avLst/>
          </a:prstGeom>
          <a:ln w="571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52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234" y="203529"/>
            <a:ext cx="7089530" cy="1170715"/>
          </a:xfrm>
        </p:spPr>
        <p:txBody>
          <a:bodyPr>
            <a:norm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COMPARAÇãO ENTRE CLASSES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E93C516-54DA-4662-A1B6-C8CF5DCC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51147"/>
              </p:ext>
            </p:extLst>
          </p:nvPr>
        </p:nvGraphicFramePr>
        <p:xfrm>
          <a:off x="118965" y="1700313"/>
          <a:ext cx="1195406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366">
                  <a:extLst>
                    <a:ext uri="{9D8B030D-6E8A-4147-A177-3AD203B41FA5}">
                      <a16:colId xmlns:a16="http://schemas.microsoft.com/office/drawing/2014/main" val="1560877366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138691382"/>
                    </a:ext>
                  </a:extLst>
                </a:gridCol>
                <a:gridCol w="1638388">
                  <a:extLst>
                    <a:ext uri="{9D8B030D-6E8A-4147-A177-3AD203B41FA5}">
                      <a16:colId xmlns:a16="http://schemas.microsoft.com/office/drawing/2014/main" val="2057684502"/>
                    </a:ext>
                  </a:extLst>
                </a:gridCol>
                <a:gridCol w="1273405">
                  <a:extLst>
                    <a:ext uri="{9D8B030D-6E8A-4147-A177-3AD203B41FA5}">
                      <a16:colId xmlns:a16="http://schemas.microsoft.com/office/drawing/2014/main" val="2440569449"/>
                    </a:ext>
                  </a:extLst>
                </a:gridCol>
                <a:gridCol w="1357058">
                  <a:extLst>
                    <a:ext uri="{9D8B030D-6E8A-4147-A177-3AD203B41FA5}">
                      <a16:colId xmlns:a16="http://schemas.microsoft.com/office/drawing/2014/main" val="3532863165"/>
                    </a:ext>
                  </a:extLst>
                </a:gridCol>
                <a:gridCol w="1459302">
                  <a:extLst>
                    <a:ext uri="{9D8B030D-6E8A-4147-A177-3AD203B41FA5}">
                      <a16:colId xmlns:a16="http://schemas.microsoft.com/office/drawing/2014/main" val="3484389031"/>
                    </a:ext>
                  </a:extLst>
                </a:gridCol>
                <a:gridCol w="1617317">
                  <a:extLst>
                    <a:ext uri="{9D8B030D-6E8A-4147-A177-3AD203B41FA5}">
                      <a16:colId xmlns:a16="http://schemas.microsoft.com/office/drawing/2014/main" val="4145590902"/>
                    </a:ext>
                  </a:extLst>
                </a:gridCol>
                <a:gridCol w="1163270">
                  <a:extLst>
                    <a:ext uri="{9D8B030D-6E8A-4147-A177-3AD203B41FA5}">
                      <a16:colId xmlns:a16="http://schemas.microsoft.com/office/drawing/2014/main" val="4227478829"/>
                    </a:ext>
                  </a:extLst>
                </a:gridCol>
              </a:tblGrid>
              <a:tr h="291736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latin typeface="Fredoka" pitchFamily="2" charset="-79"/>
                        <a:cs typeface="Fredoka" pitchFamily="2" charset="-79"/>
                      </a:endParaRP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Standard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Intelligent-Tiering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Standard-IA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One Zone-IA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Glacier Instant Retrieval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Glacier Flexible Retrieval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FFFFFF"/>
                          </a:solidFill>
                          <a:latin typeface="Fredoka" pitchFamily="2" charset="-79"/>
                          <a:cs typeface="Fredoka" pitchFamily="2" charset="-79"/>
                        </a:rPr>
                        <a:t>Glacier Deep Archive</a:t>
                      </a:r>
                    </a:p>
                  </a:txBody>
                  <a:tcPr>
                    <a:solidFill>
                      <a:srgbClr val="769D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6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Durabilidade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99.999999999% == (11 9’s)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5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Latência de primeiro byte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milissegundos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milissegundos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milissegundos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milissegundos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milissegundos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minutos ou horas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horas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Disponibilidade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99.99%</a:t>
                      </a: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99.95%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55033"/>
                  </a:ext>
                </a:extLst>
              </a:tr>
              <a:tr h="240109">
                <a:tc>
                  <a:txBody>
                    <a:bodyPr/>
                    <a:lstStyle/>
                    <a:p>
                      <a:r>
                        <a:rPr lang="pt-BR" sz="1400" dirty="0"/>
                        <a:t>Disponibilidade SLA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99.99%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8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Zonas de disponibilidades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&gt;=3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&gt;=3</a:t>
                      </a: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&gt;=3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&gt;=3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&gt;=3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&gt;=3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8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Min. de armazenamento</a:t>
                      </a:r>
                      <a:br>
                        <a:rPr lang="pt-BR" sz="1400" dirty="0"/>
                      </a:br>
                      <a:r>
                        <a:rPr lang="pt-BR" sz="1400" dirty="0"/>
                        <a:t>Duração de cobrança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Nenhuma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Nenhuma</a:t>
                      </a: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30 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30 dias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90 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90 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180 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3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Min. Cobrança </a:t>
                      </a:r>
                      <a:br>
                        <a:rPr lang="pt-BR" sz="1400" dirty="0"/>
                      </a:br>
                      <a:r>
                        <a:rPr lang="pt-BR" sz="1400" dirty="0"/>
                        <a:t>Tamanho do objeto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Nenhuma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Nenhuma</a:t>
                      </a:r>
                      <a:endParaRPr lang="pt-BR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128kb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128kb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128kb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40kb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40kb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Taxa de recuperação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Nenhuma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Nenhuma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GB recuperado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GB recuperado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GB recuperado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GB recuperado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GB recuperado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1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7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234" y="203529"/>
            <a:ext cx="7089530" cy="1170715"/>
          </a:xfrm>
        </p:spPr>
        <p:txBody>
          <a:bodyPr>
            <a:norm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Política DE CICLO DE VIDA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346E4-DF04-7335-5C3F-0198BED8F9A7}"/>
              </a:ext>
            </a:extLst>
          </p:cNvPr>
          <p:cNvSpPr txBox="1"/>
          <p:nvPr/>
        </p:nvSpPr>
        <p:spPr>
          <a:xfrm>
            <a:off x="331303" y="1374244"/>
            <a:ext cx="115293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Use políticas de ciclo de vida do S3 para fazer a transição dos objetos para outra classe de armazenamento. As regras de ciclo de vida do S3 atuam conforme a idade do objeto. </a:t>
            </a: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85469BAA-2DB6-A412-1471-6B0A8FD4165A}"/>
              </a:ext>
            </a:extLst>
          </p:cNvPr>
          <p:cNvSpPr/>
          <p:nvPr/>
        </p:nvSpPr>
        <p:spPr>
          <a:xfrm>
            <a:off x="331303" y="3241861"/>
            <a:ext cx="11529392" cy="1620078"/>
          </a:xfrm>
          <a:prstGeom prst="roundRect">
            <a:avLst/>
          </a:prstGeom>
          <a:solidFill>
            <a:srgbClr val="4F80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Mova objetos com mais de 30 dias para S3 Standard – Infrequent Access</a:t>
            </a:r>
          </a:p>
          <a:p>
            <a:pPr marL="342900" indent="-342900" algn="ctr">
              <a:buAutoNum type="arabicPeriod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   2. Mova objetos com mais de 365 dias para o Amazon S3 Glacier Deep Archive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0F2D2-3770-CE44-7579-9C8AA7AF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05" y="5074557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1A21EA-E4A9-83E4-A80A-755BCAC9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02" y="5074557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574DF0-55EF-0030-9D8F-E1DC8369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80" y="5074557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56129E-B89E-FB75-9FA6-C92A1CB99BCD}"/>
              </a:ext>
            </a:extLst>
          </p:cNvPr>
          <p:cNvCxnSpPr/>
          <p:nvPr/>
        </p:nvCxnSpPr>
        <p:spPr>
          <a:xfrm>
            <a:off x="3853543" y="5696857"/>
            <a:ext cx="1453243" cy="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C4CA8D-9C78-0DC5-CF3F-4A5D95D393A9}"/>
              </a:ext>
            </a:extLst>
          </p:cNvPr>
          <p:cNvCxnSpPr/>
          <p:nvPr/>
        </p:nvCxnSpPr>
        <p:spPr>
          <a:xfrm>
            <a:off x="6774543" y="5696857"/>
            <a:ext cx="1453243" cy="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0BBF77-5BF1-F25E-36F3-D0629973F34E}"/>
              </a:ext>
            </a:extLst>
          </p:cNvPr>
          <p:cNvSpPr txBox="1"/>
          <p:nvPr/>
        </p:nvSpPr>
        <p:spPr>
          <a:xfrm>
            <a:off x="3964214" y="5201041"/>
            <a:ext cx="1053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30 dias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F4DE6C-554E-9879-42EB-110635A921C7}"/>
              </a:ext>
            </a:extLst>
          </p:cNvPr>
          <p:cNvSpPr txBox="1"/>
          <p:nvPr/>
        </p:nvSpPr>
        <p:spPr>
          <a:xfrm>
            <a:off x="6785052" y="5200177"/>
            <a:ext cx="1321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365 dias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1960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56" y="144000"/>
            <a:ext cx="8082353" cy="681997"/>
          </a:xfrm>
        </p:spPr>
        <p:txBody>
          <a:bodyPr>
            <a:no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REPLICAÇÃO DE OBJETOS DO S3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346E4-DF04-7335-5C3F-0198BED8F9A7}"/>
              </a:ext>
            </a:extLst>
          </p:cNvPr>
          <p:cNvSpPr txBox="1"/>
          <p:nvPr/>
        </p:nvSpPr>
        <p:spPr>
          <a:xfrm>
            <a:off x="3159628" y="1408820"/>
            <a:ext cx="27027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Selecione o conjunto de dados e o bucket de origem</a:t>
            </a:r>
            <a:endParaRPr lang="pt-BR" sz="2000" dirty="0">
              <a:solidFill>
                <a:srgbClr val="FF2F9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BEE2AB-20AD-40D2-8171-B45E82BAC11B}"/>
              </a:ext>
            </a:extLst>
          </p:cNvPr>
          <p:cNvSpPr txBox="1"/>
          <p:nvPr/>
        </p:nvSpPr>
        <p:spPr>
          <a:xfrm>
            <a:off x="162802" y="3402281"/>
            <a:ext cx="26664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Replicação do Amazon S3</a:t>
            </a:r>
          </a:p>
          <a:p>
            <a:pPr algn="ctr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Cópia automática e assíncrona de objetos entre buckets do Amazon S3</a:t>
            </a:r>
          </a:p>
          <a:p>
            <a:pPr algn="ctr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ctr"/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962876-CBBB-D24A-AD1D-E28DE8F72F5D}"/>
              </a:ext>
            </a:extLst>
          </p:cNvPr>
          <p:cNvSpPr txBox="1"/>
          <p:nvPr/>
        </p:nvSpPr>
        <p:spPr>
          <a:xfrm>
            <a:off x="6106409" y="1408820"/>
            <a:ext cx="2702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Selecione um ou mais buckets de destino</a:t>
            </a:r>
            <a:endParaRPr lang="pt-BR" sz="2000" dirty="0">
              <a:solidFill>
                <a:srgbClr val="FF2F92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A3AFF-C640-EF91-711D-EB5D49320C8D}"/>
              </a:ext>
            </a:extLst>
          </p:cNvPr>
          <p:cNvSpPr txBox="1"/>
          <p:nvPr/>
        </p:nvSpPr>
        <p:spPr>
          <a:xfrm>
            <a:off x="9062216" y="1408820"/>
            <a:ext cx="2702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Opção: substituição do proprietário</a:t>
            </a:r>
            <a:endParaRPr lang="pt-BR" sz="2000" dirty="0">
              <a:solidFill>
                <a:srgbClr val="FF2F9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7C5F7A-756A-843E-2D34-42AD91A5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0" y="1612809"/>
            <a:ext cx="1414139" cy="14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3D04C0-364E-ABC9-30D3-B123C27FA5C4}"/>
              </a:ext>
            </a:extLst>
          </p:cNvPr>
          <p:cNvSpPr txBox="1"/>
          <p:nvPr/>
        </p:nvSpPr>
        <p:spPr>
          <a:xfrm>
            <a:off x="6098292" y="2128993"/>
            <a:ext cx="2702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Replicação na mesma região (SRR) do S3</a:t>
            </a:r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0EF5A2-9DE5-A088-5FC4-954093CFD9F8}"/>
              </a:ext>
            </a:extLst>
          </p:cNvPr>
          <p:cNvSpPr txBox="1"/>
          <p:nvPr/>
        </p:nvSpPr>
        <p:spPr>
          <a:xfrm>
            <a:off x="6117889" y="5770782"/>
            <a:ext cx="2702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Replicação entre regiões (CRR) do S3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B94125-D952-B28E-E1EC-CC5E77F58AAF}"/>
              </a:ext>
            </a:extLst>
          </p:cNvPr>
          <p:cNvSpPr txBox="1"/>
          <p:nvPr/>
        </p:nvSpPr>
        <p:spPr>
          <a:xfrm>
            <a:off x="9038346" y="3270418"/>
            <a:ext cx="27027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Altere a conta de destino ou a propriedade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Opção para alterar a classe de armazenamento de destino para otimização de custo</a:t>
            </a:r>
            <a:endParaRPr lang="pt-BR" sz="20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713FB35-4AB0-5B51-3D04-079A0F1F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72" y="2262423"/>
            <a:ext cx="959612" cy="98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5B84B74-5130-B333-0956-F698D625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24" y="2756341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020F641D-E9A3-E1C4-5EE3-06C32A2EB9CD}"/>
              </a:ext>
            </a:extLst>
          </p:cNvPr>
          <p:cNvSpPr/>
          <p:nvPr/>
        </p:nvSpPr>
        <p:spPr>
          <a:xfrm rot="20522531">
            <a:off x="3816766" y="3443933"/>
            <a:ext cx="648468" cy="3941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15BB3D-58ED-99C6-18D3-1CD46FE23ED5}"/>
              </a:ext>
            </a:extLst>
          </p:cNvPr>
          <p:cNvSpPr/>
          <p:nvPr/>
        </p:nvSpPr>
        <p:spPr>
          <a:xfrm>
            <a:off x="4014457" y="4907409"/>
            <a:ext cx="396084" cy="388883"/>
          </a:xfrm>
          <a:prstGeom prst="rect">
            <a:avLst/>
          </a:prstGeom>
          <a:noFill/>
          <a:ln w="28575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8B05FB-D5C1-2B54-2208-EA90328ED4D1}"/>
              </a:ext>
            </a:extLst>
          </p:cNvPr>
          <p:cNvSpPr/>
          <p:nvPr/>
        </p:nvSpPr>
        <p:spPr>
          <a:xfrm>
            <a:off x="4701643" y="4907409"/>
            <a:ext cx="396084" cy="388883"/>
          </a:xfrm>
          <a:prstGeom prst="rect">
            <a:avLst/>
          </a:prstGeom>
          <a:noFill/>
          <a:ln w="28575">
            <a:solidFill>
              <a:srgbClr val="7AA22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18">
            <a:extLst>
              <a:ext uri="{FF2B5EF4-FFF2-40B4-BE49-F238E27FC236}">
                <a16:creationId xmlns:a16="http://schemas.microsoft.com/office/drawing/2014/main" id="{9B25BAD2-4F53-9134-A3B1-146907FE273B}"/>
              </a:ext>
            </a:extLst>
          </p:cNvPr>
          <p:cNvSpPr/>
          <p:nvPr/>
        </p:nvSpPr>
        <p:spPr>
          <a:xfrm>
            <a:off x="3975401" y="5586497"/>
            <a:ext cx="483723" cy="388883"/>
          </a:xfrm>
          <a:prstGeom prst="triangle">
            <a:avLst/>
          </a:prstGeom>
          <a:noFill/>
          <a:ln w="28575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19">
            <a:extLst>
              <a:ext uri="{FF2B5EF4-FFF2-40B4-BE49-F238E27FC236}">
                <a16:creationId xmlns:a16="http://schemas.microsoft.com/office/drawing/2014/main" id="{2A1C4E16-6679-F185-57A1-B6E4E80F10AB}"/>
              </a:ext>
            </a:extLst>
          </p:cNvPr>
          <p:cNvSpPr/>
          <p:nvPr/>
        </p:nvSpPr>
        <p:spPr>
          <a:xfrm>
            <a:off x="4657823" y="5573398"/>
            <a:ext cx="483723" cy="388883"/>
          </a:xfrm>
          <a:prstGeom prst="triangle">
            <a:avLst/>
          </a:prstGeom>
          <a:noFill/>
          <a:ln w="28575">
            <a:solidFill>
              <a:srgbClr val="7AA22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9968EDB-8005-2730-52E0-6ED6C79C8ABC}"/>
              </a:ext>
            </a:extLst>
          </p:cNvPr>
          <p:cNvCxnSpPr/>
          <p:nvPr/>
        </p:nvCxnSpPr>
        <p:spPr>
          <a:xfrm>
            <a:off x="4547556" y="4177901"/>
            <a:ext cx="0" cy="554729"/>
          </a:xfrm>
          <a:prstGeom prst="straightConnector1">
            <a:avLst/>
          </a:prstGeom>
          <a:ln w="38100">
            <a:solidFill>
              <a:srgbClr val="7AA22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27AECEA-16D1-1C3E-AAFB-677CCDA47749}"/>
              </a:ext>
            </a:extLst>
          </p:cNvPr>
          <p:cNvSpPr/>
          <p:nvPr/>
        </p:nvSpPr>
        <p:spPr>
          <a:xfrm>
            <a:off x="127177" y="1330036"/>
            <a:ext cx="2731702" cy="4794689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1254A42-9276-11EE-2AEE-C9F9CA85C5C7}"/>
              </a:ext>
            </a:extLst>
          </p:cNvPr>
          <p:cNvSpPr/>
          <p:nvPr/>
        </p:nvSpPr>
        <p:spPr>
          <a:xfrm>
            <a:off x="3122533" y="1330036"/>
            <a:ext cx="2731702" cy="5178269"/>
          </a:xfrm>
          <a:prstGeom prst="rect">
            <a:avLst/>
          </a:prstGeom>
          <a:noFill/>
          <a:ln w="2857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E0C52D-5F46-DAF8-FF39-4247A6505D67}"/>
              </a:ext>
            </a:extLst>
          </p:cNvPr>
          <p:cNvSpPr/>
          <p:nvPr/>
        </p:nvSpPr>
        <p:spPr>
          <a:xfrm>
            <a:off x="9047727" y="1330035"/>
            <a:ext cx="2731702" cy="5178269"/>
          </a:xfrm>
          <a:prstGeom prst="rect">
            <a:avLst/>
          </a:prstGeom>
          <a:noFill/>
          <a:ln w="2857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DF47CA-1FB7-8E2A-7696-C545984652C2}"/>
              </a:ext>
            </a:extLst>
          </p:cNvPr>
          <p:cNvSpPr/>
          <p:nvPr/>
        </p:nvSpPr>
        <p:spPr>
          <a:xfrm>
            <a:off x="6098292" y="1330034"/>
            <a:ext cx="2731702" cy="5178269"/>
          </a:xfrm>
          <a:prstGeom prst="rect">
            <a:avLst/>
          </a:prstGeom>
          <a:noFill/>
          <a:ln w="28575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055FCE1-D892-9184-3F31-6FC6AE48EE10}"/>
              </a:ext>
            </a:extLst>
          </p:cNvPr>
          <p:cNvGrpSpPr/>
          <p:nvPr/>
        </p:nvGrpSpPr>
        <p:grpSpPr>
          <a:xfrm>
            <a:off x="6241863" y="2939505"/>
            <a:ext cx="2415581" cy="1232013"/>
            <a:chOff x="6249980" y="2362512"/>
            <a:chExt cx="2415581" cy="1232013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241496A6-1809-A259-55E2-E24936001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580" y="2636903"/>
              <a:ext cx="69795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6A3E3EB7-C4E9-B779-7C3B-84DD04A8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229" y="2404157"/>
              <a:ext cx="69795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6D4BA7-1593-B828-8559-2EED6264BAAC}"/>
                </a:ext>
              </a:extLst>
            </p:cNvPr>
            <p:cNvSpPr/>
            <p:nvPr/>
          </p:nvSpPr>
          <p:spPr>
            <a:xfrm>
              <a:off x="6249980" y="2362512"/>
              <a:ext cx="2415581" cy="123201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a Direita 30">
              <a:extLst>
                <a:ext uri="{FF2B5EF4-FFF2-40B4-BE49-F238E27FC236}">
                  <a16:creationId xmlns:a16="http://schemas.microsoft.com/office/drawing/2014/main" id="{94E87197-40AD-0FA3-AF63-C5F15F433122}"/>
                </a:ext>
              </a:extLst>
            </p:cNvPr>
            <p:cNvSpPr/>
            <p:nvPr/>
          </p:nvSpPr>
          <p:spPr>
            <a:xfrm>
              <a:off x="7073331" y="2811044"/>
              <a:ext cx="648468" cy="394138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rgbClr val="7AA22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D41013-7348-BCD7-CCB4-485688478C7D}"/>
                </a:ext>
              </a:extLst>
            </p:cNvPr>
            <p:cNvSpPr/>
            <p:nvPr/>
          </p:nvSpPr>
          <p:spPr>
            <a:xfrm>
              <a:off x="7913584" y="2892070"/>
              <a:ext cx="493957" cy="406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3C0ABC58-0646-B904-A841-8878F2586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17" y="2824263"/>
              <a:ext cx="697959" cy="720000"/>
            </a:xfrm>
            <a:prstGeom prst="rect">
              <a:avLst/>
            </a:prstGeom>
            <a:noFill/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D80E50E-665C-E9E2-72EA-147D0F736736}"/>
              </a:ext>
            </a:extLst>
          </p:cNvPr>
          <p:cNvGrpSpPr/>
          <p:nvPr/>
        </p:nvGrpSpPr>
        <p:grpSpPr>
          <a:xfrm>
            <a:off x="6241863" y="4535826"/>
            <a:ext cx="2415581" cy="1232013"/>
            <a:chOff x="6249980" y="2362512"/>
            <a:chExt cx="2415581" cy="1232013"/>
          </a:xfrm>
        </p:grpSpPr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37806270-36C9-B394-1A33-F12A7FBFE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580" y="2636903"/>
              <a:ext cx="69795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010DD149-4971-C8FC-A23F-EEA859759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229" y="2404157"/>
              <a:ext cx="69795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6192DF0-AA1E-8A67-5ED8-C2DDF7FF855D}"/>
                </a:ext>
              </a:extLst>
            </p:cNvPr>
            <p:cNvSpPr/>
            <p:nvPr/>
          </p:nvSpPr>
          <p:spPr>
            <a:xfrm>
              <a:off x="6249980" y="2362512"/>
              <a:ext cx="2415581" cy="123201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eta para a Direita 37">
              <a:extLst>
                <a:ext uri="{FF2B5EF4-FFF2-40B4-BE49-F238E27FC236}">
                  <a16:creationId xmlns:a16="http://schemas.microsoft.com/office/drawing/2014/main" id="{E5E3410D-239C-6FB0-B1DC-C1093E076751}"/>
                </a:ext>
              </a:extLst>
            </p:cNvPr>
            <p:cNvSpPr/>
            <p:nvPr/>
          </p:nvSpPr>
          <p:spPr>
            <a:xfrm>
              <a:off x="7073331" y="2811044"/>
              <a:ext cx="648468" cy="394138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rgbClr val="7AA22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307640-9FD9-3E40-46BB-6FEFE575C041}"/>
                </a:ext>
              </a:extLst>
            </p:cNvPr>
            <p:cNvSpPr/>
            <p:nvPr/>
          </p:nvSpPr>
          <p:spPr>
            <a:xfrm>
              <a:off x="7913584" y="2892070"/>
              <a:ext cx="493957" cy="406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27F3DA64-68D1-4298-693A-D3D147E20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17" y="2824263"/>
              <a:ext cx="697959" cy="720000"/>
            </a:xfrm>
            <a:prstGeom prst="rect">
              <a:avLst/>
            </a:prstGeom>
            <a:noFill/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44B5FFA-303A-9C0D-082E-805DE63ABCA6}"/>
              </a:ext>
            </a:extLst>
          </p:cNvPr>
          <p:cNvSpPr txBox="1"/>
          <p:nvPr/>
        </p:nvSpPr>
        <p:spPr>
          <a:xfrm>
            <a:off x="7219579" y="4146483"/>
            <a:ext cx="460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55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6663B08-35ED-4861-EE2E-B0C97A2C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51" y="3116842"/>
            <a:ext cx="1744898" cy="180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6" y="144000"/>
            <a:ext cx="8770428" cy="681997"/>
          </a:xfrm>
        </p:spPr>
        <p:txBody>
          <a:bodyPr>
            <a:no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MULTIPART UPLOAD DO AMAZON S3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0D902B-89BE-1998-6C80-F7CE54752228}"/>
              </a:ext>
            </a:extLst>
          </p:cNvPr>
          <p:cNvSpPr txBox="1"/>
          <p:nvPr/>
        </p:nvSpPr>
        <p:spPr>
          <a:xfrm>
            <a:off x="163612" y="1020134"/>
            <a:ext cx="298494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Inicie o upload</a:t>
            </a: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Faça o upload das partes do objeto</a:t>
            </a: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Conclua o multipart upload</a:t>
            </a: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Observação: você não pode executar upload multiparte manualmente usando o Console de gerenciamento da AWS</a:t>
            </a:r>
            <a:endParaRPr lang="pt-BR" sz="2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C79324-6FC7-2954-3181-3A1098536278}"/>
              </a:ext>
            </a:extLst>
          </p:cNvPr>
          <p:cNvSpPr/>
          <p:nvPr/>
        </p:nvSpPr>
        <p:spPr>
          <a:xfrm>
            <a:off x="5880100" y="1943100"/>
            <a:ext cx="838200" cy="774700"/>
          </a:xfrm>
          <a:prstGeom prst="rect">
            <a:avLst/>
          </a:prstGeom>
          <a:solidFill>
            <a:srgbClr val="4F8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8C47AF-6331-35F2-936E-609C67A7ED01}"/>
              </a:ext>
            </a:extLst>
          </p:cNvPr>
          <p:cNvSpPr/>
          <p:nvPr/>
        </p:nvSpPr>
        <p:spPr>
          <a:xfrm>
            <a:off x="5880100" y="3024673"/>
            <a:ext cx="838200" cy="774700"/>
          </a:xfrm>
          <a:prstGeom prst="rect">
            <a:avLst/>
          </a:prstGeom>
          <a:solidFill>
            <a:srgbClr val="4F8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DFCCC0-C012-2006-64AF-FFA9FED15CBB}"/>
              </a:ext>
            </a:extLst>
          </p:cNvPr>
          <p:cNvSpPr/>
          <p:nvPr/>
        </p:nvSpPr>
        <p:spPr>
          <a:xfrm>
            <a:off x="5880100" y="4106246"/>
            <a:ext cx="838200" cy="774700"/>
          </a:xfrm>
          <a:prstGeom prst="rect">
            <a:avLst/>
          </a:prstGeom>
          <a:solidFill>
            <a:srgbClr val="4F8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EA0185-567A-0547-5082-F051ECB08B6D}"/>
              </a:ext>
            </a:extLst>
          </p:cNvPr>
          <p:cNvSpPr/>
          <p:nvPr/>
        </p:nvSpPr>
        <p:spPr>
          <a:xfrm>
            <a:off x="5880100" y="5187819"/>
            <a:ext cx="838200" cy="774700"/>
          </a:xfrm>
          <a:prstGeom prst="rect">
            <a:avLst/>
          </a:prstGeom>
          <a:solidFill>
            <a:srgbClr val="4F8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C3B20B2-5A25-60B0-F66D-48052ADDC78F}"/>
              </a:ext>
            </a:extLst>
          </p:cNvPr>
          <p:cNvCxnSpPr/>
          <p:nvPr/>
        </p:nvCxnSpPr>
        <p:spPr>
          <a:xfrm>
            <a:off x="6858000" y="2330450"/>
            <a:ext cx="2806700" cy="0"/>
          </a:xfrm>
          <a:prstGeom prst="straightConnector1">
            <a:avLst/>
          </a:prstGeom>
          <a:ln w="571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BC32F38-D396-8326-D73E-23FE7B57F4A5}"/>
              </a:ext>
            </a:extLst>
          </p:cNvPr>
          <p:cNvCxnSpPr/>
          <p:nvPr/>
        </p:nvCxnSpPr>
        <p:spPr>
          <a:xfrm>
            <a:off x="6858000" y="3412023"/>
            <a:ext cx="2806700" cy="0"/>
          </a:xfrm>
          <a:prstGeom prst="straightConnector1">
            <a:avLst/>
          </a:prstGeom>
          <a:ln w="571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9D88130-76AA-AFE1-EECB-3C9B39AC31EF}"/>
              </a:ext>
            </a:extLst>
          </p:cNvPr>
          <p:cNvCxnSpPr/>
          <p:nvPr/>
        </p:nvCxnSpPr>
        <p:spPr>
          <a:xfrm>
            <a:off x="6858000" y="4493596"/>
            <a:ext cx="2806700" cy="0"/>
          </a:xfrm>
          <a:prstGeom prst="straightConnector1">
            <a:avLst/>
          </a:prstGeom>
          <a:ln w="571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7B3B117-3062-7EFC-FDBB-333376991BBA}"/>
              </a:ext>
            </a:extLst>
          </p:cNvPr>
          <p:cNvCxnSpPr/>
          <p:nvPr/>
        </p:nvCxnSpPr>
        <p:spPr>
          <a:xfrm>
            <a:off x="6858000" y="5575169"/>
            <a:ext cx="2806700" cy="0"/>
          </a:xfrm>
          <a:prstGeom prst="straightConnector1">
            <a:avLst/>
          </a:prstGeom>
          <a:ln w="571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E01A077-E3E0-568F-BAB8-8E7E19BB2215}"/>
              </a:ext>
            </a:extLst>
          </p:cNvPr>
          <p:cNvSpPr txBox="1"/>
          <p:nvPr/>
        </p:nvSpPr>
        <p:spPr>
          <a:xfrm>
            <a:off x="7677151" y="1595790"/>
            <a:ext cx="116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90%</a:t>
            </a:r>
            <a:endParaRPr lang="pt-BR" sz="28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08FBE0D-0211-5F49-95D5-1376E71E1A2E}"/>
              </a:ext>
            </a:extLst>
          </p:cNvPr>
          <p:cNvSpPr txBox="1"/>
          <p:nvPr/>
        </p:nvSpPr>
        <p:spPr>
          <a:xfrm>
            <a:off x="7677151" y="2694523"/>
            <a:ext cx="116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68%</a:t>
            </a:r>
            <a:endParaRPr lang="pt-BR" sz="28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410497F-0404-82FF-E333-E36F75475445}"/>
              </a:ext>
            </a:extLst>
          </p:cNvPr>
          <p:cNvSpPr txBox="1"/>
          <p:nvPr/>
        </p:nvSpPr>
        <p:spPr>
          <a:xfrm>
            <a:off x="7829551" y="4926209"/>
            <a:ext cx="116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12%</a:t>
            </a:r>
            <a:endParaRPr lang="pt-BR" sz="28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58FF327-DA5B-93F6-1C9F-564C1628F8E0}"/>
              </a:ext>
            </a:extLst>
          </p:cNvPr>
          <p:cNvSpPr txBox="1"/>
          <p:nvPr/>
        </p:nvSpPr>
        <p:spPr>
          <a:xfrm>
            <a:off x="7829551" y="3928495"/>
            <a:ext cx="116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47%</a:t>
            </a:r>
            <a:endParaRPr lang="pt-BR" sz="28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B01C66-BB1C-5A8E-D8B9-BE150BBCDCB0}"/>
              </a:ext>
            </a:extLst>
          </p:cNvPr>
          <p:cNvSpPr txBox="1"/>
          <p:nvPr/>
        </p:nvSpPr>
        <p:spPr>
          <a:xfrm>
            <a:off x="9918700" y="4908288"/>
            <a:ext cx="21336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Amazon S3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Recria o objeto de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peças individuais</a:t>
            </a:r>
            <a:endParaRPr lang="pt-BR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3CC7FA5C-E9AF-F943-4EFB-139B7111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746" y="3451442"/>
            <a:ext cx="1080000" cy="10800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7DE6914B-71B2-A562-A171-01C5A182D024}"/>
              </a:ext>
            </a:extLst>
          </p:cNvPr>
          <p:cNvSpPr/>
          <p:nvPr/>
        </p:nvSpPr>
        <p:spPr>
          <a:xfrm>
            <a:off x="10498508" y="3365500"/>
            <a:ext cx="1143929" cy="320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C7005F1-36AC-361A-2C46-05D938872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96"/>
          <a:stretch/>
        </p:blipFill>
        <p:spPr>
          <a:xfrm>
            <a:off x="10530472" y="2958206"/>
            <a:ext cx="1080000" cy="681997"/>
          </a:xfrm>
          <a:prstGeom prst="rect">
            <a:avLst/>
          </a:prstGeom>
        </p:spPr>
      </p:pic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8E60EF3-3F14-FE1E-4123-B186A5067F51}"/>
              </a:ext>
            </a:extLst>
          </p:cNvPr>
          <p:cNvCxnSpPr>
            <a:stCxn id="52" idx="3"/>
          </p:cNvCxnSpPr>
          <p:nvPr/>
        </p:nvCxnSpPr>
        <p:spPr>
          <a:xfrm>
            <a:off x="4697746" y="3991442"/>
            <a:ext cx="610234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421B3533-F9D4-04F9-1DD2-F9D6831243CE}"/>
              </a:ext>
            </a:extLst>
          </p:cNvPr>
          <p:cNvCxnSpPr>
            <a:cxnSpLocks/>
          </p:cNvCxnSpPr>
          <p:nvPr/>
        </p:nvCxnSpPr>
        <p:spPr>
          <a:xfrm flipV="1">
            <a:off x="5307980" y="2330450"/>
            <a:ext cx="0" cy="3240147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B5F3B8E-4C8E-B063-D162-48BEE263934A}"/>
              </a:ext>
            </a:extLst>
          </p:cNvPr>
          <p:cNvCxnSpPr>
            <a:cxnSpLocks/>
          </p:cNvCxnSpPr>
          <p:nvPr/>
        </p:nvCxnSpPr>
        <p:spPr>
          <a:xfrm>
            <a:off x="5289692" y="5570597"/>
            <a:ext cx="57212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Conector de Seta Reta 7167">
            <a:extLst>
              <a:ext uri="{FF2B5EF4-FFF2-40B4-BE49-F238E27FC236}">
                <a16:creationId xmlns:a16="http://schemas.microsoft.com/office/drawing/2014/main" id="{94167AA5-C2AB-AA55-BE3C-EAC0CCBD265E}"/>
              </a:ext>
            </a:extLst>
          </p:cNvPr>
          <p:cNvCxnSpPr>
            <a:cxnSpLocks/>
          </p:cNvCxnSpPr>
          <p:nvPr/>
        </p:nvCxnSpPr>
        <p:spPr>
          <a:xfrm>
            <a:off x="5289692" y="4531442"/>
            <a:ext cx="57212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Conector de Seta Reta 7168">
            <a:extLst>
              <a:ext uri="{FF2B5EF4-FFF2-40B4-BE49-F238E27FC236}">
                <a16:creationId xmlns:a16="http://schemas.microsoft.com/office/drawing/2014/main" id="{BA0E2321-BFDB-E14B-6975-3704CF8AF614}"/>
              </a:ext>
            </a:extLst>
          </p:cNvPr>
          <p:cNvCxnSpPr>
            <a:cxnSpLocks/>
          </p:cNvCxnSpPr>
          <p:nvPr/>
        </p:nvCxnSpPr>
        <p:spPr>
          <a:xfrm>
            <a:off x="5307980" y="3429000"/>
            <a:ext cx="57212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Conector de Seta Reta 7170">
            <a:extLst>
              <a:ext uri="{FF2B5EF4-FFF2-40B4-BE49-F238E27FC236}">
                <a16:creationId xmlns:a16="http://schemas.microsoft.com/office/drawing/2014/main" id="{4C25B551-0DEE-B8F7-321C-4280AACAE00B}"/>
              </a:ext>
            </a:extLst>
          </p:cNvPr>
          <p:cNvCxnSpPr>
            <a:cxnSpLocks/>
          </p:cNvCxnSpPr>
          <p:nvPr/>
        </p:nvCxnSpPr>
        <p:spPr>
          <a:xfrm>
            <a:off x="5289692" y="2346960"/>
            <a:ext cx="57212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4F6B-63F1-ED01-9B68-045B4FFE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48FD-53BE-F964-FBBE-05148C57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ARMAZENAMENTO DE OBJETOS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9F6F124-143C-68E3-A014-1BB0A48D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55" y="88112"/>
            <a:ext cx="1582511" cy="163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C69347-CE94-29BE-052A-D5AD678B6D3F}"/>
              </a:ext>
            </a:extLst>
          </p:cNvPr>
          <p:cNvSpPr txBox="1"/>
          <p:nvPr/>
        </p:nvSpPr>
        <p:spPr>
          <a:xfrm>
            <a:off x="838200" y="1921531"/>
            <a:ext cx="110348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solidFill>
                  <a:srgbClr val="FFFFFF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No armazenamento de objetos, os arquivos são armazenados como objetos com base em atributos e metadados. Cada objeto consiste em dados, metadados e uma chave de objeto. Os metadados têm informações sobre os dados (tamanho do objeto, finalidade do objeto e mais), e a chave do objeto é o identificador exclusivo do objeto. Quando você atualiza arquivos no armazenamento de objetos, todo o objeto de arquivo é atualizado, em vez de uma parte de um arquivo, como no armazenamento em bloco.</a:t>
            </a:r>
            <a:br>
              <a:rPr lang="pt-BR" sz="1600" b="0" i="0" dirty="0">
                <a:solidFill>
                  <a:srgbClr val="232F3E"/>
                </a:solidFill>
                <a:effectLst/>
                <a:latin typeface="Fredoka" pitchFamily="2" charset="-79"/>
                <a:cs typeface="Fredoka" pitchFamily="2" charset="-79"/>
              </a:rPr>
            </a:br>
            <a:endParaRPr lang="pt-BR" sz="16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endParaRPr lang="pt-BR" sz="1600" b="0" i="0" dirty="0">
              <a:solidFill>
                <a:srgbClr val="232F3E"/>
              </a:solidFill>
              <a:effectLst/>
              <a:latin typeface="AmazonEmber"/>
            </a:endParaRP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br>
              <a:rPr lang="pt-BR" b="0" i="0" dirty="0">
                <a:solidFill>
                  <a:srgbClr val="232F3E"/>
                </a:solidFill>
                <a:effectLst/>
                <a:latin typeface="AmazonEmber"/>
              </a:rPr>
            </a:br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endParaRPr lang="pt-BR" dirty="0">
              <a:latin typeface="Comic Sans MS" panose="030F0902030302020204" pitchFamily="66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19A8BC-2D6A-1C36-BFF0-7CD71C45B204}"/>
              </a:ext>
            </a:extLst>
          </p:cNvPr>
          <p:cNvSpPr/>
          <p:nvPr/>
        </p:nvSpPr>
        <p:spPr>
          <a:xfrm>
            <a:off x="1233311" y="4883031"/>
            <a:ext cx="2729089" cy="8635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F837EA-FFF6-6FB0-D61E-119013AE6891}"/>
              </a:ext>
            </a:extLst>
          </p:cNvPr>
          <p:cNvSpPr/>
          <p:nvPr/>
        </p:nvSpPr>
        <p:spPr>
          <a:xfrm>
            <a:off x="4639380" y="4883030"/>
            <a:ext cx="2729089" cy="8635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683CAB-8FEF-AE9D-33FC-456348A16CAF}"/>
              </a:ext>
            </a:extLst>
          </p:cNvPr>
          <p:cNvSpPr/>
          <p:nvPr/>
        </p:nvSpPr>
        <p:spPr>
          <a:xfrm>
            <a:off x="7942085" y="4883029"/>
            <a:ext cx="2729089" cy="8635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 descr="Picture Icon - Free Icons">
            <a:extLst>
              <a:ext uri="{FF2B5EF4-FFF2-40B4-BE49-F238E27FC236}">
                <a16:creationId xmlns:a16="http://schemas.microsoft.com/office/drawing/2014/main" id="{401986DE-2B39-82E8-808E-F74306D9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61" y="4967306"/>
            <a:ext cx="694972" cy="6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quivo - Download Ícones grátis">
            <a:extLst>
              <a:ext uri="{FF2B5EF4-FFF2-40B4-BE49-F238E27FC236}">
                <a16:creationId xmlns:a16="http://schemas.microsoft.com/office/drawing/2014/main" id="{91516E80-C027-7838-7485-EFFB5442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4" y="4975379"/>
            <a:ext cx="678832" cy="6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have de casa - ícones de imobiliária grátis">
            <a:extLst>
              <a:ext uri="{FF2B5EF4-FFF2-40B4-BE49-F238E27FC236}">
                <a16:creationId xmlns:a16="http://schemas.microsoft.com/office/drawing/2014/main" id="{0675CD20-BB62-A681-2F82-773D7D7D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38680" y="5010851"/>
            <a:ext cx="607881" cy="6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C69D9C-891C-8A5D-B2D6-09116CADE59F}"/>
              </a:ext>
            </a:extLst>
          </p:cNvPr>
          <p:cNvSpPr txBox="1"/>
          <p:nvPr/>
        </p:nvSpPr>
        <p:spPr>
          <a:xfrm>
            <a:off x="5598561" y="50839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Outfit"/>
                <a:ea typeface="Yu Gothic UI Semilight" panose="020B0400000000000000" pitchFamily="34" charset="-128"/>
              </a:rPr>
              <a:t>Metadados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5488F4-1DDD-12E8-3F31-39E77B3041C1}"/>
              </a:ext>
            </a:extLst>
          </p:cNvPr>
          <p:cNvSpPr txBox="1"/>
          <p:nvPr/>
        </p:nvSpPr>
        <p:spPr>
          <a:xfrm>
            <a:off x="2372166" y="5083957"/>
            <a:ext cx="2011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Outfit"/>
                <a:ea typeface="Yu Gothic UI Semilight" panose="020B0400000000000000" pitchFamily="34" charset="-128"/>
              </a:rPr>
              <a:t>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180A94-D312-7D0B-06BE-903B3900A9A8}"/>
              </a:ext>
            </a:extLst>
          </p:cNvPr>
          <p:cNvSpPr txBox="1"/>
          <p:nvPr/>
        </p:nvSpPr>
        <p:spPr>
          <a:xfrm>
            <a:off x="8901953" y="51301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Outfit"/>
                <a:ea typeface="Yu Gothic UI Semilight" panose="020B0400000000000000" pitchFamily="34" charset="-128"/>
              </a:rPr>
              <a:t>Chave</a:t>
            </a:r>
          </a:p>
        </p:txBody>
      </p:sp>
    </p:spTree>
    <p:extLst>
      <p:ext uri="{BB962C8B-B14F-4D97-AF65-F5344CB8AC3E}">
        <p14:creationId xmlns:p14="http://schemas.microsoft.com/office/powerpoint/2010/main" val="152886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55" y="144000"/>
            <a:ext cx="9735379" cy="681997"/>
          </a:xfrm>
        </p:spPr>
        <p:txBody>
          <a:bodyPr>
            <a:no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S3 TRANSFER ACCELARATION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0D902B-89BE-1998-6C80-F7CE54752228}"/>
              </a:ext>
            </a:extLst>
          </p:cNvPr>
          <p:cNvSpPr txBox="1"/>
          <p:nvPr/>
        </p:nvSpPr>
        <p:spPr>
          <a:xfrm>
            <a:off x="191811" y="1874728"/>
            <a:ext cx="238908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Mova os</a:t>
            </a:r>
            <a:b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dados mais rapidamente em longas distâncias</a:t>
            </a:r>
          </a:p>
          <a:p>
            <a:endParaRPr lang="pt-BR" sz="2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Reduza a variação da rede</a:t>
            </a:r>
            <a:endParaRPr lang="pt-BR" sz="2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D395F0-96EE-C53F-3FAD-AA01B6F8E754}"/>
              </a:ext>
            </a:extLst>
          </p:cNvPr>
          <p:cNvSpPr txBox="1"/>
          <p:nvPr/>
        </p:nvSpPr>
        <p:spPr>
          <a:xfrm>
            <a:off x="2813151" y="5825407"/>
            <a:ext cx="214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tipo de arquivo</a:t>
            </a:r>
            <a:endParaRPr lang="pt-BR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84B690C-E375-B732-FDF4-6839439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1" y="1934114"/>
            <a:ext cx="1046939" cy="108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1416CBF-6313-8FFD-06D7-9B2B992B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71" y="4753533"/>
            <a:ext cx="1046939" cy="108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CFE11E1-2F62-E111-9E44-97C40AF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8" y="474015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D3E1094-08E3-225C-F044-2293F6EEFA2C}"/>
              </a:ext>
            </a:extLst>
          </p:cNvPr>
          <p:cNvSpPr/>
          <p:nvPr/>
        </p:nvSpPr>
        <p:spPr>
          <a:xfrm>
            <a:off x="9639300" y="1245323"/>
            <a:ext cx="2275892" cy="23081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5528042-F0FA-8B94-B168-5E90539B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79" y="11445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244135-59E1-F9EB-5145-D21B162C56D2}"/>
              </a:ext>
            </a:extLst>
          </p:cNvPr>
          <p:cNvSpPr txBox="1"/>
          <p:nvPr/>
        </p:nvSpPr>
        <p:spPr>
          <a:xfrm>
            <a:off x="5715000" y="3351708"/>
            <a:ext cx="2984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Em vez disso...</a:t>
            </a:r>
            <a:endParaRPr lang="pt-BR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DA554D-C36F-BD23-8A2C-F3B9F1B20B0B}"/>
              </a:ext>
            </a:extLst>
          </p:cNvPr>
          <p:cNvSpPr txBox="1"/>
          <p:nvPr/>
        </p:nvSpPr>
        <p:spPr>
          <a:xfrm>
            <a:off x="10191015" y="1304541"/>
            <a:ext cx="1676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Nuvem AWS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65499F-1858-EFB0-9A8B-4ADBEC88DA5E}"/>
              </a:ext>
            </a:extLst>
          </p:cNvPr>
          <p:cNvSpPr txBox="1"/>
          <p:nvPr/>
        </p:nvSpPr>
        <p:spPr>
          <a:xfrm>
            <a:off x="9917760" y="3010141"/>
            <a:ext cx="176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do S3</a:t>
            </a:r>
            <a:endParaRPr lang="pt-BR" sz="20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74148D-0DB5-BE72-59A3-79D7B912B477}"/>
              </a:ext>
            </a:extLst>
          </p:cNvPr>
          <p:cNvSpPr/>
          <p:nvPr/>
        </p:nvSpPr>
        <p:spPr>
          <a:xfrm>
            <a:off x="5715000" y="4225112"/>
            <a:ext cx="6200192" cy="23081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84D7015E-FE06-9F33-8E7A-292C2F31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13" y="415760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DAECF4-E2DA-CB53-7848-6E1DAE8F9029}"/>
              </a:ext>
            </a:extLst>
          </p:cNvPr>
          <p:cNvSpPr txBox="1"/>
          <p:nvPr/>
        </p:nvSpPr>
        <p:spPr>
          <a:xfrm>
            <a:off x="6311017" y="4321610"/>
            <a:ext cx="1676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Nuvem AWS</a:t>
            </a:r>
            <a:endParaRPr lang="pt-BR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ECF410-89B3-7F7D-8FB7-E95D93B55563}"/>
              </a:ext>
            </a:extLst>
          </p:cNvPr>
          <p:cNvSpPr txBox="1"/>
          <p:nvPr/>
        </p:nvSpPr>
        <p:spPr>
          <a:xfrm>
            <a:off x="9999381" y="5924930"/>
            <a:ext cx="176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do S3</a:t>
            </a:r>
            <a:endParaRPr lang="pt-BR" sz="2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F92BB1-CC94-96FD-2366-0E20ABDD5F74}"/>
              </a:ext>
            </a:extLst>
          </p:cNvPr>
          <p:cNvSpPr txBox="1"/>
          <p:nvPr/>
        </p:nvSpPr>
        <p:spPr>
          <a:xfrm>
            <a:off x="7422013" y="5771042"/>
            <a:ext cx="1975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Local de borda mais próximo</a:t>
            </a:r>
            <a:endParaRPr lang="pt-BR" sz="2000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FA023A0-19ED-28F6-09CC-618E544F7A0E}"/>
              </a:ext>
            </a:extLst>
          </p:cNvPr>
          <p:cNvCxnSpPr>
            <a:cxnSpLocks/>
          </p:cNvCxnSpPr>
          <p:nvPr/>
        </p:nvCxnSpPr>
        <p:spPr>
          <a:xfrm>
            <a:off x="4467796" y="2279887"/>
            <a:ext cx="506938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028D40B-857F-BDEA-8CBC-111CDF1B6DC1}"/>
              </a:ext>
            </a:extLst>
          </p:cNvPr>
          <p:cNvSpPr txBox="1"/>
          <p:nvPr/>
        </p:nvSpPr>
        <p:spPr>
          <a:xfrm>
            <a:off x="6476353" y="1447638"/>
            <a:ext cx="11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Internet</a:t>
            </a:r>
            <a:endParaRPr lang="pt-BR" sz="20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C03D62A-45D0-FE54-348B-6ABDAA6BD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91" y="1597773"/>
            <a:ext cx="1080000" cy="108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9BD407-93EA-4A42-2F43-C30188B01595}"/>
              </a:ext>
            </a:extLst>
          </p:cNvPr>
          <p:cNvSpPr txBox="1"/>
          <p:nvPr/>
        </p:nvSpPr>
        <p:spPr>
          <a:xfrm>
            <a:off x="2813151" y="2891981"/>
            <a:ext cx="214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tipo de arquivo</a:t>
            </a:r>
            <a:endParaRPr lang="pt-BR" sz="2000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DBCF9C8-497F-1A01-0846-EEB937E5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67" y="4585851"/>
            <a:ext cx="1080000" cy="108000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23EA2C5-4E7E-C87E-6C34-442FCD7B4B7F}"/>
              </a:ext>
            </a:extLst>
          </p:cNvPr>
          <p:cNvCxnSpPr>
            <a:cxnSpLocks/>
          </p:cNvCxnSpPr>
          <p:nvPr/>
        </p:nvCxnSpPr>
        <p:spPr>
          <a:xfrm>
            <a:off x="4553037" y="5379202"/>
            <a:ext cx="327315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CDCC5C1-502E-BC29-9C0D-2AE5AC70FAAF}"/>
              </a:ext>
            </a:extLst>
          </p:cNvPr>
          <p:cNvSpPr txBox="1"/>
          <p:nvPr/>
        </p:nvSpPr>
        <p:spPr>
          <a:xfrm>
            <a:off x="4512591" y="4838323"/>
            <a:ext cx="11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Internet</a:t>
            </a:r>
            <a:endParaRPr lang="pt-BR" sz="2000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E10B135-514B-E9CB-996A-854DDA280DE3}"/>
              </a:ext>
            </a:extLst>
          </p:cNvPr>
          <p:cNvCxnSpPr>
            <a:cxnSpLocks/>
          </p:cNvCxnSpPr>
          <p:nvPr/>
        </p:nvCxnSpPr>
        <p:spPr>
          <a:xfrm flipV="1">
            <a:off x="8906188" y="5379202"/>
            <a:ext cx="145358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16D5483-9CA6-3C51-B9C8-DA779DE7FE86}"/>
              </a:ext>
            </a:extLst>
          </p:cNvPr>
          <p:cNvSpPr txBox="1"/>
          <p:nvPr/>
        </p:nvSpPr>
        <p:spPr>
          <a:xfrm>
            <a:off x="9037194" y="4564341"/>
            <a:ext cx="12861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Rede da Amazon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9644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50" y="144000"/>
            <a:ext cx="10299125" cy="681997"/>
          </a:xfrm>
        </p:spPr>
        <p:txBody>
          <a:bodyPr>
            <a:no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Notificações DE EVENTOS DO AMAZON s3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0D902B-89BE-1998-6C80-F7CE54752228}"/>
              </a:ext>
            </a:extLst>
          </p:cNvPr>
          <p:cNvSpPr txBox="1"/>
          <p:nvPr/>
        </p:nvSpPr>
        <p:spPr>
          <a:xfrm>
            <a:off x="164124" y="1818457"/>
            <a:ext cx="39581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Receba notificações enviadas quando ocorrerem eventos em seu bucket do S3</a:t>
            </a:r>
          </a:p>
          <a:p>
            <a:endParaRPr lang="pt-BR" sz="2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Deixe a AWS gerenciar o monitoramento de eventos: sem necessidade de sondagem</a:t>
            </a:r>
            <a:endParaRPr lang="pt-BR" sz="2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C9605C-BFE6-9809-FCF8-30C2C9E90BE7}"/>
              </a:ext>
            </a:extLst>
          </p:cNvPr>
          <p:cNvSpPr/>
          <p:nvPr/>
        </p:nvSpPr>
        <p:spPr>
          <a:xfrm>
            <a:off x="4447515" y="1150800"/>
            <a:ext cx="7580361" cy="931217"/>
          </a:xfrm>
          <a:prstGeom prst="rect">
            <a:avLst/>
          </a:prstGeom>
          <a:solidFill>
            <a:srgbClr val="4F80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FFFF"/>
                </a:solidFill>
              </a:rPr>
              <a:t>Um exemplo de fluxo de notificação de eventos para converter imagens em miniaturas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D2D8EA-6BEA-7C91-BD0A-AFAC086A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36" y="4333249"/>
            <a:ext cx="1046939" cy="108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3272735-F3CB-BB93-0E32-FC697183F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86" y="4333249"/>
            <a:ext cx="10469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2E970C3-8E93-C142-1362-F980B94C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4" y="433324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E3F58FE-6666-5485-1242-849AA8EF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02" y="278517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143B7E-9C68-137A-E4E7-788F59FC063A}"/>
              </a:ext>
            </a:extLst>
          </p:cNvPr>
          <p:cNvSpPr txBox="1"/>
          <p:nvPr/>
        </p:nvSpPr>
        <p:spPr>
          <a:xfrm>
            <a:off x="5241444" y="5476355"/>
            <a:ext cx="137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de imagens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89001C-D4A9-D6CE-C2D7-387036FD7DE7}"/>
              </a:ext>
            </a:extLst>
          </p:cNvPr>
          <p:cNvSpPr txBox="1"/>
          <p:nvPr/>
        </p:nvSpPr>
        <p:spPr>
          <a:xfrm>
            <a:off x="5072170" y="2406820"/>
            <a:ext cx="1667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Imagem JPEG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4C8C6CB-B76F-1536-0442-528718BC5097}"/>
              </a:ext>
            </a:extLst>
          </p:cNvPr>
          <p:cNvSpPr txBox="1"/>
          <p:nvPr/>
        </p:nvSpPr>
        <p:spPr>
          <a:xfrm>
            <a:off x="7891357" y="5413249"/>
            <a:ext cx="166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Funções Lambda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7DDEE2-4633-E551-CCD8-8A6AD0E35BC9}"/>
              </a:ext>
            </a:extLst>
          </p:cNvPr>
          <p:cNvSpPr txBox="1"/>
          <p:nvPr/>
        </p:nvSpPr>
        <p:spPr>
          <a:xfrm>
            <a:off x="10165421" y="5476354"/>
            <a:ext cx="166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de miniaturas</a:t>
            </a:r>
            <a:endParaRPr lang="pt-BR" dirty="0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78EC67B-7C52-10D6-6A76-8F624A5308C6}"/>
              </a:ext>
            </a:extLst>
          </p:cNvPr>
          <p:cNvCxnSpPr>
            <a:cxnSpLocks/>
          </p:cNvCxnSpPr>
          <p:nvPr/>
        </p:nvCxnSpPr>
        <p:spPr>
          <a:xfrm>
            <a:off x="5906002" y="3853059"/>
            <a:ext cx="5217" cy="515656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0325C8B-B10E-B2F8-0600-8A3466B0A836}"/>
              </a:ext>
            </a:extLst>
          </p:cNvPr>
          <p:cNvCxnSpPr>
            <a:cxnSpLocks/>
            <a:endCxn id="10244" idx="1"/>
          </p:cNvCxnSpPr>
          <p:nvPr/>
        </p:nvCxnSpPr>
        <p:spPr>
          <a:xfrm>
            <a:off x="6516075" y="4873249"/>
            <a:ext cx="1611919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2A79DC9-D57A-292E-7F16-07359A8F6EC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142495" y="4873249"/>
            <a:ext cx="13143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54895E6-C031-37F8-4061-205E9CBA5E6E}"/>
              </a:ext>
            </a:extLst>
          </p:cNvPr>
          <p:cNvSpPr txBox="1"/>
          <p:nvPr/>
        </p:nvSpPr>
        <p:spPr>
          <a:xfrm>
            <a:off x="6520018" y="4110887"/>
            <a:ext cx="137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Notificação de eventos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75D81B-9772-3248-63C8-8AF17B394756}"/>
              </a:ext>
            </a:extLst>
          </p:cNvPr>
          <p:cNvSpPr txBox="1"/>
          <p:nvPr/>
        </p:nvSpPr>
        <p:spPr>
          <a:xfrm>
            <a:off x="8843389" y="4148583"/>
            <a:ext cx="164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s3:PutObject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863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57B6-FB06-E9DE-61C0-4BB6762F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B640-7ABE-AC58-6975-668D404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94" y="144000"/>
            <a:ext cx="10299125" cy="681997"/>
          </a:xfrm>
        </p:spPr>
        <p:txBody>
          <a:bodyPr>
            <a:noAutofit/>
          </a:bodyPr>
          <a:lstStyle/>
          <a:p>
            <a:pPr algn="ctr"/>
            <a:r>
              <a:rPr lang="pt-BR" sz="3600" cap="all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FATORES DE CUSTO DO AMAZON S3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0669309-287B-CD44-E480-FFAE9650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4" y="1362327"/>
            <a:ext cx="139591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D41F839-8DFD-7DE6-EE34-51E17384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40" y="1367388"/>
            <a:ext cx="139591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F963366D-BEBC-9EB5-8C69-BC2FA998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1" y="437360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8090798-0F73-8B8E-6D7F-00FEBFD6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93" y="4973696"/>
            <a:ext cx="69795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sco Magnético 10">
            <a:extLst>
              <a:ext uri="{FF2B5EF4-FFF2-40B4-BE49-F238E27FC236}">
                <a16:creationId xmlns:a16="http://schemas.microsoft.com/office/drawing/2014/main" id="{E6E6F43C-C0EE-2370-45F8-B98A1A15C79C}"/>
              </a:ext>
            </a:extLst>
          </p:cNvPr>
          <p:cNvSpPr/>
          <p:nvPr/>
        </p:nvSpPr>
        <p:spPr>
          <a:xfrm>
            <a:off x="9841456" y="5418635"/>
            <a:ext cx="1235676" cy="540000"/>
          </a:xfrm>
          <a:prstGeom prst="flowChartMagneticDisk">
            <a:avLst/>
          </a:prstGeom>
          <a:noFill/>
          <a:ln w="38100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Disco Magnético 11">
            <a:extLst>
              <a:ext uri="{FF2B5EF4-FFF2-40B4-BE49-F238E27FC236}">
                <a16:creationId xmlns:a16="http://schemas.microsoft.com/office/drawing/2014/main" id="{054C27C6-21D6-ED2A-7B33-89718B7EA41D}"/>
              </a:ext>
            </a:extLst>
          </p:cNvPr>
          <p:cNvSpPr/>
          <p:nvPr/>
        </p:nvSpPr>
        <p:spPr>
          <a:xfrm>
            <a:off x="9841456" y="5042564"/>
            <a:ext cx="1235676" cy="540000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Disco Magnético 12">
            <a:extLst>
              <a:ext uri="{FF2B5EF4-FFF2-40B4-BE49-F238E27FC236}">
                <a16:creationId xmlns:a16="http://schemas.microsoft.com/office/drawing/2014/main" id="{08C27BAF-E006-2A3F-BECF-01B5EE8BBBA9}"/>
              </a:ext>
            </a:extLst>
          </p:cNvPr>
          <p:cNvSpPr/>
          <p:nvPr/>
        </p:nvSpPr>
        <p:spPr>
          <a:xfrm>
            <a:off x="9841456" y="4670163"/>
            <a:ext cx="1235676" cy="540000"/>
          </a:xfrm>
          <a:prstGeom prst="flowChartMagneticDisk">
            <a:avLst/>
          </a:prstGeom>
          <a:solidFill>
            <a:srgbClr val="4F809A"/>
          </a:solidFill>
          <a:ln w="38100"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AA6092F-C630-D1E1-41EA-8180F2A16A04}"/>
              </a:ext>
            </a:extLst>
          </p:cNvPr>
          <p:cNvSpPr/>
          <p:nvPr/>
        </p:nvSpPr>
        <p:spPr>
          <a:xfrm>
            <a:off x="482600" y="1093953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5EBD6D-5EA5-84E1-7C2A-6734EE3BFF38}"/>
              </a:ext>
            </a:extLst>
          </p:cNvPr>
          <p:cNvSpPr txBox="1"/>
          <p:nvPr/>
        </p:nvSpPr>
        <p:spPr>
          <a:xfrm>
            <a:off x="716891" y="2782669"/>
            <a:ext cx="2134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Tipo de armazenamento</a:t>
            </a:r>
            <a:endParaRPr lang="pt-BR" dirty="0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BAE049B6-C65D-5E56-D9D4-7BE9B1EEA44E}"/>
              </a:ext>
            </a:extLst>
          </p:cNvPr>
          <p:cNvSpPr/>
          <p:nvPr/>
        </p:nvSpPr>
        <p:spPr>
          <a:xfrm>
            <a:off x="512968" y="4110772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1EF56-BA1D-9980-2132-37621966A533}"/>
              </a:ext>
            </a:extLst>
          </p:cNvPr>
          <p:cNvSpPr txBox="1"/>
          <p:nvPr/>
        </p:nvSpPr>
        <p:spPr>
          <a:xfrm>
            <a:off x="742720" y="5952275"/>
            <a:ext cx="2134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Gerenciamento e análise</a:t>
            </a:r>
            <a:endParaRPr lang="pt-BR" dirty="0"/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1993CCB9-EC66-6E9D-30DB-5F7A5E53AE80}"/>
              </a:ext>
            </a:extLst>
          </p:cNvPr>
          <p:cNvSpPr/>
          <p:nvPr/>
        </p:nvSpPr>
        <p:spPr>
          <a:xfrm>
            <a:off x="4794251" y="1093073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075635-EDB8-F06E-2780-DB63F30F2B7F}"/>
              </a:ext>
            </a:extLst>
          </p:cNvPr>
          <p:cNvSpPr txBox="1"/>
          <p:nvPr/>
        </p:nvSpPr>
        <p:spPr>
          <a:xfrm>
            <a:off x="5259672" y="2787730"/>
            <a:ext cx="1845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Solicitações 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 recuperações</a:t>
            </a:r>
            <a:endParaRPr lang="pt-BR" dirty="0"/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61606175-F840-828D-54C5-8151FD7214D6}"/>
              </a:ext>
            </a:extLst>
          </p:cNvPr>
          <p:cNvSpPr/>
          <p:nvPr/>
        </p:nvSpPr>
        <p:spPr>
          <a:xfrm>
            <a:off x="4794251" y="4115833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FD817C4-8130-07C2-1D8A-945972D0C8ED}"/>
              </a:ext>
            </a:extLst>
          </p:cNvPr>
          <p:cNvSpPr txBox="1"/>
          <p:nvPr/>
        </p:nvSpPr>
        <p:spPr>
          <a:xfrm>
            <a:off x="5028541" y="6113228"/>
            <a:ext cx="213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Replicação</a:t>
            </a:r>
            <a:endParaRPr lang="pt-BR" dirty="0"/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F4A2BF10-B1DE-6424-2328-991C0DADC67C}"/>
              </a:ext>
            </a:extLst>
          </p:cNvPr>
          <p:cNvSpPr/>
          <p:nvPr/>
        </p:nvSpPr>
        <p:spPr>
          <a:xfrm>
            <a:off x="9105902" y="1093073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C2CFF694-93A2-889C-8430-272E76CA81E2}"/>
              </a:ext>
            </a:extLst>
          </p:cNvPr>
          <p:cNvSpPr/>
          <p:nvPr/>
        </p:nvSpPr>
        <p:spPr>
          <a:xfrm>
            <a:off x="9108057" y="4116007"/>
            <a:ext cx="2603500" cy="260322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0D7B89D-8A84-9FF3-B875-57399FFEBBCB}"/>
              </a:ext>
            </a:extLst>
          </p:cNvPr>
          <p:cNvSpPr txBox="1"/>
          <p:nvPr/>
        </p:nvSpPr>
        <p:spPr>
          <a:xfrm>
            <a:off x="9391835" y="6110840"/>
            <a:ext cx="213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Versionamento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9B6B7E-1718-975D-5094-6267ECC22934}"/>
              </a:ext>
            </a:extLst>
          </p:cNvPr>
          <p:cNvSpPr txBox="1"/>
          <p:nvPr/>
        </p:nvSpPr>
        <p:spPr>
          <a:xfrm>
            <a:off x="9391835" y="2782669"/>
            <a:ext cx="2134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Transferência de dados</a:t>
            </a:r>
            <a:endParaRPr lang="pt-BR" dirty="0"/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D2FD7E51-008A-B4AC-B51F-30C6A255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8662"/>
            <a:ext cx="69795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DFF370EA-D14C-940C-30EC-F3B4DEF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52" y="4973696"/>
            <a:ext cx="69795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D54559B3-29B9-202B-2F97-8850B208F315}"/>
              </a:ext>
            </a:extLst>
          </p:cNvPr>
          <p:cNvSpPr/>
          <p:nvPr/>
        </p:nvSpPr>
        <p:spPr>
          <a:xfrm>
            <a:off x="5772945" y="5207269"/>
            <a:ext cx="559633" cy="360000"/>
          </a:xfrm>
          <a:prstGeom prst="rightArrow">
            <a:avLst/>
          </a:prstGeom>
          <a:noFill/>
          <a:ln>
            <a:solidFill>
              <a:srgbClr val="7AA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374B7C2-5A70-8196-A75D-30DAFD5A40D6}"/>
              </a:ext>
            </a:extLst>
          </p:cNvPr>
          <p:cNvSpPr txBox="1"/>
          <p:nvPr/>
        </p:nvSpPr>
        <p:spPr>
          <a:xfrm>
            <a:off x="10308451" y="5570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DDA065A0-2FB3-A323-DE74-66F49FC4A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294" y="154232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B6A94-019A-3F81-82EC-061761B70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C7D1D-27FE-7CB4-AFED-FC5CC245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OBJETOS - CHAVE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398D458-B20F-8C65-2664-F422987E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8" y="2646487"/>
            <a:ext cx="139591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D31D50-8740-010C-B81E-FE088B67D23A}"/>
              </a:ext>
            </a:extLst>
          </p:cNvPr>
          <p:cNvSpPr txBox="1"/>
          <p:nvPr/>
        </p:nvSpPr>
        <p:spPr>
          <a:xfrm>
            <a:off x="838199" y="1446563"/>
            <a:ext cx="6608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Objetos tem uma chave</a:t>
            </a:r>
          </a:p>
          <a:p>
            <a:pPr algn="l"/>
            <a:endParaRPr lang="pt-BR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</a:t>
            </a:r>
            <a:r>
              <a:rPr lang="pt-BR" b="1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chave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é um caminho completo:</a:t>
            </a:r>
          </a:p>
          <a:p>
            <a:pPr algn="l"/>
            <a:endParaRPr lang="pt-BR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s3;//meu-bucket/</a:t>
            </a: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texto.txt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</a:t>
            </a:r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3://meu-bucket/</a:t>
            </a:r>
            <a:r>
              <a:rPr lang="pt-BR" b="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minha-pasta/outra-pasta/texto.txt</a:t>
            </a:r>
          </a:p>
          <a:p>
            <a:pPr algn="l"/>
            <a:endParaRPr lang="pt-BR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 chave é composta de </a:t>
            </a:r>
            <a:r>
              <a:rPr lang="pt-BR" b="1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prefixo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+ </a:t>
            </a:r>
            <a:r>
              <a:rPr lang="pt-BR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nome do objeto</a:t>
            </a:r>
          </a:p>
          <a:p>
            <a:pPr algn="l"/>
            <a:endParaRPr lang="pt-BR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</a:t>
            </a:r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3://meu-bucket/</a:t>
            </a:r>
            <a:r>
              <a:rPr lang="pt-BR" b="0" i="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minha-pasta/outra-pasta</a:t>
            </a:r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/</a:t>
            </a:r>
            <a:r>
              <a:rPr lang="pt-BR" b="0" i="0" dirty="0">
                <a:solidFill>
                  <a:schemeClr val="accent6"/>
                </a:solidFill>
                <a:effectLst/>
                <a:latin typeface="Fredoka" pitchFamily="2" charset="-79"/>
                <a:cs typeface="Fredoka" pitchFamily="2" charset="-79"/>
              </a:rPr>
              <a:t>texto.txt</a:t>
            </a:r>
          </a:p>
          <a:p>
            <a:pPr algn="l"/>
            <a:endParaRPr lang="pt-BR" dirty="0">
              <a:solidFill>
                <a:schemeClr val="accent6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endParaRPr lang="pt-BR" b="0" i="0" dirty="0">
              <a:solidFill>
                <a:schemeClr val="accent6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Não existe o conceito de “diretórios” dentro dos buckets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(embora a interface do usuário faça você pensar o contrário)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Apenas chaves com nomes muito longos que contenham barras (“/”)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ADF44F-EBCD-467C-A9A0-6CD0F1F0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34" y="506046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C3E773-688C-B76F-9061-5F02A2CD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38" y="25936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71B523-9112-5D8B-FF2B-762DB44D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35" y="2634091"/>
            <a:ext cx="141061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042A1C-AA8B-2362-EDA0-00CB8A61B10B}"/>
              </a:ext>
            </a:extLst>
          </p:cNvPr>
          <p:cNvSpPr txBox="1"/>
          <p:nvPr/>
        </p:nvSpPr>
        <p:spPr>
          <a:xfrm>
            <a:off x="8785808" y="1675938"/>
            <a:ext cx="148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4AB71B-3AB0-2CC9-8D11-C3E0E3795EC6}"/>
              </a:ext>
            </a:extLst>
          </p:cNvPr>
          <p:cNvSpPr txBox="1"/>
          <p:nvPr/>
        </p:nvSpPr>
        <p:spPr>
          <a:xfrm>
            <a:off x="7370814" y="4062217"/>
            <a:ext cx="144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com objetos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488411-2271-9D62-7BB0-12EE6070B2F1}"/>
              </a:ext>
            </a:extLst>
          </p:cNvPr>
          <p:cNvSpPr txBox="1"/>
          <p:nvPr/>
        </p:nvSpPr>
        <p:spPr>
          <a:xfrm>
            <a:off x="10609987" y="4124219"/>
            <a:ext cx="104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012684B-88E3-A007-E7B8-FDF8C3CD27E2}"/>
              </a:ext>
            </a:extLst>
          </p:cNvPr>
          <p:cNvCxnSpPr>
            <a:cxnSpLocks/>
          </p:cNvCxnSpPr>
          <p:nvPr/>
        </p:nvCxnSpPr>
        <p:spPr>
          <a:xfrm flipH="1">
            <a:off x="9515420" y="2165125"/>
            <a:ext cx="0" cy="31502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14B84D5-3C2C-A25B-6BDB-76F1FEEE9A04}"/>
              </a:ext>
            </a:extLst>
          </p:cNvPr>
          <p:cNvCxnSpPr/>
          <p:nvPr/>
        </p:nvCxnSpPr>
        <p:spPr>
          <a:xfrm>
            <a:off x="8141918" y="2480153"/>
            <a:ext cx="286846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2ABE08-5309-D136-1599-0FD9B0900AAC}"/>
              </a:ext>
            </a:extLst>
          </p:cNvPr>
          <p:cNvCxnSpPr>
            <a:cxnSpLocks/>
          </p:cNvCxnSpPr>
          <p:nvPr/>
        </p:nvCxnSpPr>
        <p:spPr>
          <a:xfrm>
            <a:off x="8141918" y="2469543"/>
            <a:ext cx="0" cy="15751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7EAA91-6234-570D-0C6E-7C0329516570}"/>
              </a:ext>
            </a:extLst>
          </p:cNvPr>
          <p:cNvCxnSpPr>
            <a:cxnSpLocks/>
          </p:cNvCxnSpPr>
          <p:nvPr/>
        </p:nvCxnSpPr>
        <p:spPr>
          <a:xfrm>
            <a:off x="11018825" y="2462212"/>
            <a:ext cx="0" cy="15751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59A1753-9A36-2EFA-280B-BCE97B85402B}"/>
              </a:ext>
            </a:extLst>
          </p:cNvPr>
          <p:cNvCxnSpPr/>
          <p:nvPr/>
        </p:nvCxnSpPr>
        <p:spPr>
          <a:xfrm>
            <a:off x="8785808" y="4308885"/>
            <a:ext cx="7296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531F999-3C2E-02A8-999D-C714CB63BF3E}"/>
              </a:ext>
            </a:extLst>
          </p:cNvPr>
          <p:cNvCxnSpPr>
            <a:cxnSpLocks/>
          </p:cNvCxnSpPr>
          <p:nvPr/>
        </p:nvCxnSpPr>
        <p:spPr>
          <a:xfrm>
            <a:off x="9515420" y="4289455"/>
            <a:ext cx="1" cy="67863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D64A31-E442-45A1-590C-BFBD72F0955A}"/>
              </a:ext>
            </a:extLst>
          </p:cNvPr>
          <p:cNvSpPr txBox="1"/>
          <p:nvPr/>
        </p:nvSpPr>
        <p:spPr>
          <a:xfrm>
            <a:off x="9052094" y="6229307"/>
            <a:ext cx="104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2646-4875-E2CB-C05D-5F9C6C80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DE39-2872-868E-0719-121F6FE2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2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OBJETOS – DADOS E METADADOS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9A5DAF-48C9-B624-DDC7-ACBB2BCD556B}"/>
              </a:ext>
            </a:extLst>
          </p:cNvPr>
          <p:cNvSpPr txBox="1"/>
          <p:nvPr/>
        </p:nvSpPr>
        <p:spPr>
          <a:xfrm>
            <a:off x="838200" y="1748909"/>
            <a:ext cx="1011484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É o conteúdo em sí</a:t>
            </a:r>
          </a:p>
          <a:p>
            <a:pPr algn="l"/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Tamanho máximo por objeto 5TB</a:t>
            </a:r>
            <a:endParaRPr lang="pt-BR" sz="2000" b="1" i="0" dirty="0">
              <a:solidFill>
                <a:srgbClr val="FF0000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 estiver fazendo o upload maior que 5 GB, você deve utilizar o “multi-part upload”</a:t>
            </a: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Metadados – (lista de texto key/ par de valores – definidos pelo sistema ou usuário</a:t>
            </a: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Tag – chave Unicode / par de valores até 10) útil para segurança / ciclo de vida</a:t>
            </a: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pPr algn="l"/>
            <a:endParaRPr lang="pt-BR" dirty="0">
              <a:solidFill>
                <a:srgbClr val="232F3E"/>
              </a:solidFill>
              <a:latin typeface="AmazonEmber"/>
            </a:endParaRPr>
          </a:p>
          <a:p>
            <a:pPr algn="l"/>
            <a:br>
              <a:rPr lang="pt-BR" b="0" i="0" dirty="0">
                <a:solidFill>
                  <a:srgbClr val="232F3E"/>
                </a:solidFill>
                <a:effectLst/>
                <a:latin typeface="AmazonEmber"/>
              </a:rPr>
            </a:br>
            <a:endParaRPr lang="pt-BR" b="0" i="0" dirty="0">
              <a:solidFill>
                <a:srgbClr val="232F3E"/>
              </a:solidFill>
              <a:effectLst/>
              <a:latin typeface="AmazonEmber"/>
            </a:endParaRPr>
          </a:p>
          <a:p>
            <a:endParaRPr lang="pt-BR" dirty="0">
              <a:latin typeface="Comic Sans MS" panose="030F0902030302020204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0E948-9DA5-92B7-F279-0A60724B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178" y="8812"/>
            <a:ext cx="1485622" cy="14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0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2646-4875-E2CB-C05D-5F9C6C80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DE39-2872-868E-0719-121F6FE2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O QUE É UM BUCKET?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9A5DAF-48C9-B624-DDC7-ACBB2BCD556B}"/>
              </a:ext>
            </a:extLst>
          </p:cNvPr>
          <p:cNvSpPr txBox="1"/>
          <p:nvPr/>
        </p:nvSpPr>
        <p:spPr>
          <a:xfrm>
            <a:off x="838200" y="1325563"/>
            <a:ext cx="101148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Os buckets deve ter um nome único globalmente (dentre todas as regiões e contas AWS)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Os buckets são definidos em uma região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Convenção de nomenclatura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Sem letras maiúsculas, sem underlines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3 – 63 caracteres 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ser um IP (por exemplo, 192.168.5.4)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Os nomes dos buckets devem começar e terminar com uma letra ou um número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deve começar com prefixo xn—</a:t>
            </a:r>
          </a:p>
          <a:p>
            <a:pPr algn="l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Não deve terminar com sufixo -s3alias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0E948-9DA5-92B7-F279-0A60724B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913657" y="99"/>
            <a:ext cx="1440143" cy="14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2646-4875-E2CB-C05D-5F9C6C80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DE39-2872-868E-0719-121F6FE2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CASOS DE USO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9A5DAF-48C9-B624-DDC7-ACBB2BCD556B}"/>
              </a:ext>
            </a:extLst>
          </p:cNvPr>
          <p:cNvSpPr txBox="1"/>
          <p:nvPr/>
        </p:nvSpPr>
        <p:spPr>
          <a:xfrm>
            <a:off x="852948" y="1485622"/>
            <a:ext cx="10114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Backup e 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armazenamento</a:t>
            </a:r>
          </a:p>
          <a:p>
            <a:pPr algn="l"/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Recuperação de desastres 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Arquivamento e conformidade</a:t>
            </a:r>
          </a:p>
          <a:p>
            <a:pPr algn="l"/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Armazenamento hibrido na nuvem </a:t>
            </a:r>
          </a:p>
          <a:p>
            <a:pPr algn="l"/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Hospedagem de site estático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Data Lakes e análise de big data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Entrega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0E948-9DA5-92B7-F279-0A60724B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919407" y="0"/>
            <a:ext cx="1434393" cy="14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6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C971194F-C6F1-963F-C2A2-844F7F62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73" y="2985331"/>
            <a:ext cx="3270382" cy="37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16B39F8-B54A-801C-D9B3-1A123135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14" y="3095336"/>
            <a:ext cx="3105834" cy="35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F07016-EC1E-9A9D-71E3-E00A9ADC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8" y="2970327"/>
            <a:ext cx="3392905" cy="37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D50CD97-DDD9-64F3-179C-DA2C3E36C7BF}"/>
              </a:ext>
            </a:extLst>
          </p:cNvPr>
          <p:cNvSpPr txBox="1"/>
          <p:nvPr/>
        </p:nvSpPr>
        <p:spPr>
          <a:xfrm>
            <a:off x="2070332" y="2548502"/>
            <a:ext cx="1002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Padrão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AEE92F2-356C-79F0-581F-5AE6ABA47126}"/>
              </a:ext>
            </a:extLst>
          </p:cNvPr>
          <p:cNvSpPr txBox="1"/>
          <p:nvPr/>
        </p:nvSpPr>
        <p:spPr>
          <a:xfrm>
            <a:off x="84578" y="5624000"/>
            <a:ext cx="1352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pessoa</a:t>
            </a:r>
            <a:endParaRPr lang="pt-BR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702FFBD-6269-4EF3-6FF0-E986E1C3B71B}"/>
              </a:ext>
            </a:extLst>
          </p:cNvPr>
          <p:cNvSpPr txBox="1"/>
          <p:nvPr/>
        </p:nvSpPr>
        <p:spPr>
          <a:xfrm>
            <a:off x="2925217" y="5055287"/>
            <a:ext cx="1104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Privado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5D6628-F478-4951-2512-080501AFA0F8}"/>
              </a:ext>
            </a:extLst>
          </p:cNvPr>
          <p:cNvSpPr txBox="1"/>
          <p:nvPr/>
        </p:nvSpPr>
        <p:spPr>
          <a:xfrm>
            <a:off x="1765464" y="4012807"/>
            <a:ext cx="1612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Proprietário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090975C-764D-778B-ED2A-13F2A74FCD46}"/>
              </a:ext>
            </a:extLst>
          </p:cNvPr>
          <p:cNvSpPr txBox="1"/>
          <p:nvPr/>
        </p:nvSpPr>
        <p:spPr>
          <a:xfrm>
            <a:off x="9801780" y="2556171"/>
            <a:ext cx="1852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 de acesso</a:t>
            </a:r>
            <a:endParaRPr lang="pt-BR" sz="1600" dirty="0"/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280B58F2-4833-DF81-5229-9CF04CEE6E14}"/>
              </a:ext>
            </a:extLst>
          </p:cNvPr>
          <p:cNvSpPr txBox="1"/>
          <p:nvPr/>
        </p:nvSpPr>
        <p:spPr>
          <a:xfrm>
            <a:off x="6237122" y="2556171"/>
            <a:ext cx="1002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Público</a:t>
            </a:r>
            <a:endParaRPr lang="pt-BR" sz="1600" dirty="0"/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EEC856E3-2A1B-C30C-57E3-1D606268EF8B}"/>
              </a:ext>
            </a:extLst>
          </p:cNvPr>
          <p:cNvSpPr txBox="1"/>
          <p:nvPr/>
        </p:nvSpPr>
        <p:spPr>
          <a:xfrm>
            <a:off x="5979549" y="4009882"/>
            <a:ext cx="1372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Proprietário</a:t>
            </a:r>
            <a:endParaRPr lang="pt-BR" sz="1600" dirty="0"/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9EEB6A82-A94C-1699-C9CF-54D390F5253C}"/>
              </a:ext>
            </a:extLst>
          </p:cNvPr>
          <p:cNvSpPr txBox="1"/>
          <p:nvPr/>
        </p:nvSpPr>
        <p:spPr>
          <a:xfrm>
            <a:off x="8635514" y="4531393"/>
            <a:ext cx="1219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A</a:t>
            </a:r>
            <a:endParaRPr lang="pt-BR" sz="1600" dirty="0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37004B0A-B4FB-2C95-6E3B-D03417C7E5BB}"/>
              </a:ext>
            </a:extLst>
          </p:cNvPr>
          <p:cNvSpPr txBox="1"/>
          <p:nvPr/>
        </p:nvSpPr>
        <p:spPr>
          <a:xfrm>
            <a:off x="8635513" y="5747110"/>
            <a:ext cx="1219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B</a:t>
            </a:r>
            <a:endParaRPr lang="pt-BR" sz="1600" dirty="0"/>
          </a:p>
        </p:txBody>
      </p:sp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4A34EF6-BCCF-3673-3AB8-35712E1B0B1B}"/>
              </a:ext>
            </a:extLst>
          </p:cNvPr>
          <p:cNvSpPr txBox="1"/>
          <p:nvPr/>
        </p:nvSpPr>
        <p:spPr>
          <a:xfrm>
            <a:off x="11044775" y="4869947"/>
            <a:ext cx="1219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Acesso </a:t>
            </a:r>
            <a:b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controlado</a:t>
            </a:r>
            <a:endParaRPr lang="pt-BR" sz="1600" dirty="0"/>
          </a:p>
        </p:txBody>
      </p:sp>
      <p:sp>
        <p:nvSpPr>
          <p:cNvPr id="1033" name="CaixaDeTexto 1032">
            <a:extLst>
              <a:ext uri="{FF2B5EF4-FFF2-40B4-BE49-F238E27FC236}">
                <a16:creationId xmlns:a16="http://schemas.microsoft.com/office/drawing/2014/main" id="{6250B741-321D-3307-3BB2-89ADD114C9AE}"/>
              </a:ext>
            </a:extLst>
          </p:cNvPr>
          <p:cNvSpPr txBox="1"/>
          <p:nvPr/>
        </p:nvSpPr>
        <p:spPr>
          <a:xfrm>
            <a:off x="4397887" y="5454722"/>
            <a:ext cx="1352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pessoa</a:t>
            </a:r>
            <a:endParaRPr lang="pt-BR" sz="1600" dirty="0"/>
          </a:p>
        </p:txBody>
      </p: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F0FEDB0F-1C9A-B5CC-0006-8001F99F884C}"/>
              </a:ext>
            </a:extLst>
          </p:cNvPr>
          <p:cNvCxnSpPr/>
          <p:nvPr/>
        </p:nvCxnSpPr>
        <p:spPr>
          <a:xfrm>
            <a:off x="1226916" y="5224564"/>
            <a:ext cx="671534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8" name="Conector de Seta Reta 1037">
            <a:extLst>
              <a:ext uri="{FF2B5EF4-FFF2-40B4-BE49-F238E27FC236}">
                <a16:creationId xmlns:a16="http://schemas.microsoft.com/office/drawing/2014/main" id="{3457236E-DD8F-C86C-63F6-B59EFD95E283}"/>
              </a:ext>
            </a:extLst>
          </p:cNvPr>
          <p:cNvCxnSpPr/>
          <p:nvPr/>
        </p:nvCxnSpPr>
        <p:spPr>
          <a:xfrm>
            <a:off x="5498213" y="5224564"/>
            <a:ext cx="671534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EABFC4E9-1D98-A962-C1EF-4808595AC919}"/>
              </a:ext>
            </a:extLst>
          </p:cNvPr>
          <p:cNvCxnSpPr>
            <a:cxnSpLocks/>
          </p:cNvCxnSpPr>
          <p:nvPr/>
        </p:nvCxnSpPr>
        <p:spPr>
          <a:xfrm>
            <a:off x="9594912" y="4299373"/>
            <a:ext cx="671534" cy="401297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7077127B-D4D3-A156-EAA6-FD8363EFE82A}"/>
              </a:ext>
            </a:extLst>
          </p:cNvPr>
          <p:cNvCxnSpPr>
            <a:cxnSpLocks/>
          </p:cNvCxnSpPr>
          <p:nvPr/>
        </p:nvCxnSpPr>
        <p:spPr>
          <a:xfrm>
            <a:off x="9500461" y="5290519"/>
            <a:ext cx="765985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FCCBE29B-8E38-F400-9BF5-0CE15C08F820}"/>
              </a:ext>
            </a:extLst>
          </p:cNvPr>
          <p:cNvSpPr txBox="1"/>
          <p:nvPr/>
        </p:nvSpPr>
        <p:spPr>
          <a:xfrm>
            <a:off x="7131831" y="4992602"/>
            <a:ext cx="1002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Público</a:t>
            </a:r>
            <a:endParaRPr lang="pt-BR" sz="1600" dirty="0"/>
          </a:p>
        </p:txBody>
      </p:sp>
      <p:pic>
        <p:nvPicPr>
          <p:cNvPr id="1046" name="Picture 14" descr="X - ícones de educação grátis">
            <a:extLst>
              <a:ext uri="{FF2B5EF4-FFF2-40B4-BE49-F238E27FC236}">
                <a16:creationId xmlns:a16="http://schemas.microsoft.com/office/drawing/2014/main" id="{C6F8F322-FE6B-7261-20CE-11F44B81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5055287"/>
            <a:ext cx="327915" cy="3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4" descr="X - ícones de educação grátis">
            <a:extLst>
              <a:ext uri="{FF2B5EF4-FFF2-40B4-BE49-F238E27FC236}">
                <a16:creationId xmlns:a16="http://schemas.microsoft.com/office/drawing/2014/main" id="{A8752AD0-A599-5189-D5C4-18995513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95" y="5126807"/>
            <a:ext cx="327915" cy="3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391F19B-4106-565A-D34A-A032EA5F5FD4}"/>
              </a:ext>
            </a:extLst>
          </p:cNvPr>
          <p:cNvSpPr txBox="1">
            <a:spLocks/>
          </p:cNvSpPr>
          <p:nvPr/>
        </p:nvSpPr>
        <p:spPr>
          <a:xfrm>
            <a:off x="838200" y="2332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A670C20-8059-0668-A6C7-04E5EA1BFE4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S3 – CONTROLE DE ACESSO </a:t>
            </a:r>
          </a:p>
        </p:txBody>
      </p:sp>
    </p:spTree>
    <p:extLst>
      <p:ext uri="{BB962C8B-B14F-4D97-AF65-F5344CB8AC3E}">
        <p14:creationId xmlns:p14="http://schemas.microsoft.com/office/powerpoint/2010/main" val="242687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D1A85-C5D3-11C4-3A24-DDC380C7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72"/>
            <a:ext cx="10697308" cy="49123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Baseada em identidade – Usuário do IAM, na qual chamadas de API são permitidas para um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usuário específico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Baseada em recursos: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Políticas de bucket – regras para todo o bucket do console S3 – permite entre contas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Objeto ACL – mais granular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Bucket ACL – menos comum</a:t>
            </a:r>
          </a:p>
          <a:p>
            <a:pPr marL="0" indent="0">
              <a:buNone/>
            </a:pPr>
            <a:endParaRPr lang="pt-BR" sz="24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Observação: um principal IAM pode acessar de um objeto S3, 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usuário IAM tem efeito de </a:t>
            </a:r>
            <a:r>
              <a:rPr lang="pt-BR" sz="24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permissão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ou se recurso de política </a:t>
            </a:r>
            <a:r>
              <a:rPr lang="pt-BR" sz="2400" b="1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permite</a:t>
            </a: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e não temos a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negação explícita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Criptografia – objetos criptografados no S3 usam chaves de criptografia</a:t>
            </a: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sz="1800" b="1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9E8EE1-1E18-20ED-C81B-97D6070803C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S3 – SEGURANÇA</a:t>
            </a:r>
          </a:p>
        </p:txBody>
      </p:sp>
    </p:spTree>
    <p:extLst>
      <p:ext uri="{BB962C8B-B14F-4D97-AF65-F5344CB8AC3E}">
        <p14:creationId xmlns:p14="http://schemas.microsoft.com/office/powerpoint/2010/main" val="14481788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27480</TotalTime>
  <Words>2001</Words>
  <Application>Microsoft Macintosh PowerPoint</Application>
  <PresentationFormat>Widescreen</PresentationFormat>
  <Paragraphs>426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AmazonEmber</vt:lpstr>
      <vt:lpstr>Arial</vt:lpstr>
      <vt:lpstr>Calibri</vt:lpstr>
      <vt:lpstr>Calibri Light</vt:lpstr>
      <vt:lpstr>Comic Sans MS</vt:lpstr>
      <vt:lpstr>Fredoka</vt:lpstr>
      <vt:lpstr>Outfit</vt:lpstr>
      <vt:lpstr>theme-aws</vt:lpstr>
      <vt:lpstr>S3</vt:lpstr>
      <vt:lpstr>O QUE É O S3?</vt:lpstr>
      <vt:lpstr>ARMAZENAMENTO DE OBJETOS</vt:lpstr>
      <vt:lpstr>OBJETOS - CHAVE</vt:lpstr>
      <vt:lpstr>OBJETOS – DADOS E METADADOS</vt:lpstr>
      <vt:lpstr>O QUE É UM BUCKET?</vt:lpstr>
      <vt:lpstr>CASOS DE USO</vt:lpstr>
      <vt:lpstr>Apresentação do PowerPoint</vt:lpstr>
      <vt:lpstr>Apresentação do PowerPoint</vt:lpstr>
      <vt:lpstr>Apresentação do PowerPoint</vt:lpstr>
      <vt:lpstr>Configuração bucket para bloquear acesso público</vt:lpstr>
      <vt:lpstr>ACESSO PÚBLCO – UTILIZANDO POLÍTICAS</vt:lpstr>
      <vt:lpstr>PERMITINDO UM USUÁRIO ACESSAR O S3</vt:lpstr>
      <vt:lpstr>Permitindo acesso usando uma instância EC2</vt:lpstr>
      <vt:lpstr>PERMITINDO ACESSO ENTRE CONTAS</vt:lpstr>
      <vt:lpstr>VERSIONAMENTO DE BUCKET</vt:lpstr>
      <vt:lpstr>VERSIONAMENTO DE BUCKET</vt:lpstr>
      <vt:lpstr>VERSIONAMENTO DE BUCKET</vt:lpstr>
      <vt:lpstr>AMAZON S3 – HOSPEDAGEM SITE ESTÁTICO</vt:lpstr>
      <vt:lpstr>AMAZON S3 – CRIPTOGRAFIA</vt:lpstr>
      <vt:lpstr>AMAZON S3 – CRIPTOGRAFIA</vt:lpstr>
      <vt:lpstr>CLASSES DE ARMAZENAMENTO</vt:lpstr>
      <vt:lpstr>S3 Durabilidade e disponibilidade</vt:lpstr>
      <vt:lpstr>CLASSES DE ARMAZENAMENTO</vt:lpstr>
      <vt:lpstr>AMAZON S3 INTELLIGENT TIERING</vt:lpstr>
      <vt:lpstr>COMPARAÇãO ENTRE CLASSES</vt:lpstr>
      <vt:lpstr>Política DE CICLO DE VIDA</vt:lpstr>
      <vt:lpstr>REPLICAÇÃO DE OBJETOS DO S3</vt:lpstr>
      <vt:lpstr>MULTIPART UPLOAD DO AMAZON S3</vt:lpstr>
      <vt:lpstr>AMAZON S3 TRANSFER ACCELARATION</vt:lpstr>
      <vt:lpstr>Notificações DE EVENTOS DO AMAZON s3</vt:lpstr>
      <vt:lpstr>FATORES DE CUSTO DO AMAZON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</dc:title>
  <dc:creator>.</dc:creator>
  <cp:lastModifiedBy>.</cp:lastModifiedBy>
  <cp:revision>37</cp:revision>
  <dcterms:created xsi:type="dcterms:W3CDTF">2024-01-30T19:36:01Z</dcterms:created>
  <dcterms:modified xsi:type="dcterms:W3CDTF">2024-07-07T18:05:00Z</dcterms:modified>
</cp:coreProperties>
</file>