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77"/>
    <p:restoredTop sz="95680"/>
  </p:normalViewPr>
  <p:slideViewPr>
    <p:cSldViewPr snapToGrid="0">
      <p:cViewPr varScale="1">
        <p:scale>
          <a:sx n="107" d="100"/>
          <a:sy n="107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1765-C33C-9C43-ABCB-F93D6F8B0C4C}" type="datetimeFigureOut">
              <a:rPr lang="pt-BR" smtClean="0"/>
              <a:t>13/07/2024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513-A897-6741-AC58-37C68132E6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937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1765-C33C-9C43-ABCB-F93D6F8B0C4C}" type="datetimeFigureOut">
              <a:rPr lang="pt-BR" smtClean="0"/>
              <a:t>13/07/2024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513-A897-6741-AC58-37C68132E6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528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1765-C33C-9C43-ABCB-F93D6F8B0C4C}" type="datetimeFigureOut">
              <a:rPr lang="pt-BR" smtClean="0"/>
              <a:t>13/07/2024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513-A897-6741-AC58-37C68132E6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557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1765-C33C-9C43-ABCB-F93D6F8B0C4C}" type="datetimeFigureOut">
              <a:rPr lang="pt-BR" smtClean="0"/>
              <a:t>13/07/2024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513-A897-6741-AC58-37C68132E6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928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1765-C33C-9C43-ABCB-F93D6F8B0C4C}" type="datetimeFigureOut">
              <a:rPr lang="pt-BR" smtClean="0"/>
              <a:t>13/07/2024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513-A897-6741-AC58-37C68132E6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058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1765-C33C-9C43-ABCB-F93D6F8B0C4C}" type="datetimeFigureOut">
              <a:rPr lang="pt-BR" smtClean="0"/>
              <a:t>13/07/2024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513-A897-6741-AC58-37C68132E6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467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1765-C33C-9C43-ABCB-F93D6F8B0C4C}" type="datetimeFigureOut">
              <a:rPr lang="pt-BR" smtClean="0"/>
              <a:t>13/07/2024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513-A897-6741-AC58-37C68132E6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72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1765-C33C-9C43-ABCB-F93D6F8B0C4C}" type="datetimeFigureOut">
              <a:rPr lang="pt-BR" smtClean="0"/>
              <a:t>13/07/2024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513-A897-6741-AC58-37C68132E6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473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1765-C33C-9C43-ABCB-F93D6F8B0C4C}" type="datetimeFigureOut">
              <a:rPr lang="pt-BR" smtClean="0"/>
              <a:t>13/07/2024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513-A897-6741-AC58-37C68132E6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70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1765-C33C-9C43-ABCB-F93D6F8B0C4C}" type="datetimeFigureOut">
              <a:rPr lang="pt-BR" smtClean="0"/>
              <a:t>13/07/2024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513-A897-6741-AC58-37C68132E6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079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1765-C33C-9C43-ABCB-F93D6F8B0C4C}" type="datetimeFigureOut">
              <a:rPr lang="pt-BR" smtClean="0"/>
              <a:t>13/07/2024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513-A897-6741-AC58-37C68132E6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521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31765-C33C-9C43-ABCB-F93D6F8B0C4C}" type="datetimeFigureOut">
              <a:rPr lang="pt-BR" smtClean="0"/>
              <a:t>13/07/2024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9B513-A897-6741-AC58-37C68132E61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563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tdefender Security for Amazon Web Services (AWS)">
            <a:extLst>
              <a:ext uri="{FF2B5EF4-FFF2-40B4-BE49-F238E27FC236}">
                <a16:creationId xmlns:a16="http://schemas.microsoft.com/office/drawing/2014/main" id="{16F10EDB-C8FE-4CE8-5001-F0E00E067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93" r="1" b="1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C74C0A-AA4E-92A2-4E71-B55BD000B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2135" y="1027596"/>
            <a:ext cx="9144000" cy="3063240"/>
          </a:xfrm>
        </p:spPr>
        <p:txBody>
          <a:bodyPr>
            <a:normAutofit/>
          </a:bodyPr>
          <a:lstStyle/>
          <a:p>
            <a:r>
              <a:rPr lang="pt-BR" sz="6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AWS Segurança</a:t>
            </a:r>
          </a:p>
        </p:txBody>
      </p:sp>
    </p:spTree>
    <p:extLst>
      <p:ext uri="{BB962C8B-B14F-4D97-AF65-F5344CB8AC3E}">
        <p14:creationId xmlns:p14="http://schemas.microsoft.com/office/powerpoint/2010/main" val="298174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A1B6A-F0A3-667F-C444-DCA466F7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7" y="0"/>
            <a:ext cx="10515600" cy="881743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Modelo de responsabilidade compartilhada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B3C958-C4B1-DA7B-343E-D3A561445A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" t="2312" r="2780" b="2802"/>
          <a:stretch/>
        </p:blipFill>
        <p:spPr bwMode="auto">
          <a:xfrm>
            <a:off x="838200" y="783770"/>
            <a:ext cx="10853057" cy="590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42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AA104-03D1-BF16-6195-4B899F4D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1252"/>
            <a:ext cx="10538362" cy="1325563"/>
          </a:xfrm>
        </p:spPr>
        <p:txBody>
          <a:bodyPr>
            <a:noAutofit/>
          </a:bodyPr>
          <a:lstStyle/>
          <a:p>
            <a:pPr algn="l"/>
            <a:br>
              <a:rPr lang="pt-BR" sz="2800" b="0" i="0" dirty="0">
                <a:effectLst/>
                <a:latin typeface="Fredoka" pitchFamily="2" charset="-79"/>
                <a:cs typeface="Fredoka" pitchFamily="2" charset="-79"/>
              </a:rPr>
            </a:br>
            <a:br>
              <a:rPr lang="pt-BR" sz="3600" b="0" i="0" dirty="0">
                <a:effectLst/>
                <a:latin typeface="Fredoka" pitchFamily="2" charset="-79"/>
                <a:cs typeface="Fredoka" pitchFamily="2" charset="-79"/>
              </a:rPr>
            </a:br>
            <a:br>
              <a:rPr lang="pt-BR" sz="2400" b="0" i="0" dirty="0">
                <a:effectLst/>
                <a:latin typeface="Fredoka" pitchFamily="2" charset="-79"/>
                <a:cs typeface="Fredoka" pitchFamily="2" charset="-79"/>
              </a:rPr>
            </a:br>
            <a:r>
              <a:rPr lang="pt-BR" sz="2400" i="0" dirty="0">
                <a:solidFill>
                  <a:schemeClr val="accent2"/>
                </a:solidFill>
                <a:effectLst/>
                <a:latin typeface="Fredoka" pitchFamily="2" charset="-79"/>
                <a:cs typeface="Fredoka" pitchFamily="2" charset="-79"/>
              </a:rPr>
              <a:t>Gerenciamento de patches: 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Fredoka" pitchFamily="2" charset="-79"/>
                <a:cs typeface="Fredoka" pitchFamily="2" charset="-79"/>
              </a:rPr>
              <a:t>A AWS se encarrega de aplicar patches de segurança na infraestrutura que suporta os serviços da AWS. No entanto, o cliente é responsável por manter os sistemas operacionais, bancos de dados e aplicações que rodam dentro dos serviços da AWS (como máquinas virtuais EC2) atualizados com os últimos patches de segurança.</a:t>
            </a:r>
            <a:br>
              <a:rPr lang="pt-BR" sz="2400" b="0" i="0" dirty="0">
                <a:solidFill>
                  <a:srgbClr val="FFFFFF"/>
                </a:solidFill>
                <a:effectLst/>
                <a:latin typeface="Fredoka" pitchFamily="2" charset="-79"/>
                <a:cs typeface="Fredoka" pitchFamily="2" charset="-79"/>
              </a:rPr>
            </a:br>
            <a:br>
              <a:rPr lang="pt-BR" sz="2400" b="0" i="0" dirty="0">
                <a:effectLst/>
                <a:latin typeface="Fredoka" pitchFamily="2" charset="-79"/>
                <a:cs typeface="Fredoka" pitchFamily="2" charset="-79"/>
              </a:rPr>
            </a:br>
            <a:r>
              <a:rPr lang="pt-BR" sz="2400" i="0" dirty="0">
                <a:solidFill>
                  <a:schemeClr val="accent2"/>
                </a:solidFill>
                <a:effectLst/>
                <a:latin typeface="Fredoka" pitchFamily="2" charset="-79"/>
                <a:cs typeface="Fredoka" pitchFamily="2" charset="-79"/>
              </a:rPr>
              <a:t>Gerenciamento de configuração:</a:t>
            </a:r>
            <a:r>
              <a:rPr lang="pt-BR" sz="2400" i="0" dirty="0">
                <a:effectLst/>
                <a:latin typeface="Fredoka" pitchFamily="2" charset="-79"/>
                <a:cs typeface="Fredoka" pitchFamily="2" charset="-79"/>
              </a:rPr>
              <a:t> 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Fredoka" pitchFamily="2" charset="-79"/>
                <a:cs typeface="Fredoka" pitchFamily="2" charset="-79"/>
              </a:rPr>
              <a:t>Enquanto a AWS configura e gerencia a infraestrutura de hardware e host, os clientes são responsáveis pela configuração dos sistemas operacionais, aplicações e bancos de dados que operam nos serviços da AWS.</a:t>
            </a:r>
            <a:br>
              <a:rPr lang="pt-BR" sz="2400" b="0" i="0" dirty="0">
                <a:solidFill>
                  <a:srgbClr val="FFFFFF"/>
                </a:solidFill>
                <a:effectLst/>
                <a:latin typeface="Fredoka" pitchFamily="2" charset="-79"/>
                <a:cs typeface="Fredoka" pitchFamily="2" charset="-79"/>
              </a:rPr>
            </a:br>
            <a:br>
              <a:rPr lang="pt-BR" sz="2400" b="0" i="0" dirty="0">
                <a:solidFill>
                  <a:srgbClr val="FFFFFF"/>
                </a:solidFill>
                <a:effectLst/>
                <a:latin typeface="Fredoka" pitchFamily="2" charset="-79"/>
                <a:cs typeface="Fredoka" pitchFamily="2" charset="-79"/>
              </a:rPr>
            </a:br>
            <a:br>
              <a:rPr lang="pt-BR" sz="2400" b="0" i="0" dirty="0">
                <a:solidFill>
                  <a:schemeClr val="accent2"/>
                </a:solidFill>
                <a:effectLst/>
                <a:latin typeface="Fredoka" pitchFamily="2" charset="-79"/>
                <a:cs typeface="Fredoka" pitchFamily="2" charset="-79"/>
              </a:rPr>
            </a:br>
            <a:r>
              <a:rPr lang="pt-BR" sz="2400" i="0" dirty="0">
                <a:solidFill>
                  <a:schemeClr val="accent2"/>
                </a:solidFill>
                <a:effectLst/>
                <a:latin typeface="Fredoka" pitchFamily="2" charset="-79"/>
                <a:cs typeface="Fredoka" pitchFamily="2" charset="-79"/>
              </a:rPr>
              <a:t>Conscientização e capacitação: 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Fredoka" pitchFamily="2" charset="-79"/>
                <a:cs typeface="Fredoka" pitchFamily="2" charset="-79"/>
              </a:rPr>
              <a:t>A AWS oferece treinamento e conscientização de segurança para seus funcionários, mas cabe aos clientes treinar seus próprios funcionários em práticas de segurança e operações na AWS.</a:t>
            </a:r>
            <a:br>
              <a:rPr lang="pt-BR" sz="2400" b="0" i="0" dirty="0">
                <a:solidFill>
                  <a:srgbClr val="FFFFFF"/>
                </a:solidFill>
                <a:effectLst/>
                <a:latin typeface="Fredoka" pitchFamily="2" charset="-79"/>
                <a:cs typeface="Fredoka" pitchFamily="2" charset="-79"/>
              </a:rPr>
            </a:br>
            <a:br>
              <a:rPr lang="pt-BR" sz="4000" b="0" i="0" dirty="0">
                <a:effectLst/>
                <a:latin typeface="Fredoka" pitchFamily="2" charset="-79"/>
                <a:cs typeface="Fredoka" pitchFamily="2" charset="-79"/>
              </a:rPr>
            </a:br>
            <a:br>
              <a:rPr lang="pt-BR" sz="3200" b="0" i="0" dirty="0">
                <a:effectLst/>
                <a:latin typeface="Fredoka" pitchFamily="2" charset="-79"/>
                <a:cs typeface="Fredoka" pitchFamily="2" charset="-79"/>
              </a:rPr>
            </a:br>
            <a:endParaRPr lang="pt-BR" sz="3200"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6B79A52-589F-AEA1-E787-32C0BA4F6DF6}"/>
              </a:ext>
            </a:extLst>
          </p:cNvPr>
          <p:cNvSpPr txBox="1"/>
          <p:nvPr/>
        </p:nvSpPr>
        <p:spPr>
          <a:xfrm>
            <a:off x="838200" y="143977"/>
            <a:ext cx="102652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0" dirty="0">
                <a:solidFill>
                  <a:schemeClr val="accent4"/>
                </a:solidFill>
                <a:effectLst/>
                <a:latin typeface="Fredoka" pitchFamily="2" charset="-79"/>
                <a:cs typeface="Fredoka" pitchFamily="2" charset="-79"/>
              </a:rPr>
              <a:t>Controles Compartilhados: 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Fredoka" pitchFamily="2" charset="-79"/>
                <a:cs typeface="Fredoka" pitchFamily="2" charset="-79"/>
              </a:rPr>
              <a:t>São controles que a AWS e os clientes precisam gerenciar juntos, cada um na sua camada de responsabilidade.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0002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88DE2-86C0-8689-DD00-A4554D81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Conformidade na AWS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D31D1D-341D-026C-1BA8-8E55D1C70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65" y="1325563"/>
            <a:ext cx="11398103" cy="516731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BR" sz="6000" b="0" i="0" dirty="0">
                <a:solidFill>
                  <a:srgbClr val="FFFFFF"/>
                </a:solidFill>
                <a:effectLst/>
                <a:latin typeface="Fredoka" pitchFamily="2" charset="-79"/>
                <a:cs typeface="Fredoka" pitchFamily="2" charset="-79"/>
              </a:rPr>
              <a:t>A conformidade na AWS se refere à adesão aos padrões legais, regulamentares e políticos que são aplicáveis a uma determinada indústria ou região geográfica. Isso pode incluir:</a:t>
            </a:r>
          </a:p>
          <a:p>
            <a:pPr marL="0" indent="0">
              <a:buNone/>
            </a:pPr>
            <a:endParaRPr lang="pt-BR" sz="6000" b="0" i="0" dirty="0">
              <a:solidFill>
                <a:schemeClr val="accent2"/>
              </a:solidFill>
              <a:effectLst/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sz="6000" i="0" dirty="0">
                <a:solidFill>
                  <a:schemeClr val="accent2"/>
                </a:solidFill>
                <a:effectLst/>
                <a:latin typeface="Fredoka" pitchFamily="2" charset="-79"/>
                <a:cs typeface="Fredoka" pitchFamily="2" charset="-79"/>
              </a:rPr>
              <a:t>Padrões de Dados: </a:t>
            </a:r>
            <a:r>
              <a:rPr lang="pt-BR" sz="6000" b="0" i="0" dirty="0">
                <a:solidFill>
                  <a:srgbClr val="FFFFFF"/>
                </a:solidFill>
                <a:effectLst/>
                <a:latin typeface="Fredoka" pitchFamily="2" charset="-79"/>
                <a:cs typeface="Fredoka" pitchFamily="2" charset="-79"/>
              </a:rPr>
              <a:t>Como PCI DSS para processamento de pagamento, HIPAA para informações de saúde, ou GDPR para proteção de dados na União Europeia.</a:t>
            </a:r>
          </a:p>
          <a:p>
            <a:pPr marL="0" indent="0">
              <a:buNone/>
            </a:pPr>
            <a:endParaRPr lang="pt-BR" sz="6000" b="1" i="0" dirty="0">
              <a:solidFill>
                <a:srgbClr val="FFFFFF"/>
              </a:solidFill>
              <a:effectLst/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sz="6000" i="0" dirty="0">
                <a:solidFill>
                  <a:schemeClr val="accent2"/>
                </a:solidFill>
                <a:effectLst/>
                <a:latin typeface="Fredoka" pitchFamily="2" charset="-79"/>
                <a:cs typeface="Fredoka" pitchFamily="2" charset="-79"/>
              </a:rPr>
              <a:t>Certificações e Relatórios de Auditoria: </a:t>
            </a:r>
            <a:r>
              <a:rPr lang="pt-BR" sz="6000" b="0" i="0" dirty="0">
                <a:solidFill>
                  <a:srgbClr val="FFFFFF"/>
                </a:solidFill>
                <a:effectLst/>
                <a:latin typeface="Fredoka" pitchFamily="2" charset="-79"/>
                <a:cs typeface="Fredoka" pitchFamily="2" charset="-79"/>
              </a:rPr>
              <a:t>AWS mantém uma série de certificações de segurança globais, como ISO 27001, SOC 1, SOC 2, e SOC 3, que fornecem garantia de que está cumprindo com práticas recomendadas de segurança.</a:t>
            </a:r>
          </a:p>
          <a:p>
            <a:pPr marL="0" indent="0">
              <a:buNone/>
            </a:pPr>
            <a:endParaRPr lang="pt-BR" sz="6000" b="1" i="0" dirty="0">
              <a:solidFill>
                <a:srgbClr val="FFFFFF"/>
              </a:solidFill>
              <a:effectLst/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sz="6000" i="0" dirty="0">
                <a:solidFill>
                  <a:schemeClr val="accent2"/>
                </a:solidFill>
                <a:effectLst/>
                <a:latin typeface="Fredoka" pitchFamily="2" charset="-79"/>
                <a:cs typeface="Fredoka" pitchFamily="2" charset="-79"/>
              </a:rPr>
              <a:t>Leis de Privacidade: </a:t>
            </a:r>
            <a:r>
              <a:rPr lang="pt-BR" sz="6000" b="0" i="0" dirty="0">
                <a:solidFill>
                  <a:srgbClr val="FFFFFF"/>
                </a:solidFill>
                <a:effectLst/>
                <a:latin typeface="Fredoka" pitchFamily="2" charset="-79"/>
                <a:cs typeface="Fredoka" pitchFamily="2" charset="-79"/>
              </a:rPr>
              <a:t>Adesão às leis de privacidade como a Lei de Proteção de Informações Pessoais (PIPL) na China ou a Lei de Proteção de Informações Pessoais e Eletrônicas (PIPEDA) no Canadá.</a:t>
            </a:r>
          </a:p>
          <a:p>
            <a:pPr marL="0" indent="0">
              <a:buNone/>
            </a:pPr>
            <a:endParaRPr lang="pt-BR" sz="6000" b="0" i="0" dirty="0">
              <a:solidFill>
                <a:schemeClr val="accent2"/>
              </a:solidFill>
              <a:effectLst/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sz="6000" i="0" dirty="0">
                <a:solidFill>
                  <a:schemeClr val="accent2"/>
                </a:solidFill>
                <a:effectLst/>
                <a:latin typeface="Fredoka" pitchFamily="2" charset="-79"/>
                <a:cs typeface="Fredoka" pitchFamily="2" charset="-79"/>
              </a:rPr>
              <a:t>AWS Artifact: </a:t>
            </a:r>
            <a:r>
              <a:rPr lang="pt-BR" sz="62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Um portal de autoatendimento para recuperação de artefatos de auditoria que oferece aos clientes acesso sob demanda à documentação de conformidade e aos acordos da AWS.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C6DEDA-8A26-5346-3A6E-77B7BB4D3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061" y="0"/>
            <a:ext cx="1243566" cy="124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75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88DE2-86C0-8689-DD00-A4554D81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Serviços de segurança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D31D1D-341D-026C-1BA8-8E55D1C70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195"/>
            <a:ext cx="9093047" cy="2839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Segurança em todas as camadas</a:t>
            </a:r>
          </a:p>
          <a:p>
            <a:pPr marL="0" indent="0">
              <a:buNone/>
            </a:pPr>
            <a:endParaRPr lang="pt-BR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Integrar serviços de segurança</a:t>
            </a:r>
          </a:p>
          <a:p>
            <a:pPr marL="0" indent="0">
              <a:buNone/>
            </a:pPr>
            <a:endParaRPr lang="pt-BR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Proteger conexões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FF4A09C-2EE0-0C7D-E946-071C2BB9C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5451"/>
            <a:ext cx="1005542" cy="100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B4A9127-9B57-4A98-144B-D63F944DCC47}"/>
              </a:ext>
            </a:extLst>
          </p:cNvPr>
          <p:cNvSpPr txBox="1"/>
          <p:nvPr/>
        </p:nvSpPr>
        <p:spPr>
          <a:xfrm>
            <a:off x="460306" y="5597884"/>
            <a:ext cx="1800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AWS Security Hub</a:t>
            </a:r>
          </a:p>
        </p:txBody>
      </p:sp>
      <p:pic>
        <p:nvPicPr>
          <p:cNvPr id="6" name="Picture 52">
            <a:extLst>
              <a:ext uri="{FF2B5EF4-FFF2-40B4-BE49-F238E27FC236}">
                <a16:creationId xmlns:a16="http://schemas.microsoft.com/office/drawing/2014/main" id="{5C9C59EF-ED8C-992A-FB6C-C4B47365E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802" y="4645451"/>
            <a:ext cx="1005544" cy="100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A9A6009-CC75-CFF8-B41F-A7F7DBB77DCF}"/>
              </a:ext>
            </a:extLst>
          </p:cNvPr>
          <p:cNvSpPr txBox="1"/>
          <p:nvPr/>
        </p:nvSpPr>
        <p:spPr>
          <a:xfrm>
            <a:off x="2638647" y="5597884"/>
            <a:ext cx="1599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Amazon Inspector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BF3ECF-94D2-20A3-A2A8-4379C6084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951" y="4645451"/>
            <a:ext cx="1005544" cy="100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C640927-537D-32ED-B3AB-C70F6CB625F7}"/>
              </a:ext>
            </a:extLst>
          </p:cNvPr>
          <p:cNvSpPr txBox="1"/>
          <p:nvPr/>
        </p:nvSpPr>
        <p:spPr>
          <a:xfrm>
            <a:off x="4584768" y="5650993"/>
            <a:ext cx="1599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AWS Secrets Manager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2E597D-DA5C-F7E2-FA46-37664F377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072" y="4645451"/>
            <a:ext cx="1005545" cy="100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35905CC-01E6-C60A-CEE8-CC04B2933B83}"/>
              </a:ext>
            </a:extLst>
          </p:cNvPr>
          <p:cNvSpPr txBox="1"/>
          <p:nvPr/>
        </p:nvSpPr>
        <p:spPr>
          <a:xfrm>
            <a:off x="6477954" y="5650993"/>
            <a:ext cx="1599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AWS WAF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8C57312-DF43-E790-2DB4-61FC55CAB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258" y="4656445"/>
            <a:ext cx="1005545" cy="100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9D0A325-26F9-3BE2-C083-587F481DC997}"/>
              </a:ext>
            </a:extLst>
          </p:cNvPr>
          <p:cNvSpPr txBox="1"/>
          <p:nvPr/>
        </p:nvSpPr>
        <p:spPr>
          <a:xfrm>
            <a:off x="8427982" y="5667415"/>
            <a:ext cx="1599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Amazon GuardDuty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0AE7A72-BC28-8755-D370-C44F0A6A8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257" y="782760"/>
            <a:ext cx="1005545" cy="100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144B2C4-C713-8C9D-8F6B-A318FDBC7B11}"/>
              </a:ext>
            </a:extLst>
          </p:cNvPr>
          <p:cNvSpPr txBox="1"/>
          <p:nvPr/>
        </p:nvSpPr>
        <p:spPr>
          <a:xfrm>
            <a:off x="8427982" y="1767002"/>
            <a:ext cx="1599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Amazon Macie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194990A-5E05-C882-C12C-5EACE0DCB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257" y="2442178"/>
            <a:ext cx="1008257" cy="100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CAE0198-89DA-FB4C-3031-5A12973BE936}"/>
              </a:ext>
            </a:extLst>
          </p:cNvPr>
          <p:cNvSpPr txBox="1"/>
          <p:nvPr/>
        </p:nvSpPr>
        <p:spPr>
          <a:xfrm>
            <a:off x="8427982" y="3390294"/>
            <a:ext cx="1599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Amazon Cognito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37468FCD-2A45-03AE-55CB-B8863CCC0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613" y="782759"/>
            <a:ext cx="1005545" cy="100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B178000-B6B3-520E-3995-4B02ABDE02F6}"/>
              </a:ext>
            </a:extLst>
          </p:cNvPr>
          <p:cNvSpPr txBox="1"/>
          <p:nvPr/>
        </p:nvSpPr>
        <p:spPr>
          <a:xfrm>
            <a:off x="10274430" y="1767001"/>
            <a:ext cx="1599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AWS Shield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EE5CAAFE-DEF4-31EF-106D-A00500AB2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613" y="2334076"/>
            <a:ext cx="1005542" cy="109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BD0BFDE-8D57-2E9F-AC37-47C26A7ACD29}"/>
              </a:ext>
            </a:extLst>
          </p:cNvPr>
          <p:cNvSpPr txBox="1"/>
          <p:nvPr/>
        </p:nvSpPr>
        <p:spPr>
          <a:xfrm>
            <a:off x="10303468" y="3390294"/>
            <a:ext cx="1599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Amazon Shield Advanced</a:t>
            </a:r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9FA94D70-F35A-4612-0A97-2E5E50AC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898" y="4656445"/>
            <a:ext cx="1008257" cy="100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0B88F92-DF38-BA25-F4DF-FAF0521693A8}"/>
              </a:ext>
            </a:extLst>
          </p:cNvPr>
          <p:cNvSpPr txBox="1"/>
          <p:nvPr/>
        </p:nvSpPr>
        <p:spPr>
          <a:xfrm>
            <a:off x="10271715" y="5602012"/>
            <a:ext cx="1692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AWS Identity and Access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402529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88DE2-86C0-8689-DD00-A4554D81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Criptografia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D31D1D-341D-026C-1BA8-8E55D1C70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195"/>
            <a:ext cx="9093047" cy="2839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Criptografar dados em repouso</a:t>
            </a:r>
          </a:p>
          <a:p>
            <a:pPr marL="0" indent="0">
              <a:buNone/>
            </a:pPr>
            <a:endParaRPr lang="pt-BR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Criptografar dados em trânsito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8DED6696-D66C-B1AC-623E-966FF7D06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116" y="1551195"/>
            <a:ext cx="1005542" cy="100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038F65C-EA00-B190-2AEB-1B69652F44E6}"/>
              </a:ext>
            </a:extLst>
          </p:cNvPr>
          <p:cNvSpPr txBox="1"/>
          <p:nvPr/>
        </p:nvSpPr>
        <p:spPr>
          <a:xfrm>
            <a:off x="9753890" y="2559638"/>
            <a:ext cx="1599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AWS Key Management Service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C5D8AA0-A50E-52A2-515A-94AB1379E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021" y="1551195"/>
            <a:ext cx="1008257" cy="100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2F52BAC-7009-5899-0AE0-C257AFBAC63A}"/>
              </a:ext>
            </a:extLst>
          </p:cNvPr>
          <p:cNvSpPr txBox="1"/>
          <p:nvPr/>
        </p:nvSpPr>
        <p:spPr>
          <a:xfrm>
            <a:off x="7869838" y="2503618"/>
            <a:ext cx="1599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Amazon Certificate Manager</a:t>
            </a:r>
          </a:p>
        </p:txBody>
      </p:sp>
    </p:spTree>
    <p:extLst>
      <p:ext uri="{BB962C8B-B14F-4D97-AF65-F5344CB8AC3E}">
        <p14:creationId xmlns:p14="http://schemas.microsoft.com/office/powerpoint/2010/main" val="176617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88DE2-86C0-8689-DD00-A4554D81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Monitorar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D31D1D-341D-026C-1BA8-8E55D1C70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195"/>
            <a:ext cx="9093047" cy="2839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Monitorar atividade de usuários, 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chamadas de API</a:t>
            </a:r>
          </a:p>
          <a:p>
            <a:pPr marL="0" indent="0">
              <a:buNone/>
            </a:pPr>
            <a:endParaRPr lang="pt-BR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endParaRPr lang="pt-BR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Monitorar aplicativos obter logs,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métricas e eventos</a:t>
            </a:r>
          </a:p>
        </p:txBody>
      </p:sp>
      <p:pic>
        <p:nvPicPr>
          <p:cNvPr id="4" name="Picture 28">
            <a:extLst>
              <a:ext uri="{FF2B5EF4-FFF2-40B4-BE49-F238E27FC236}">
                <a16:creationId xmlns:a16="http://schemas.microsoft.com/office/drawing/2014/main" id="{96E1847D-E6AA-CC99-2826-AE5EBC7E9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830" y="1551195"/>
            <a:ext cx="933584" cy="93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0">
            <a:extLst>
              <a:ext uri="{FF2B5EF4-FFF2-40B4-BE49-F238E27FC236}">
                <a16:creationId xmlns:a16="http://schemas.microsoft.com/office/drawing/2014/main" id="{1FE21C7D-1E9B-BCFC-2883-3A52F0D05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85" y="1556110"/>
            <a:ext cx="933584" cy="93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2">
            <a:extLst>
              <a:ext uri="{FF2B5EF4-FFF2-40B4-BE49-F238E27FC236}">
                <a16:creationId xmlns:a16="http://schemas.microsoft.com/office/drawing/2014/main" id="{22AE0C87-B3E1-C621-9127-D7D525011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524" y="3051228"/>
            <a:ext cx="933584" cy="93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5AFB316-634B-94C0-C874-30B1D3B3A751}"/>
              </a:ext>
            </a:extLst>
          </p:cNvPr>
          <p:cNvSpPr txBox="1"/>
          <p:nvPr/>
        </p:nvSpPr>
        <p:spPr>
          <a:xfrm>
            <a:off x="7102579" y="2422682"/>
            <a:ext cx="145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AWS CloudWatch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F6EF090-8ED4-F987-BEE9-2BCA2E3D774C}"/>
              </a:ext>
            </a:extLst>
          </p:cNvPr>
          <p:cNvSpPr txBox="1"/>
          <p:nvPr/>
        </p:nvSpPr>
        <p:spPr>
          <a:xfrm>
            <a:off x="8801273" y="3924021"/>
            <a:ext cx="145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AWS CloudTrail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2A27DA0-E9F9-5FB7-97AD-E00EAA223EE6}"/>
              </a:ext>
            </a:extLst>
          </p:cNvPr>
          <p:cNvSpPr txBox="1"/>
          <p:nvPr/>
        </p:nvSpPr>
        <p:spPr>
          <a:xfrm>
            <a:off x="10599894" y="2507615"/>
            <a:ext cx="1194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AWS Detective</a:t>
            </a:r>
          </a:p>
        </p:txBody>
      </p:sp>
    </p:spTree>
    <p:extLst>
      <p:ext uri="{BB962C8B-B14F-4D97-AF65-F5344CB8AC3E}">
        <p14:creationId xmlns:p14="http://schemas.microsoft.com/office/powerpoint/2010/main" val="71504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88DE2-86C0-8689-DD00-A4554D81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Auditoria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D31D1D-341D-026C-1BA8-8E55D1C70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195"/>
            <a:ext cx="9093047" cy="2839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Auditar recursos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8DED6696-D66C-B1AC-623E-966FF7D06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0070910" y="1551195"/>
            <a:ext cx="991953" cy="100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038F65C-EA00-B190-2AEB-1B69652F44E6}"/>
              </a:ext>
            </a:extLst>
          </p:cNvPr>
          <p:cNvSpPr txBox="1"/>
          <p:nvPr/>
        </p:nvSpPr>
        <p:spPr>
          <a:xfrm>
            <a:off x="9753890" y="2559638"/>
            <a:ext cx="1599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AWS Audit Manager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C5D8AA0-A50E-52A2-515A-94AB1379E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8173834" y="1551195"/>
            <a:ext cx="994631" cy="100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2F52BAC-7009-5899-0AE0-C257AFBAC63A}"/>
              </a:ext>
            </a:extLst>
          </p:cNvPr>
          <p:cNvSpPr txBox="1"/>
          <p:nvPr/>
        </p:nvSpPr>
        <p:spPr>
          <a:xfrm>
            <a:off x="7869838" y="2503618"/>
            <a:ext cx="1599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Amazon Config</a:t>
            </a:r>
          </a:p>
        </p:txBody>
      </p:sp>
    </p:spTree>
    <p:extLst>
      <p:ext uri="{BB962C8B-B14F-4D97-AF65-F5344CB8AC3E}">
        <p14:creationId xmlns:p14="http://schemas.microsoft.com/office/powerpoint/2010/main" val="305373504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-aws">
  <a:themeElements>
    <a:clrScheme name="Personalizada 2">
      <a:dk1>
        <a:sysClr val="windowText" lastClr="000000"/>
      </a:dk1>
      <a:lt1>
        <a:srgbClr val="232F3E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-aws" id="{8855C268-06D2-E444-B796-DA0C846829A2}" vid="{45222048-A9A8-074E-A438-7D64D3CA0F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theme-aws</Template>
  <TotalTime>1012</TotalTime>
  <Words>432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Fredoka</vt:lpstr>
      <vt:lpstr>theme-aws</vt:lpstr>
      <vt:lpstr>AWS Segurança</vt:lpstr>
      <vt:lpstr>Modelo de responsabilidade compartilhada</vt:lpstr>
      <vt:lpstr>   Gerenciamento de patches: A AWS se encarrega de aplicar patches de segurança na infraestrutura que suporta os serviços da AWS. No entanto, o cliente é responsável por manter os sistemas operacionais, bancos de dados e aplicações que rodam dentro dos serviços da AWS (como máquinas virtuais EC2) atualizados com os últimos patches de segurança.  Gerenciamento de configuração: Enquanto a AWS configura e gerencia a infraestrutura de hardware e host, os clientes são responsáveis pela configuração dos sistemas operacionais, aplicações e bancos de dados que operam nos serviços da AWS.   Conscientização e capacitação: A AWS oferece treinamento e conscientização de segurança para seus funcionários, mas cabe aos clientes treinar seus próprios funcionários em práticas de segurança e operações na AWS.   </vt:lpstr>
      <vt:lpstr>Conformidade na AWS</vt:lpstr>
      <vt:lpstr>Serviços de segurança</vt:lpstr>
      <vt:lpstr>Criptografia</vt:lpstr>
      <vt:lpstr>Monitorar</vt:lpstr>
      <vt:lpstr>Auditoria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Segurança</dc:title>
  <dc:creator>Tomas de Andrade Alric</dc:creator>
  <cp:lastModifiedBy>.</cp:lastModifiedBy>
  <cp:revision>5</cp:revision>
  <dcterms:created xsi:type="dcterms:W3CDTF">2023-12-02T14:02:52Z</dcterms:created>
  <dcterms:modified xsi:type="dcterms:W3CDTF">2024-07-13T20:14:58Z</dcterms:modified>
</cp:coreProperties>
</file>