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64" r:id="rId2"/>
    <p:sldId id="292" r:id="rId3"/>
    <p:sldId id="293" r:id="rId4"/>
    <p:sldId id="325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26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C9BB"/>
    <a:srgbClr val="A646F2"/>
    <a:srgbClr val="489488"/>
    <a:srgbClr val="FF2F92"/>
    <a:srgbClr val="65A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94855"/>
  </p:normalViewPr>
  <p:slideViewPr>
    <p:cSldViewPr snapToGrid="0">
      <p:cViewPr varScale="1">
        <p:scale>
          <a:sx n="101" d="100"/>
          <a:sy n="101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8CFF-E363-FF46-A29B-26E8D1C8C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260E7-3919-664A-BDC4-A37F09ED7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60E7-3919-664A-BDC4-A37F09ED79F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19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00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4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0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0FDF-AD3F-F04D-ABB5-298CFDDA87A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009F-2194-0846-ABA9-DAF8209E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7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881023" y="319303"/>
            <a:ext cx="64299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COMPUTAÇÃO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6" y="1935949"/>
            <a:ext cx="7631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computação em nuvem 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oferecido pela AWS que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provisionar e gerenciar servidores virtuais conhecidos como instâncias EC2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.e escolher entre diferentes tipos de instâncias (otimizadas para memória, computação, armazenamento etc)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537480"/>
            <a:ext cx="763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computação em nuvem simplificado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pela Amazon Web Services (AWS) que permite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implantar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gerenciar aplicativos da web e servidores virtuais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 facilidade</a:t>
            </a:r>
            <a:r>
              <a:rPr lang="pt-BR" sz="2000" b="0" i="0" dirty="0">
                <a:solidFill>
                  <a:srgbClr val="D1D5DB"/>
                </a:solidFill>
                <a:effectLst/>
                <a:latin typeface="Fredoka" pitchFamily="2" charset="-79"/>
                <a:cs typeface="Fredoka" pitchFamily="2" charset="-79"/>
              </a:rPr>
              <a:t>.</a:t>
            </a:r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1059634" y="3429000"/>
            <a:ext cx="748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EC2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92" y="429919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795318" y="5916524"/>
            <a:ext cx="127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Lightsail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74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302617" y="319303"/>
            <a:ext cx="55867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MIGRAÇÃO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AWS Database Migration Service: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Ferramenta para ajudar a migrar bancos de dados para a AWS.</a:t>
            </a:r>
          </a:p>
          <a:p>
            <a:pPr algn="l"/>
            <a:endParaRPr lang="pt-BR" sz="2000" dirty="0">
              <a:solidFill>
                <a:srgbClr val="65A69C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AWS Schema Conversion Tool: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Auxilia na conversão de esquemas de um tipo de banco de dados para outro.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144076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2000" dirty="0"/>
            </a:br>
            <a:r>
              <a:rPr lang="pt-BR" sz="2000" dirty="0">
                <a:solidFill>
                  <a:srgbClr val="FFFFFF"/>
                </a:solidFill>
              </a:rPr>
              <a:t>É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 dispositivo físico de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transferência de dados da AWS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projetado para mover grandes volumes de dados de forma rápida e segura entre locais offline e a nuvem. Ele é usado para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migrar dados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a AWS ou para fazer backup de grandes conjuntos de dados.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Database Migration Service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Snowball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61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878076" y="319303"/>
            <a:ext cx="10435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REDE E ENTREGA DE CONTEÚDO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8902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permite aos usuários criar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redes virtuais isoladas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na nuvem. Com a VPC, é possível controlar completamente o ambiente de rede, incluindo configuração de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sub-redes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,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roteamento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,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gateway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configuração de segurança 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usando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grupos de segurança e listas de controle de acesso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.</a:t>
            </a:r>
          </a:p>
          <a:p>
            <a:pPr algn="l"/>
            <a:br>
              <a:rPr lang="pt-BR" sz="20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pt-BR" sz="20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DNS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(Domain Name System) altamente escalável e confiável, oferecido pela AWS, usado para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roteamento de tráfego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na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internet 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registro de domínios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VPC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Route53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44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878079" y="319303"/>
            <a:ext cx="10435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REDE E ENTREGA DE CONTEÚDO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CDN que distribui conteúdo de forma rápida e segura aos usuários finais, usando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edge locations (pontos de presença) 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globalmente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distribuídas para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baixa a latência.</a:t>
            </a:r>
            <a:br>
              <a:rPr lang="pt-BR" sz="2000" b="1" dirty="0">
                <a:solidFill>
                  <a:srgbClr val="7030A0"/>
                </a:solidFill>
                <a:latin typeface="Fredoka" pitchFamily="2" charset="-79"/>
                <a:cs typeface="Fredoka" pitchFamily="2" charset="-79"/>
              </a:rPr>
            </a:br>
            <a:endParaRPr lang="pt-BR" sz="2000" b="1" dirty="0">
              <a:solidFill>
                <a:srgbClr val="7030A0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que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melhora a disponibilidade e o desempenho dos aplicativos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direcionando o tráfego pela rede global da AWS de forma otimizada, minimizando a latência e aumentando a confiabilidade.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CloudFront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</a:t>
            </a:r>
            <a:b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Global Accelerator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18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878079" y="319303"/>
            <a:ext cx="10435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REDE E ENTREGA DE CONTEÚDO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2600732"/>
            <a:ext cx="8902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permite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criar, publicar, manter, monitorar e proteger APIs de forma fácil e escalável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atua como um gateway para serviços back-end, permitindo conectar aplicativos móveis, da web ou de IoT a diversos serviços na nuvem ou on-premise, além de oferecer recursos como controle de acesso, monitoramento e transformação de dados.</a:t>
            </a:r>
          </a:p>
          <a:p>
            <a:pPr algn="l"/>
            <a:br>
              <a:rPr lang="pt-BR" sz="20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pt-BR" sz="20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pt-BR" sz="2000" b="1" dirty="0">
              <a:solidFill>
                <a:srgbClr val="7030A0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04741" y="4214603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API Gateway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75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670235" y="319303"/>
            <a:ext cx="68515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CONECTIVIDADE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serviço de nuvem AWS Direct Connect é o caminho mais curto para seus recursos na AWS, uma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conexão dedicada e privada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Seu tráfego de rede permanece todo o tempo na rede global da AWS 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nunca entra na Internet pública.</a:t>
            </a:r>
            <a:r>
              <a:rPr lang="pt-BR" sz="2000" b="1" dirty="0">
                <a:solidFill>
                  <a:srgbClr val="7030A0"/>
                </a:solidFill>
                <a:latin typeface="Fredoka" pitchFamily="2" charset="-79"/>
                <a:cs typeface="Fredoka" pitchFamily="2" charset="-79"/>
              </a:rPr>
              <a:t> </a:t>
            </a:r>
          </a:p>
          <a:p>
            <a:endParaRPr lang="pt-BR" sz="2000" b="1" dirty="0">
              <a:solidFill>
                <a:srgbClr val="7030A0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AWS VPN é usada para criar uma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conexão segura por meio da Internet pública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entre a sua rede local e a AWS. Isso é útil quando você precisa de uma conexão segura e escalável, mas não requer a largura de banda dedicada oferecida pelo Direct Connect.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Direct Connect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VPN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40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416162" y="319303"/>
            <a:ext cx="73597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ARMAZENAMENTO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(Simple Storage Service) é um serviço de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armazenamento de objetos</a:t>
            </a:r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altamente escalável, projetado para armazenar e recuperar grandes quantidades de dados de forma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durável e segura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acessível via API.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EBS (Elastic Block Store) é um serviço de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armazenamento de blocos</a:t>
            </a:r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para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instâncias EC2, fornecendo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volumes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 armazenamento de bloco duráveis e de baixa latência, ideais para uso como discos de inicialização ou armazenamento de dados persistentes em instâncias EC2.</a:t>
            </a:r>
          </a:p>
          <a:p>
            <a:pPr algn="l"/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EBS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2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416162" y="319303"/>
            <a:ext cx="73597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ARMAZENAMENTO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EFS (Elastic File System) é um serviço de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armazenamento de arquivos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pela AWS, que fornece um sistema de arquivos escalável 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compatível com NFS (Network File System) 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para uso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 instâncias EC2.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armazenamento de arquivos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pela AWS, que oferece sistemas de arquivos compatíveis com o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Windows</a:t>
            </a:r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(FSx para Windows File Server)</a:t>
            </a:r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Lustre (FSx para Lustre),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otimizados para diferentes cargas de trabalho e casos de uso.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EFS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FSx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416162" y="319303"/>
            <a:ext cx="73597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ARMAZENAMENTO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permite integrar a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infraestrutura de armazenamento local com a nuvem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da AWS de forma transparente, fornecendo acesso a armazenamento em nuvem para aplicativos locais através de interfaces de protocolos de armazenamento padrão.</a:t>
            </a:r>
          </a:p>
          <a:p>
            <a:br>
              <a:rPr lang="pt-BR" sz="2000" dirty="0">
                <a:solidFill>
                  <a:srgbClr val="FFFFFF"/>
                </a:solidFill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backup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gerenciado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pela AWS, que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simplifica e automatiza o processo de backup e recuperação de dados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serviços da AWS, como EBS, RDS, DynamoDB e Storage Gateway, ajudando a proteger os dados contra perdas.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Storage Gateway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Backup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08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47645" y="319303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IA/ML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processamento de linguagem natural (NLP)</a:t>
            </a:r>
            <a:r>
              <a:rPr lang="pt-BR" sz="2000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que usa machine learning para encontrar insights e relacionamentos no texto. Ele pode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identificar a linguagem do texto, extrair frases-chave, lugares, pessoas, marcas ou eventos, entender o sentimento de um texto</a:t>
            </a:r>
            <a:r>
              <a:rPr lang="pt-BR" sz="2000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muito mais.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pesquisa inteligente movido a machine learning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fornece uma experiência de pesquisa mais natural e relevante, e é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usado por empresas para buscar informações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sua vasta quantidade de documentos internos, seja em FAQs, wikis, documentos, intranet, etc..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Comprehend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Kendra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7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47645" y="319303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IA/ML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para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construção de interfaces de conversação em aplicativos usando voz e texto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É a mesma tecnologia usada pela Alexa. Com o Lex, você pode criar chatbots para diversos fins, desde atendimento ao cliente até integrações complexas com sistemas empresariais.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que </a:t>
            </a:r>
            <a:r>
              <a:rPr lang="pt-BR" sz="2000" b="1" dirty="0">
                <a:solidFill>
                  <a:srgbClr val="63C9BB"/>
                </a:solidFill>
                <a:latin typeface="Fredoka" pitchFamily="2" charset="-79"/>
                <a:cs typeface="Fredoka" pitchFamily="2" charset="-79"/>
              </a:rPr>
              <a:t>transforma texto em fala realista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suporta várias vozes e idiomas, e pode ser usado em aplicações como leitura de notícias, explicações em eLearning e qualquer outro lugar onde a voz humana é substituída ou usada.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Lex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Polly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4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881017" y="319303"/>
            <a:ext cx="64299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COMPUTAÇÃO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6" y="1935949"/>
            <a:ext cx="7631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oferecido pela AWS que permite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automatizar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dimensionamento de recursos de computação em resposta a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flutuações na demanda do aplicativo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Isso ajuda 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manter o desempenho do aplicativo, otimizar custos e garantir a alta disponibilidade</a:t>
            </a:r>
            <a:r>
              <a:rPr lang="pt-BR" sz="2000" b="0" i="0" dirty="0">
                <a:solidFill>
                  <a:srgbClr val="D1D5DB"/>
                </a:solidFill>
                <a:effectLst/>
                <a:latin typeface="Fredoka" pitchFamily="2" charset="-79"/>
                <a:cs typeface="Fredoka" pitchFamily="2" charset="-79"/>
              </a:rPr>
              <a:t>.</a:t>
            </a:r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balanceamento de carga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oferecido pela AWS. Ele permite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distribuir automaticamente o tráfego de rede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entre várias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instâncias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recursos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um ambiente de computação em nuvem, ajudando 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aumentar a disponibilidade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escalabilidade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 aplicativos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630452" y="3429000"/>
            <a:ext cx="1607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Auto Scaling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  <a:p>
            <a:endParaRPr lang="pt-BR" b="1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299199"/>
            <a:ext cx="178732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584593" y="5925914"/>
            <a:ext cx="169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Load Balancer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41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47645" y="319303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IA/ML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que </a:t>
            </a:r>
            <a:r>
              <a:rPr lang="pt-BR" sz="2000" b="1" dirty="0">
                <a:solidFill>
                  <a:srgbClr val="489488"/>
                </a:solidFill>
                <a:latin typeface="Fredoka" pitchFamily="2" charset="-79"/>
                <a:cs typeface="Fredoka" pitchFamily="2" charset="-79"/>
              </a:rPr>
              <a:t>permite adicionar análise de imagem e vídeo ao seu aplicativo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Pode identificar objetos, pessoas, texto, cenas e atividades, além de detectar qualquer conteúdo inapropriado. Também oferece recursos de reconhecimento facial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uma plataforma completa de desenvolvimento e implantação de modelos de machine learning. Ele </a:t>
            </a:r>
            <a:r>
              <a:rPr lang="pt-BR" sz="2000" b="1" dirty="0">
                <a:solidFill>
                  <a:srgbClr val="489488"/>
                </a:solidFill>
                <a:latin typeface="Fredoka" pitchFamily="2" charset="-79"/>
                <a:cs typeface="Fredoka" pitchFamily="2" charset="-79"/>
              </a:rPr>
              <a:t>oferece ferramentas para construir, treinar e implantar modelos em grande escala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e é integrado com outras ferramentas AWS para coleta e processamento de dados</a:t>
            </a:r>
            <a:r>
              <a:rPr lang="pt-BR" sz="2000" dirty="0">
                <a:solidFill>
                  <a:srgbClr val="FFFFFF"/>
                </a:solidFill>
                <a:latin typeface="Söhne"/>
              </a:rPr>
              <a:t>.</a:t>
            </a:r>
            <a:endParaRPr lang="pt-BR" sz="2000" dirty="0">
              <a:solidFill>
                <a:srgbClr val="FFFFFF"/>
              </a:solidFill>
              <a:latin typeface="AmazonEmber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Rekogntion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SageMaker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10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47645" y="319303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IA/ML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que </a:t>
            </a:r>
            <a:r>
              <a:rPr lang="pt-BR" sz="2000" b="1" dirty="0">
                <a:solidFill>
                  <a:srgbClr val="489488"/>
                </a:solidFill>
                <a:latin typeface="Fredoka" pitchFamily="2" charset="-79"/>
                <a:cs typeface="Fredoka" pitchFamily="2" charset="-79"/>
              </a:rPr>
              <a:t>extrai automaticamente texto, formulários e tabelas de documentos digitalizados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vai além do OCR tradicional, identificando o conteúdo e a estrutura dos documentos.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automático de </a:t>
            </a:r>
            <a:r>
              <a:rPr lang="pt-BR" sz="2000" b="1" dirty="0">
                <a:solidFill>
                  <a:srgbClr val="489488"/>
                </a:solidFill>
                <a:latin typeface="Fredoka" pitchFamily="2" charset="-79"/>
                <a:cs typeface="Fredoka" pitchFamily="2" charset="-79"/>
              </a:rPr>
              <a:t>reconhecimento de fala que converte fala em texto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É frequentemente usado para transcrição de áudio, legendas e também como entrada para outras análises e processamentos.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Textract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Transcribe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60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248925" y="319303"/>
            <a:ext cx="56941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ANALYTICS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consulta interativa oferecido pela AWS que permite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analisar dados armazenados no Amazon S3 usando SQL padrão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fornece uma maneira fácil de consultar grandes volumes de dados sem a necessidade de provisionar ou gerenciar infraestrutura.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ETL (Extract, Transform, Load) totalmente gerenciado oferecido pela AWS que facilita a preparação e transformação de dados para análise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automatiza tarefas de ETL, permitindo que você extrai, transforma e carrega dados de maneira eficiente de várias fontes para destinos de dados.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Athena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Glue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18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248925" y="319303"/>
            <a:ext cx="56941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ANALYTICS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conjunto de serviços da AWS projetado para facilitar o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streaming de dados em tempo real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a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análise de dados em tempo real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oferece várias soluções para ingestão, processamento e análise de fluxos de dados em tempo real.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business intelligence (BI)</a:t>
            </a:r>
            <a:r>
              <a:rPr lang="pt-BR" sz="2000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Amazon Web Services (AWS). Ele é projetado para </a:t>
            </a:r>
            <a:r>
              <a:rPr lang="pt-BR" sz="2000" b="1" dirty="0">
                <a:solidFill>
                  <a:srgbClr val="A646F2"/>
                </a:solidFill>
                <a:latin typeface="Fredoka" pitchFamily="2" charset="-79"/>
                <a:cs typeface="Fredoka" pitchFamily="2" charset="-79"/>
              </a:rPr>
              <a:t>visualização e análise de dados em tempo real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permite que as organizações tomem decisões baseadas em dados por meio de painéis interativos, relatórios e análises de dados.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Kinesis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Quicksight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16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033324" y="319303"/>
            <a:ext cx="61253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INTEGRAÇÃO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pub/sub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oferecido pela Amazon Web Services (AWS). Ele permite que você envie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mensagens (também conhecidas como notificações)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destinatários ou assinantes através de vários protocolos de entrega, incluindo SMS, email, HTTP/HTTPS, Amazon SQS e AWS Lambda.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fila de mensagens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oferecido pela Amazon Web Services (AWS). Ele permite que você envie, armazene e receba mensagens entre componentes de aplicativos ou sistemas distribuídos de maneira assíncrona, ajudando a desacoplar esses componentes e tornar suas aplicações mais escaláveis, robustas e resilientes.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SQS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34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033324" y="319303"/>
            <a:ext cx="61253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INTEGRAÇÃO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orquestração de workflow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oferecido pela Amazon Web Services (AWS). Ele permite que você coordene e automatize fluxos de trabalho que consistem em uma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sequência de etapas ou atividades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onde cada etapa pode ser um serviço AWS ou uma função Lambda personalizada.</a:t>
            </a:r>
          </a:p>
          <a:p>
            <a:b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roteamento de eventos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oferecido pela Amazon Web Services (AWS). Ele permite que você crie </a:t>
            </a:r>
            <a:r>
              <a:rPr lang="pt-BR" sz="2000" b="1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regras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roteie e consuma eventos de várias fontes, facilitando a construção de arquiteturas orientadas a eventos para aplicativos e sistemas.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Step Functions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EventBridge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07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86584" y="319303"/>
            <a:ext cx="116188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COMPUTAÇÃO PARA USUÁRIOS FINAIS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projetado para </a:t>
            </a:r>
            <a:r>
              <a:rPr lang="pt-BR" sz="2000" b="1" dirty="0">
                <a:solidFill>
                  <a:srgbClr val="489488"/>
                </a:solidFill>
                <a:latin typeface="Fredoka" pitchFamily="2" charset="-79"/>
                <a:cs typeface="Fredoka" pitchFamily="2" charset="-79"/>
              </a:rPr>
              <a:t>streaming de aplicativos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permite que os usuários executem aplicativos de desktop em suas próprias máquinas locais, como computadores, tablets e dispositivos móveis. Ele é particularmente útil para fornecer acesso a aplicativos intensivos em recursos em uma variedade de dispositivos e plataformas.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fornece </a:t>
            </a:r>
            <a:r>
              <a:rPr lang="pt-BR" sz="2000" b="1" dirty="0">
                <a:solidFill>
                  <a:srgbClr val="489488"/>
                </a:solidFill>
                <a:latin typeface="Fredoka" pitchFamily="2" charset="-79"/>
                <a:cs typeface="Fredoka" pitchFamily="2" charset="-79"/>
              </a:rPr>
              <a:t>desktops virtuais na nuvem</a:t>
            </a:r>
            <a:r>
              <a:rPr lang="pt-BR" sz="2000" b="1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empresas. Ele permite que as organizações criem e gerenciem desktops virtuais para seus funcionários, oferecendo acesso a aplicativos e recursos de computação em qualquer lugar e a partir de qualquer dispositivo com acesso à internet.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AppStream 2.0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Workspaces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953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3571" y="319303"/>
            <a:ext cx="11424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FERRAMENTAS DO DESENVOLVEDOR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hospedagem de repositórios de controle de código-fonte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AWS. Ele fornece um ambiente seguro e altamente escalável para armazenar e gerenciar código-fonte, facilitando a colaboração de equipes de desenvolvimento e a integração contínua.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compilação e implantação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 código totalmente gerenciado oferecido pela Amazon Web Services (AWS). Ele permite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compilar, testar e implantar aplicativos automaticamente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partir do código-fonte em repositórios, ajudando a automatizar o processo de integração contínua e entrega contínua (CI/CD) em ambientes de desenvolvimento e implantação.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CodeCommit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CodeBuild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28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3571" y="319303"/>
            <a:ext cx="11424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FERRAMENTAS DO DESENVOLVEDOR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implantação automatizada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Amazon Web Services (AWS). Ele facilita a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implantação de aplicativos de forma automatizada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consistente e segura em uma variedade de ambientes de computação, incluindo servidores virtuais, instâncias EC2, serviços do AWS Fargate e muito mais.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automatização de integração contínua e entrega contínua (CI/CD)</a:t>
            </a:r>
            <a:r>
              <a:rPr lang="pt-BR" sz="2000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Amazon Web Services (AWS). Ele permite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orquestrar e automatizar o fluxo de trabalho de entrega de software</a:t>
            </a:r>
            <a:r>
              <a:rPr lang="pt-BR" sz="2000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,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desde a integração de código até a implantação em ambientes de produção.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CodeDeploy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CodePipeline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8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383571" y="319303"/>
            <a:ext cx="11424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FERRAMENTAS DO DESENVOLVEDOR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é um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ambiente de desenvolvimento integrado (IDE)</a:t>
            </a:r>
            <a:r>
              <a:rPr lang="pt-BR" sz="2000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nuvem oferecido pela AWS. Ele fornece uma plataforma colaborativa baseada na web para desenvolvedores escreverem, depurarem e executarem código de forma mais eficiente em uma variedade de linguagens de programação.</a:t>
            </a:r>
          </a:p>
          <a:p>
            <a:pPr algn="l"/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rastreamento e análise de aplicativos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AWS. Ele permite que desenvolvedores e operadores de aplicativos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monitorem e depurem aplicativos distribuídos em ambientes complexos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identificando gargalos de desempenho e rastreando o fluxo de solicitações em vários componentes de um aplicativo.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Cloud9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X-Ray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06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881017" y="319303"/>
            <a:ext cx="64299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COMPUTAÇÃO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7631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computação serverless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AWS. Ele permite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executar código sem a necessidade de provisionar servidores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,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permitindo que você se concentre apenas na lógica do aplicativo. O Lambda é amplamente utilizado para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responder a eventos, processar dados em tempo real, automatizar tarefas e criar microsserviços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projetado para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agendar, coordenar e executar cargas de trabalho de computação em lote.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Ele permite que você execute facilmente tarefas de processamento em lote, como processamento de dados, análise, simulações e renderização, sem a necessidade de gerenciar a infraestrutura subjacente.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584593" y="3429000"/>
            <a:ext cx="1577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Lambda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680474" y="5908194"/>
            <a:ext cx="148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Batch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81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068331" y="319303"/>
            <a:ext cx="80554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FRONT-END E MOBILE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conjunto de ferramentas e serviços da AWS projetados para </a:t>
            </a:r>
            <a:r>
              <a:rPr lang="pt-BR" sz="20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desenvolver, implantar e hospedar aplicativos móveis e da web de forma rápida e fácil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oferece recursos como </a:t>
            </a:r>
            <a:r>
              <a:rPr lang="pt-BR" sz="20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autenticação, armazenamento de dados, notificações push e integração contínua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fornece um ambiente de </a:t>
            </a:r>
            <a:r>
              <a:rPr lang="pt-BR" sz="20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testes de aplicativos móveis na nuvem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permitindo testar aplicativos em </a:t>
            </a:r>
            <a:r>
              <a:rPr lang="pt-BR" sz="20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diversos dispositivos reais e emuladores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para garantir que funcionem corretamente em diferentes plataformas e dispositivos antes do lançamento.</a:t>
            </a:r>
          </a:p>
          <a:p>
            <a:pPr algn="l"/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Amplify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Device Farm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05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4127388" y="319303"/>
            <a:ext cx="39372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IOT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projetado para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conectar dispositivos IoT (Internet das Coisas)</a:t>
            </a:r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à nuvem. Ele atua como um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hub de conectividade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que permite que dispositivos IoT enviem e recebam dados de forma segura e escalável, além de facilitar o gerenciamento desses dispositivos.</a:t>
            </a:r>
            <a:br>
              <a:rPr lang="pt-BR" sz="2000" dirty="0">
                <a:solidFill>
                  <a:srgbClr val="FFFFFF"/>
                </a:solidFill>
              </a:rPr>
            </a:br>
            <a:endParaRPr lang="pt-BR" sz="2000" dirty="0">
              <a:solidFill>
                <a:srgbClr val="FFFFFF"/>
              </a:solidFill>
              <a:latin typeface="AmazonEmber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projetado para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ampliar a capacidade de computação da nuvem para dispositivos IoT (Internet das Coisas)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permitindo que eles executem tarefas de processamento de dados localmente. Ele oferece conectividade, segurança e gerenciamento para dispositivos IoT em ambientes com recursos limitados.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</a:t>
            </a:r>
          </a:p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IoT Core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IoT Greengrass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2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456261" y="319303"/>
            <a:ext cx="72795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COBRANÇAS, PREÇO E SUPORTE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1250085" y="965634"/>
            <a:ext cx="10594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AWS possui uma estrutura de preços diversificada que varia dependendo dos recursos específicos que você está usando, mas em geral, os preços são baseados em três conceitos principais: computação, armazenamento e transferência de dados. Vou descrever brevemente como a AWS cobra por cada um desses recursos:</a:t>
            </a: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21AC2B01-FCD9-7F75-F4FB-3AE9CA5A8ABD}"/>
              </a:ext>
            </a:extLst>
          </p:cNvPr>
          <p:cNvSpPr/>
          <p:nvPr/>
        </p:nvSpPr>
        <p:spPr>
          <a:xfrm>
            <a:off x="1111170" y="2596850"/>
            <a:ext cx="2407534" cy="3352538"/>
          </a:xfrm>
          <a:prstGeom prst="round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5B014E5E-9E21-B1BC-E91A-09557A3EE9AC}"/>
              </a:ext>
            </a:extLst>
          </p:cNvPr>
          <p:cNvSpPr/>
          <p:nvPr/>
        </p:nvSpPr>
        <p:spPr>
          <a:xfrm>
            <a:off x="4886446" y="2596851"/>
            <a:ext cx="2407534" cy="3352538"/>
          </a:xfrm>
          <a:prstGeom prst="round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D5B36613-8278-E6BF-7E05-0539287F2346}"/>
              </a:ext>
            </a:extLst>
          </p:cNvPr>
          <p:cNvSpPr/>
          <p:nvPr/>
        </p:nvSpPr>
        <p:spPr>
          <a:xfrm>
            <a:off x="9053819" y="2596851"/>
            <a:ext cx="2300946" cy="3352538"/>
          </a:xfrm>
          <a:prstGeom prst="round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0D1A40-83EE-4206-5F28-917D4E06C9A3}"/>
              </a:ext>
            </a:extLst>
          </p:cNvPr>
          <p:cNvSpPr txBox="1"/>
          <p:nvPr/>
        </p:nvSpPr>
        <p:spPr>
          <a:xfrm>
            <a:off x="1493134" y="5370654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COMPUTAÇÃO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B83596-740A-AC80-D323-AA99068996E5}"/>
              </a:ext>
            </a:extLst>
          </p:cNvPr>
          <p:cNvSpPr txBox="1"/>
          <p:nvPr/>
        </p:nvSpPr>
        <p:spPr>
          <a:xfrm>
            <a:off x="5101542" y="5370654"/>
            <a:ext cx="197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BBBD1"/>
                </a:solidFill>
              </a:rPr>
              <a:t>ARMAZENAMENTO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2CBFE1-5B5D-F2D0-0182-6C4EE5DAE8E8}"/>
              </a:ext>
            </a:extLst>
          </p:cNvPr>
          <p:cNvSpPr txBox="1"/>
          <p:nvPr/>
        </p:nvSpPr>
        <p:spPr>
          <a:xfrm>
            <a:off x="9073440" y="5303057"/>
            <a:ext cx="23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40FF"/>
                </a:solidFill>
              </a:rPr>
              <a:t>TRANSFÊRENCIA DE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DB168A-202F-3095-7657-3A53A2C893AD}"/>
              </a:ext>
            </a:extLst>
          </p:cNvPr>
          <p:cNvSpPr txBox="1"/>
          <p:nvPr/>
        </p:nvSpPr>
        <p:spPr>
          <a:xfrm>
            <a:off x="1393905" y="2748512"/>
            <a:ext cx="1842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Cobrado por hora/segundo </a:t>
            </a:r>
          </a:p>
          <a:p>
            <a:endParaRPr lang="pt-BR" sz="1600" dirty="0"/>
          </a:p>
          <a:p>
            <a:r>
              <a:rPr lang="pt-BR" sz="1600" dirty="0"/>
              <a:t>Varia por tipo de instância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06DC71C-762D-A400-BF2A-BB3E1350F0EC}"/>
              </a:ext>
            </a:extLst>
          </p:cNvPr>
          <p:cNvSpPr txBox="1"/>
          <p:nvPr/>
        </p:nvSpPr>
        <p:spPr>
          <a:xfrm>
            <a:off x="9215621" y="2748512"/>
            <a:ext cx="2139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saída é agregada e cobrada</a:t>
            </a:r>
          </a:p>
          <a:p>
            <a:endParaRPr lang="pt-BR" sz="1600" dirty="0"/>
          </a:p>
          <a:p>
            <a:r>
              <a:rPr lang="pt-BR" sz="1600" dirty="0"/>
              <a:t>A entrada não tem cobrança ( com algumas exceções)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Cobrado normalmente por GB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A32B21-38CF-3937-6EF2-E52551C74CC9}"/>
              </a:ext>
            </a:extLst>
          </p:cNvPr>
          <p:cNvSpPr txBox="1"/>
          <p:nvPr/>
        </p:nvSpPr>
        <p:spPr>
          <a:xfrm>
            <a:off x="5101542" y="2748512"/>
            <a:ext cx="21297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Cobrado normalmente por GB</a:t>
            </a:r>
          </a:p>
          <a:p>
            <a:endParaRPr lang="pt-BR" sz="1600" dirty="0"/>
          </a:p>
          <a:p>
            <a:r>
              <a:rPr lang="pt-BR" sz="1600" dirty="0"/>
              <a:t>Diferentes serviços de armazenamento podem ter tarifas diferentes, como o Amazon S3, EBS, etc.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F020224-E385-C3FD-13BA-B09676C54922}"/>
              </a:ext>
            </a:extLst>
          </p:cNvPr>
          <p:cNvSpPr txBox="1"/>
          <p:nvPr/>
        </p:nvSpPr>
        <p:spPr>
          <a:xfrm>
            <a:off x="4297102" y="635173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TRÊS FATORES FUNDAMENTAIS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1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456257" y="319303"/>
            <a:ext cx="72795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COBRANÇAS, PREÇO E SUPORTE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definir orçamentos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controlar seus custos e uso da AWS. Você pode criar orçamentos para custos, uso, reservas e economias. Os orçamentos podem ser definidos em níveis granulares (por exemplo, por serviço, conta, tags, entre outros). Você também pode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configurar alertas para ser notificado quando exceder (ou esperar exceder) seus orçamentos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  <a:b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chemeClr val="accent6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uma interface que permite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visualizar e analisar seus gastos e custos da AWS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Oferece uma interface gráfica para consultar dados de uso e custo,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prever futuros gastos e obter recomendações sobre como economizar custos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  <a:b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</a:t>
            </a:r>
          </a:p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Budgets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Cost Explorer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9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456257" y="319303"/>
            <a:ext cx="72795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COBRANÇAS, PREÇO E SUPORTE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884046"/>
            <a:ext cx="8902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estimar os custos dos serviços AWS que você planeja usar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. É uma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ferramenta interativa que ajuda você a criar uma estimativa de custo adaptada às suas necessidades, dando uma visão clara de quanto você pagará por mês ou por ano.</a:t>
            </a:r>
            <a:br>
              <a:rPr lang="pt-BR" sz="2000" dirty="0">
                <a:solidFill>
                  <a:srgbClr val="FFFFFF"/>
                </a:solidFill>
                <a:latin typeface="AmazonEmber"/>
              </a:rPr>
            </a:br>
            <a:endParaRPr lang="pt-BR" sz="2000" dirty="0">
              <a:solidFill>
                <a:srgbClr val="FFFFFF"/>
              </a:solidFill>
              <a:latin typeface="AmazonEmber"/>
            </a:endParaRPr>
          </a:p>
          <a:p>
            <a:endParaRPr lang="pt-BR" sz="2000" dirty="0">
              <a:solidFill>
                <a:srgbClr val="333333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5" y="4431155"/>
            <a:ext cx="890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uma ferramenta abrangente que a AWS oferece para ajudar os usuários a obter uma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visão detalhada de seus gastos na plataforma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Este </a:t>
            </a:r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relatório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é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fonte mais detalhada de informações sobre o uso e os custos da sua conta AWS.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</a:t>
            </a:r>
          </a:p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Pricing Calculator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29" y="4305536"/>
            <a:ext cx="17928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Cost </a:t>
            </a:r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and Usage Report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9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881017" y="319303"/>
            <a:ext cx="64299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COMPUTAÇÃO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7631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facilita o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provisionamento, implantação e gerenciamento de aplicativos da web e APIs em ambientes escaláveis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automaticamente provisiona os recursos necessários, como instâncias EC2, balanceadores de carga e bancos de dados, permitindo que os desenvolvedores se concentrem no código do aplicativo.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que estende a infraestrutura da AWS para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data centers locais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permitindo que os clientes executem serviços da AWS em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hardware dedicado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suas próprias instalações. Ele oferece uma experiência consistente de computação, armazenamento e rede com a AWS, permitindo a execução de cargas de trabalho locais e na nuvem de forma integrada.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280816" y="3429000"/>
            <a:ext cx="2095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</a:t>
            </a:r>
            <a:b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Elastic BeanStalk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587825" y="5938743"/>
            <a:ext cx="1481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Outposts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8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943538" y="319303"/>
            <a:ext cx="63049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CONTÊINERES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7631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permite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orquestrar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gerenciar contêineres Docker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Ele fornece uma plataforma para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implantar, gerenciar e escalar aplicativos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contêinerizados em um ambiente de nuvem.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permite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orquestrar, gerenciar e escalar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aplicativos contêinerizados usando Kubernetes. Ele fornece uma plataforma gerenciada para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implantar e operar clusters Kubernetes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na nuvem AWS.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584593" y="3398018"/>
            <a:ext cx="1577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ECS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584593" y="5908194"/>
            <a:ext cx="1529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EKS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9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2943538" y="319303"/>
            <a:ext cx="63049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CONTÊINERES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7631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da AWS que fornece um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registro de contêiner seguro e totalmente gerenciado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para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armazenar, gerenciar e implantar imagens de contêiner Docker.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Ele é projetado para simplificar o processo de implantação de aplicativos baseados em contêiner na infraestrutura da AWS.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É um serviço de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computação serverless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oferecido pela AWS que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executar contêineres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sem a necessidade de gerenciar a infraestrutura subjacente. É compatível tanto com o Amazon Elastic Container Service (ECS) quanto com o Amazon Elastic Kubernetes Service (EKS)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584593" y="3398018"/>
            <a:ext cx="1577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ECR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584593" y="5908194"/>
            <a:ext cx="1668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Fargate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4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106681" y="319303"/>
            <a:ext cx="120853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BANCO DE DADOS </a:t>
            </a:r>
            <a:r>
              <a:rPr lang="pt-BR" sz="36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RELACI</a:t>
            </a:r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ONAL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7631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Serviço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gerenciado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bancos de dados relacionais como MySQL, PostgreSQL, SQL Server e outros. Para dados estruturados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 de dados relacional compatível com MySQL e PostgreSQL,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otimizado para a nuvem</a:t>
            </a:r>
            <a:r>
              <a:rPr lang="pt-BR" sz="2000" b="1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584593" y="3398018"/>
            <a:ext cx="1577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RDS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Aurora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0" y="319303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BANCO DE DADOS </a:t>
            </a:r>
            <a:r>
              <a:rPr lang="pt-BR" sz="36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NÃO RELACI</a:t>
            </a:r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ONAL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7631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 de dados NoSQL totalmente gerenciado pela AWS, possui uma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esquema flexível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armazena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dados semiestruturados</a:t>
            </a:r>
            <a:r>
              <a:rPr lang="pt-BR" sz="2000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,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oferece baixa latência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7631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 de dados orientado a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documentos</a:t>
            </a:r>
            <a:r>
              <a:rPr lang="pt-BR" sz="2000" b="1" dirty="0">
                <a:solidFill>
                  <a:schemeClr val="accent1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 pela AWS. Armazena dados como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objetos JSON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oferecendo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flexibilidade, dados semiestruturados 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hierarquia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 Ideal para catálogos, perfis de usuários e gerenciamento de conteúdo. Suporta desenvolvimento flexível e iterativo.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DynamoDB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DocumentDB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9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5AC849-4862-19AE-82FE-12F9631E61CD}"/>
              </a:ext>
            </a:extLst>
          </p:cNvPr>
          <p:cNvSpPr/>
          <p:nvPr/>
        </p:nvSpPr>
        <p:spPr>
          <a:xfrm>
            <a:off x="92765" y="319303"/>
            <a:ext cx="120992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SERVIÇOS DE BANCO DE DADOS </a:t>
            </a:r>
            <a:r>
              <a:rPr lang="pt-BR" sz="36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NÃO RELACI</a:t>
            </a:r>
            <a:r>
              <a:rPr lang="pt-BR" sz="36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" pitchFamily="2" charset="-79"/>
                <a:cs typeface="Fredoka" pitchFamily="2" charset="-79"/>
              </a:rPr>
              <a:t>ONAL</a:t>
            </a:r>
            <a:endParaRPr lang="pt-BR" sz="36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C0CED-DFE6-C246-A726-5256958BDA68}"/>
              </a:ext>
            </a:extLst>
          </p:cNvPr>
          <p:cNvSpPr txBox="1"/>
          <p:nvPr/>
        </p:nvSpPr>
        <p:spPr>
          <a:xfrm>
            <a:off x="2494095" y="1935949"/>
            <a:ext cx="8902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Bancos de dados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grafos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facilitam o trabalho com conjuntos de dados altamente conectados, usando nós para armazenar entidades e arestas para relacionamentos entre elas. Ideais para redes sociais, recomendações, detecção de fraudes e gráficos de conhecimento.</a:t>
            </a:r>
            <a:br>
              <a:rPr lang="pt-BR" sz="20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pt-BR" sz="20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1E93C-3BE7-E068-11A0-5FD61AC7CCC8}"/>
              </a:ext>
            </a:extLst>
          </p:cNvPr>
          <p:cNvSpPr txBox="1"/>
          <p:nvPr/>
        </p:nvSpPr>
        <p:spPr>
          <a:xfrm>
            <a:off x="2494094" y="4537480"/>
            <a:ext cx="890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Bancos de dados na memória, é um serviço de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cache na memória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totalmente gerenciado, compatível com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Redis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b="1" dirty="0">
                <a:solidFill>
                  <a:schemeClr val="accent5"/>
                </a:solidFill>
                <a:latin typeface="Fredoka" pitchFamily="2" charset="-79"/>
                <a:cs typeface="Fredoka" pitchFamily="2" charset="-79"/>
              </a:rPr>
              <a:t>Memcached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para atender a</a:t>
            </a:r>
            <a:r>
              <a:rPr lang="pt-BR" sz="2000" dirty="0">
                <a:solidFill>
                  <a:srgbClr val="333333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workloads de baixa latência e alto throughput.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B350-6026-4991-FCD9-B3283854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9492" y="18123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3BAA-6EF5-D43A-A72A-808FE233095F}"/>
              </a:ext>
            </a:extLst>
          </p:cNvPr>
          <p:cNvSpPr txBox="1"/>
          <p:nvPr/>
        </p:nvSpPr>
        <p:spPr>
          <a:xfrm>
            <a:off x="459492" y="3404927"/>
            <a:ext cx="190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Neptune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A6C37-08E0-045B-0B9A-CD69C57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5830" y="4305537"/>
            <a:ext cx="1787323" cy="1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57A588-F64D-479D-0B01-2A63813BEEF1}"/>
              </a:ext>
            </a:extLst>
          </p:cNvPr>
          <p:cNvSpPr txBox="1"/>
          <p:nvPr/>
        </p:nvSpPr>
        <p:spPr>
          <a:xfrm>
            <a:off x="459492" y="5908194"/>
            <a:ext cx="191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ElastiCache</a:t>
            </a:r>
            <a:endParaRPr lang="pt-BR" b="1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8F3010-BE2C-34BE-911E-58F82710A3EE}"/>
              </a:ext>
            </a:extLst>
          </p:cNvPr>
          <p:cNvSpPr txBox="1"/>
          <p:nvPr/>
        </p:nvSpPr>
        <p:spPr>
          <a:xfrm>
            <a:off x="11211951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1576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aws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aws" id="{8855C268-06D2-E444-B796-DA0C846829A2}" vid="{45222048-A9A8-074E-A438-7D64D3CA0F6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15887</TotalTime>
  <Words>3277</Words>
  <Application>Microsoft Macintosh PowerPoint</Application>
  <PresentationFormat>Widescreen</PresentationFormat>
  <Paragraphs>193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AmazonEmber</vt:lpstr>
      <vt:lpstr>Aptos</vt:lpstr>
      <vt:lpstr>Arial</vt:lpstr>
      <vt:lpstr>Calibri</vt:lpstr>
      <vt:lpstr>Calibri Light</vt:lpstr>
      <vt:lpstr>Fredoka</vt:lpstr>
      <vt:lpstr>Söhne</vt:lpstr>
      <vt:lpstr>theme-aws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Tomas de Andrade Alric</dc:creator>
  <cp:lastModifiedBy>.</cp:lastModifiedBy>
  <cp:revision>16</cp:revision>
  <dcterms:created xsi:type="dcterms:W3CDTF">2023-09-23T03:17:21Z</dcterms:created>
  <dcterms:modified xsi:type="dcterms:W3CDTF">2024-07-13T20:13:08Z</dcterms:modified>
</cp:coreProperties>
</file>