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7"/>
    <p:restoredTop sz="96296"/>
  </p:normalViewPr>
  <p:slideViewPr>
    <p:cSldViewPr snapToGrid="0">
      <p:cViewPr>
        <p:scale>
          <a:sx n="97" d="100"/>
          <a:sy n="97" d="100"/>
        </p:scale>
        <p:origin x="12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B05F-3385-5D44-B0FA-A0FCADA4FC0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F018-5A2C-444A-BB27-65BDD68403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49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5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4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4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7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43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91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0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0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5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7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DB45-8C9E-DD4E-99E1-2178BF7E227A}" type="datetimeFigureOut">
              <a:rPr lang="pt-BR" smtClean="0"/>
              <a:t>27/07/2024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5706-6EBE-7D48-8C9C-3DF0DC8CC1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4C911-7771-F0FF-EB7E-2825342B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78" y="286087"/>
            <a:ext cx="9635342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CLOUD ADOPTION FRAMEWORK (CAF)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C46B65-3954-46A3-660A-E55E1260A146}"/>
              </a:ext>
            </a:extLst>
          </p:cNvPr>
          <p:cNvSpPr/>
          <p:nvPr/>
        </p:nvSpPr>
        <p:spPr>
          <a:xfrm>
            <a:off x="1475580" y="2516782"/>
            <a:ext cx="9345486" cy="43983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Negócios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D137B1-5654-5951-B190-A0AF6B35E40F}"/>
              </a:ext>
            </a:extLst>
          </p:cNvPr>
          <p:cNvSpPr/>
          <p:nvPr/>
        </p:nvSpPr>
        <p:spPr>
          <a:xfrm>
            <a:off x="1475583" y="3121558"/>
            <a:ext cx="9345484" cy="43983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Pessoas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BE6DBE0-C370-304F-BEF9-BDA3FAB77E59}"/>
              </a:ext>
            </a:extLst>
          </p:cNvPr>
          <p:cNvSpPr/>
          <p:nvPr/>
        </p:nvSpPr>
        <p:spPr>
          <a:xfrm>
            <a:off x="1475582" y="3726334"/>
            <a:ext cx="9345484" cy="43983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Governança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FA04A24-A321-9DA9-59DF-9B18699DCF2D}"/>
              </a:ext>
            </a:extLst>
          </p:cNvPr>
          <p:cNvSpPr/>
          <p:nvPr/>
        </p:nvSpPr>
        <p:spPr>
          <a:xfrm>
            <a:off x="1475581" y="4331110"/>
            <a:ext cx="9345484" cy="43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Plataforma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C17D706-D968-B6BC-17C2-73FEEFE40345}"/>
              </a:ext>
            </a:extLst>
          </p:cNvPr>
          <p:cNvSpPr/>
          <p:nvPr/>
        </p:nvSpPr>
        <p:spPr>
          <a:xfrm>
            <a:off x="1475580" y="4935886"/>
            <a:ext cx="9345484" cy="43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Segurança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BA030C4-68ED-84B1-E9A6-93FA99FA88CF}"/>
              </a:ext>
            </a:extLst>
          </p:cNvPr>
          <p:cNvSpPr/>
          <p:nvPr/>
        </p:nvSpPr>
        <p:spPr>
          <a:xfrm>
            <a:off x="1475580" y="5540662"/>
            <a:ext cx="9345484" cy="43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Operações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D86475D-3DF1-FEF8-FB04-BCDC69D2FE2D}"/>
              </a:ext>
            </a:extLst>
          </p:cNvPr>
          <p:cNvSpPr/>
          <p:nvPr/>
        </p:nvSpPr>
        <p:spPr>
          <a:xfrm>
            <a:off x="1475578" y="1611650"/>
            <a:ext cx="2348273" cy="7315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Tecnologia</a:t>
            </a:r>
          </a:p>
        </p:txBody>
      </p: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673DC115-CBF9-5D12-9803-616DE50CBA27}"/>
              </a:ext>
            </a:extLst>
          </p:cNvPr>
          <p:cNvSpPr/>
          <p:nvPr/>
        </p:nvSpPr>
        <p:spPr>
          <a:xfrm>
            <a:off x="3904649" y="1620324"/>
            <a:ext cx="2348273" cy="7315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Processos</a:t>
            </a:r>
          </a:p>
        </p:txBody>
      </p:sp>
      <p:sp>
        <p:nvSpPr>
          <p:cNvPr id="1032" name="Retângulo 1031">
            <a:extLst>
              <a:ext uri="{FF2B5EF4-FFF2-40B4-BE49-F238E27FC236}">
                <a16:creationId xmlns:a16="http://schemas.microsoft.com/office/drawing/2014/main" id="{FA28552D-15CF-F11C-D356-E863F5435F31}"/>
              </a:ext>
            </a:extLst>
          </p:cNvPr>
          <p:cNvSpPr/>
          <p:nvPr/>
        </p:nvSpPr>
        <p:spPr>
          <a:xfrm>
            <a:off x="6333720" y="1611650"/>
            <a:ext cx="2348273" cy="7315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Organização</a:t>
            </a:r>
          </a:p>
        </p:txBody>
      </p:sp>
      <p:sp>
        <p:nvSpPr>
          <p:cNvPr id="1033" name="Retângulo 1032">
            <a:extLst>
              <a:ext uri="{FF2B5EF4-FFF2-40B4-BE49-F238E27FC236}">
                <a16:creationId xmlns:a16="http://schemas.microsoft.com/office/drawing/2014/main" id="{16721A7C-6D44-14C9-4DC7-E3DE5799849A}"/>
              </a:ext>
            </a:extLst>
          </p:cNvPr>
          <p:cNvSpPr/>
          <p:nvPr/>
        </p:nvSpPr>
        <p:spPr>
          <a:xfrm>
            <a:off x="8762791" y="1613040"/>
            <a:ext cx="2058274" cy="73152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235795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2EA262BC-C8F8-0BB8-0123-3ED051951124}"/>
              </a:ext>
            </a:extLst>
          </p:cNvPr>
          <p:cNvSpPr/>
          <p:nvPr/>
        </p:nvSpPr>
        <p:spPr>
          <a:xfrm>
            <a:off x="349210" y="242667"/>
            <a:ext cx="1744394" cy="6372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0C260E38-B4AE-F3BB-A078-43182CE3E169}"/>
              </a:ext>
            </a:extLst>
          </p:cNvPr>
          <p:cNvSpPr/>
          <p:nvPr/>
        </p:nvSpPr>
        <p:spPr>
          <a:xfrm>
            <a:off x="2305584" y="242667"/>
            <a:ext cx="1744394" cy="6372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98B235B0-B593-BAA0-1EE8-2C25DC2D9E6D}"/>
              </a:ext>
            </a:extLst>
          </p:cNvPr>
          <p:cNvSpPr/>
          <p:nvPr/>
        </p:nvSpPr>
        <p:spPr>
          <a:xfrm>
            <a:off x="4261958" y="242667"/>
            <a:ext cx="1744394" cy="6372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4BE30663-880F-BA31-5E22-0A6E7E972CBB}"/>
              </a:ext>
            </a:extLst>
          </p:cNvPr>
          <p:cNvSpPr/>
          <p:nvPr/>
        </p:nvSpPr>
        <p:spPr>
          <a:xfrm>
            <a:off x="6218332" y="242667"/>
            <a:ext cx="1744394" cy="6372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24450891-1A16-0E49-9CA2-B6E067AB7495}"/>
              </a:ext>
            </a:extLst>
          </p:cNvPr>
          <p:cNvSpPr/>
          <p:nvPr/>
        </p:nvSpPr>
        <p:spPr>
          <a:xfrm>
            <a:off x="8174706" y="242666"/>
            <a:ext cx="1744394" cy="6372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8A46BB03-6DDB-948B-2163-214EBD70CB36}"/>
              </a:ext>
            </a:extLst>
          </p:cNvPr>
          <p:cNvSpPr/>
          <p:nvPr/>
        </p:nvSpPr>
        <p:spPr>
          <a:xfrm>
            <a:off x="10131080" y="242665"/>
            <a:ext cx="1744394" cy="6372665"/>
          </a:xfrm>
          <a:prstGeom prst="round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3AD2E6D4-1030-32D5-26DC-CD50240352C7}"/>
              </a:ext>
            </a:extLst>
          </p:cNvPr>
          <p:cNvSpPr/>
          <p:nvPr/>
        </p:nvSpPr>
        <p:spPr>
          <a:xfrm>
            <a:off x="473336" y="1953427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inovação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BEF285A6-4877-07F4-2324-B1839D735D74}"/>
              </a:ext>
            </a:extLst>
          </p:cNvPr>
          <p:cNvSpPr/>
          <p:nvPr/>
        </p:nvSpPr>
        <p:spPr>
          <a:xfrm>
            <a:off x="473336" y="2588157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produtos</a:t>
            </a:r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F670263E-6474-0DFA-4B3B-47730298BAC2}"/>
              </a:ext>
            </a:extLst>
          </p:cNvPr>
          <p:cNvSpPr/>
          <p:nvPr/>
        </p:nvSpPr>
        <p:spPr>
          <a:xfrm>
            <a:off x="473336" y="3222887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Parceria estratégica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9D3EAD28-43DD-E96D-CD11-F86CCEA7D98E}"/>
              </a:ext>
            </a:extLst>
          </p:cNvPr>
          <p:cNvSpPr/>
          <p:nvPr/>
        </p:nvSpPr>
        <p:spPr>
          <a:xfrm>
            <a:off x="473336" y="3857617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Monetização dos dados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AF447812-1E6A-F013-FAC9-7A2BC99E68AC}"/>
              </a:ext>
            </a:extLst>
          </p:cNvPr>
          <p:cNvSpPr/>
          <p:nvPr/>
        </p:nvSpPr>
        <p:spPr>
          <a:xfrm>
            <a:off x="473336" y="4495417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Insights de negócios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A63A99E7-C72F-33E8-5379-006BAC0E2245}"/>
              </a:ext>
            </a:extLst>
          </p:cNvPr>
          <p:cNvSpPr/>
          <p:nvPr/>
        </p:nvSpPr>
        <p:spPr>
          <a:xfrm>
            <a:off x="473336" y="5130818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Ciência de dados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254D5D95-BAD2-7574-8A68-6A6484C94E54}"/>
              </a:ext>
            </a:extLst>
          </p:cNvPr>
          <p:cNvSpPr/>
          <p:nvPr/>
        </p:nvSpPr>
        <p:spPr>
          <a:xfrm>
            <a:off x="473336" y="1315627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portifólio</a:t>
            </a:r>
          </a:p>
        </p:txBody>
      </p:sp>
      <p:sp>
        <p:nvSpPr>
          <p:cNvPr id="1034" name="Retângulo Arredondado 1033">
            <a:extLst>
              <a:ext uri="{FF2B5EF4-FFF2-40B4-BE49-F238E27FC236}">
                <a16:creationId xmlns:a16="http://schemas.microsoft.com/office/drawing/2014/main" id="{8D522332-5A15-2230-0E5E-4AAD65789618}"/>
              </a:ext>
            </a:extLst>
          </p:cNvPr>
          <p:cNvSpPr/>
          <p:nvPr/>
        </p:nvSpPr>
        <p:spPr>
          <a:xfrm>
            <a:off x="473336" y="680897"/>
            <a:ext cx="1484556" cy="559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estratégias</a:t>
            </a:r>
          </a:p>
        </p:txBody>
      </p:sp>
      <p:sp>
        <p:nvSpPr>
          <p:cNvPr id="1036" name="CaixaDeTexto 1035">
            <a:extLst>
              <a:ext uri="{FF2B5EF4-FFF2-40B4-BE49-F238E27FC236}">
                <a16:creationId xmlns:a16="http://schemas.microsoft.com/office/drawing/2014/main" id="{5012FCD2-5EFB-1AF9-1CF2-E9400DED82EC}"/>
              </a:ext>
            </a:extLst>
          </p:cNvPr>
          <p:cNvSpPr txBox="1"/>
          <p:nvPr/>
        </p:nvSpPr>
        <p:spPr>
          <a:xfrm>
            <a:off x="693720" y="259145"/>
            <a:ext cx="1055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Negócios</a:t>
            </a:r>
          </a:p>
        </p:txBody>
      </p:sp>
      <p:sp>
        <p:nvSpPr>
          <p:cNvPr id="1037" name="CaixaDeTexto 1036">
            <a:extLst>
              <a:ext uri="{FF2B5EF4-FFF2-40B4-BE49-F238E27FC236}">
                <a16:creationId xmlns:a16="http://schemas.microsoft.com/office/drawing/2014/main" id="{B87E8A47-6F7B-14DB-C17A-07A4603899FD}"/>
              </a:ext>
            </a:extLst>
          </p:cNvPr>
          <p:cNvSpPr txBox="1"/>
          <p:nvPr/>
        </p:nvSpPr>
        <p:spPr>
          <a:xfrm>
            <a:off x="2650094" y="259145"/>
            <a:ext cx="1055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Pessoas</a:t>
            </a:r>
          </a:p>
        </p:txBody>
      </p:sp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682D0D13-1A4A-296D-0781-FD953B0123C5}"/>
              </a:ext>
            </a:extLst>
          </p:cNvPr>
          <p:cNvSpPr txBox="1"/>
          <p:nvPr/>
        </p:nvSpPr>
        <p:spPr>
          <a:xfrm>
            <a:off x="4497610" y="259145"/>
            <a:ext cx="14056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Governança</a:t>
            </a:r>
          </a:p>
        </p:txBody>
      </p:sp>
      <p:sp>
        <p:nvSpPr>
          <p:cNvPr id="1039" name="CaixaDeTexto 1038">
            <a:extLst>
              <a:ext uri="{FF2B5EF4-FFF2-40B4-BE49-F238E27FC236}">
                <a16:creationId xmlns:a16="http://schemas.microsoft.com/office/drawing/2014/main" id="{6ED82C5A-A760-BBCE-6B97-A3A8397B9ACD}"/>
              </a:ext>
            </a:extLst>
          </p:cNvPr>
          <p:cNvSpPr txBox="1"/>
          <p:nvPr/>
        </p:nvSpPr>
        <p:spPr>
          <a:xfrm>
            <a:off x="6508411" y="259145"/>
            <a:ext cx="1267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Plataforma</a:t>
            </a:r>
          </a:p>
        </p:txBody>
      </p:sp>
      <p:sp>
        <p:nvSpPr>
          <p:cNvPr id="1040" name="CaixaDeTexto 1039">
            <a:extLst>
              <a:ext uri="{FF2B5EF4-FFF2-40B4-BE49-F238E27FC236}">
                <a16:creationId xmlns:a16="http://schemas.microsoft.com/office/drawing/2014/main" id="{D0AF6433-C274-82A4-97A7-F78D1D2F7BE2}"/>
              </a:ext>
            </a:extLst>
          </p:cNvPr>
          <p:cNvSpPr txBox="1"/>
          <p:nvPr/>
        </p:nvSpPr>
        <p:spPr>
          <a:xfrm>
            <a:off x="8464785" y="259145"/>
            <a:ext cx="1237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Segurança</a:t>
            </a:r>
          </a:p>
        </p:txBody>
      </p: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19062A62-9828-FA30-E163-5068EE7DE4A9}"/>
              </a:ext>
            </a:extLst>
          </p:cNvPr>
          <p:cNvSpPr txBox="1"/>
          <p:nvPr/>
        </p:nvSpPr>
        <p:spPr>
          <a:xfrm>
            <a:off x="10432046" y="259145"/>
            <a:ext cx="1243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Fredoka" pitchFamily="2" charset="-79"/>
                <a:cs typeface="Fredoka" pitchFamily="2" charset="-79"/>
              </a:rPr>
              <a:t>Operações</a:t>
            </a:r>
          </a:p>
        </p:txBody>
      </p:sp>
      <p:sp>
        <p:nvSpPr>
          <p:cNvPr id="1042" name="Retângulo Arredondado 1041">
            <a:extLst>
              <a:ext uri="{FF2B5EF4-FFF2-40B4-BE49-F238E27FC236}">
                <a16:creationId xmlns:a16="http://schemas.microsoft.com/office/drawing/2014/main" id="{7828BEE8-187F-BE8B-89E1-D14AB1CC6174}"/>
              </a:ext>
            </a:extLst>
          </p:cNvPr>
          <p:cNvSpPr/>
          <p:nvPr/>
        </p:nvSpPr>
        <p:spPr>
          <a:xfrm>
            <a:off x="2435503" y="1944327"/>
            <a:ext cx="1484556" cy="5593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Fluência na nuvem</a:t>
            </a:r>
          </a:p>
        </p:txBody>
      </p:sp>
      <p:sp>
        <p:nvSpPr>
          <p:cNvPr id="1043" name="Retângulo Arredondado 1042">
            <a:extLst>
              <a:ext uri="{FF2B5EF4-FFF2-40B4-BE49-F238E27FC236}">
                <a16:creationId xmlns:a16="http://schemas.microsoft.com/office/drawing/2014/main" id="{864ABA2B-5A48-1979-E75B-076F51415C39}"/>
              </a:ext>
            </a:extLst>
          </p:cNvPr>
          <p:cNvSpPr/>
          <p:nvPr/>
        </p:nvSpPr>
        <p:spPr>
          <a:xfrm>
            <a:off x="2435503" y="2579057"/>
            <a:ext cx="1484556" cy="5593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Transformação do quadro de funcionários</a:t>
            </a:r>
          </a:p>
        </p:txBody>
      </p:sp>
      <p:sp>
        <p:nvSpPr>
          <p:cNvPr id="1044" name="Retângulo Arredondado 1043">
            <a:extLst>
              <a:ext uri="{FF2B5EF4-FFF2-40B4-BE49-F238E27FC236}">
                <a16:creationId xmlns:a16="http://schemas.microsoft.com/office/drawing/2014/main" id="{C1B7958B-AD1B-2985-13DF-EC77EDAF4E3A}"/>
              </a:ext>
            </a:extLst>
          </p:cNvPr>
          <p:cNvSpPr/>
          <p:nvPr/>
        </p:nvSpPr>
        <p:spPr>
          <a:xfrm>
            <a:off x="2435503" y="3213787"/>
            <a:ext cx="1484556" cy="5593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Aceleração de mudanças</a:t>
            </a:r>
          </a:p>
        </p:txBody>
      </p:sp>
      <p:sp>
        <p:nvSpPr>
          <p:cNvPr id="1045" name="Retângulo Arredondado 1044">
            <a:extLst>
              <a:ext uri="{FF2B5EF4-FFF2-40B4-BE49-F238E27FC236}">
                <a16:creationId xmlns:a16="http://schemas.microsoft.com/office/drawing/2014/main" id="{799493CD-251F-62F4-EE1A-D0D4BB914511}"/>
              </a:ext>
            </a:extLst>
          </p:cNvPr>
          <p:cNvSpPr/>
          <p:nvPr/>
        </p:nvSpPr>
        <p:spPr>
          <a:xfrm>
            <a:off x="2435503" y="3848517"/>
            <a:ext cx="1484556" cy="5593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Design da organização</a:t>
            </a:r>
          </a:p>
        </p:txBody>
      </p:sp>
      <p:sp>
        <p:nvSpPr>
          <p:cNvPr id="1046" name="Retângulo Arredondado 1045">
            <a:extLst>
              <a:ext uri="{FF2B5EF4-FFF2-40B4-BE49-F238E27FC236}">
                <a16:creationId xmlns:a16="http://schemas.microsoft.com/office/drawing/2014/main" id="{4D31B846-BAEC-29D7-8003-5786F8FD26DF}"/>
              </a:ext>
            </a:extLst>
          </p:cNvPr>
          <p:cNvSpPr/>
          <p:nvPr/>
        </p:nvSpPr>
        <p:spPr>
          <a:xfrm>
            <a:off x="2435503" y="4486317"/>
            <a:ext cx="1484556" cy="5593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Alinhamento organizacional</a:t>
            </a:r>
          </a:p>
        </p:txBody>
      </p:sp>
      <p:sp>
        <p:nvSpPr>
          <p:cNvPr id="1049" name="Retângulo Arredondado 1048">
            <a:extLst>
              <a:ext uri="{FF2B5EF4-FFF2-40B4-BE49-F238E27FC236}">
                <a16:creationId xmlns:a16="http://schemas.microsoft.com/office/drawing/2014/main" id="{E4C0C7F2-0467-4AB4-B3C7-8BFF201859D5}"/>
              </a:ext>
            </a:extLst>
          </p:cNvPr>
          <p:cNvSpPr/>
          <p:nvPr/>
        </p:nvSpPr>
        <p:spPr>
          <a:xfrm>
            <a:off x="2435503" y="1306527"/>
            <a:ext cx="1484556" cy="5593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Liderança transformadora</a:t>
            </a:r>
          </a:p>
        </p:txBody>
      </p:sp>
      <p:sp>
        <p:nvSpPr>
          <p:cNvPr id="1050" name="Retângulo Arredondado 1049">
            <a:extLst>
              <a:ext uri="{FF2B5EF4-FFF2-40B4-BE49-F238E27FC236}">
                <a16:creationId xmlns:a16="http://schemas.microsoft.com/office/drawing/2014/main" id="{6FF5F90E-9134-599D-DB49-4AEDFA09D469}"/>
              </a:ext>
            </a:extLst>
          </p:cNvPr>
          <p:cNvSpPr/>
          <p:nvPr/>
        </p:nvSpPr>
        <p:spPr>
          <a:xfrm>
            <a:off x="2435503" y="671797"/>
            <a:ext cx="1484556" cy="5593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Evolução cultural</a:t>
            </a:r>
          </a:p>
        </p:txBody>
      </p:sp>
      <p:sp>
        <p:nvSpPr>
          <p:cNvPr id="1051" name="Retângulo Arredondado 1050">
            <a:extLst>
              <a:ext uri="{FF2B5EF4-FFF2-40B4-BE49-F238E27FC236}">
                <a16:creationId xmlns:a16="http://schemas.microsoft.com/office/drawing/2014/main" id="{94330760-1265-3027-EB4C-CD41636677EA}"/>
              </a:ext>
            </a:extLst>
          </p:cNvPr>
          <p:cNvSpPr/>
          <p:nvPr/>
        </p:nvSpPr>
        <p:spPr>
          <a:xfrm>
            <a:off x="4391877" y="1953427"/>
            <a:ext cx="1484556" cy="55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riscos</a:t>
            </a:r>
          </a:p>
        </p:txBody>
      </p:sp>
      <p:sp>
        <p:nvSpPr>
          <p:cNvPr id="1052" name="Retângulo Arredondado 1051">
            <a:extLst>
              <a:ext uri="{FF2B5EF4-FFF2-40B4-BE49-F238E27FC236}">
                <a16:creationId xmlns:a16="http://schemas.microsoft.com/office/drawing/2014/main" id="{DC022C03-0FB6-C994-59E7-4CF100126928}"/>
              </a:ext>
            </a:extLst>
          </p:cNvPr>
          <p:cNvSpPr/>
          <p:nvPr/>
        </p:nvSpPr>
        <p:spPr>
          <a:xfrm>
            <a:off x="4391877" y="2588157"/>
            <a:ext cx="1484556" cy="55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financeiro na nuvem</a:t>
            </a:r>
          </a:p>
        </p:txBody>
      </p:sp>
      <p:sp>
        <p:nvSpPr>
          <p:cNvPr id="1053" name="Retângulo Arredondado 1052">
            <a:extLst>
              <a:ext uri="{FF2B5EF4-FFF2-40B4-BE49-F238E27FC236}">
                <a16:creationId xmlns:a16="http://schemas.microsoft.com/office/drawing/2014/main" id="{3A3494DA-6FCC-F598-39CF-BB9B271A0C8C}"/>
              </a:ext>
            </a:extLst>
          </p:cNvPr>
          <p:cNvSpPr/>
          <p:nvPr/>
        </p:nvSpPr>
        <p:spPr>
          <a:xfrm>
            <a:off x="4391877" y="3222887"/>
            <a:ext cx="1484556" cy="55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portifólio de aplicações</a:t>
            </a:r>
          </a:p>
        </p:txBody>
      </p:sp>
      <p:sp>
        <p:nvSpPr>
          <p:cNvPr id="1054" name="Retângulo Arredondado 1053">
            <a:extLst>
              <a:ext uri="{FF2B5EF4-FFF2-40B4-BE49-F238E27FC236}">
                <a16:creationId xmlns:a16="http://schemas.microsoft.com/office/drawing/2014/main" id="{9D78E7B4-9EF8-E6D2-8A52-D78476601954}"/>
              </a:ext>
            </a:extLst>
          </p:cNvPr>
          <p:cNvSpPr/>
          <p:nvPr/>
        </p:nvSpPr>
        <p:spPr>
          <a:xfrm>
            <a:off x="4391877" y="3857617"/>
            <a:ext cx="1484556" cy="55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Governança de dados</a:t>
            </a:r>
          </a:p>
        </p:txBody>
      </p:sp>
      <p:sp>
        <p:nvSpPr>
          <p:cNvPr id="1055" name="Retângulo Arredondado 1054">
            <a:extLst>
              <a:ext uri="{FF2B5EF4-FFF2-40B4-BE49-F238E27FC236}">
                <a16:creationId xmlns:a16="http://schemas.microsoft.com/office/drawing/2014/main" id="{03E54D8E-DB51-549A-7A04-676B7857666C}"/>
              </a:ext>
            </a:extLst>
          </p:cNvPr>
          <p:cNvSpPr/>
          <p:nvPr/>
        </p:nvSpPr>
        <p:spPr>
          <a:xfrm>
            <a:off x="4391877" y="4495417"/>
            <a:ext cx="1484556" cy="55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Curadoria de dados</a:t>
            </a:r>
          </a:p>
        </p:txBody>
      </p:sp>
      <p:sp>
        <p:nvSpPr>
          <p:cNvPr id="1058" name="Retângulo Arredondado 1057">
            <a:extLst>
              <a:ext uri="{FF2B5EF4-FFF2-40B4-BE49-F238E27FC236}">
                <a16:creationId xmlns:a16="http://schemas.microsoft.com/office/drawing/2014/main" id="{A8D2D93D-F1D2-694D-D5EF-6E7A5D166CC6}"/>
              </a:ext>
            </a:extLst>
          </p:cNvPr>
          <p:cNvSpPr/>
          <p:nvPr/>
        </p:nvSpPr>
        <p:spPr>
          <a:xfrm>
            <a:off x="4391877" y="1315627"/>
            <a:ext cx="1484556" cy="55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benefícios</a:t>
            </a:r>
          </a:p>
        </p:txBody>
      </p:sp>
      <p:sp>
        <p:nvSpPr>
          <p:cNvPr id="1059" name="Retângulo Arredondado 1058">
            <a:extLst>
              <a:ext uri="{FF2B5EF4-FFF2-40B4-BE49-F238E27FC236}">
                <a16:creationId xmlns:a16="http://schemas.microsoft.com/office/drawing/2014/main" id="{E2B8FA17-9F60-69D5-6C94-D14C9EE8A024}"/>
              </a:ext>
            </a:extLst>
          </p:cNvPr>
          <p:cNvSpPr/>
          <p:nvPr/>
        </p:nvSpPr>
        <p:spPr>
          <a:xfrm>
            <a:off x="4391877" y="680897"/>
            <a:ext cx="1484556" cy="5593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programas e projetos</a:t>
            </a:r>
          </a:p>
        </p:txBody>
      </p:sp>
      <p:sp>
        <p:nvSpPr>
          <p:cNvPr id="1060" name="Retângulo Arredondado 1059">
            <a:extLst>
              <a:ext uri="{FF2B5EF4-FFF2-40B4-BE49-F238E27FC236}">
                <a16:creationId xmlns:a16="http://schemas.microsoft.com/office/drawing/2014/main" id="{7FB29CBE-FF80-B619-4F63-599F6F452134}"/>
              </a:ext>
            </a:extLst>
          </p:cNvPr>
          <p:cNvSpPr/>
          <p:nvPr/>
        </p:nvSpPr>
        <p:spPr>
          <a:xfrm>
            <a:off x="6348251" y="1953427"/>
            <a:ext cx="1484556" cy="559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Engenharia de plataforma</a:t>
            </a:r>
          </a:p>
        </p:txBody>
      </p:sp>
      <p:sp>
        <p:nvSpPr>
          <p:cNvPr id="1061" name="Retângulo Arredondado 1060">
            <a:extLst>
              <a:ext uri="{FF2B5EF4-FFF2-40B4-BE49-F238E27FC236}">
                <a16:creationId xmlns:a16="http://schemas.microsoft.com/office/drawing/2014/main" id="{9530FE91-E5E7-5102-F152-F681F2ED490D}"/>
              </a:ext>
            </a:extLst>
          </p:cNvPr>
          <p:cNvSpPr/>
          <p:nvPr/>
        </p:nvSpPr>
        <p:spPr>
          <a:xfrm>
            <a:off x="6348251" y="2588157"/>
            <a:ext cx="1484556" cy="559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Engenharia de dados</a:t>
            </a:r>
          </a:p>
        </p:txBody>
      </p:sp>
      <p:sp>
        <p:nvSpPr>
          <p:cNvPr id="1062" name="Retângulo Arredondado 1061">
            <a:extLst>
              <a:ext uri="{FF2B5EF4-FFF2-40B4-BE49-F238E27FC236}">
                <a16:creationId xmlns:a16="http://schemas.microsoft.com/office/drawing/2014/main" id="{40E2014A-60FC-6209-0125-CE740D712A9F}"/>
              </a:ext>
            </a:extLst>
          </p:cNvPr>
          <p:cNvSpPr/>
          <p:nvPr/>
        </p:nvSpPr>
        <p:spPr>
          <a:xfrm>
            <a:off x="6348251" y="3222887"/>
            <a:ext cx="1484556" cy="559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Provisionamento e orquestração</a:t>
            </a:r>
          </a:p>
        </p:txBody>
      </p:sp>
      <p:sp>
        <p:nvSpPr>
          <p:cNvPr id="1063" name="Retângulo Arredondado 1062">
            <a:extLst>
              <a:ext uri="{FF2B5EF4-FFF2-40B4-BE49-F238E27FC236}">
                <a16:creationId xmlns:a16="http://schemas.microsoft.com/office/drawing/2014/main" id="{6E301191-8150-A915-7F8B-F26C91E448D7}"/>
              </a:ext>
            </a:extLst>
          </p:cNvPr>
          <p:cNvSpPr/>
          <p:nvPr/>
        </p:nvSpPr>
        <p:spPr>
          <a:xfrm>
            <a:off x="6348251" y="3857617"/>
            <a:ext cx="1484556" cy="559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Desenvolvimento de aplicações modernas</a:t>
            </a:r>
          </a:p>
        </p:txBody>
      </p:sp>
      <p:sp>
        <p:nvSpPr>
          <p:cNvPr id="1064" name="Retângulo Arredondado 1063">
            <a:extLst>
              <a:ext uri="{FF2B5EF4-FFF2-40B4-BE49-F238E27FC236}">
                <a16:creationId xmlns:a16="http://schemas.microsoft.com/office/drawing/2014/main" id="{F66C4C3F-D572-AE2A-A611-7CF7387A8846}"/>
              </a:ext>
            </a:extLst>
          </p:cNvPr>
          <p:cNvSpPr/>
          <p:nvPr/>
        </p:nvSpPr>
        <p:spPr>
          <a:xfrm>
            <a:off x="6348251" y="4495417"/>
            <a:ext cx="1484556" cy="559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CI/CD</a:t>
            </a:r>
          </a:p>
        </p:txBody>
      </p:sp>
      <p:sp>
        <p:nvSpPr>
          <p:cNvPr id="1067" name="Retângulo Arredondado 1066">
            <a:extLst>
              <a:ext uri="{FF2B5EF4-FFF2-40B4-BE49-F238E27FC236}">
                <a16:creationId xmlns:a16="http://schemas.microsoft.com/office/drawing/2014/main" id="{576956D9-AA08-4C02-2BE2-75E0D2E46014}"/>
              </a:ext>
            </a:extLst>
          </p:cNvPr>
          <p:cNvSpPr/>
          <p:nvPr/>
        </p:nvSpPr>
        <p:spPr>
          <a:xfrm>
            <a:off x="6348251" y="1315627"/>
            <a:ext cx="1484556" cy="559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Arquitetura de dados</a:t>
            </a:r>
          </a:p>
        </p:txBody>
      </p:sp>
      <p:sp>
        <p:nvSpPr>
          <p:cNvPr id="1068" name="Retângulo Arredondado 1067">
            <a:extLst>
              <a:ext uri="{FF2B5EF4-FFF2-40B4-BE49-F238E27FC236}">
                <a16:creationId xmlns:a16="http://schemas.microsoft.com/office/drawing/2014/main" id="{08285E31-19C0-81CB-B86C-5149AE9A53C9}"/>
              </a:ext>
            </a:extLst>
          </p:cNvPr>
          <p:cNvSpPr/>
          <p:nvPr/>
        </p:nvSpPr>
        <p:spPr>
          <a:xfrm>
            <a:off x="6348251" y="680897"/>
            <a:ext cx="1484556" cy="5593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Arquitetura de plataforma</a:t>
            </a:r>
          </a:p>
        </p:txBody>
      </p:sp>
      <p:sp>
        <p:nvSpPr>
          <p:cNvPr id="1069" name="Retângulo Arredondado 1068">
            <a:extLst>
              <a:ext uri="{FF2B5EF4-FFF2-40B4-BE49-F238E27FC236}">
                <a16:creationId xmlns:a16="http://schemas.microsoft.com/office/drawing/2014/main" id="{097AF40F-002D-5DCB-6D4C-5479F311B0C9}"/>
              </a:ext>
            </a:extLst>
          </p:cNvPr>
          <p:cNvSpPr/>
          <p:nvPr/>
        </p:nvSpPr>
        <p:spPr>
          <a:xfrm>
            <a:off x="8304625" y="1944327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identidade e acesso</a:t>
            </a:r>
          </a:p>
        </p:txBody>
      </p:sp>
      <p:sp>
        <p:nvSpPr>
          <p:cNvPr id="1070" name="Retângulo Arredondado 1069">
            <a:extLst>
              <a:ext uri="{FF2B5EF4-FFF2-40B4-BE49-F238E27FC236}">
                <a16:creationId xmlns:a16="http://schemas.microsoft.com/office/drawing/2014/main" id="{3E218CD3-9D39-FE8F-ED02-F6C2B61AB0A6}"/>
              </a:ext>
            </a:extLst>
          </p:cNvPr>
          <p:cNvSpPr/>
          <p:nvPr/>
        </p:nvSpPr>
        <p:spPr>
          <a:xfrm>
            <a:off x="8304625" y="2579057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Detecção de ameaças</a:t>
            </a:r>
          </a:p>
        </p:txBody>
      </p:sp>
      <p:sp>
        <p:nvSpPr>
          <p:cNvPr id="1071" name="Retângulo Arredondado 1070">
            <a:extLst>
              <a:ext uri="{FF2B5EF4-FFF2-40B4-BE49-F238E27FC236}">
                <a16:creationId xmlns:a16="http://schemas.microsoft.com/office/drawing/2014/main" id="{E5D3D4B4-0092-C058-9299-C8DA33C28154}"/>
              </a:ext>
            </a:extLst>
          </p:cNvPr>
          <p:cNvSpPr/>
          <p:nvPr/>
        </p:nvSpPr>
        <p:spPr>
          <a:xfrm>
            <a:off x="8304625" y="3213787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vulnerabilidades</a:t>
            </a:r>
          </a:p>
        </p:txBody>
      </p:sp>
      <p:sp>
        <p:nvSpPr>
          <p:cNvPr id="1072" name="Retângulo Arredondado 1071">
            <a:extLst>
              <a:ext uri="{FF2B5EF4-FFF2-40B4-BE49-F238E27FC236}">
                <a16:creationId xmlns:a16="http://schemas.microsoft.com/office/drawing/2014/main" id="{42706BDA-7DFA-2FCB-21A7-49A320F3CBBF}"/>
              </a:ext>
            </a:extLst>
          </p:cNvPr>
          <p:cNvSpPr/>
          <p:nvPr/>
        </p:nvSpPr>
        <p:spPr>
          <a:xfrm>
            <a:off x="8304625" y="3848517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Proteção de infraestrutura</a:t>
            </a:r>
          </a:p>
        </p:txBody>
      </p:sp>
      <p:sp>
        <p:nvSpPr>
          <p:cNvPr id="1073" name="Retângulo Arredondado 1072">
            <a:extLst>
              <a:ext uri="{FF2B5EF4-FFF2-40B4-BE49-F238E27FC236}">
                <a16:creationId xmlns:a16="http://schemas.microsoft.com/office/drawing/2014/main" id="{B9547A32-CF81-4DDD-6B8B-630383B9E5C6}"/>
              </a:ext>
            </a:extLst>
          </p:cNvPr>
          <p:cNvSpPr/>
          <p:nvPr/>
        </p:nvSpPr>
        <p:spPr>
          <a:xfrm>
            <a:off x="8304625" y="4486317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Proteção de dados</a:t>
            </a:r>
          </a:p>
        </p:txBody>
      </p:sp>
      <p:sp>
        <p:nvSpPr>
          <p:cNvPr id="1074" name="Retângulo Arredondado 1073">
            <a:extLst>
              <a:ext uri="{FF2B5EF4-FFF2-40B4-BE49-F238E27FC236}">
                <a16:creationId xmlns:a16="http://schemas.microsoft.com/office/drawing/2014/main" id="{519153B1-9A71-4C30-9589-7E0B7223CAFA}"/>
              </a:ext>
            </a:extLst>
          </p:cNvPr>
          <p:cNvSpPr/>
          <p:nvPr/>
        </p:nvSpPr>
        <p:spPr>
          <a:xfrm>
            <a:off x="8304625" y="5757119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Resposta a incidentes</a:t>
            </a:r>
          </a:p>
        </p:txBody>
      </p:sp>
      <p:sp>
        <p:nvSpPr>
          <p:cNvPr id="1075" name="Retângulo Arredondado 1074">
            <a:extLst>
              <a:ext uri="{FF2B5EF4-FFF2-40B4-BE49-F238E27FC236}">
                <a16:creationId xmlns:a16="http://schemas.microsoft.com/office/drawing/2014/main" id="{595C9E2B-16DF-CFE6-5076-6A264647A601}"/>
              </a:ext>
            </a:extLst>
          </p:cNvPr>
          <p:cNvSpPr/>
          <p:nvPr/>
        </p:nvSpPr>
        <p:spPr>
          <a:xfrm>
            <a:off x="8304625" y="5121718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Segurança das aplicações</a:t>
            </a:r>
          </a:p>
        </p:txBody>
      </p:sp>
      <p:sp>
        <p:nvSpPr>
          <p:cNvPr id="1076" name="Retângulo Arredondado 1075">
            <a:extLst>
              <a:ext uri="{FF2B5EF4-FFF2-40B4-BE49-F238E27FC236}">
                <a16:creationId xmlns:a16="http://schemas.microsoft.com/office/drawing/2014/main" id="{021D4AE0-63CA-B792-85AD-CB80C8AC2341}"/>
              </a:ext>
            </a:extLst>
          </p:cNvPr>
          <p:cNvSpPr/>
          <p:nvPr/>
        </p:nvSpPr>
        <p:spPr>
          <a:xfrm>
            <a:off x="8304625" y="1306527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Garantia de segurança</a:t>
            </a:r>
          </a:p>
        </p:txBody>
      </p:sp>
      <p:sp>
        <p:nvSpPr>
          <p:cNvPr id="1077" name="Retângulo Arredondado 1076">
            <a:extLst>
              <a:ext uri="{FF2B5EF4-FFF2-40B4-BE49-F238E27FC236}">
                <a16:creationId xmlns:a16="http://schemas.microsoft.com/office/drawing/2014/main" id="{C7708390-0AFD-BD0D-1D67-0DFB89C9BD81}"/>
              </a:ext>
            </a:extLst>
          </p:cNvPr>
          <p:cNvSpPr/>
          <p:nvPr/>
        </p:nvSpPr>
        <p:spPr>
          <a:xfrm>
            <a:off x="8304625" y="671797"/>
            <a:ext cx="1484556" cy="559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Governança da segurança</a:t>
            </a:r>
          </a:p>
        </p:txBody>
      </p:sp>
      <p:sp>
        <p:nvSpPr>
          <p:cNvPr id="1078" name="Retângulo Arredondado 1077">
            <a:extLst>
              <a:ext uri="{FF2B5EF4-FFF2-40B4-BE49-F238E27FC236}">
                <a16:creationId xmlns:a16="http://schemas.microsoft.com/office/drawing/2014/main" id="{84C8B733-C621-684C-5E6A-B7C6460BB631}"/>
              </a:ext>
            </a:extLst>
          </p:cNvPr>
          <p:cNvSpPr/>
          <p:nvPr/>
        </p:nvSpPr>
        <p:spPr>
          <a:xfrm>
            <a:off x="10266766" y="1953427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incidentes e problemas</a:t>
            </a:r>
          </a:p>
        </p:txBody>
      </p:sp>
      <p:sp>
        <p:nvSpPr>
          <p:cNvPr id="1079" name="Retângulo Arredondado 1078">
            <a:extLst>
              <a:ext uri="{FF2B5EF4-FFF2-40B4-BE49-F238E27FC236}">
                <a16:creationId xmlns:a16="http://schemas.microsoft.com/office/drawing/2014/main" id="{B4C0BAA2-858A-D9CC-CA20-0750A434ED56}"/>
              </a:ext>
            </a:extLst>
          </p:cNvPr>
          <p:cNvSpPr/>
          <p:nvPr/>
        </p:nvSpPr>
        <p:spPr>
          <a:xfrm>
            <a:off x="10266766" y="2588157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mudanças e lançamentos </a:t>
            </a:r>
          </a:p>
        </p:txBody>
      </p:sp>
      <p:sp>
        <p:nvSpPr>
          <p:cNvPr id="1080" name="Retângulo Arredondado 1079">
            <a:extLst>
              <a:ext uri="{FF2B5EF4-FFF2-40B4-BE49-F238E27FC236}">
                <a16:creationId xmlns:a16="http://schemas.microsoft.com/office/drawing/2014/main" id="{110D8BFD-8872-4434-2336-C3CB8D7894FF}"/>
              </a:ext>
            </a:extLst>
          </p:cNvPr>
          <p:cNvSpPr/>
          <p:nvPr/>
        </p:nvSpPr>
        <p:spPr>
          <a:xfrm>
            <a:off x="10266766" y="3222887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performance e capacidade</a:t>
            </a:r>
          </a:p>
        </p:txBody>
      </p:sp>
      <p:sp>
        <p:nvSpPr>
          <p:cNvPr id="1081" name="Retângulo Arredondado 1080">
            <a:extLst>
              <a:ext uri="{FF2B5EF4-FFF2-40B4-BE49-F238E27FC236}">
                <a16:creationId xmlns:a16="http://schemas.microsoft.com/office/drawing/2014/main" id="{C084A41E-A4A4-F0E7-EFF5-F26C9D7B27DD}"/>
              </a:ext>
            </a:extLst>
          </p:cNvPr>
          <p:cNvSpPr/>
          <p:nvPr/>
        </p:nvSpPr>
        <p:spPr>
          <a:xfrm>
            <a:off x="10266766" y="3857617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configurações</a:t>
            </a:r>
          </a:p>
        </p:txBody>
      </p:sp>
      <p:sp>
        <p:nvSpPr>
          <p:cNvPr id="1082" name="Retângulo Arredondado 1081">
            <a:extLst>
              <a:ext uri="{FF2B5EF4-FFF2-40B4-BE49-F238E27FC236}">
                <a16:creationId xmlns:a16="http://schemas.microsoft.com/office/drawing/2014/main" id="{D1CDA1A2-0135-D954-4726-498DE53349E4}"/>
              </a:ext>
            </a:extLst>
          </p:cNvPr>
          <p:cNvSpPr/>
          <p:nvPr/>
        </p:nvSpPr>
        <p:spPr>
          <a:xfrm>
            <a:off x="10266766" y="4495417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patches</a:t>
            </a:r>
          </a:p>
        </p:txBody>
      </p:sp>
      <p:sp>
        <p:nvSpPr>
          <p:cNvPr id="1083" name="Retângulo Arredondado 1082">
            <a:extLst>
              <a:ext uri="{FF2B5EF4-FFF2-40B4-BE49-F238E27FC236}">
                <a16:creationId xmlns:a16="http://schemas.microsoft.com/office/drawing/2014/main" id="{B8C2AD98-6BC7-A12E-0855-8E692132A1CE}"/>
              </a:ext>
            </a:extLst>
          </p:cNvPr>
          <p:cNvSpPr/>
          <p:nvPr/>
        </p:nvSpPr>
        <p:spPr>
          <a:xfrm>
            <a:off x="10266766" y="5766219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Gerenciamento de aplicações</a:t>
            </a:r>
          </a:p>
        </p:txBody>
      </p:sp>
      <p:sp>
        <p:nvSpPr>
          <p:cNvPr id="1084" name="Retângulo Arredondado 1083">
            <a:extLst>
              <a:ext uri="{FF2B5EF4-FFF2-40B4-BE49-F238E27FC236}">
                <a16:creationId xmlns:a16="http://schemas.microsoft.com/office/drawing/2014/main" id="{2B737345-DCD8-822D-1F73-0A25ACB408E0}"/>
              </a:ext>
            </a:extLst>
          </p:cNvPr>
          <p:cNvSpPr/>
          <p:nvPr/>
        </p:nvSpPr>
        <p:spPr>
          <a:xfrm>
            <a:off x="10266766" y="5130818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Fredoka" pitchFamily="2" charset="-79"/>
                <a:cs typeface="Fredoka" pitchFamily="2" charset="-79"/>
              </a:rPr>
              <a:t>Gerenciamento da disponibilidade e continuidade</a:t>
            </a:r>
          </a:p>
        </p:txBody>
      </p:sp>
      <p:sp>
        <p:nvSpPr>
          <p:cNvPr id="1085" name="Retângulo Arredondado 1084">
            <a:extLst>
              <a:ext uri="{FF2B5EF4-FFF2-40B4-BE49-F238E27FC236}">
                <a16:creationId xmlns:a16="http://schemas.microsoft.com/office/drawing/2014/main" id="{54F3F7E9-44E6-1E1B-803D-1D1A1A55ECA2}"/>
              </a:ext>
            </a:extLst>
          </p:cNvPr>
          <p:cNvSpPr/>
          <p:nvPr/>
        </p:nvSpPr>
        <p:spPr>
          <a:xfrm>
            <a:off x="10266766" y="1315627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Fredoka" pitchFamily="2" charset="-79"/>
                <a:cs typeface="Fredoka" pitchFamily="2" charset="-79"/>
              </a:rPr>
              <a:t>Gerenciamento de eventos (AIOps)</a:t>
            </a:r>
          </a:p>
        </p:txBody>
      </p:sp>
      <p:sp>
        <p:nvSpPr>
          <p:cNvPr id="1086" name="Retângulo Arredondado 1085">
            <a:extLst>
              <a:ext uri="{FF2B5EF4-FFF2-40B4-BE49-F238E27FC236}">
                <a16:creationId xmlns:a16="http://schemas.microsoft.com/office/drawing/2014/main" id="{CE2AF987-A4BF-C262-E1A3-2B90AFA4E2BF}"/>
              </a:ext>
            </a:extLst>
          </p:cNvPr>
          <p:cNvSpPr/>
          <p:nvPr/>
        </p:nvSpPr>
        <p:spPr>
          <a:xfrm>
            <a:off x="10266766" y="680897"/>
            <a:ext cx="1484556" cy="559398"/>
          </a:xfrm>
          <a:prstGeom prst="roundRect">
            <a:avLst/>
          </a:prstGeom>
          <a:solidFill>
            <a:schemeClr val="bg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Fredoka" pitchFamily="2" charset="-79"/>
                <a:cs typeface="Fredoka" pitchFamily="2" charset="-79"/>
              </a:rPr>
              <a:t>Capacidade de observação</a:t>
            </a:r>
          </a:p>
        </p:txBody>
      </p:sp>
    </p:spTree>
    <p:extLst>
      <p:ext uri="{BB962C8B-B14F-4D97-AF65-F5344CB8AC3E}">
        <p14:creationId xmlns:p14="http://schemas.microsoft.com/office/powerpoint/2010/main" val="2491890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aws">
  <a:themeElements>
    <a:clrScheme name="Personalizada 2">
      <a:dk1>
        <a:sysClr val="windowText" lastClr="000000"/>
      </a:dk1>
      <a:lt1>
        <a:srgbClr val="232F3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aws" id="{8855C268-06D2-E444-B796-DA0C846829A2}" vid="{45222048-A9A8-074E-A438-7D64D3CA0F6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theme-aws</Template>
  <TotalTime>2285</TotalTime>
  <Words>180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Fredoka</vt:lpstr>
      <vt:lpstr>theme-aws</vt:lpstr>
      <vt:lpstr>CLOUD ADOPTION FRAMEWORK (CAF)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Serviços Core</dc:title>
  <dc:creator>Tomas de Andrade Alric</dc:creator>
  <cp:lastModifiedBy>.</cp:lastModifiedBy>
  <cp:revision>14</cp:revision>
  <dcterms:created xsi:type="dcterms:W3CDTF">2023-11-23T04:49:16Z</dcterms:created>
  <dcterms:modified xsi:type="dcterms:W3CDTF">2024-07-27T20:29:31Z</dcterms:modified>
</cp:coreProperties>
</file>