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73" r:id="rId2"/>
    <p:sldId id="293" r:id="rId3"/>
    <p:sldId id="312" r:id="rId4"/>
    <p:sldId id="274" r:id="rId5"/>
    <p:sldId id="294" r:id="rId6"/>
    <p:sldId id="276" r:id="rId7"/>
    <p:sldId id="278" r:id="rId8"/>
    <p:sldId id="280" r:id="rId9"/>
    <p:sldId id="32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789"/>
    <a:srgbClr val="FFFFFF"/>
    <a:srgbClr val="45A15A"/>
    <a:srgbClr val="2F55E1"/>
    <a:srgbClr val="FF81A5"/>
    <a:srgbClr val="45A4A6"/>
    <a:srgbClr val="FF2F92"/>
    <a:srgbClr val="2F2B97"/>
    <a:srgbClr val="8C4CF7"/>
    <a:srgbClr val="457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/>
    <p:restoredTop sz="95680"/>
  </p:normalViewPr>
  <p:slideViewPr>
    <p:cSldViewPr snapToGrid="0">
      <p:cViewPr varScale="1">
        <p:scale>
          <a:sx n="107" d="100"/>
          <a:sy n="10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B05F-3385-5D44-B0FA-A0FCADA4FC0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F018-5A2C-444A-BB27-65BDD68403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49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0F018-5A2C-444A-BB27-65BDD68403B3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6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4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9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0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0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5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2BFE-FB36-FC17-1BFA-809A2C76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0" y="2704605"/>
            <a:ext cx="5151282" cy="35863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WELL ARCHITECTED FRAMEWORK (WAF)</a:t>
            </a:r>
            <a:br>
              <a:rPr lang="en-US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br>
              <a:rPr lang="en-US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</a:br>
            <a:r>
              <a:rPr lang="en-US" sz="31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Como podemos criar nossa infraestrutura</a:t>
            </a:r>
            <a:br>
              <a:rPr lang="en-US" sz="31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en-US" sz="31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nuvem de acordo com as práticas</a:t>
            </a:r>
            <a:br>
              <a:rPr lang="en-US" sz="31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en-US" sz="31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recomendadas?</a:t>
            </a:r>
            <a:endParaRPr lang="en-US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2290" name="Picture 2" descr="A conceptual photo representing cloud computing with AWS (Amazon Web Services). The image should depict a stylized cloud made up of digital circuit patterns and binary code, floating above a network of interconnected devices such as servers, laptops, and smartphones. The devices are on a sleek, modern desk surface with the AWS logo subtly integrated into the cloud design. The atmosphere is futuristic and the lighting is dynamic, with a blue and white color scheme that suggests advanced technology and connectivity.">
            <a:extLst>
              <a:ext uri="{FF2B5EF4-FFF2-40B4-BE49-F238E27FC236}">
                <a16:creationId xmlns:a16="http://schemas.microsoft.com/office/drawing/2014/main" id="{95FE9E6C-2686-03B5-1A2A-76D62F9B8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2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B1ECA03-DF12-1B8B-82D4-7ABB507BC254}"/>
              </a:ext>
            </a:extLst>
          </p:cNvPr>
          <p:cNvSpPr/>
          <p:nvPr/>
        </p:nvSpPr>
        <p:spPr>
          <a:xfrm>
            <a:off x="4731026" y="1306945"/>
            <a:ext cx="7222435" cy="4338481"/>
          </a:xfrm>
          <a:prstGeom prst="rect">
            <a:avLst/>
          </a:prstGeom>
          <a:noFill/>
          <a:ln w="38100">
            <a:solidFill>
              <a:srgbClr val="FF2F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D77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4AA5C-E95C-1E3B-C894-28C50D0D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918" y="0"/>
            <a:ext cx="10515600" cy="87012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FERRAMENTA DO AWS WELL-ARCHITECTED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DD3884-B7AF-AB2F-D585-B21132F159CB}"/>
              </a:ext>
            </a:extLst>
          </p:cNvPr>
          <p:cNvSpPr txBox="1"/>
          <p:nvPr/>
        </p:nvSpPr>
        <p:spPr>
          <a:xfrm>
            <a:off x="93109" y="1306945"/>
            <a:ext cx="36837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Baseada no AWS </a:t>
            </a:r>
            <a:b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Well-Achitected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Pode revisar suas aplicações e cargas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Local central para práticas recomendadas e orientação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Usada em dezenas de milhares de revisões de carga de trabalho</a:t>
            </a:r>
            <a:endParaRPr lang="pt-BR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5624B97-F8DA-26BD-94D2-6CAFC683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80" y="2511719"/>
            <a:ext cx="1557691" cy="155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84407BF-7843-D6E7-AECE-7323ADFB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921123" y="3042176"/>
            <a:ext cx="1193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A410DB-7C72-5B9D-E775-90386A3D3769}"/>
              </a:ext>
            </a:extLst>
          </p:cNvPr>
          <p:cNvSpPr txBox="1"/>
          <p:nvPr/>
        </p:nvSpPr>
        <p:spPr>
          <a:xfrm>
            <a:off x="7570493" y="4381962"/>
            <a:ext cx="18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Realizar revisão da arquitetura</a:t>
            </a:r>
            <a:endParaRPr lang="pt-BR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88EA-9B9A-D993-9190-26051CAC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0052629" y="3146087"/>
            <a:ext cx="1235875" cy="12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2DAB69-DBCF-146B-FA52-978C0E836B2D}"/>
              </a:ext>
            </a:extLst>
          </p:cNvPr>
          <p:cNvSpPr txBox="1"/>
          <p:nvPr/>
        </p:nvSpPr>
        <p:spPr>
          <a:xfrm>
            <a:off x="9586799" y="4381962"/>
            <a:ext cx="2167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Aplicar as práticas recomendadas</a:t>
            </a:r>
            <a:endParaRPr lang="pt-BR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2DB0EFB-3B2F-7C65-7BE0-919E54B0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658682" y="3074504"/>
            <a:ext cx="1129145" cy="11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BC6C80-A874-545A-730A-873C3F4D69CE}"/>
              </a:ext>
            </a:extLst>
          </p:cNvPr>
          <p:cNvSpPr txBox="1"/>
          <p:nvPr/>
        </p:nvSpPr>
        <p:spPr>
          <a:xfrm>
            <a:off x="5509693" y="4381962"/>
            <a:ext cx="18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Definir a carga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5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AA5C-E95C-1E3B-C894-28C50D0D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00" y="144000"/>
            <a:ext cx="9670582" cy="87012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PILARES WELL-ARCHITECTED FRAMEWORK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099A7B-64C3-433D-AD24-C35A9DB9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627989" y="292160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B9EFFC-3923-58CE-A0B6-5BA68212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476765" y="2961124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147F81C-6560-56DB-4E1B-5F7C6740EC26}"/>
              </a:ext>
            </a:extLst>
          </p:cNvPr>
          <p:cNvSpPr/>
          <p:nvPr/>
        </p:nvSpPr>
        <p:spPr>
          <a:xfrm>
            <a:off x="834364" y="1496341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1141542" y="1496341"/>
            <a:ext cx="15726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Excelência operacional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02284AB9-DDF8-3DC8-C3FC-C924BE17A58D}"/>
              </a:ext>
            </a:extLst>
          </p:cNvPr>
          <p:cNvSpPr/>
          <p:nvPr/>
        </p:nvSpPr>
        <p:spPr>
          <a:xfrm>
            <a:off x="5030358" y="1493205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4B70AB79-2957-2EF5-63BB-5D20FEA6F08E}"/>
              </a:ext>
            </a:extLst>
          </p:cNvPr>
          <p:cNvSpPr/>
          <p:nvPr/>
        </p:nvSpPr>
        <p:spPr>
          <a:xfrm>
            <a:off x="9226352" y="1496343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E26674-D4C6-7DCA-CE93-035DD692998C}"/>
              </a:ext>
            </a:extLst>
          </p:cNvPr>
          <p:cNvSpPr txBox="1">
            <a:spLocks/>
          </p:cNvSpPr>
          <p:nvPr/>
        </p:nvSpPr>
        <p:spPr>
          <a:xfrm>
            <a:off x="5199182" y="1913930"/>
            <a:ext cx="1907565" cy="50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Confiabilidade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F92EF3-31A4-474F-2321-6BA9AA8263A1}"/>
              </a:ext>
            </a:extLst>
          </p:cNvPr>
          <p:cNvSpPr txBox="1">
            <a:spLocks/>
          </p:cNvSpPr>
          <p:nvPr/>
        </p:nvSpPr>
        <p:spPr>
          <a:xfrm>
            <a:off x="9627989" y="1967859"/>
            <a:ext cx="1422469" cy="38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Segurança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F4F551-901C-CB40-C64D-308CB5C2D338}"/>
              </a:ext>
            </a:extLst>
          </p:cNvPr>
          <p:cNvSpPr txBox="1">
            <a:spLocks/>
          </p:cNvSpPr>
          <p:nvPr/>
        </p:nvSpPr>
        <p:spPr>
          <a:xfrm>
            <a:off x="1141542" y="4855089"/>
            <a:ext cx="15726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Entregar valor comercial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4C8F4A0-F095-09BA-6F3B-F058893E09E7}"/>
              </a:ext>
            </a:extLst>
          </p:cNvPr>
          <p:cNvSpPr txBox="1">
            <a:spLocks/>
          </p:cNvSpPr>
          <p:nvPr/>
        </p:nvSpPr>
        <p:spPr>
          <a:xfrm>
            <a:off x="9529929" y="4714906"/>
            <a:ext cx="1521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Proteger e monitorar sistemas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6136088-F933-9284-2DC3-24CCF79862BC}"/>
              </a:ext>
            </a:extLst>
          </p:cNvPr>
          <p:cNvSpPr txBox="1">
            <a:spLocks/>
          </p:cNvSpPr>
          <p:nvPr/>
        </p:nvSpPr>
        <p:spPr>
          <a:xfrm>
            <a:off x="5221690" y="4851950"/>
            <a:ext cx="1907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Recuperar-se de falhas e atenuar interrupções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6EF424-C03E-FD7E-CEC6-3317E7B5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861" y="3027495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AA5C-E95C-1E3B-C894-28C50D0D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00" y="144000"/>
            <a:ext cx="9670582" cy="87012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PILARES WELL-ARCHITECTED FRAMEWORK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099A7B-64C3-433D-AD24-C35A9DB9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661442" y="292160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B9EFFC-3923-58CE-A0B6-5BA68212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484947" y="2969306"/>
            <a:ext cx="1309199" cy="130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147F81C-6560-56DB-4E1B-5F7C6740EC26}"/>
              </a:ext>
            </a:extLst>
          </p:cNvPr>
          <p:cNvSpPr/>
          <p:nvPr/>
        </p:nvSpPr>
        <p:spPr>
          <a:xfrm>
            <a:off x="834364" y="1496341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1114272" y="1508409"/>
            <a:ext cx="1821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Eficiência de desempenho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02284AB9-DDF8-3DC8-C3FC-C924BE17A58D}"/>
              </a:ext>
            </a:extLst>
          </p:cNvPr>
          <p:cNvSpPr/>
          <p:nvPr/>
        </p:nvSpPr>
        <p:spPr>
          <a:xfrm>
            <a:off x="5030358" y="1493205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4B70AB79-2957-2EF5-63BB-5D20FEA6F08E}"/>
              </a:ext>
            </a:extLst>
          </p:cNvPr>
          <p:cNvSpPr/>
          <p:nvPr/>
        </p:nvSpPr>
        <p:spPr>
          <a:xfrm>
            <a:off x="9226352" y="1496343"/>
            <a:ext cx="2128838" cy="4772025"/>
          </a:xfrm>
          <a:prstGeom prst="roundRect">
            <a:avLst/>
          </a:prstGeom>
          <a:noFill/>
          <a:ln w="38100">
            <a:solidFill>
              <a:srgbClr val="FFFF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E26674-D4C6-7DCA-CE93-035DD692998C}"/>
              </a:ext>
            </a:extLst>
          </p:cNvPr>
          <p:cNvSpPr txBox="1">
            <a:spLocks/>
          </p:cNvSpPr>
          <p:nvPr/>
        </p:nvSpPr>
        <p:spPr>
          <a:xfrm>
            <a:off x="5126024" y="1496341"/>
            <a:ext cx="1965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Otimização de custos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F92EF3-31A4-474F-2321-6BA9AA8263A1}"/>
              </a:ext>
            </a:extLst>
          </p:cNvPr>
          <p:cNvSpPr txBox="1">
            <a:spLocks/>
          </p:cNvSpPr>
          <p:nvPr/>
        </p:nvSpPr>
        <p:spPr>
          <a:xfrm>
            <a:off x="9260561" y="1736130"/>
            <a:ext cx="2128837" cy="87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Sustentabilidade</a:t>
            </a:r>
          </a:p>
          <a:p>
            <a:endParaRPr lang="pt-BR" sz="20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F4F551-901C-CB40-C64D-308CB5C2D338}"/>
              </a:ext>
            </a:extLst>
          </p:cNvPr>
          <p:cNvSpPr txBox="1">
            <a:spLocks/>
          </p:cNvSpPr>
          <p:nvPr/>
        </p:nvSpPr>
        <p:spPr>
          <a:xfrm>
            <a:off x="1038473" y="4855089"/>
            <a:ext cx="1794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Usar recursos com moderação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4C8F4A0-F095-09BA-6F3B-F058893E09E7}"/>
              </a:ext>
            </a:extLst>
          </p:cNvPr>
          <p:cNvSpPr txBox="1">
            <a:spLocks/>
          </p:cNvSpPr>
          <p:nvPr/>
        </p:nvSpPr>
        <p:spPr>
          <a:xfrm>
            <a:off x="9563382" y="5028962"/>
            <a:ext cx="1521684" cy="97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Proteger e monitorar sistemas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6136088-F933-9284-2DC3-24CCF79862BC}"/>
              </a:ext>
            </a:extLst>
          </p:cNvPr>
          <p:cNvSpPr txBox="1">
            <a:spLocks/>
          </p:cNvSpPr>
          <p:nvPr/>
        </p:nvSpPr>
        <p:spPr>
          <a:xfrm>
            <a:off x="5059247" y="4855089"/>
            <a:ext cx="20988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Eliminar despesas desnecessárias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6EF424-C03E-FD7E-CEC6-3317E7B5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7861" y="3027495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2956956" y="720379"/>
            <a:ext cx="8966561" cy="600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Executar operações como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Faça alterações frequentes, pequenas e reversíveis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Refinar procedimentos de operações com frequência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Antecipar falhas, aprenda com todas as falhas operacionais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Respostas a eventos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6864C0-5CE1-F59B-BD9C-78BCB2EC07A0}"/>
              </a:ext>
            </a:extLst>
          </p:cNvPr>
          <p:cNvSpPr txBox="1"/>
          <p:nvPr/>
        </p:nvSpPr>
        <p:spPr>
          <a:xfrm>
            <a:off x="268483" y="3722315"/>
            <a:ext cx="22825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Excelência Operacional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072D3A-AC95-ACF8-E8AD-2C405ECC3F75}"/>
              </a:ext>
            </a:extLst>
          </p:cNvPr>
          <p:cNvSpPr txBox="1"/>
          <p:nvPr/>
        </p:nvSpPr>
        <p:spPr>
          <a:xfrm>
            <a:off x="1409774" y="133749"/>
            <a:ext cx="9788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DE EXCELÊNCIA OPERACIONAL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EE40349-8B43-BE83-604C-D892613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09774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3035013" y="868101"/>
            <a:ext cx="8966561" cy="574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Recupere-se automaticamente da falha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Testar os procedimentos de recuperação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Escala horizontalmente para aumentar a disponibilidade agregada de carga de trabalho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Pare de tentar adivinhar a capacidade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Gerenciar alterações na automação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6864C0-5CE1-F59B-BD9C-78BCB2EC07A0}"/>
              </a:ext>
            </a:extLst>
          </p:cNvPr>
          <p:cNvSpPr txBox="1"/>
          <p:nvPr/>
        </p:nvSpPr>
        <p:spPr>
          <a:xfrm>
            <a:off x="190426" y="3912320"/>
            <a:ext cx="256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Confiabilidade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072D3A-AC95-ACF8-E8AD-2C405ECC3F75}"/>
              </a:ext>
            </a:extLst>
          </p:cNvPr>
          <p:cNvSpPr txBox="1"/>
          <p:nvPr/>
        </p:nvSpPr>
        <p:spPr>
          <a:xfrm>
            <a:off x="2364298" y="145647"/>
            <a:ext cx="7463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DE CONFIABILIDADE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EE40349-8B43-BE83-604C-D892613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64298" y="184275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2184046" y="144000"/>
            <a:ext cx="8266239" cy="721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Fredoka" pitchFamily="2" charset="-79"/>
              <a:cs typeface="Fredoka" pitchFamily="2" charset="-79"/>
            </a:endParaRPr>
          </a:p>
          <a:p>
            <a:pPr algn="ctr"/>
            <a:r>
              <a:rPr lang="pt-BR" sz="111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DE SEGURANÇA</a:t>
            </a:r>
            <a:endParaRPr lang="pt-BR" sz="11100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40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B2900E-7DE9-23D4-179A-1FBE5F1E95EF}"/>
              </a:ext>
            </a:extLst>
          </p:cNvPr>
          <p:cNvSpPr txBox="1"/>
          <p:nvPr/>
        </p:nvSpPr>
        <p:spPr>
          <a:xfrm>
            <a:off x="2657104" y="985651"/>
            <a:ext cx="812569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Implementar uma base de identidade forte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Ativar rastreabilidade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Aplique segurança em todas as camadas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Automatize as melhores práticas de segurança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Proteger dados em trânsito e repouso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Mantenha as pessoas afastadas dos dados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Prepare-se para eventos de segurança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1E8D94C-80A1-CDC6-AF62-2F5250D2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38282" y="194003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D13293-A4FB-2563-1B02-CE01A3814868}"/>
              </a:ext>
            </a:extLst>
          </p:cNvPr>
          <p:cNvSpPr txBox="1"/>
          <p:nvPr/>
        </p:nvSpPr>
        <p:spPr>
          <a:xfrm>
            <a:off x="-43681" y="3987907"/>
            <a:ext cx="256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3837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2817341" y="1163977"/>
            <a:ext cx="9374659" cy="453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Democratizar tecnologias avançadas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Seja global em minutos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Use arquiteturas sem servidor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Experimente com mais frequência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Considere simpatia mecânica</a:t>
            </a: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B0E42FC-0F4A-6CBF-3B8E-88ECF74A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0485" y="2397211"/>
            <a:ext cx="1803787" cy="18037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19B5221-6FB1-E14C-3E17-77A43CFA1CE5}"/>
              </a:ext>
            </a:extLst>
          </p:cNvPr>
          <p:cNvSpPr txBox="1"/>
          <p:nvPr/>
        </p:nvSpPr>
        <p:spPr>
          <a:xfrm>
            <a:off x="103694" y="4200998"/>
            <a:ext cx="2437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Eficiência de performance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198531-1175-80B4-2B1B-E0AA3C383F7D}"/>
              </a:ext>
            </a:extLst>
          </p:cNvPr>
          <p:cNvSpPr txBox="1"/>
          <p:nvPr/>
        </p:nvSpPr>
        <p:spPr>
          <a:xfrm>
            <a:off x="961971" y="144000"/>
            <a:ext cx="10539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</a:t>
            </a:r>
            <a:r>
              <a:rPr lang="pt-BR" sz="28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PARA EFICIÊNCIA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5705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2526106" y="857144"/>
            <a:ext cx="9489547" cy="564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Implementar gerenciamento financeiro em nuvem (CFM)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Adotar um modelo de consumo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Meça a eficiência geral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Pare de gastar dinheiro com levantamentos pesados indiferenciados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Analisar e atribuir despesas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E9E99232-274C-0FB7-26EC-F24C9458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422" y="1746245"/>
            <a:ext cx="1777778" cy="17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9E8455F-7204-9114-E6F6-2CCC4EC58BEE}"/>
              </a:ext>
            </a:extLst>
          </p:cNvPr>
          <p:cNvSpPr txBox="1"/>
          <p:nvPr/>
        </p:nvSpPr>
        <p:spPr>
          <a:xfrm>
            <a:off x="1599659" y="144000"/>
            <a:ext cx="89926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DE OTIMIZAÇÃO DE CUSTOS</a:t>
            </a:r>
            <a:endParaRPr lang="pt-BR" sz="2800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D97EEE-C1C6-762C-D36B-FD03D5FC526B}"/>
              </a:ext>
            </a:extLst>
          </p:cNvPr>
          <p:cNvSpPr txBox="1"/>
          <p:nvPr/>
        </p:nvSpPr>
        <p:spPr>
          <a:xfrm>
            <a:off x="176347" y="3656155"/>
            <a:ext cx="20588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Otimização</a:t>
            </a:r>
            <a:b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</a:br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 de custos</a:t>
            </a:r>
          </a:p>
        </p:txBody>
      </p:sp>
    </p:spTree>
    <p:extLst>
      <p:ext uri="{BB962C8B-B14F-4D97-AF65-F5344CB8AC3E}">
        <p14:creationId xmlns:p14="http://schemas.microsoft.com/office/powerpoint/2010/main" val="400610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BA4FDA7-339F-BA20-B0BD-A115B0C876E9}"/>
              </a:ext>
            </a:extLst>
          </p:cNvPr>
          <p:cNvSpPr txBox="1">
            <a:spLocks/>
          </p:cNvSpPr>
          <p:nvPr/>
        </p:nvSpPr>
        <p:spPr>
          <a:xfrm>
            <a:off x="3538123" y="687058"/>
            <a:ext cx="8653877" cy="6024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Entenda seu impacto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Estabelecer metas de sustentabilidade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Maximizar utilização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Antecipe e adote novas e mais eficientes ofertas de hardware e software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Usar serviços gerenciados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Reduza o impacto a jusante de suas cargas de trabalho na nuvem</a:t>
            </a:r>
          </a:p>
          <a:p>
            <a:endParaRPr lang="pt-BR" sz="24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8566D5-C44E-F581-38C4-2894B6952489}"/>
              </a:ext>
            </a:extLst>
          </p:cNvPr>
          <p:cNvSpPr txBox="1"/>
          <p:nvPr/>
        </p:nvSpPr>
        <p:spPr>
          <a:xfrm>
            <a:off x="2124494" y="146203"/>
            <a:ext cx="8028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PRINCÍPIOS DE DESIGN DE SUSTENTABILIDADE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96C8E4-A557-BA2F-AC83-ABB276E61C5D}"/>
              </a:ext>
            </a:extLst>
          </p:cNvPr>
          <p:cNvSpPr txBox="1"/>
          <p:nvPr/>
        </p:nvSpPr>
        <p:spPr>
          <a:xfrm>
            <a:off x="256509" y="3671736"/>
            <a:ext cx="3137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Sustentabilidade</a:t>
            </a:r>
            <a:endParaRPr lang="pt-B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46A42-9A5D-9E8B-0E2D-40ECC81C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18232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66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theme-aws</Template>
  <TotalTime>7338</TotalTime>
  <Words>343</Words>
  <Application>Microsoft Macintosh PowerPoint</Application>
  <PresentationFormat>Widescreen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Fredoka</vt:lpstr>
      <vt:lpstr>theme-aws</vt:lpstr>
      <vt:lpstr>AWS WELL ARCHITECTED FRAMEWORK (WAF)  Como podemos criar nossa infraestrutura de nuvem de acordo com as práticas recomendadas?</vt:lpstr>
      <vt:lpstr>PILARES WELL-ARCHITECTED FRAMEWORK</vt:lpstr>
      <vt:lpstr>PILARES WELL-ARCHITECTED 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DO AWS WELL-ARCHITECTED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Core</dc:title>
  <dc:creator>Tomas de Andrade Alric</dc:creator>
  <cp:lastModifiedBy>.</cp:lastModifiedBy>
  <cp:revision>21</cp:revision>
  <dcterms:created xsi:type="dcterms:W3CDTF">2023-11-23T04:49:16Z</dcterms:created>
  <dcterms:modified xsi:type="dcterms:W3CDTF">2024-07-27T20:27:47Z</dcterms:modified>
</cp:coreProperties>
</file>