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oppins Heavy" charset="1" panose="00000A00000000000000"/>
      <p:regular r:id="rId25"/>
    </p:embeddedFont>
    <p:embeddedFont>
      <p:font typeface="Poppins" charset="1" panose="00000500000000000000"/>
      <p:regular r:id="rId26"/>
    </p:embeddedFont>
    <p:embeddedFont>
      <p:font typeface="Open Sans" charset="1" panose="020B0606030504020204"/>
      <p:regular r:id="rId27"/>
    </p:embeddedFont>
    <p:embeddedFont>
      <p:font typeface="Poppins Ultra-Bold" charset="1" panose="00000900000000000000"/>
      <p:regular r:id="rId28"/>
    </p:embeddedFont>
    <p:embeddedFont>
      <p:font typeface="Poppins Bold" charset="1" panose="00000800000000000000"/>
      <p:regular r:id="rId29"/>
    </p:embeddedFont>
    <p:embeddedFont>
      <p:font typeface="Open Sans Bold" charset="1" panose="020B080603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43114" y="946523"/>
            <a:ext cx="15816186" cy="1313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717"/>
              </a:lnSpc>
            </a:pPr>
            <a:r>
              <a:rPr lang="en-US" sz="10136" b="true">
                <a:solidFill>
                  <a:srgbClr val="545454"/>
                </a:solidFill>
                <a:latin typeface="Poppins Heavy"/>
                <a:ea typeface="Poppins Heavy"/>
                <a:cs typeface="Poppins Heavy"/>
                <a:sym typeface="Poppins Heavy"/>
              </a:rPr>
              <a:t>Neural Turing Machine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3114" y="3357294"/>
            <a:ext cx="15816186" cy="72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65"/>
              </a:lnSpc>
              <a:spcBef>
                <a:spcPct val="0"/>
              </a:spcBef>
            </a:pPr>
            <a:r>
              <a:rPr lang="en-US" sz="4046" spc="841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UMA PROPOSTA PARA LÓGICA PROPOSICIONAL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87978" y="9560347"/>
            <a:ext cx="2469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077835"/>
            <a:ext cx="162306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UNIVERSIDADE FEDERAL DO MARANHÃO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Jeffersson de Carvalho - 20240001485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86878"/>
            <a:ext cx="6049347" cy="4537010"/>
          </a:xfrm>
          <a:custGeom>
            <a:avLst/>
            <a:gdLst/>
            <a:ahLst/>
            <a:cxnLst/>
            <a:rect r="r" b="b" t="t" l="l"/>
            <a:pathLst>
              <a:path h="4537010" w="6049347">
                <a:moveTo>
                  <a:pt x="0" y="0"/>
                </a:moveTo>
                <a:lnTo>
                  <a:pt x="6049347" y="0"/>
                </a:lnTo>
                <a:lnTo>
                  <a:pt x="6049347" y="4537011"/>
                </a:lnTo>
                <a:lnTo>
                  <a:pt x="0" y="4537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83030" y="6453343"/>
            <a:ext cx="4941652" cy="3706239"/>
          </a:xfrm>
          <a:custGeom>
            <a:avLst/>
            <a:gdLst/>
            <a:ahLst/>
            <a:cxnLst/>
            <a:rect r="r" b="b" t="t" l="l"/>
            <a:pathLst>
              <a:path h="3706239" w="4941652">
                <a:moveTo>
                  <a:pt x="0" y="0"/>
                </a:moveTo>
                <a:lnTo>
                  <a:pt x="4941653" y="0"/>
                </a:lnTo>
                <a:lnTo>
                  <a:pt x="4941653" y="3706239"/>
                </a:lnTo>
                <a:lnTo>
                  <a:pt x="0" y="3706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57332" y="2386878"/>
            <a:ext cx="6107852" cy="4580889"/>
          </a:xfrm>
          <a:custGeom>
            <a:avLst/>
            <a:gdLst/>
            <a:ahLst/>
            <a:cxnLst/>
            <a:rect r="r" b="b" t="t" l="l"/>
            <a:pathLst>
              <a:path h="4580889" w="6107852">
                <a:moveTo>
                  <a:pt x="0" y="0"/>
                </a:moveTo>
                <a:lnTo>
                  <a:pt x="6107852" y="0"/>
                </a:lnTo>
                <a:lnTo>
                  <a:pt x="6107852" y="4580889"/>
                </a:lnTo>
                <a:lnTo>
                  <a:pt x="0" y="4580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Resultados - Etapa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60863" y="2566813"/>
            <a:ext cx="9438738" cy="7079054"/>
          </a:xfrm>
          <a:custGeom>
            <a:avLst/>
            <a:gdLst/>
            <a:ahLst/>
            <a:cxnLst/>
            <a:rect r="r" b="b" t="t" l="l"/>
            <a:pathLst>
              <a:path h="7079054" w="9438738">
                <a:moveTo>
                  <a:pt x="0" y="0"/>
                </a:moveTo>
                <a:lnTo>
                  <a:pt x="9438738" y="0"/>
                </a:lnTo>
                <a:lnTo>
                  <a:pt x="9438738" y="7079054"/>
                </a:lnTo>
                <a:lnTo>
                  <a:pt x="0" y="7079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Resultados - Etapa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60180" y="5833889"/>
            <a:ext cx="5082637" cy="3811978"/>
          </a:xfrm>
          <a:custGeom>
            <a:avLst/>
            <a:gdLst/>
            <a:ahLst/>
            <a:cxnLst/>
            <a:rect r="r" b="b" t="t" l="l"/>
            <a:pathLst>
              <a:path h="3811978" w="5082637">
                <a:moveTo>
                  <a:pt x="0" y="0"/>
                </a:moveTo>
                <a:lnTo>
                  <a:pt x="5082636" y="0"/>
                </a:lnTo>
                <a:lnTo>
                  <a:pt x="5082636" y="3811978"/>
                </a:lnTo>
                <a:lnTo>
                  <a:pt x="0" y="3811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42816" y="2644775"/>
            <a:ext cx="5531480" cy="4148610"/>
          </a:xfrm>
          <a:custGeom>
            <a:avLst/>
            <a:gdLst/>
            <a:ahLst/>
            <a:cxnLst/>
            <a:rect r="r" b="b" t="t" l="l"/>
            <a:pathLst>
              <a:path h="4148610" w="5531480">
                <a:moveTo>
                  <a:pt x="0" y="0"/>
                </a:moveTo>
                <a:lnTo>
                  <a:pt x="5531480" y="0"/>
                </a:lnTo>
                <a:lnTo>
                  <a:pt x="5531480" y="4148610"/>
                </a:lnTo>
                <a:lnTo>
                  <a:pt x="0" y="4148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644775"/>
            <a:ext cx="5531480" cy="4148610"/>
          </a:xfrm>
          <a:custGeom>
            <a:avLst/>
            <a:gdLst/>
            <a:ahLst/>
            <a:cxnLst/>
            <a:rect r="r" b="b" t="t" l="l"/>
            <a:pathLst>
              <a:path h="4148610" w="5531480">
                <a:moveTo>
                  <a:pt x="0" y="0"/>
                </a:moveTo>
                <a:lnTo>
                  <a:pt x="5531480" y="0"/>
                </a:lnTo>
                <a:lnTo>
                  <a:pt x="5531480" y="4148610"/>
                </a:lnTo>
                <a:lnTo>
                  <a:pt x="0" y="4148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3704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Resultados - Etapa 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36881" y="2644361"/>
            <a:ext cx="8818585" cy="6613939"/>
          </a:xfrm>
          <a:custGeom>
            <a:avLst/>
            <a:gdLst/>
            <a:ahLst/>
            <a:cxnLst/>
            <a:rect r="r" b="b" t="t" l="l"/>
            <a:pathLst>
              <a:path h="6613939" w="8818585">
                <a:moveTo>
                  <a:pt x="0" y="0"/>
                </a:moveTo>
                <a:lnTo>
                  <a:pt x="8818585" y="0"/>
                </a:lnTo>
                <a:lnTo>
                  <a:pt x="8818585" y="6613939"/>
                </a:lnTo>
                <a:lnTo>
                  <a:pt x="0" y="661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Resultados - Etapa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72653"/>
            <a:ext cx="5557060" cy="4167795"/>
          </a:xfrm>
          <a:custGeom>
            <a:avLst/>
            <a:gdLst/>
            <a:ahLst/>
            <a:cxnLst/>
            <a:rect r="r" b="b" t="t" l="l"/>
            <a:pathLst>
              <a:path h="4167795" w="5557060">
                <a:moveTo>
                  <a:pt x="0" y="0"/>
                </a:moveTo>
                <a:lnTo>
                  <a:pt x="5557060" y="0"/>
                </a:lnTo>
                <a:lnTo>
                  <a:pt x="5557060" y="4167795"/>
                </a:lnTo>
                <a:lnTo>
                  <a:pt x="0" y="4167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85760" y="5872259"/>
            <a:ext cx="5031477" cy="3773608"/>
          </a:xfrm>
          <a:custGeom>
            <a:avLst/>
            <a:gdLst/>
            <a:ahLst/>
            <a:cxnLst/>
            <a:rect r="r" b="b" t="t" l="l"/>
            <a:pathLst>
              <a:path h="3773608" w="5031477">
                <a:moveTo>
                  <a:pt x="0" y="0"/>
                </a:moveTo>
                <a:lnTo>
                  <a:pt x="5031476" y="0"/>
                </a:lnTo>
                <a:lnTo>
                  <a:pt x="5031476" y="3773608"/>
                </a:lnTo>
                <a:lnTo>
                  <a:pt x="0" y="3773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17236" y="2872653"/>
            <a:ext cx="5557060" cy="4167795"/>
          </a:xfrm>
          <a:custGeom>
            <a:avLst/>
            <a:gdLst/>
            <a:ahLst/>
            <a:cxnLst/>
            <a:rect r="r" b="b" t="t" l="l"/>
            <a:pathLst>
              <a:path h="4167795" w="5557060">
                <a:moveTo>
                  <a:pt x="0" y="0"/>
                </a:moveTo>
                <a:lnTo>
                  <a:pt x="5557060" y="0"/>
                </a:lnTo>
                <a:lnTo>
                  <a:pt x="5557060" y="4167795"/>
                </a:lnTo>
                <a:lnTo>
                  <a:pt x="0" y="41677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3704" y="1724025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Resultados - Etapa 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29940" y="2724777"/>
            <a:ext cx="9228120" cy="6921090"/>
          </a:xfrm>
          <a:custGeom>
            <a:avLst/>
            <a:gdLst/>
            <a:ahLst/>
            <a:cxnLst/>
            <a:rect r="r" b="b" t="t" l="l"/>
            <a:pathLst>
              <a:path h="6921090" w="9228120">
                <a:moveTo>
                  <a:pt x="0" y="0"/>
                </a:moveTo>
                <a:lnTo>
                  <a:pt x="9228120" y="0"/>
                </a:lnTo>
                <a:lnTo>
                  <a:pt x="9228120" y="6921090"/>
                </a:lnTo>
                <a:lnTo>
                  <a:pt x="0" y="692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Resultados - Etapa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3932" y="3325035"/>
            <a:ext cx="10113331" cy="6320832"/>
          </a:xfrm>
          <a:custGeom>
            <a:avLst/>
            <a:gdLst/>
            <a:ahLst/>
            <a:cxnLst/>
            <a:rect r="r" b="b" t="t" l="l"/>
            <a:pathLst>
              <a:path h="6320832" w="10113331">
                <a:moveTo>
                  <a:pt x="0" y="0"/>
                </a:moveTo>
                <a:lnTo>
                  <a:pt x="10113330" y="0"/>
                </a:lnTo>
                <a:lnTo>
                  <a:pt x="10113330" y="6320832"/>
                </a:lnTo>
                <a:lnTo>
                  <a:pt x="0" y="6320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 Final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50245" y="3139598"/>
            <a:ext cx="9017502" cy="6763126"/>
          </a:xfrm>
          <a:custGeom>
            <a:avLst/>
            <a:gdLst/>
            <a:ahLst/>
            <a:cxnLst/>
            <a:rect r="r" b="b" t="t" l="l"/>
            <a:pathLst>
              <a:path h="6763126" w="9017502">
                <a:moveTo>
                  <a:pt x="0" y="0"/>
                </a:moveTo>
                <a:lnTo>
                  <a:pt x="9017502" y="0"/>
                </a:lnTo>
                <a:lnTo>
                  <a:pt x="9017502" y="6763126"/>
                </a:lnTo>
                <a:lnTo>
                  <a:pt x="0" y="6763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 Final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Conclusão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3696" y="3152870"/>
            <a:ext cx="16145596" cy="6174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0"/>
              </a:lnSpc>
            </a:pPr>
            <a:r>
              <a:rPr lang="en-US" sz="2907" b="tru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NTM representou um marco importante na busca por arquiteturas neurais que</a:t>
            </a:r>
          </a:p>
          <a:p>
            <a:pPr algn="just">
              <a:lnSpc>
                <a:spcPts val="4070"/>
              </a:lnSpc>
            </a:pPr>
            <a:r>
              <a:rPr lang="en-US" sz="2907" b="tru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pudessem combinar o aprendizado estatístico das redes neurais com a computação</a:t>
            </a:r>
          </a:p>
          <a:p>
            <a:pPr algn="just">
              <a:lnSpc>
                <a:spcPts val="4070"/>
              </a:lnSpc>
            </a:pPr>
            <a:r>
              <a:rPr lang="en-US" b="true" sz="2907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simbólica e a memória explícita. Apesar de seus desafios práticos, como a complexidade computacional e a dificuldade de treinamento, que limitaram sua adoção em larga escala, ela foi pioneira no campo das redes neurais com memória aumentada. As ideias da NTM influenciaram diretamente o desenvolvimento de arquiteturas subsequentes e mais sofisticadas, como os Differentiable Neural Computers (DNCs) e os mecanismos de atenção presentes nos Transformers, que hoje dominam muitas áreas como o Processamento de Linguagem Natural. Isso demonstra que as NTMs foram um passo crucial para a inteligência artificial mais geral e interpretável.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18308" y="9579192"/>
            <a:ext cx="49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77610"/>
            <a:ext cx="162306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Graves, A., Wayne, G., &amp; Danihelka, 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(2014). Neural Turi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 Machin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s. a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v:1410.5401. 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Graves, A., &amp; Grefenstette, E. (2016). Neural Turing Machines. Nature. 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Vaswani, A., et al. (2017). Attention is All You Need. NeurIPS. 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Zaremba, W., &amp; Sutskever, I. (2014). Learning to Execute. arXiv:1410.4615.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13704" y="1724025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Sumário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66437"/>
            <a:ext cx="16145596" cy="447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Introdução - 3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Justificativa - 4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Objetivos - 5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Máquina de Turing - 6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Fundamentação Teórica  - 7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Metodologia - 8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Resultados - 9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Conclusão - 18</a:t>
            </a:r>
          </a:p>
          <a:p>
            <a:pPr algn="just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Referências - 19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87978" y="9560347"/>
            <a:ext cx="2469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13704" y="1724025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Introdução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70132"/>
            <a:ext cx="16145596" cy="447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Proposta em 2014 pela DeepMind</a:t>
            </a:r>
          </a:p>
          <a:p>
            <a:pPr algn="just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800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Neural Turing Machines combinam redes neurais com memória externa, inspiradas na máquina de Turing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Elas permitem ler, escrever e modificar dados em uma memória, ampliando a capacidade de aprendizado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memória externa é utilizada de forma adaptativa, permitindo ao modelo aprender algoritmos de forma dinâmica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As NTMs expandem o poder das redes neurais, permitindo raciocínio e processamento sequencial de informações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87978" y="9560347"/>
            <a:ext cx="2469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13704" y="1724025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Justificativa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13082"/>
            <a:ext cx="16145596" cy="298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Limitações dos Modelos Tradicionais: Modelos de redes neurais tradicionais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Avanços em Processamento Simbólico: As NTMs oferecem um avanço significativo no processamento simbólico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Capacidade de Memória Externa: As Neural Turing Machines ao integrar uma memória externa, permitindo que o modelo acesse e modifique informações de forma dinâmica e flexível, de maneira similar à memória de um computador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87978" y="9560347"/>
            <a:ext cx="2469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13704" y="1724025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Objetivos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13082"/>
            <a:ext cx="16145596" cy="298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Explorar o Conceito de NTM: Compreender o funcionamento das Neural Turing Machines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Analisar Aplicações Práticas: Investigar as principais aplicações das NTMs em tarefas que exigem processamento sequencial e manipulação de memória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Avaliar Desempenho e Eficiência: Estudar o desempenho das NTMs em comparação com outros modelos de redes neurais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87978" y="9560347"/>
            <a:ext cx="2469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13704" y="1724025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Máquina de Turing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70132"/>
            <a:ext cx="16145596" cy="447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Máquina de Turing é um modelo teórico de computação criado por Alan Turing, usado para formalizar o conceito de algoritmo e computação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Composição: Consiste em uma fita infinita que pode ser lida e escrita, um cabeçote de leitura/escrita, e uma tabela de estados que define as ações do cabeçote dependendo do símbolo lido na fita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Inspiração para Redes Neurais: As Neural Turing Machines se inspiraram na Máquina de Turing ao integrar uma memória externa dinâmica, permitindo que redes neurais aprendam e manipulem dados de forma adaptativa, como a Máquina de Turing faz com sua fita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87978" y="9560347"/>
            <a:ext cx="2469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71202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Fundamentação Teórica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6198" y="3242058"/>
            <a:ext cx="16145596" cy="546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As NTMs foram inspiradas pela Máquina de Turing, que é um modelo teórico fundamental para a computação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grande inovação das NTMs é a introdução de uma memória externa (ou fita) que pode ser lida e escrita de maneira contínua e adaptativa. Ao contrário de redes neurais convencionais, que dependem de informações fixas durante o treinamento, as NTMs têm a capacidade de "lembrar" e modificar dados durante o processo de aprendizado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As NTMs são projetadas para resolver problemas que exigem raciocínio sequencial e manipulação simbólica. Isso torna as NTMs mais poderosas em tarefas como a execução de algoritmos, manipulação de listas, ou até mesmo a solução de problemas de raciocínio lógico, áreas onde redes neurais tradicionais falham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87978" y="9560347"/>
            <a:ext cx="2469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1202" y="1053203"/>
            <a:ext cx="16060592" cy="144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06"/>
              </a:lnSpc>
            </a:pPr>
            <a:r>
              <a:rPr lang="en-US" b="true" sz="6054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Metodologia - NTM para Lógica Proposicional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86198" y="2760975"/>
            <a:ext cx="16145596" cy="7315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3005" indent="-281503" lvl="1">
              <a:lnSpc>
                <a:spcPts val="3650"/>
              </a:lnSpc>
              <a:buFont typeface="Arial"/>
              <a:buChar char="•"/>
            </a:pPr>
            <a:r>
              <a:rPr lang="en-US" b="true" sz="2607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Objetivo do Modelo:</a:t>
            </a:r>
          </a:p>
          <a:p>
            <a:pPr algn="just" marL="1689015" indent="-422254" lvl="3">
              <a:lnSpc>
                <a:spcPts val="3650"/>
              </a:lnSpc>
              <a:buFont typeface="Arial"/>
              <a:buChar char="￭"/>
            </a:pPr>
            <a:r>
              <a:rPr lang="en-US" b="true" sz="2607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Resolver a validade de expressões lógicas com até 64 tokens (ex: "¬A ∧ B → C")</a:t>
            </a:r>
          </a:p>
          <a:p>
            <a:pPr algn="just" marL="563005" indent="-281503" lvl="1">
              <a:lnSpc>
                <a:spcPts val="3650"/>
              </a:lnSpc>
              <a:buFont typeface="Arial"/>
              <a:buChar char="•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Processamento e Memória:</a:t>
            </a:r>
          </a:p>
          <a:p>
            <a:pPr algn="just" marL="1689015" indent="-422254" lvl="3">
              <a:lnSpc>
                <a:spcPts val="3650"/>
              </a:lnSpc>
              <a:buFont typeface="Arial"/>
              <a:buChar char="￭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Entrada: Sequência de tokens representando expressões lógicas + valores de variáveis.</a:t>
            </a:r>
          </a:p>
          <a:p>
            <a:pPr algn="just" marL="1689015" indent="-422254" lvl="3">
              <a:lnSpc>
                <a:spcPts val="3650"/>
              </a:lnSpc>
              <a:buFont typeface="Arial"/>
              <a:buChar char="￭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Memória Externa: Controlada por dois níveis de LSTM, permitindo leitura e escrita diferenciável.</a:t>
            </a:r>
          </a:p>
          <a:p>
            <a:pPr algn="just" marL="1689015" indent="-422254" lvl="3">
              <a:lnSpc>
                <a:spcPts val="3650"/>
              </a:lnSpc>
              <a:buFont typeface="Arial"/>
              <a:buChar char="￭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Predição: Produz uma predição binária (True/False) sobre a validade da expressão.</a:t>
            </a:r>
          </a:p>
          <a:p>
            <a:pPr algn="just" marL="563005" indent="-281503" lvl="1">
              <a:lnSpc>
                <a:spcPts val="3650"/>
              </a:lnSpc>
              <a:buFont typeface="Arial"/>
              <a:buChar char="•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Curriculum Learning:</a:t>
            </a:r>
          </a:p>
          <a:p>
            <a:pPr algn="just" marL="1689015" indent="-422254" lvl="3">
              <a:lnSpc>
                <a:spcPts val="3650"/>
              </a:lnSpc>
              <a:buFont typeface="Arial"/>
              <a:buChar char="￭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Treinamento progressivo (fácil → médio → difícil) com early stopping (3 épocas sem melhoria).</a:t>
            </a:r>
          </a:p>
          <a:p>
            <a:pPr algn="just" marL="563005" indent="-281503" lvl="1">
              <a:lnSpc>
                <a:spcPts val="3650"/>
              </a:lnSpc>
              <a:buFont typeface="Arial"/>
              <a:buChar char="•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Avaliação:</a:t>
            </a:r>
          </a:p>
          <a:p>
            <a:pPr algn="just" marL="1689015" indent="-422254" lvl="3">
              <a:lnSpc>
                <a:spcPts val="3650"/>
              </a:lnSpc>
              <a:buFont typeface="Arial"/>
              <a:buChar char="￭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Métricas: F1, Recall, Acurácia, AUC.</a:t>
            </a:r>
          </a:p>
          <a:p>
            <a:pPr algn="just" marL="1689015" indent="-422254" lvl="3">
              <a:lnSpc>
                <a:spcPts val="3650"/>
              </a:lnSpc>
              <a:buFont typeface="Arial"/>
              <a:buChar char="￭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Comparação entre NTM (1 head vs 2 head), RNN e LSTM.</a:t>
            </a:r>
          </a:p>
          <a:p>
            <a:pPr algn="just" marL="563005" indent="-281503" lvl="1">
              <a:lnSpc>
                <a:spcPts val="3650"/>
              </a:lnSpc>
              <a:buFont typeface="Arial"/>
              <a:buChar char="•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Hiperparâmetros:</a:t>
            </a:r>
          </a:p>
          <a:p>
            <a:pPr algn="just" marL="1689015" indent="-422254" lvl="3">
              <a:lnSpc>
                <a:spcPts val="3650"/>
              </a:lnSpc>
              <a:buFont typeface="Arial"/>
              <a:buChar char="￭"/>
            </a:pPr>
            <a:r>
              <a:rPr lang="en-US" b="true" sz="2607" u="none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EMB, CTRL = 128, 256 | BS = 128 | LR = 5e-4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87978" y="9560347"/>
            <a:ext cx="2469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82585" y="3533767"/>
            <a:ext cx="9749209" cy="6093255"/>
          </a:xfrm>
          <a:custGeom>
            <a:avLst/>
            <a:gdLst/>
            <a:ahLst/>
            <a:cxnLst/>
            <a:rect r="r" b="b" t="t" l="l"/>
            <a:pathLst>
              <a:path h="6093255" w="9749209">
                <a:moveTo>
                  <a:pt x="0" y="0"/>
                </a:moveTo>
                <a:lnTo>
                  <a:pt x="9749209" y="0"/>
                </a:lnTo>
                <a:lnTo>
                  <a:pt x="9749209" y="6093255"/>
                </a:lnTo>
                <a:lnTo>
                  <a:pt x="0" y="6093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1202" y="1238250"/>
            <a:ext cx="16060592" cy="11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87978" y="9560347"/>
            <a:ext cx="2469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6206" y="2708139"/>
            <a:ext cx="161030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RNN vs LSTM vs NTM: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DAGsibMTmvk</dc:identifier>
  <dcterms:modified xsi:type="dcterms:W3CDTF">2011-08-01T06:04:30Z</dcterms:modified>
  <cp:revision>1</cp:revision>
  <dc:title>Apresentação LFA</dc:title>
</cp:coreProperties>
</file>