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Poppins Heavy" charset="1" panose="00000A00000000000000"/>
      <p:regular r:id="rId14"/>
    </p:embeddedFont>
    <p:embeddedFont>
      <p:font typeface="Poppins" charset="1" panose="00000500000000000000"/>
      <p:regular r:id="rId15"/>
    </p:embeddedFont>
    <p:embeddedFont>
      <p:font typeface="Open Sans" charset="1" panose="020B0606030504020204"/>
      <p:regular r:id="rId16"/>
    </p:embeddedFont>
    <p:embeddedFont>
      <p:font typeface="Open Sans Bold" charset="1" panose="020B0806030504020204"/>
      <p:regular r:id="rId17"/>
    </p:embeddedFont>
    <p:embeddedFont>
      <p:font typeface="Poppins Ultra-Bold" charset="1" panose="00000900000000000000"/>
      <p:regular r:id="rId18"/>
    </p:embeddedFont>
    <p:embeddedFont>
      <p:font typeface="Arimo" charset="1" panose="020B0604020202020204"/>
      <p:regular r:id="rId19"/>
    </p:embeddedFont>
    <p:embeddedFont>
      <p:font typeface="Arimo Bold" charset="1" panose="020B0704020202020204"/>
      <p:regular r:id="rId20"/>
    </p:embeddedFont>
    <p:embeddedFont>
      <p:font typeface="Poppins Bold" charset="1" panose="000008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787978" y="3777387"/>
            <a:ext cx="990210" cy="3086100"/>
            <a:chOff x="0" y="0"/>
            <a:chExt cx="260796" cy="812800"/>
          </a:xfrm>
        </p:grpSpPr>
        <p:sp>
          <p:nvSpPr>
            <p:cNvPr name="Freeform 3" id="3"/>
            <p:cNvSpPr/>
            <p:nvPr/>
          </p:nvSpPr>
          <p:spPr>
            <a:xfrm flipH="false" flipV="false" rot="0">
              <a:off x="0" y="0"/>
              <a:ext cx="260796" cy="812800"/>
            </a:xfrm>
            <a:custGeom>
              <a:avLst/>
              <a:gdLst/>
              <a:ahLst/>
              <a:cxnLst/>
              <a:rect r="r" b="b" t="t" l="l"/>
              <a:pathLst>
                <a:path h="812800" w="260796">
                  <a:moveTo>
                    <a:pt x="0" y="0"/>
                  </a:moveTo>
                  <a:lnTo>
                    <a:pt x="260796" y="0"/>
                  </a:lnTo>
                  <a:lnTo>
                    <a:pt x="260796" y="812800"/>
                  </a:lnTo>
                  <a:lnTo>
                    <a:pt x="0" y="812800"/>
                  </a:lnTo>
                  <a:close/>
                </a:path>
              </a:pathLst>
            </a:custGeom>
            <a:solidFill>
              <a:srgbClr val="545454"/>
            </a:solidFill>
          </p:spPr>
        </p:sp>
        <p:sp>
          <p:nvSpPr>
            <p:cNvPr name="TextBox 4" id="4"/>
            <p:cNvSpPr txBox="true"/>
            <p:nvPr/>
          </p:nvSpPr>
          <p:spPr>
            <a:xfrm>
              <a:off x="0" y="-38100"/>
              <a:ext cx="260796"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48123" y="3777387"/>
            <a:ext cx="1044649" cy="3086100"/>
            <a:chOff x="0" y="0"/>
            <a:chExt cx="275134" cy="812800"/>
          </a:xfrm>
        </p:grpSpPr>
        <p:sp>
          <p:nvSpPr>
            <p:cNvPr name="Freeform 6" id="6"/>
            <p:cNvSpPr/>
            <p:nvPr/>
          </p:nvSpPr>
          <p:spPr>
            <a:xfrm flipH="false" flipV="false" rot="0">
              <a:off x="0" y="0"/>
              <a:ext cx="275134" cy="812800"/>
            </a:xfrm>
            <a:custGeom>
              <a:avLst/>
              <a:gdLst/>
              <a:ahLst/>
              <a:cxnLst/>
              <a:rect r="r" b="b" t="t" l="l"/>
              <a:pathLst>
                <a:path h="812800" w="275134">
                  <a:moveTo>
                    <a:pt x="0" y="0"/>
                  </a:moveTo>
                  <a:lnTo>
                    <a:pt x="275134" y="0"/>
                  </a:lnTo>
                  <a:lnTo>
                    <a:pt x="275134" y="812800"/>
                  </a:lnTo>
                  <a:lnTo>
                    <a:pt x="0" y="812800"/>
                  </a:lnTo>
                  <a:close/>
                </a:path>
              </a:pathLst>
            </a:custGeom>
            <a:solidFill>
              <a:srgbClr val="545454"/>
            </a:solidFill>
          </p:spPr>
        </p:sp>
        <p:sp>
          <p:nvSpPr>
            <p:cNvPr name="TextBox 7" id="7"/>
            <p:cNvSpPr txBox="true"/>
            <p:nvPr/>
          </p:nvSpPr>
          <p:spPr>
            <a:xfrm>
              <a:off x="0" y="-38100"/>
              <a:ext cx="275134" cy="850900"/>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443114" y="908423"/>
            <a:ext cx="15816186" cy="1060522"/>
          </a:xfrm>
          <a:prstGeom prst="rect">
            <a:avLst/>
          </a:prstGeom>
        </p:spPr>
        <p:txBody>
          <a:bodyPr anchor="t" rtlCol="false" tIns="0" lIns="0" bIns="0" rIns="0">
            <a:spAutoFit/>
          </a:bodyPr>
          <a:lstStyle/>
          <a:p>
            <a:pPr algn="just">
              <a:lnSpc>
                <a:spcPts val="7083"/>
              </a:lnSpc>
            </a:pPr>
            <a:r>
              <a:rPr lang="en-US" sz="8236" b="true">
                <a:solidFill>
                  <a:srgbClr val="545454"/>
                </a:solidFill>
                <a:latin typeface="Poppins Heavy"/>
                <a:ea typeface="Poppins Heavy"/>
                <a:cs typeface="Poppins Heavy"/>
                <a:sym typeface="Poppins Heavy"/>
              </a:rPr>
              <a:t>Máquina de Turing Quântica</a:t>
            </a:r>
          </a:p>
        </p:txBody>
      </p:sp>
      <p:sp>
        <p:nvSpPr>
          <p:cNvPr name="TextBox 9" id="9"/>
          <p:cNvSpPr txBox="true"/>
          <p:nvPr/>
        </p:nvSpPr>
        <p:spPr>
          <a:xfrm rot="0">
            <a:off x="1443114" y="3376344"/>
            <a:ext cx="15816186" cy="617300"/>
          </a:xfrm>
          <a:prstGeom prst="rect">
            <a:avLst/>
          </a:prstGeom>
        </p:spPr>
        <p:txBody>
          <a:bodyPr anchor="t" rtlCol="false" tIns="0" lIns="0" bIns="0" rIns="0">
            <a:spAutoFit/>
          </a:bodyPr>
          <a:lstStyle/>
          <a:p>
            <a:pPr algn="just">
              <a:lnSpc>
                <a:spcPts val="4825"/>
              </a:lnSpc>
              <a:spcBef>
                <a:spcPct val="0"/>
              </a:spcBef>
            </a:pPr>
            <a:r>
              <a:rPr lang="en-US" sz="3446" spc="716">
                <a:solidFill>
                  <a:srgbClr val="545454"/>
                </a:solidFill>
                <a:latin typeface="Poppins"/>
                <a:ea typeface="Poppins"/>
                <a:cs typeface="Poppins"/>
                <a:sym typeface="Poppins"/>
              </a:rPr>
              <a:t>EXPLORANDO A LINGUAGEM L = { WW | W ∈ {A,B}* }</a:t>
            </a:r>
          </a:p>
        </p:txBody>
      </p:sp>
      <p:sp>
        <p:nvSpPr>
          <p:cNvPr name="TextBox 10" id="10"/>
          <p:cNvSpPr txBox="true"/>
          <p:nvPr/>
        </p:nvSpPr>
        <p:spPr>
          <a:xfrm rot="0">
            <a:off x="17787978" y="9560347"/>
            <a:ext cx="246936" cy="580390"/>
          </a:xfrm>
          <a:prstGeom prst="rect">
            <a:avLst/>
          </a:prstGeom>
        </p:spPr>
        <p:txBody>
          <a:bodyPr anchor="t" rtlCol="false" tIns="0" lIns="0" bIns="0" rIns="0">
            <a:spAutoFit/>
          </a:bodyPr>
          <a:lstStyle/>
          <a:p>
            <a:pPr algn="ctr" marL="0" indent="0" lvl="0">
              <a:lnSpc>
                <a:spcPts val="4759"/>
              </a:lnSpc>
              <a:spcBef>
                <a:spcPct val="0"/>
              </a:spcBef>
            </a:pPr>
            <a:r>
              <a:rPr lang="en-US" sz="3399">
                <a:solidFill>
                  <a:srgbClr val="000000"/>
                </a:solidFill>
                <a:latin typeface="Open Sans"/>
                <a:ea typeface="Open Sans"/>
                <a:cs typeface="Open Sans"/>
                <a:sym typeface="Open Sans"/>
              </a:rPr>
              <a:t>1</a:t>
            </a:r>
          </a:p>
        </p:txBody>
      </p:sp>
      <p:sp>
        <p:nvSpPr>
          <p:cNvPr name="TextBox 11" id="11"/>
          <p:cNvSpPr txBox="true"/>
          <p:nvPr/>
        </p:nvSpPr>
        <p:spPr>
          <a:xfrm rot="0">
            <a:off x="1028700" y="8077835"/>
            <a:ext cx="16230600" cy="1180465"/>
          </a:xfrm>
          <a:prstGeom prst="rect">
            <a:avLst/>
          </a:prstGeom>
        </p:spPr>
        <p:txBody>
          <a:bodyPr anchor="t" rtlCol="false" tIns="0" lIns="0" bIns="0" rIns="0">
            <a:spAutoFit/>
          </a:bodyPr>
          <a:lstStyle/>
          <a:p>
            <a:pPr algn="just">
              <a:lnSpc>
                <a:spcPts val="4759"/>
              </a:lnSpc>
            </a:pPr>
            <a:r>
              <a:rPr lang="en-US" sz="3399">
                <a:solidFill>
                  <a:srgbClr val="000000"/>
                </a:solidFill>
                <a:latin typeface="Open Sans"/>
                <a:ea typeface="Open Sans"/>
                <a:cs typeface="Open Sans"/>
                <a:sym typeface="Open Sans"/>
              </a:rPr>
              <a:t>UNIVERSIDADE FEDERAL DO MARANHÃO</a:t>
            </a:r>
          </a:p>
          <a:p>
            <a:pPr algn="just">
              <a:lnSpc>
                <a:spcPts val="4759"/>
              </a:lnSpc>
            </a:pPr>
            <a:r>
              <a:rPr lang="en-US" sz="3399">
                <a:solidFill>
                  <a:srgbClr val="000000"/>
                </a:solidFill>
                <a:latin typeface="Open Sans"/>
                <a:ea typeface="Open Sans"/>
                <a:cs typeface="Open Sans"/>
                <a:sym typeface="Open Sans"/>
              </a:rPr>
              <a:t>Jeffersson de Carvalho - 20240001485</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0" y="3732290"/>
          <a:ext cx="18288000" cy="5808506"/>
        </p:xfrm>
        <a:graphic>
          <a:graphicData uri="http://schemas.openxmlformats.org/drawingml/2006/table">
            <a:tbl>
              <a:tblPr/>
              <a:tblGrid>
                <a:gridCol w="5244855"/>
                <a:gridCol w="6578566"/>
                <a:gridCol w="6464580"/>
              </a:tblGrid>
              <a:tr h="1409420">
                <a:tc>
                  <a:txBody>
                    <a:bodyPr anchor="t" rtlCol="false"/>
                    <a:lstStyle/>
                    <a:p>
                      <a:pPr algn="just">
                        <a:lnSpc>
                          <a:spcPts val="6579"/>
                        </a:lnSpc>
                        <a:defRPr/>
                      </a:pPr>
                      <a:r>
                        <a:rPr lang="en-US" sz="4699" b="true">
                          <a:solidFill>
                            <a:srgbClr val="000000"/>
                          </a:solidFill>
                          <a:latin typeface="Open Sans Bold"/>
                          <a:ea typeface="Open Sans Bold"/>
                          <a:cs typeface="Open Sans Bold"/>
                          <a:sym typeface="Open Sans Bold"/>
                        </a:rPr>
                        <a:t>Definição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6579"/>
                        </a:lnSpc>
                        <a:defRPr/>
                      </a:pPr>
                      <a:r>
                        <a:rPr lang="en-US" sz="4699" b="true">
                          <a:solidFill>
                            <a:srgbClr val="000000"/>
                          </a:solidFill>
                          <a:latin typeface="Open Sans Bold"/>
                          <a:ea typeface="Open Sans Bold"/>
                          <a:cs typeface="Open Sans Bold"/>
                          <a:sym typeface="Open Sans Bold"/>
                        </a:rPr>
                        <a:t>Funcionamento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6579"/>
                        </a:lnSpc>
                        <a:defRPr/>
                      </a:pPr>
                      <a:r>
                        <a:rPr lang="en-US" sz="4699" b="true">
                          <a:solidFill>
                            <a:srgbClr val="000000"/>
                          </a:solidFill>
                          <a:latin typeface="Open Sans Bold"/>
                          <a:ea typeface="Open Sans Bold"/>
                          <a:cs typeface="Open Sans Bold"/>
                          <a:sym typeface="Open Sans Bold"/>
                        </a:rPr>
                        <a:t>Exemplo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4399086">
                <a:tc>
                  <a:txBody>
                    <a:bodyPr anchor="t" rtlCol="false"/>
                    <a:lstStyle/>
                    <a:p>
                      <a:pPr algn="just">
                        <a:lnSpc>
                          <a:spcPts val="4059"/>
                        </a:lnSpc>
                        <a:defRPr/>
                      </a:pPr>
                      <a:r>
                        <a:rPr lang="en-US" sz="2899">
                          <a:solidFill>
                            <a:srgbClr val="000000"/>
                          </a:solidFill>
                          <a:latin typeface="Open Sans"/>
                          <a:ea typeface="Open Sans"/>
                          <a:cs typeface="Open Sans"/>
                          <a:sym typeface="Open Sans"/>
                        </a:rPr>
                        <a:t>Um modelo matemático abstrato que define um dispositivo de computação. Consiste em uma fita infinita, um cabeçote de leitura/escrita, e um conjunto finito de estados.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4059"/>
                        </a:lnSpc>
                        <a:defRPr/>
                      </a:pPr>
                      <a:r>
                        <a:rPr lang="en-US" sz="2899">
                          <a:solidFill>
                            <a:srgbClr val="000000"/>
                          </a:solidFill>
                          <a:latin typeface="Open Sans"/>
                          <a:ea typeface="Open Sans"/>
                          <a:cs typeface="Open Sans"/>
                          <a:sym typeface="Open Sans"/>
                        </a:rPr>
                        <a:t>O cabeçote lê um símbolo na fita, muda de estado, escreve um novo símbolo e move-se para a esquerda ou direita, seguindo regras de transição. Processa um passo de cada vez.</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4059"/>
                        </a:lnSpc>
                        <a:defRPr/>
                      </a:pPr>
                      <a:r>
                        <a:rPr lang="en-US" sz="2899">
                          <a:solidFill>
                            <a:srgbClr val="000000"/>
                          </a:solidFill>
                          <a:latin typeface="Open Sans"/>
                          <a:ea typeface="Open Sans"/>
                          <a:cs typeface="Open Sans"/>
                          <a:sym typeface="Open Sans"/>
                        </a:rPr>
                        <a:t>Exemplo Uma MT pode ser projetada para somar dois números. A fita contém os números, e a MT move-se, lendo e escrevendo, até o resultado final ser exibido.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851118" y="1228725"/>
            <a:ext cx="16408182" cy="1116628"/>
          </a:xfrm>
          <a:prstGeom prst="rect">
            <a:avLst/>
          </a:prstGeom>
        </p:spPr>
        <p:txBody>
          <a:bodyPr anchor="t" rtlCol="false" tIns="0" lIns="0" bIns="0" rIns="0">
            <a:spAutoFit/>
          </a:bodyPr>
          <a:lstStyle/>
          <a:p>
            <a:pPr algn="just" marL="0" indent="0" lvl="0">
              <a:lnSpc>
                <a:spcPts val="7442"/>
              </a:lnSpc>
            </a:pPr>
            <a:r>
              <a:rPr lang="en-US" b="true" sz="8653">
                <a:solidFill>
                  <a:srgbClr val="545454"/>
                </a:solidFill>
                <a:latin typeface="Poppins Ultra-Bold"/>
                <a:ea typeface="Poppins Ultra-Bold"/>
                <a:cs typeface="Poppins Ultra-Bold"/>
                <a:sym typeface="Poppins Ultra-Bold"/>
              </a:rPr>
              <a:t>Máquina de Turing Clássica</a:t>
            </a:r>
          </a:p>
        </p:txBody>
      </p:sp>
      <p:sp>
        <p:nvSpPr>
          <p:cNvPr name="TextBox 4" id="4"/>
          <p:cNvSpPr txBox="true"/>
          <p:nvPr/>
        </p:nvSpPr>
        <p:spPr>
          <a:xfrm rot="0">
            <a:off x="17787978" y="9560347"/>
            <a:ext cx="246936" cy="580390"/>
          </a:xfrm>
          <a:prstGeom prst="rect">
            <a:avLst/>
          </a:prstGeom>
        </p:spPr>
        <p:txBody>
          <a:bodyPr anchor="t" rtlCol="false" tIns="0" lIns="0" bIns="0" rIns="0">
            <a:spAutoFit/>
          </a:bodyPr>
          <a:lstStyle/>
          <a:p>
            <a:pPr algn="ctr" marL="0" indent="0" lvl="0">
              <a:lnSpc>
                <a:spcPts val="4759"/>
              </a:lnSpc>
              <a:spcBef>
                <a:spcPct val="0"/>
              </a:spcBef>
            </a:pPr>
            <a:r>
              <a:rPr lang="en-US" sz="3399">
                <a:solidFill>
                  <a:srgbClr val="000000"/>
                </a:solidFill>
                <a:latin typeface="Open Sans"/>
                <a:ea typeface="Open Sans"/>
                <a:cs typeface="Open Sans"/>
                <a:sym typeface="Open Sans"/>
              </a:rPr>
              <a:t>2</a:t>
            </a:r>
          </a:p>
        </p:txBody>
      </p:sp>
      <p:sp>
        <p:nvSpPr>
          <p:cNvPr name="TextBox 5" id="5"/>
          <p:cNvSpPr txBox="true"/>
          <p:nvPr/>
        </p:nvSpPr>
        <p:spPr>
          <a:xfrm rot="0">
            <a:off x="851118" y="2715289"/>
            <a:ext cx="16238174" cy="580390"/>
          </a:xfrm>
          <a:prstGeom prst="rect">
            <a:avLst/>
          </a:prstGeom>
        </p:spPr>
        <p:txBody>
          <a:bodyPr anchor="t" rtlCol="false" tIns="0" lIns="0" bIns="0" rIns="0">
            <a:spAutoFit/>
          </a:bodyPr>
          <a:lstStyle/>
          <a:p>
            <a:pPr algn="just">
              <a:lnSpc>
                <a:spcPts val="4759"/>
              </a:lnSpc>
            </a:pPr>
            <a:r>
              <a:rPr lang="en-US" sz="3399">
                <a:solidFill>
                  <a:srgbClr val="000000"/>
                </a:solidFill>
                <a:latin typeface="Open Sans"/>
                <a:ea typeface="Open Sans"/>
                <a:cs typeface="Open Sans"/>
                <a:sym typeface="Open Sans"/>
              </a:rPr>
              <a:t>A base da computação moderna</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0" y="4003542"/>
          <a:ext cx="18288000" cy="5438775"/>
        </p:xfrm>
        <a:graphic>
          <a:graphicData uri="http://schemas.openxmlformats.org/drawingml/2006/table">
            <a:tbl>
              <a:tblPr/>
              <a:tblGrid>
                <a:gridCol w="9144000"/>
                <a:gridCol w="9144000"/>
              </a:tblGrid>
              <a:tr h="1141471">
                <a:tc>
                  <a:txBody>
                    <a:bodyPr anchor="t" rtlCol="false"/>
                    <a:lstStyle/>
                    <a:p>
                      <a:pPr algn="just">
                        <a:lnSpc>
                          <a:spcPts val="4899"/>
                        </a:lnSpc>
                        <a:defRPr/>
                      </a:pPr>
                      <a:r>
                        <a:rPr lang="en-US" sz="3499">
                          <a:solidFill>
                            <a:srgbClr val="000000"/>
                          </a:solidFill>
                          <a:latin typeface="Arimo"/>
                          <a:ea typeface="Arimo"/>
                          <a:cs typeface="Arimo"/>
                          <a:sym typeface="Arimo"/>
                        </a:rPr>
                        <a:t>Limitações da MT Clássica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4899"/>
                        </a:lnSpc>
                        <a:defRPr/>
                      </a:pPr>
                      <a:r>
                        <a:rPr lang="en-US" sz="3499">
                          <a:solidFill>
                            <a:srgbClr val="000000"/>
                          </a:solidFill>
                          <a:latin typeface="Arimo"/>
                          <a:ea typeface="Arimo"/>
                          <a:cs typeface="Arimo"/>
                          <a:sym typeface="Arimo"/>
                        </a:rPr>
                        <a:t>Vantagens do Modelo Quântico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4297304">
                <a:tc>
                  <a:txBody>
                    <a:bodyPr anchor="t" rtlCol="false"/>
                    <a:lstStyle/>
                    <a:p>
                      <a:pPr algn="just">
                        <a:lnSpc>
                          <a:spcPts val="3359"/>
                        </a:lnSpc>
                        <a:defRPr/>
                      </a:pPr>
                      <a:r>
                        <a:rPr lang="en-US" sz="2399">
                          <a:solidFill>
                            <a:srgbClr val="000000"/>
                          </a:solidFill>
                          <a:latin typeface="Open Sans"/>
                          <a:ea typeface="Open Sans"/>
                          <a:cs typeface="Open Sans"/>
                          <a:sym typeface="Open Sans"/>
                        </a:rPr>
                        <a:t>Embora poderosas, as MTs clássicas têm limitações em problemas complexos. Em contextos como criptografia e simulações moleculares, o tempo de processamento é proibitivo. A busca por algoritmos mais eficientes nos leva a novos paradigmas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marL="518157" indent="-259078" lvl="1">
                        <a:lnSpc>
                          <a:spcPts val="3359"/>
                        </a:lnSpc>
                        <a:buFont typeface="Arial"/>
                        <a:buChar char="•"/>
                        <a:defRPr/>
                      </a:pPr>
                      <a:r>
                        <a:rPr lang="en-US" sz="2399">
                          <a:solidFill>
                            <a:srgbClr val="000000"/>
                          </a:solidFill>
                          <a:latin typeface="Open Sans"/>
                          <a:ea typeface="Open Sans"/>
                          <a:cs typeface="Open Sans"/>
                          <a:sym typeface="Open Sans"/>
                        </a:rPr>
                        <a:t>Paralelismo: Processa múltiplos estados simultaneamente via superposição</a:t>
                      </a:r>
                      <a:endParaRPr lang="en-US" sz="1100"/>
                    </a:p>
                    <a:p>
                      <a:pPr algn="just" marL="518157" indent="-259078" lvl="1">
                        <a:lnSpc>
                          <a:spcPts val="3359"/>
                        </a:lnSpc>
                        <a:buFont typeface="Arial"/>
                        <a:buChar char="•"/>
                      </a:pPr>
                      <a:r>
                        <a:rPr lang="en-US" sz="2399">
                          <a:solidFill>
                            <a:srgbClr val="000000"/>
                          </a:solidFill>
                          <a:latin typeface="Open Sans"/>
                          <a:ea typeface="Open Sans"/>
                          <a:cs typeface="Open Sans"/>
                          <a:sym typeface="Open Sans"/>
                        </a:rPr>
                        <a:t>Interferência: Reforça soluções corretas e cancela as incorretas</a:t>
                      </a:r>
                    </a:p>
                    <a:p>
                      <a:pPr algn="just" marL="518157" indent="-259078" lvl="1">
                        <a:lnSpc>
                          <a:spcPts val="3359"/>
                        </a:lnSpc>
                        <a:buFont typeface="Arial"/>
                        <a:buChar char="•"/>
                      </a:pPr>
                      <a:r>
                        <a:rPr lang="en-US" sz="2399">
                          <a:solidFill>
                            <a:srgbClr val="000000"/>
                          </a:solidFill>
                          <a:latin typeface="Open Sans"/>
                          <a:ea typeface="Open Sans"/>
                          <a:cs typeface="Open Sans"/>
                          <a:sym typeface="Open Sans"/>
                        </a:rPr>
                        <a:t>Reversibilidade: Reduz dissipação de energia, fundamental para eficiência</a:t>
                      </a:r>
                    </a:p>
                    <a:p>
                      <a:pPr algn="just">
                        <a:lnSpc>
                          <a:spcPts val="3359"/>
                        </a:lnSpc>
                      </a:pPr>
                      <a:r>
                        <a:rPr lang="en-US" sz="2399">
                          <a:solidFill>
                            <a:srgbClr val="000000"/>
                          </a:solidFill>
                          <a:latin typeface="Open Sans"/>
                          <a:ea typeface="Open Sans"/>
                          <a:cs typeface="Open Sans"/>
                          <a:sym typeface="Open Sans"/>
                        </a:rPr>
                        <a:t>Esses princípios permitem que QTMs resolvam problemas intratáveis para MTs clássicas, abrindo novas fronteiras na computação</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1113704" y="1368927"/>
            <a:ext cx="16060592" cy="1830250"/>
          </a:xfrm>
          <a:prstGeom prst="rect">
            <a:avLst/>
          </a:prstGeom>
        </p:spPr>
        <p:txBody>
          <a:bodyPr anchor="t" rtlCol="false" tIns="0" lIns="0" bIns="0" rIns="0">
            <a:spAutoFit/>
          </a:bodyPr>
          <a:lstStyle/>
          <a:p>
            <a:pPr algn="just" marL="0" indent="0" lvl="0">
              <a:lnSpc>
                <a:spcPts val="6668"/>
              </a:lnSpc>
            </a:pPr>
            <a:r>
              <a:rPr lang="en-US" b="true" sz="7754">
                <a:solidFill>
                  <a:srgbClr val="545454"/>
                </a:solidFill>
                <a:latin typeface="Poppins Ultra-Bold"/>
                <a:ea typeface="Poppins Ultra-Bold"/>
                <a:cs typeface="Poppins Ultra-Bold"/>
                <a:sym typeface="Poppins Ultra-Bold"/>
              </a:rPr>
              <a:t>Limitações e Motivações para a Computação Quântica</a:t>
            </a:r>
          </a:p>
        </p:txBody>
      </p:sp>
      <p:sp>
        <p:nvSpPr>
          <p:cNvPr name="TextBox 4" id="4"/>
          <p:cNvSpPr txBox="true"/>
          <p:nvPr/>
        </p:nvSpPr>
        <p:spPr>
          <a:xfrm rot="0">
            <a:off x="17787978" y="9560347"/>
            <a:ext cx="246936" cy="580390"/>
          </a:xfrm>
          <a:prstGeom prst="rect">
            <a:avLst/>
          </a:prstGeom>
        </p:spPr>
        <p:txBody>
          <a:bodyPr anchor="t" rtlCol="false" tIns="0" lIns="0" bIns="0" rIns="0">
            <a:spAutoFit/>
          </a:bodyPr>
          <a:lstStyle/>
          <a:p>
            <a:pPr algn="ctr" marL="0" indent="0" lvl="0">
              <a:lnSpc>
                <a:spcPts val="4759"/>
              </a:lnSpc>
              <a:spcBef>
                <a:spcPct val="0"/>
              </a:spcBef>
            </a:pPr>
            <a:r>
              <a:rPr lang="en-US" sz="3399">
                <a:solidFill>
                  <a:srgbClr val="000000"/>
                </a:solidFill>
                <a:latin typeface="Open Sans"/>
                <a:ea typeface="Open Sans"/>
                <a:cs typeface="Open Sans"/>
                <a:sym typeface="Open Sans"/>
              </a:rPr>
              <a:t>3</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0" y="4085561"/>
          <a:ext cx="18288000" cy="5438775"/>
        </p:xfrm>
        <a:graphic>
          <a:graphicData uri="http://schemas.openxmlformats.org/drawingml/2006/table">
            <a:tbl>
              <a:tblPr/>
              <a:tblGrid>
                <a:gridCol w="5728542"/>
                <a:gridCol w="5977694"/>
                <a:gridCol w="6581764"/>
              </a:tblGrid>
              <a:tr h="1093510">
                <a:tc>
                  <a:txBody>
                    <a:bodyPr anchor="t" rtlCol="false"/>
                    <a:lstStyle/>
                    <a:p>
                      <a:pPr algn="just">
                        <a:lnSpc>
                          <a:spcPts val="4479"/>
                        </a:lnSpc>
                        <a:defRPr/>
                      </a:pPr>
                      <a:r>
                        <a:rPr lang="en-US" sz="3199" b="true">
                          <a:solidFill>
                            <a:srgbClr val="000000"/>
                          </a:solidFill>
                          <a:latin typeface="Open Sans Bold"/>
                          <a:ea typeface="Open Sans Bold"/>
                          <a:cs typeface="Open Sans Bold"/>
                          <a:sym typeface="Open Sans Bold"/>
                        </a:rPr>
                        <a:t>Superposição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4479"/>
                        </a:lnSpc>
                        <a:defRPr/>
                      </a:pPr>
                      <a:r>
                        <a:rPr lang="en-US" sz="3199" b="true">
                          <a:solidFill>
                            <a:srgbClr val="000000"/>
                          </a:solidFill>
                          <a:latin typeface="Open Sans Bold"/>
                          <a:ea typeface="Open Sans Bold"/>
                          <a:cs typeface="Open Sans Bold"/>
                          <a:sym typeface="Open Sans Bold"/>
                        </a:rPr>
                        <a:t>Evolução Unitária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4479"/>
                        </a:lnSpc>
                        <a:defRPr/>
                      </a:pPr>
                      <a:r>
                        <a:rPr lang="en-US" sz="3199" b="true">
                          <a:solidFill>
                            <a:srgbClr val="000000"/>
                          </a:solidFill>
                          <a:latin typeface="Open Sans Bold"/>
                          <a:ea typeface="Open Sans Bold"/>
                          <a:cs typeface="Open Sans Bold"/>
                          <a:sym typeface="Open Sans Bold"/>
                        </a:rPr>
                        <a:t>Medição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4345265">
                <a:tc>
                  <a:txBody>
                    <a:bodyPr anchor="t" rtlCol="false"/>
                    <a:lstStyle/>
                    <a:p>
                      <a:pPr algn="just">
                        <a:lnSpc>
                          <a:spcPts val="4339"/>
                        </a:lnSpc>
                        <a:defRPr/>
                      </a:pPr>
                      <a:r>
                        <a:rPr lang="en-US" sz="3099">
                          <a:solidFill>
                            <a:srgbClr val="000000"/>
                          </a:solidFill>
                          <a:latin typeface="Open Sans"/>
                          <a:ea typeface="Open Sans"/>
                          <a:cs typeface="Open Sans"/>
                          <a:sym typeface="Open Sans"/>
                        </a:rPr>
                        <a:t>O cabeçote e a fita podem estar em múltiplos estados simultaneamente, permitindo computações paralelas. A QTM explora todos os caminhos possíveis ao mesmo tempo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4339"/>
                        </a:lnSpc>
                        <a:defRPr/>
                      </a:pPr>
                      <a:r>
                        <a:rPr lang="en-US" sz="3099">
                          <a:solidFill>
                            <a:srgbClr val="000000"/>
                          </a:solidFill>
                          <a:latin typeface="Open Sans"/>
                          <a:ea typeface="Open Sans"/>
                          <a:cs typeface="Open Sans"/>
                          <a:sym typeface="Open Sans"/>
                        </a:rPr>
                        <a:t>As transições são descritas por matrizes unitárias, garantindo a conservação da probabilidade e a reversibilidade. Isso mantém a "coerência" dos estados quânticos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4339"/>
                        </a:lnSpc>
                        <a:defRPr/>
                      </a:pPr>
                      <a:r>
                        <a:rPr lang="en-US" sz="3099">
                          <a:solidFill>
                            <a:srgbClr val="000000"/>
                          </a:solidFill>
                          <a:latin typeface="Open Sans"/>
                          <a:ea typeface="Open Sans"/>
                          <a:cs typeface="Open Sans"/>
                          <a:sym typeface="Open Sans"/>
                        </a:rPr>
                        <a:t>Ao final da computação, a medição colapsa o sistema para um único estado clássico. O resultado é probabilístico, sendo aceito se a probabilidade final for alta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1113704" y="1826506"/>
            <a:ext cx="16145596" cy="886516"/>
          </a:xfrm>
          <a:prstGeom prst="rect">
            <a:avLst/>
          </a:prstGeom>
        </p:spPr>
        <p:txBody>
          <a:bodyPr anchor="t" rtlCol="false" tIns="0" lIns="0" bIns="0" rIns="0">
            <a:spAutoFit/>
          </a:bodyPr>
          <a:lstStyle/>
          <a:p>
            <a:pPr algn="just">
              <a:lnSpc>
                <a:spcPts val="5894"/>
              </a:lnSpc>
            </a:pPr>
            <a:r>
              <a:rPr lang="en-US" sz="6854" b="true">
                <a:solidFill>
                  <a:srgbClr val="545454"/>
                </a:solidFill>
                <a:latin typeface="Poppins Ultra-Bold"/>
                <a:ea typeface="Poppins Ultra-Bold"/>
                <a:cs typeface="Poppins Ultra-Bold"/>
                <a:sym typeface="Poppins Ultra-Bold"/>
              </a:rPr>
              <a:t>Máquina de Turing Quântica (QTM)</a:t>
            </a:r>
          </a:p>
        </p:txBody>
      </p:sp>
      <p:sp>
        <p:nvSpPr>
          <p:cNvPr name="TextBox 4" id="4"/>
          <p:cNvSpPr txBox="true"/>
          <p:nvPr/>
        </p:nvSpPr>
        <p:spPr>
          <a:xfrm rot="0">
            <a:off x="17787978" y="9560347"/>
            <a:ext cx="246936" cy="580390"/>
          </a:xfrm>
          <a:prstGeom prst="rect">
            <a:avLst/>
          </a:prstGeom>
        </p:spPr>
        <p:txBody>
          <a:bodyPr anchor="t" rtlCol="false" tIns="0" lIns="0" bIns="0" rIns="0">
            <a:spAutoFit/>
          </a:bodyPr>
          <a:lstStyle/>
          <a:p>
            <a:pPr algn="ctr" marL="0" indent="0" lvl="0">
              <a:lnSpc>
                <a:spcPts val="4759"/>
              </a:lnSpc>
              <a:spcBef>
                <a:spcPct val="0"/>
              </a:spcBef>
            </a:pPr>
            <a:r>
              <a:rPr lang="en-US" sz="3399">
                <a:solidFill>
                  <a:srgbClr val="000000"/>
                </a:solidFill>
                <a:latin typeface="Open Sans"/>
                <a:ea typeface="Open Sans"/>
                <a:cs typeface="Open Sans"/>
                <a:sym typeface="Open Sans"/>
              </a:rPr>
              <a:t>4</a:t>
            </a:r>
          </a:p>
        </p:txBody>
      </p:sp>
      <p:sp>
        <p:nvSpPr>
          <p:cNvPr name="TextBox 5" id="5"/>
          <p:cNvSpPr txBox="true"/>
          <p:nvPr/>
        </p:nvSpPr>
        <p:spPr>
          <a:xfrm rot="0">
            <a:off x="1028700" y="2967308"/>
            <a:ext cx="16230600" cy="580390"/>
          </a:xfrm>
          <a:prstGeom prst="rect">
            <a:avLst/>
          </a:prstGeom>
        </p:spPr>
        <p:txBody>
          <a:bodyPr anchor="t" rtlCol="false" tIns="0" lIns="0" bIns="0" rIns="0">
            <a:spAutoFit/>
          </a:bodyPr>
          <a:lstStyle/>
          <a:p>
            <a:pPr algn="just">
              <a:lnSpc>
                <a:spcPts val="4759"/>
              </a:lnSpc>
              <a:spcBef>
                <a:spcPct val="0"/>
              </a:spcBef>
            </a:pPr>
            <a:r>
              <a:rPr lang="en-US" sz="3399">
                <a:solidFill>
                  <a:srgbClr val="000000"/>
                </a:solidFill>
                <a:latin typeface="Open Sans"/>
                <a:ea typeface="Open Sans"/>
                <a:cs typeface="Open Sans"/>
                <a:sym typeface="Open Sans"/>
              </a:rPr>
              <a:t>Uma </a:t>
            </a:r>
            <a:r>
              <a:rPr lang="en-US" sz="3399">
                <a:solidFill>
                  <a:srgbClr val="000000"/>
                </a:solidFill>
                <a:latin typeface="Open Sans"/>
                <a:ea typeface="Open Sans"/>
                <a:cs typeface="Open Sans"/>
                <a:sym typeface="Open Sans"/>
              </a:rPr>
              <a:t>extensão da MT clássica que incorpora princípios da mecânica quântica</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3886200"/>
          <a:ext cx="16804311" cy="4718546"/>
        </p:xfrm>
        <a:graphic>
          <a:graphicData uri="http://schemas.openxmlformats.org/drawingml/2006/table">
            <a:tbl>
              <a:tblPr/>
              <a:tblGrid>
                <a:gridCol w="3153557"/>
                <a:gridCol w="5583003"/>
                <a:gridCol w="8067750"/>
              </a:tblGrid>
              <a:tr h="1046676">
                <a:tc>
                  <a:txBody>
                    <a:bodyPr anchor="t" rtlCol="false"/>
                    <a:lstStyle/>
                    <a:p>
                      <a:pPr algn="just">
                        <a:lnSpc>
                          <a:spcPts val="4199"/>
                        </a:lnSpc>
                        <a:defRPr/>
                      </a:pPr>
                      <a:r>
                        <a:rPr lang="en-US" sz="2999" b="true">
                          <a:solidFill>
                            <a:srgbClr val="000000"/>
                          </a:solidFill>
                          <a:latin typeface="Open Sans Bold"/>
                          <a:ea typeface="Open Sans Bold"/>
                          <a:cs typeface="Open Sans Bold"/>
                          <a:sym typeface="Open Sans Bold"/>
                        </a:rPr>
                        <a:t>Estados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4199"/>
                        </a:lnSpc>
                        <a:defRPr/>
                      </a:pPr>
                      <a:r>
                        <a:rPr lang="en-US" sz="2999" b="true">
                          <a:solidFill>
                            <a:srgbClr val="000000"/>
                          </a:solidFill>
                          <a:latin typeface="Arimo Bold"/>
                          <a:ea typeface="Arimo Bold"/>
                          <a:cs typeface="Arimo Bold"/>
                          <a:sym typeface="Arimo Bold"/>
                        </a:rPr>
                        <a:t>Discretos e determinísticos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4199"/>
                        </a:lnSpc>
                        <a:defRPr/>
                      </a:pPr>
                      <a:r>
                        <a:rPr lang="en-US" sz="2999" b="true">
                          <a:solidFill>
                            <a:srgbClr val="000000"/>
                          </a:solidFill>
                          <a:latin typeface="Arimo Bold"/>
                          <a:ea typeface="Arimo Bold"/>
                          <a:cs typeface="Arimo Bold"/>
                          <a:sym typeface="Arimo Bold"/>
                        </a:rPr>
                        <a:t>Superposição de estados, probabilísticos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83371">
                <a:tc>
                  <a:txBody>
                    <a:bodyPr anchor="t" rtlCol="false"/>
                    <a:lstStyle/>
                    <a:p>
                      <a:pPr algn="l">
                        <a:lnSpc>
                          <a:spcPts val="3499"/>
                        </a:lnSpc>
                        <a:defRPr/>
                      </a:pPr>
                      <a:r>
                        <a:rPr lang="en-US" sz="2499">
                          <a:solidFill>
                            <a:srgbClr val="000000"/>
                          </a:solidFill>
                          <a:latin typeface="Open Sans"/>
                          <a:ea typeface="Open Sans"/>
                          <a:cs typeface="Open Sans"/>
                          <a:sym typeface="Open Sans"/>
                        </a:rPr>
                        <a:t>Fita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Open Sans"/>
                          <a:ea typeface="Open Sans"/>
                          <a:cs typeface="Open Sans"/>
                          <a:sym typeface="Open Sans"/>
                        </a:rPr>
                        <a:t>Símbolos definidos, escrita única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Open Sans"/>
                          <a:ea typeface="Open Sans"/>
                          <a:cs typeface="Open Sans"/>
                          <a:sym typeface="Open Sans"/>
                        </a:rPr>
                        <a:t>Qubits na fita, múltiplos estados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7471">
                <a:tc>
                  <a:txBody>
                    <a:bodyPr anchor="t" rtlCol="false"/>
                    <a:lstStyle/>
                    <a:p>
                      <a:pPr algn="l">
                        <a:lnSpc>
                          <a:spcPts val="3499"/>
                        </a:lnSpc>
                        <a:defRPr/>
                      </a:pPr>
                      <a:r>
                        <a:rPr lang="en-US" sz="2499">
                          <a:solidFill>
                            <a:srgbClr val="000000"/>
                          </a:solidFill>
                          <a:latin typeface="Open Sans"/>
                          <a:ea typeface="Open Sans"/>
                          <a:cs typeface="Open Sans"/>
                          <a:sym typeface="Open Sans"/>
                        </a:rPr>
                        <a:t>Transições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Open Sans"/>
                          <a:ea typeface="Open Sans"/>
                          <a:cs typeface="Open Sans"/>
                          <a:sym typeface="Open Sans"/>
                        </a:rPr>
                        <a:t>Função determinística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Open Sans"/>
                          <a:ea typeface="Open Sans"/>
                          <a:cs typeface="Open Sans"/>
                          <a:sym typeface="Open Sans"/>
                        </a:rPr>
                        <a:t>Matrizes unitárias, evolução de estados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261027">
                <a:tc>
                  <a:txBody>
                    <a:bodyPr anchor="t" rtlCol="false"/>
                    <a:lstStyle/>
                    <a:p>
                      <a:pPr algn="l">
                        <a:lnSpc>
                          <a:spcPts val="3499"/>
                        </a:lnSpc>
                        <a:defRPr/>
                      </a:pPr>
                      <a:r>
                        <a:rPr lang="en-US" sz="2499">
                          <a:solidFill>
                            <a:srgbClr val="000000"/>
                          </a:solidFill>
                          <a:latin typeface="Open Sans"/>
                          <a:ea typeface="Open Sans"/>
                          <a:cs typeface="Open Sans"/>
                          <a:sym typeface="Open Sans"/>
                        </a:rPr>
                        <a:t>Aceitação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Open Sans"/>
                          <a:ea typeface="Open Sans"/>
                          <a:cs typeface="Open Sans"/>
                          <a:sym typeface="Open Sans"/>
                        </a:rPr>
                        <a:t>Estado final de aceitação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Open Sans"/>
                          <a:ea typeface="Open Sans"/>
                          <a:cs typeface="Open Sans"/>
                          <a:sym typeface="Open Sans"/>
                        </a:rPr>
                        <a:t>Probabilidade de colapsar para estado de aceitação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1028700" y="1867590"/>
            <a:ext cx="16145596" cy="785298"/>
          </a:xfrm>
          <a:prstGeom prst="rect">
            <a:avLst/>
          </a:prstGeom>
        </p:spPr>
        <p:txBody>
          <a:bodyPr anchor="t" rtlCol="false" tIns="0" lIns="0" bIns="0" rIns="0">
            <a:spAutoFit/>
          </a:bodyPr>
          <a:lstStyle/>
          <a:p>
            <a:pPr algn="just" marL="0" indent="0" lvl="0">
              <a:lnSpc>
                <a:spcPts val="5206"/>
              </a:lnSpc>
            </a:pPr>
            <a:r>
              <a:rPr lang="en-US" b="true" sz="6054">
                <a:solidFill>
                  <a:srgbClr val="545454"/>
                </a:solidFill>
                <a:latin typeface="Poppins Ultra-Bold"/>
                <a:ea typeface="Poppins Ultra-Bold"/>
                <a:cs typeface="Poppins Ultra-Bold"/>
                <a:sym typeface="Poppins Ultra-Bold"/>
              </a:rPr>
              <a:t>MT Clássica vs. QTM: Uma Comparação</a:t>
            </a:r>
          </a:p>
        </p:txBody>
      </p:sp>
      <p:sp>
        <p:nvSpPr>
          <p:cNvPr name="TextBox 4" id="4"/>
          <p:cNvSpPr txBox="true"/>
          <p:nvPr/>
        </p:nvSpPr>
        <p:spPr>
          <a:xfrm rot="0">
            <a:off x="17787978" y="9560347"/>
            <a:ext cx="246936" cy="580390"/>
          </a:xfrm>
          <a:prstGeom prst="rect">
            <a:avLst/>
          </a:prstGeom>
        </p:spPr>
        <p:txBody>
          <a:bodyPr anchor="t" rtlCol="false" tIns="0" lIns="0" bIns="0" rIns="0">
            <a:spAutoFit/>
          </a:bodyPr>
          <a:lstStyle/>
          <a:p>
            <a:pPr algn="ctr" marL="0" indent="0" lvl="0">
              <a:lnSpc>
                <a:spcPts val="4759"/>
              </a:lnSpc>
              <a:spcBef>
                <a:spcPct val="0"/>
              </a:spcBef>
            </a:pPr>
            <a:r>
              <a:rPr lang="en-US" sz="3399">
                <a:solidFill>
                  <a:srgbClr val="000000"/>
                </a:solidFill>
                <a:latin typeface="Open Sans"/>
                <a:ea typeface="Open Sans"/>
                <a:cs typeface="Open Sans"/>
                <a:sym typeface="Open Sans"/>
              </a:rPr>
              <a:t>5</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113704" y="1822188"/>
            <a:ext cx="16060592" cy="904677"/>
          </a:xfrm>
          <a:prstGeom prst="rect">
            <a:avLst/>
          </a:prstGeom>
        </p:spPr>
        <p:txBody>
          <a:bodyPr anchor="t" rtlCol="false" tIns="0" lIns="0" bIns="0" rIns="0">
            <a:spAutoFit/>
          </a:bodyPr>
          <a:lstStyle/>
          <a:p>
            <a:pPr algn="just" marL="0" indent="0" lvl="0">
              <a:lnSpc>
                <a:spcPts val="6066"/>
              </a:lnSpc>
            </a:pPr>
            <a:r>
              <a:rPr lang="en-US" b="true" sz="7054">
                <a:solidFill>
                  <a:srgbClr val="545454"/>
                </a:solidFill>
                <a:latin typeface="Poppins Ultra-Bold"/>
                <a:ea typeface="Poppins Ultra-Bold"/>
                <a:cs typeface="Poppins Ultra-Bold"/>
                <a:sym typeface="Poppins Ultra-Bold"/>
              </a:rPr>
              <a:t>A Linguagem L = { ww | w ∈ {a,b}* }</a:t>
            </a:r>
          </a:p>
        </p:txBody>
      </p:sp>
      <p:sp>
        <p:nvSpPr>
          <p:cNvPr name="TextBox 3" id="3"/>
          <p:cNvSpPr txBox="true"/>
          <p:nvPr/>
        </p:nvSpPr>
        <p:spPr>
          <a:xfrm rot="0">
            <a:off x="1028700" y="6704647"/>
            <a:ext cx="16145596" cy="3101976"/>
          </a:xfrm>
          <a:prstGeom prst="rect">
            <a:avLst/>
          </a:prstGeom>
        </p:spPr>
        <p:txBody>
          <a:bodyPr anchor="t" rtlCol="false" tIns="0" lIns="0" bIns="0" rIns="0">
            <a:spAutoFit/>
          </a:bodyPr>
          <a:lstStyle/>
          <a:p>
            <a:pPr algn="just">
              <a:lnSpc>
                <a:spcPts val="4899"/>
              </a:lnSpc>
            </a:pPr>
            <a:r>
              <a:rPr lang="en-US" sz="3499">
                <a:solidFill>
                  <a:srgbClr val="545454"/>
                </a:solidFill>
                <a:latin typeface="Poppins"/>
                <a:ea typeface="Poppins"/>
                <a:cs typeface="Poppins"/>
                <a:sym typeface="Poppins"/>
              </a:rPr>
              <a:t>L é o conjunto de todas as cadeias que co</a:t>
            </a:r>
            <a:r>
              <a:rPr lang="en-US" sz="3499" u="none">
                <a:solidFill>
                  <a:srgbClr val="545454"/>
                </a:solidFill>
                <a:latin typeface="Poppins"/>
                <a:ea typeface="Poppins"/>
                <a:cs typeface="Poppins"/>
                <a:sym typeface="Poppins"/>
              </a:rPr>
              <a:t>nsistem em uma subcadeia 'w' repetida duas vezes. Por exemplo, "aa", "bb", "abab" e "aabb" são parte de L.</a:t>
            </a:r>
          </a:p>
          <a:p>
            <a:pPr algn="just" marL="1511291" indent="-503764" lvl="2">
              <a:lnSpc>
                <a:spcPts val="4899"/>
              </a:lnSpc>
              <a:buFont typeface="Arial"/>
              <a:buChar char="⚬"/>
            </a:pPr>
            <a:r>
              <a:rPr lang="en-US" sz="3499" u="none">
                <a:solidFill>
                  <a:srgbClr val="545454"/>
                </a:solidFill>
                <a:latin typeface="Poppins"/>
                <a:ea typeface="Poppins"/>
                <a:cs typeface="Poppins"/>
                <a:sym typeface="Poppins"/>
              </a:rPr>
              <a:t>Exemplos em L: </a:t>
            </a:r>
            <a:r>
              <a:rPr lang="en-US" b="true" sz="3499" u="none">
                <a:solidFill>
                  <a:srgbClr val="545454"/>
                </a:solidFill>
                <a:latin typeface="Poppins Bold"/>
                <a:ea typeface="Poppins Bold"/>
                <a:cs typeface="Poppins Bold"/>
                <a:sym typeface="Poppins Bold"/>
              </a:rPr>
              <a:t>εε (vazio), aa, bb, abab, aabb</a:t>
            </a:r>
          </a:p>
          <a:p>
            <a:pPr algn="just" marL="1511291" indent="-503764" lvl="2">
              <a:lnSpc>
                <a:spcPts val="4899"/>
              </a:lnSpc>
              <a:buFont typeface="Arial"/>
              <a:buChar char="⚬"/>
            </a:pPr>
            <a:r>
              <a:rPr lang="en-US" sz="3499" u="none">
                <a:solidFill>
                  <a:srgbClr val="545454"/>
                </a:solidFill>
                <a:latin typeface="Poppins"/>
                <a:ea typeface="Poppins"/>
                <a:cs typeface="Poppins"/>
                <a:sym typeface="Poppins"/>
              </a:rPr>
              <a:t>Exemplos fora de L: </a:t>
            </a:r>
            <a:r>
              <a:rPr lang="en-US" b="true" sz="3499" u="none">
                <a:solidFill>
                  <a:srgbClr val="545454"/>
                </a:solidFill>
                <a:latin typeface="Poppins Bold"/>
                <a:ea typeface="Poppins Bold"/>
                <a:cs typeface="Poppins Bold"/>
                <a:sym typeface="Poppins Bold"/>
              </a:rPr>
              <a:t>a, ab, aba, abcabc</a:t>
            </a:r>
          </a:p>
        </p:txBody>
      </p:sp>
      <p:sp>
        <p:nvSpPr>
          <p:cNvPr name="TextBox 4" id="4"/>
          <p:cNvSpPr txBox="true"/>
          <p:nvPr/>
        </p:nvSpPr>
        <p:spPr>
          <a:xfrm rot="0">
            <a:off x="17787978" y="9560347"/>
            <a:ext cx="246936" cy="580390"/>
          </a:xfrm>
          <a:prstGeom prst="rect">
            <a:avLst/>
          </a:prstGeom>
        </p:spPr>
        <p:txBody>
          <a:bodyPr anchor="t" rtlCol="false" tIns="0" lIns="0" bIns="0" rIns="0">
            <a:spAutoFit/>
          </a:bodyPr>
          <a:lstStyle/>
          <a:p>
            <a:pPr algn="ctr" marL="0" indent="0" lvl="0">
              <a:lnSpc>
                <a:spcPts val="4759"/>
              </a:lnSpc>
              <a:spcBef>
                <a:spcPct val="0"/>
              </a:spcBef>
            </a:pPr>
            <a:r>
              <a:rPr lang="en-US" sz="3399">
                <a:solidFill>
                  <a:srgbClr val="000000"/>
                </a:solidFill>
                <a:latin typeface="Open Sans"/>
                <a:ea typeface="Open Sans"/>
                <a:cs typeface="Open Sans"/>
                <a:sym typeface="Open Sans"/>
              </a:rPr>
              <a:t>6</a:t>
            </a:r>
          </a:p>
        </p:txBody>
      </p:sp>
      <p:sp>
        <p:nvSpPr>
          <p:cNvPr name="TextBox 5" id="5"/>
          <p:cNvSpPr txBox="true"/>
          <p:nvPr/>
        </p:nvSpPr>
        <p:spPr>
          <a:xfrm rot="0">
            <a:off x="1113704" y="4829492"/>
            <a:ext cx="16060592" cy="587375"/>
          </a:xfrm>
          <a:prstGeom prst="rect">
            <a:avLst/>
          </a:prstGeom>
        </p:spPr>
        <p:txBody>
          <a:bodyPr anchor="t" rtlCol="false" tIns="0" lIns="0" bIns="0" rIns="0">
            <a:spAutoFit/>
          </a:bodyPr>
          <a:lstStyle/>
          <a:p>
            <a:pPr algn="just">
              <a:lnSpc>
                <a:spcPts val="4899"/>
              </a:lnSpc>
              <a:spcBef>
                <a:spcPct val="0"/>
              </a:spcBef>
            </a:pPr>
            <a:r>
              <a:rPr lang="en-US" sz="3499">
                <a:solidFill>
                  <a:srgbClr val="000000"/>
                </a:solidFill>
                <a:latin typeface="Open Sans"/>
                <a:ea typeface="Open Sans"/>
                <a:cs typeface="Open Sans"/>
                <a:sym typeface="Open Sans"/>
              </a:rPr>
              <a:t>Uma linguag</a:t>
            </a:r>
            <a:r>
              <a:rPr lang="en-US" sz="3499">
                <a:solidFill>
                  <a:srgbClr val="000000"/>
                </a:solidFill>
                <a:latin typeface="Open Sans"/>
                <a:ea typeface="Open Sans"/>
                <a:cs typeface="Open Sans"/>
                <a:sym typeface="Open Sans"/>
              </a:rPr>
              <a:t>em de duplicação, perfeita para explorar a capacidade da QTM</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71202" y="1265488"/>
            <a:ext cx="16060592" cy="1075102"/>
          </a:xfrm>
          <a:prstGeom prst="rect">
            <a:avLst/>
          </a:prstGeom>
        </p:spPr>
        <p:txBody>
          <a:bodyPr anchor="t" rtlCol="false" tIns="0" lIns="0" bIns="0" rIns="0">
            <a:spAutoFit/>
          </a:bodyPr>
          <a:lstStyle/>
          <a:p>
            <a:pPr algn="just" marL="0" indent="0" lvl="0">
              <a:lnSpc>
                <a:spcPts val="7184"/>
              </a:lnSpc>
            </a:pPr>
            <a:r>
              <a:rPr lang="en-US" b="true" sz="8354">
                <a:solidFill>
                  <a:srgbClr val="545454"/>
                </a:solidFill>
                <a:latin typeface="Poppins Ultra-Bold"/>
                <a:ea typeface="Poppins Ultra-Bold"/>
                <a:cs typeface="Poppins Ultra-Bold"/>
                <a:sym typeface="Poppins Ultra-Bold"/>
              </a:rPr>
              <a:t>Explicação do Código Python</a:t>
            </a:r>
          </a:p>
        </p:txBody>
      </p:sp>
      <p:sp>
        <p:nvSpPr>
          <p:cNvPr name="TextBox 3" id="3"/>
          <p:cNvSpPr txBox="true"/>
          <p:nvPr/>
        </p:nvSpPr>
        <p:spPr>
          <a:xfrm rot="0">
            <a:off x="1071202" y="3604375"/>
            <a:ext cx="7569274" cy="1962457"/>
          </a:xfrm>
          <a:prstGeom prst="rect">
            <a:avLst/>
          </a:prstGeom>
        </p:spPr>
        <p:txBody>
          <a:bodyPr anchor="t" rtlCol="false" tIns="0" lIns="0" bIns="0" rIns="0">
            <a:spAutoFit/>
          </a:bodyPr>
          <a:lstStyle/>
          <a:p>
            <a:pPr algn="just">
              <a:lnSpc>
                <a:spcPts val="3133"/>
              </a:lnSpc>
            </a:pPr>
            <a:r>
              <a:rPr lang="en-US" sz="2237">
                <a:solidFill>
                  <a:srgbClr val="545454"/>
                </a:solidFill>
                <a:latin typeface="Poppins"/>
                <a:ea typeface="Poppins"/>
                <a:cs typeface="Poppins"/>
                <a:sym typeface="Poppins"/>
              </a:rPr>
              <a:t>Define a estrutu</a:t>
            </a:r>
            <a:r>
              <a:rPr lang="en-US" sz="2237" u="none">
                <a:solidFill>
                  <a:srgbClr val="545454"/>
                </a:solidFill>
                <a:latin typeface="Poppins"/>
                <a:ea typeface="Poppins"/>
                <a:cs typeface="Poppins"/>
                <a:sym typeface="Poppins"/>
              </a:rPr>
              <a:t>ra da QTM: alfabetos de entrada e fita, estados, e a função de transição como uma matriz unitária. Essencial para configurar o ambiente da simulação</a:t>
            </a:r>
          </a:p>
          <a:p>
            <a:pPr algn="just">
              <a:lnSpc>
                <a:spcPts val="3133"/>
              </a:lnSpc>
            </a:pPr>
          </a:p>
        </p:txBody>
      </p:sp>
      <p:sp>
        <p:nvSpPr>
          <p:cNvPr name="TextBox 4" id="4"/>
          <p:cNvSpPr txBox="true"/>
          <p:nvPr/>
        </p:nvSpPr>
        <p:spPr>
          <a:xfrm rot="0">
            <a:off x="17787978" y="9560347"/>
            <a:ext cx="246936" cy="580390"/>
          </a:xfrm>
          <a:prstGeom prst="rect">
            <a:avLst/>
          </a:prstGeom>
        </p:spPr>
        <p:txBody>
          <a:bodyPr anchor="t" rtlCol="false" tIns="0" lIns="0" bIns="0" rIns="0">
            <a:spAutoFit/>
          </a:bodyPr>
          <a:lstStyle/>
          <a:p>
            <a:pPr algn="ctr" marL="0" indent="0" lvl="0">
              <a:lnSpc>
                <a:spcPts val="4759"/>
              </a:lnSpc>
              <a:spcBef>
                <a:spcPct val="0"/>
              </a:spcBef>
            </a:pPr>
            <a:r>
              <a:rPr lang="en-US" sz="3399">
                <a:solidFill>
                  <a:srgbClr val="000000"/>
                </a:solidFill>
                <a:latin typeface="Open Sans"/>
                <a:ea typeface="Open Sans"/>
                <a:cs typeface="Open Sans"/>
                <a:sym typeface="Open Sans"/>
              </a:rPr>
              <a:t>7</a:t>
            </a:r>
          </a:p>
        </p:txBody>
      </p:sp>
      <p:sp>
        <p:nvSpPr>
          <p:cNvPr name="TextBox 5" id="5"/>
          <p:cNvSpPr txBox="true"/>
          <p:nvPr/>
        </p:nvSpPr>
        <p:spPr>
          <a:xfrm rot="0">
            <a:off x="9562520" y="3348867"/>
            <a:ext cx="7569274" cy="1962457"/>
          </a:xfrm>
          <a:prstGeom prst="rect">
            <a:avLst/>
          </a:prstGeom>
        </p:spPr>
        <p:txBody>
          <a:bodyPr anchor="t" rtlCol="false" tIns="0" lIns="0" bIns="0" rIns="0">
            <a:spAutoFit/>
          </a:bodyPr>
          <a:lstStyle/>
          <a:p>
            <a:pPr algn="just">
              <a:lnSpc>
                <a:spcPts val="3133"/>
              </a:lnSpc>
            </a:pPr>
            <a:r>
              <a:rPr lang="en-US" sz="2237">
                <a:solidFill>
                  <a:srgbClr val="545454"/>
                </a:solidFill>
                <a:latin typeface="Poppins"/>
                <a:ea typeface="Poppins"/>
                <a:cs typeface="Poppins"/>
                <a:sym typeface="Poppins"/>
              </a:rPr>
              <a:t>Representa a matriz unitária que</a:t>
            </a:r>
            <a:r>
              <a:rPr lang="en-US" sz="2237" u="none">
                <a:solidFill>
                  <a:srgbClr val="545454"/>
                </a:solidFill>
                <a:latin typeface="Poppins"/>
                <a:ea typeface="Poppins"/>
                <a:cs typeface="Poppins"/>
                <a:sym typeface="Poppins"/>
              </a:rPr>
              <a:t> governa a evolução dos estados quânticos na máquina. Garante que as operações são reversíveis e conservam as probabilidades</a:t>
            </a:r>
          </a:p>
          <a:p>
            <a:pPr algn="just">
              <a:lnSpc>
                <a:spcPts val="3133"/>
              </a:lnSpc>
            </a:pPr>
          </a:p>
        </p:txBody>
      </p:sp>
      <p:sp>
        <p:nvSpPr>
          <p:cNvPr name="TextBox 6" id="6"/>
          <p:cNvSpPr txBox="true"/>
          <p:nvPr/>
        </p:nvSpPr>
        <p:spPr>
          <a:xfrm rot="0">
            <a:off x="1071202" y="2740260"/>
            <a:ext cx="3383280" cy="514349"/>
          </a:xfrm>
          <a:prstGeom prst="rect">
            <a:avLst/>
          </a:prstGeom>
        </p:spPr>
        <p:txBody>
          <a:bodyPr anchor="t" rtlCol="false" tIns="0" lIns="0" bIns="0" rIns="0">
            <a:spAutoFit/>
          </a:bodyPr>
          <a:lstStyle/>
          <a:p>
            <a:pPr algn="just">
              <a:lnSpc>
                <a:spcPts val="4200"/>
              </a:lnSpc>
            </a:pPr>
            <a:r>
              <a:rPr lang="en-US" sz="3000" b="true">
                <a:solidFill>
                  <a:srgbClr val="000000"/>
                </a:solidFill>
                <a:latin typeface="Open Sans Bold"/>
                <a:ea typeface="Open Sans Bold"/>
                <a:cs typeface="Open Sans Bold"/>
                <a:sym typeface="Open Sans Bold"/>
              </a:rPr>
              <a:t>Clas</a:t>
            </a:r>
            <a:r>
              <a:rPr lang="en-US" b="true" sz="3000">
                <a:solidFill>
                  <a:srgbClr val="000000"/>
                </a:solidFill>
                <a:latin typeface="Open Sans Bold"/>
                <a:ea typeface="Open Sans Bold"/>
                <a:cs typeface="Open Sans Bold"/>
                <a:sym typeface="Open Sans Bold"/>
              </a:rPr>
              <a:t>se QTMConfig</a:t>
            </a:r>
          </a:p>
        </p:txBody>
      </p:sp>
      <p:sp>
        <p:nvSpPr>
          <p:cNvPr name="TextBox 7" id="7"/>
          <p:cNvSpPr txBox="true"/>
          <p:nvPr/>
        </p:nvSpPr>
        <p:spPr>
          <a:xfrm rot="0">
            <a:off x="9562520" y="2740260"/>
            <a:ext cx="4679752" cy="514349"/>
          </a:xfrm>
          <a:prstGeom prst="rect">
            <a:avLst/>
          </a:prstGeom>
        </p:spPr>
        <p:txBody>
          <a:bodyPr anchor="t" rtlCol="false" tIns="0" lIns="0" bIns="0" rIns="0">
            <a:spAutoFit/>
          </a:bodyPr>
          <a:lstStyle/>
          <a:p>
            <a:pPr algn="just">
              <a:lnSpc>
                <a:spcPts val="4200"/>
              </a:lnSpc>
            </a:pPr>
            <a:r>
              <a:rPr lang="en-US" sz="3000" b="true">
                <a:solidFill>
                  <a:srgbClr val="000000"/>
                </a:solidFill>
                <a:latin typeface="Open Sans Bold"/>
                <a:ea typeface="Open Sans Bold"/>
                <a:cs typeface="Open Sans Bold"/>
                <a:sym typeface="Open Sans Bold"/>
              </a:rPr>
              <a:t>Clas</a:t>
            </a:r>
            <a:r>
              <a:rPr lang="en-US" b="true" sz="3000">
                <a:solidFill>
                  <a:srgbClr val="000000"/>
                </a:solidFill>
                <a:latin typeface="Open Sans Bold"/>
                <a:ea typeface="Open Sans Bold"/>
                <a:cs typeface="Open Sans Bold"/>
                <a:sym typeface="Open Sans Bold"/>
              </a:rPr>
              <a:t>se UnitaryTransition</a:t>
            </a:r>
          </a:p>
        </p:txBody>
      </p:sp>
      <p:sp>
        <p:nvSpPr>
          <p:cNvPr name="TextBox 8" id="8"/>
          <p:cNvSpPr txBox="true"/>
          <p:nvPr/>
        </p:nvSpPr>
        <p:spPr>
          <a:xfrm rot="0">
            <a:off x="1071202" y="6330499"/>
            <a:ext cx="5969556" cy="514349"/>
          </a:xfrm>
          <a:prstGeom prst="rect">
            <a:avLst/>
          </a:prstGeom>
        </p:spPr>
        <p:txBody>
          <a:bodyPr anchor="t" rtlCol="false" tIns="0" lIns="0" bIns="0" rIns="0">
            <a:spAutoFit/>
          </a:bodyPr>
          <a:lstStyle/>
          <a:p>
            <a:pPr algn="just">
              <a:lnSpc>
                <a:spcPts val="4200"/>
              </a:lnSpc>
            </a:pPr>
            <a:r>
              <a:rPr lang="en-US" sz="3000" b="true">
                <a:solidFill>
                  <a:srgbClr val="000000"/>
                </a:solidFill>
                <a:latin typeface="Open Sans Bold"/>
                <a:ea typeface="Open Sans Bold"/>
                <a:cs typeface="Open Sans Bold"/>
                <a:sym typeface="Open Sans Bold"/>
              </a:rPr>
              <a:t>Clas</a:t>
            </a:r>
            <a:r>
              <a:rPr lang="en-US" b="true" sz="3000">
                <a:solidFill>
                  <a:srgbClr val="000000"/>
                </a:solidFill>
                <a:latin typeface="Open Sans Bold"/>
                <a:ea typeface="Open Sans Bold"/>
                <a:cs typeface="Open Sans Bold"/>
                <a:sym typeface="Open Sans Bold"/>
              </a:rPr>
              <a:t>se QuantumTuringMachine</a:t>
            </a:r>
          </a:p>
        </p:txBody>
      </p:sp>
      <p:sp>
        <p:nvSpPr>
          <p:cNvPr name="TextBox 9" id="9"/>
          <p:cNvSpPr txBox="true"/>
          <p:nvPr/>
        </p:nvSpPr>
        <p:spPr>
          <a:xfrm rot="0">
            <a:off x="1028700" y="7295843"/>
            <a:ext cx="7569274" cy="1962457"/>
          </a:xfrm>
          <a:prstGeom prst="rect">
            <a:avLst/>
          </a:prstGeom>
        </p:spPr>
        <p:txBody>
          <a:bodyPr anchor="t" rtlCol="false" tIns="0" lIns="0" bIns="0" rIns="0">
            <a:spAutoFit/>
          </a:bodyPr>
          <a:lstStyle/>
          <a:p>
            <a:pPr algn="just">
              <a:lnSpc>
                <a:spcPts val="3133"/>
              </a:lnSpc>
            </a:pPr>
            <a:r>
              <a:rPr lang="en-US" sz="2237">
                <a:solidFill>
                  <a:srgbClr val="545454"/>
                </a:solidFill>
                <a:latin typeface="Poppins"/>
                <a:ea typeface="Poppins"/>
                <a:cs typeface="Poppins"/>
                <a:sym typeface="Poppins"/>
              </a:rPr>
              <a:t>A lógica centr</a:t>
            </a:r>
            <a:r>
              <a:rPr lang="en-US" sz="2237" u="none">
                <a:solidFill>
                  <a:srgbClr val="545454"/>
                </a:solidFill>
                <a:latin typeface="Poppins"/>
                <a:ea typeface="Poppins"/>
                <a:cs typeface="Poppins"/>
                <a:sym typeface="Poppins"/>
              </a:rPr>
              <a:t>al da simulação. Processa a entrada passo a passo, atualizando o estado quântico da fita e do cabeçote. Permite a visualização da evolução das probabilidades</a:t>
            </a:r>
          </a:p>
          <a:p>
            <a:pPr algn="just">
              <a:lnSpc>
                <a:spcPts val="3133"/>
              </a:lnSpc>
            </a:pPr>
          </a:p>
        </p:txBody>
      </p:sp>
      <p:sp>
        <p:nvSpPr>
          <p:cNvPr name="TextBox 10" id="10"/>
          <p:cNvSpPr txBox="true"/>
          <p:nvPr/>
        </p:nvSpPr>
        <p:spPr>
          <a:xfrm rot="0">
            <a:off x="9562520" y="7295843"/>
            <a:ext cx="7569274" cy="1962457"/>
          </a:xfrm>
          <a:prstGeom prst="rect">
            <a:avLst/>
          </a:prstGeom>
        </p:spPr>
        <p:txBody>
          <a:bodyPr anchor="t" rtlCol="false" tIns="0" lIns="0" bIns="0" rIns="0">
            <a:spAutoFit/>
          </a:bodyPr>
          <a:lstStyle/>
          <a:p>
            <a:pPr algn="just">
              <a:lnSpc>
                <a:spcPts val="3133"/>
              </a:lnSpc>
            </a:pPr>
            <a:r>
              <a:rPr lang="en-US" sz="2237">
                <a:solidFill>
                  <a:srgbClr val="545454"/>
                </a:solidFill>
                <a:latin typeface="Poppins"/>
                <a:ea typeface="Poppins"/>
                <a:cs typeface="Poppins"/>
                <a:sym typeface="Poppins"/>
              </a:rPr>
              <a:t>A aceitação e </a:t>
            </a:r>
            <a:r>
              <a:rPr lang="en-US" sz="2237" u="none">
                <a:solidFill>
                  <a:srgbClr val="545454"/>
                </a:solidFill>
                <a:latin typeface="Poppins"/>
                <a:ea typeface="Poppins"/>
                <a:cs typeface="Poppins"/>
                <a:sym typeface="Poppins"/>
              </a:rPr>
              <a:t>rejeição são medidas com base nas probabilidades finais. O código gera gráficos que mostram a evolução dessas probabilidades, ilustrando o colapso do estado</a:t>
            </a:r>
          </a:p>
          <a:p>
            <a:pPr algn="just">
              <a:lnSpc>
                <a:spcPts val="3133"/>
              </a:lnSpc>
            </a:pPr>
          </a:p>
        </p:txBody>
      </p:sp>
      <p:sp>
        <p:nvSpPr>
          <p:cNvPr name="TextBox 11" id="11"/>
          <p:cNvSpPr txBox="true"/>
          <p:nvPr/>
        </p:nvSpPr>
        <p:spPr>
          <a:xfrm rot="0">
            <a:off x="9562520" y="6330499"/>
            <a:ext cx="4370904" cy="514349"/>
          </a:xfrm>
          <a:prstGeom prst="rect">
            <a:avLst/>
          </a:prstGeom>
        </p:spPr>
        <p:txBody>
          <a:bodyPr anchor="t" rtlCol="false" tIns="0" lIns="0" bIns="0" rIns="0">
            <a:spAutoFit/>
          </a:bodyPr>
          <a:lstStyle/>
          <a:p>
            <a:pPr algn="just">
              <a:lnSpc>
                <a:spcPts val="4200"/>
              </a:lnSpc>
            </a:pPr>
            <a:r>
              <a:rPr lang="en-US" sz="3000" b="true">
                <a:solidFill>
                  <a:srgbClr val="000000"/>
                </a:solidFill>
                <a:latin typeface="Open Sans Bold"/>
                <a:ea typeface="Open Sans Bold"/>
                <a:cs typeface="Open Sans Bold"/>
                <a:sym typeface="Open Sans Bold"/>
              </a:rPr>
              <a:t>Medição e Visualização</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238250"/>
            <a:ext cx="16060592" cy="1148628"/>
          </a:xfrm>
          <a:prstGeom prst="rect">
            <a:avLst/>
          </a:prstGeom>
        </p:spPr>
        <p:txBody>
          <a:bodyPr anchor="t" rtlCol="false" tIns="0" lIns="0" bIns="0" rIns="0">
            <a:spAutoFit/>
          </a:bodyPr>
          <a:lstStyle/>
          <a:p>
            <a:pPr algn="just">
              <a:lnSpc>
                <a:spcPts val="7700"/>
              </a:lnSpc>
            </a:pPr>
            <a:r>
              <a:rPr lang="en-US" b="true" sz="8953">
                <a:solidFill>
                  <a:srgbClr val="545454"/>
                </a:solidFill>
                <a:latin typeface="Poppins Ultra-Bold"/>
                <a:ea typeface="Poppins Ultra-Bold"/>
                <a:cs typeface="Poppins Ultra-Bold"/>
                <a:sym typeface="Poppins Ultra-Bold"/>
              </a:rPr>
              <a:t>Conclusão</a:t>
            </a:r>
          </a:p>
        </p:txBody>
      </p:sp>
      <p:sp>
        <p:nvSpPr>
          <p:cNvPr name="TextBox 3" id="3"/>
          <p:cNvSpPr txBox="true"/>
          <p:nvPr/>
        </p:nvSpPr>
        <p:spPr>
          <a:xfrm rot="0">
            <a:off x="17641716" y="9579192"/>
            <a:ext cx="246936" cy="580390"/>
          </a:xfrm>
          <a:prstGeom prst="rect">
            <a:avLst/>
          </a:prstGeom>
        </p:spPr>
        <p:txBody>
          <a:bodyPr anchor="t" rtlCol="false" tIns="0" lIns="0" bIns="0" rIns="0">
            <a:spAutoFit/>
          </a:bodyPr>
          <a:lstStyle/>
          <a:p>
            <a:pPr algn="ctr" marL="0" indent="0" lvl="0">
              <a:lnSpc>
                <a:spcPts val="4759"/>
              </a:lnSpc>
              <a:spcBef>
                <a:spcPct val="0"/>
              </a:spcBef>
            </a:pPr>
            <a:r>
              <a:rPr lang="en-US" sz="3399">
                <a:solidFill>
                  <a:srgbClr val="000000"/>
                </a:solidFill>
                <a:latin typeface="Open Sans"/>
                <a:ea typeface="Open Sans"/>
                <a:cs typeface="Open Sans"/>
                <a:sym typeface="Open Sans"/>
              </a:rPr>
              <a:t>8</a:t>
            </a:r>
          </a:p>
        </p:txBody>
      </p:sp>
      <p:sp>
        <p:nvSpPr>
          <p:cNvPr name="TextBox 4" id="4"/>
          <p:cNvSpPr txBox="true"/>
          <p:nvPr/>
        </p:nvSpPr>
        <p:spPr>
          <a:xfrm rot="0">
            <a:off x="1028700" y="4112844"/>
            <a:ext cx="16230600" cy="5145456"/>
          </a:xfrm>
          <a:prstGeom prst="rect">
            <a:avLst/>
          </a:prstGeom>
        </p:spPr>
        <p:txBody>
          <a:bodyPr anchor="t" rtlCol="false" tIns="0" lIns="0" bIns="0" rIns="0">
            <a:spAutoFit/>
          </a:bodyPr>
          <a:lstStyle/>
          <a:p>
            <a:pPr algn="just">
              <a:lnSpc>
                <a:spcPts val="4092"/>
              </a:lnSpc>
            </a:pPr>
            <a:r>
              <a:rPr lang="en-US" sz="2923">
                <a:solidFill>
                  <a:srgbClr val="545454"/>
                </a:solidFill>
                <a:latin typeface="Poppins"/>
                <a:ea typeface="Poppins"/>
                <a:cs typeface="Poppins"/>
                <a:sym typeface="Poppins"/>
              </a:rPr>
              <a:t>Este trabalho apresenta a</a:t>
            </a:r>
            <a:r>
              <a:rPr lang="en-US" sz="2923">
                <a:solidFill>
                  <a:srgbClr val="545454"/>
                </a:solidFill>
                <a:latin typeface="Poppins"/>
                <a:ea typeface="Poppins"/>
                <a:cs typeface="Poppins"/>
                <a:sym typeface="Poppins"/>
              </a:rPr>
              <a:t> construção progressiva e experimental de uma Máquina de Turing Quântica (QTM), com foco na linguagem formal 𝐿 = { 𝑤 𝑤 ∣ 𝑤 ∈ { 𝑎 , 𝑏 } ∗ } L={ww∣w∈{a,b} ∗ }, explorando diferentes abordagens para representar conceitos fundamentais da computação quântica, como superposição, amplitude complexa, medição, parada coerente e transições unitárias.</a:t>
            </a:r>
          </a:p>
          <a:p>
            <a:pPr algn="just">
              <a:lnSpc>
                <a:spcPts val="4092"/>
              </a:lnSpc>
            </a:pPr>
            <a:r>
              <a:rPr lang="en-US" sz="2923">
                <a:solidFill>
                  <a:srgbClr val="545454"/>
                </a:solidFill>
                <a:latin typeface="Poppins"/>
                <a:ea typeface="Poppins"/>
                <a:cs typeface="Poppins"/>
                <a:sym typeface="Poppins"/>
              </a:rPr>
              <a:t>O</a:t>
            </a:r>
            <a:r>
              <a:rPr lang="en-US" sz="2923" u="none">
                <a:solidFill>
                  <a:srgbClr val="545454"/>
                </a:solidFill>
                <a:latin typeface="Poppins"/>
                <a:ea typeface="Poppins"/>
                <a:cs typeface="Poppins"/>
                <a:sym typeface="Poppins"/>
              </a:rPr>
              <a:t> projeto demonstra como a computação quântica pode ser simulada em ambientes clássicos, mantendo consistência com os princípios formais. Ele oferece uma base sólida para futuras expansões, como inclusão de interferência quântica real, transições com fases complexas e medidas intermediárias.</a:t>
            </a:r>
          </a:p>
          <a:p>
            <a:pPr algn="just">
              <a:lnSpc>
                <a:spcPts val="4092"/>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DAGtGkXUF3Y</dc:identifier>
  <dcterms:modified xsi:type="dcterms:W3CDTF">2011-08-01T06:04:30Z</dcterms:modified>
  <cp:revision>1</cp:revision>
  <dc:title>QTM</dc:title>
</cp:coreProperties>
</file>