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87" r:id="rId6"/>
    <p:sldId id="288" r:id="rId7"/>
    <p:sldId id="262" r:id="rId8"/>
    <p:sldId id="265" r:id="rId9"/>
    <p:sldId id="266" r:id="rId10"/>
    <p:sldId id="267" r:id="rId11"/>
    <p:sldId id="268" r:id="rId12"/>
    <p:sldId id="269" r:id="rId13"/>
    <p:sldId id="270" r:id="rId14"/>
    <p:sldId id="275" r:id="rId15"/>
    <p:sldId id="271" r:id="rId16"/>
    <p:sldId id="272" r:id="rId17"/>
    <p:sldId id="289" r:id="rId18"/>
    <p:sldId id="298" r:id="rId19"/>
    <p:sldId id="290" r:id="rId20"/>
    <p:sldId id="300" r:id="rId21"/>
    <p:sldId id="273" r:id="rId22"/>
    <p:sldId id="274" r:id="rId23"/>
    <p:sldId id="276" r:id="rId24"/>
    <p:sldId id="277" r:id="rId25"/>
    <p:sldId id="304" r:id="rId26"/>
    <p:sldId id="305" r:id="rId27"/>
    <p:sldId id="278" r:id="rId28"/>
    <p:sldId id="279" r:id="rId29"/>
    <p:sldId id="280" r:id="rId30"/>
    <p:sldId id="297" r:id="rId31"/>
    <p:sldId id="291" r:id="rId32"/>
    <p:sldId id="281" r:id="rId33"/>
    <p:sldId id="301" r:id="rId34"/>
    <p:sldId id="282" r:id="rId35"/>
    <p:sldId id="292" r:id="rId36"/>
    <p:sldId id="283" r:id="rId37"/>
    <p:sldId id="284" r:id="rId38"/>
    <p:sldId id="293" r:id="rId39"/>
    <p:sldId id="294" r:id="rId40"/>
    <p:sldId id="285" r:id="rId41"/>
    <p:sldId id="295" r:id="rId42"/>
    <p:sldId id="286" r:id="rId43"/>
    <p:sldId id="296" r:id="rId44"/>
    <p:sldId id="299"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sorterViewPr>
    <p:cViewPr>
      <p:scale>
        <a:sx n="100" d="100"/>
        <a:sy n="100" d="100"/>
      </p:scale>
      <p:origin x="0" y="-1866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792CF6FE-786D-4629-BB3A-709A509D9D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610B0-2F5C-44A5-873F-B10BAF46FC7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2CF6FE-786D-4629-BB3A-709A509D9D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610B0-2F5C-44A5-873F-B10BAF46FC7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2CF6FE-786D-4629-BB3A-709A509D9D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610B0-2F5C-44A5-873F-B10BAF46FC7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2CF6FE-786D-4629-BB3A-709A509D9D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610B0-2F5C-44A5-873F-B10BAF46FC7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92CF6FE-786D-4629-BB3A-709A509D9D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9610B0-2F5C-44A5-873F-B10BAF46FC7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92CF6FE-786D-4629-BB3A-709A509D9D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9610B0-2F5C-44A5-873F-B10BAF46FC7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92CF6FE-786D-4629-BB3A-709A509D9D5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9610B0-2F5C-44A5-873F-B10BAF46FC7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92CF6FE-786D-4629-BB3A-709A509D9D5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9610B0-2F5C-44A5-873F-B10BAF46FC7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2CF6FE-786D-4629-BB3A-709A509D9D5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9610B0-2F5C-44A5-873F-B10BAF46FC7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92CF6FE-786D-4629-BB3A-709A509D9D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9610B0-2F5C-44A5-873F-B10BAF46FC7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92CF6FE-786D-4629-BB3A-709A509D9D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9610B0-2F5C-44A5-873F-B10BAF46FC7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CF6FE-786D-4629-BB3A-709A509D9D5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610B0-2F5C-44A5-873F-B10BAF46FC7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solidFill>
                  <a:schemeClr val="bg1"/>
                </a:solidFill>
                <a:latin typeface="华文楷体" panose="02010600040101010101" pitchFamily="2" charset="-122"/>
                <a:ea typeface="华文楷体" panose="02010600040101010101" pitchFamily="2" charset="-122"/>
              </a:rPr>
              <a:t>数据表示与信息编码</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3" name="副标题 2"/>
          <p:cNvSpPr>
            <a:spLocks noGrp="1"/>
          </p:cNvSpPr>
          <p:nvPr>
            <p:ph type="subTitle" idx="1"/>
          </p:nvPr>
        </p:nvSpPr>
        <p:spPr>
          <a:xfrm>
            <a:off x="1524000" y="4287838"/>
            <a:ext cx="9144000" cy="1655762"/>
          </a:xfrm>
        </p:spPr>
        <p:txBody>
          <a:bodyPr/>
          <a:lstStyle/>
          <a:p>
            <a:fld id="{EF875F7E-0EC2-427F-AA58-39F442655A2A}" type="datetime2">
              <a:rPr lang="zh-CN" altLang="en-US" smtClean="0">
                <a:solidFill>
                  <a:schemeClr val="bg1"/>
                </a:solidFill>
                <a:latin typeface="华文楷体" panose="02010600040101010101" pitchFamily="2" charset="-122"/>
                <a:ea typeface="华文楷体" panose="02010600040101010101" pitchFamily="2" charset="-122"/>
              </a:rPr>
            </a:fld>
            <a:endParaRPr lang="zh-CN" altLang="en-US"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9594" y="1430571"/>
            <a:ext cx="9816026" cy="4672048"/>
          </a:xfrm>
          <a:prstGeom prst="rect">
            <a:avLst/>
          </a:prstGeom>
        </p:spPr>
        <p:txBody>
          <a:bodyPr wrap="square">
            <a:spAutoFit/>
          </a:bodyPr>
          <a:lstStyle/>
          <a:p>
            <a:pPr marL="419100" lvl="0" indent="-382905" fontAlgn="base">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补码的定义是：正数的补码等于它的原码，负数的补码等于它的反码加</a:t>
            </a:r>
            <a:r>
              <a:rPr lang="en-US" altLang="zh-CN" sz="2400" dirty="0">
                <a:solidFill>
                  <a:schemeClr val="bg1"/>
                </a:solidFill>
                <a:latin typeface="Candara"/>
                <a:ea typeface="华文楷体" panose="02010600040101010101" pitchFamily="2" charset="-122"/>
              </a:rPr>
              <a:t>1</a:t>
            </a:r>
            <a:r>
              <a:rPr lang="zh-CN" altLang="en-US" sz="2400" dirty="0">
                <a:solidFill>
                  <a:schemeClr val="bg1"/>
                </a:solidFill>
                <a:latin typeface="Candara"/>
                <a:ea typeface="华文楷体" panose="02010600040101010101" pitchFamily="2" charset="-122"/>
              </a:rPr>
              <a:t>（最低位加</a:t>
            </a:r>
            <a:r>
              <a:rPr lang="en-US" altLang="zh-CN" sz="2400" dirty="0">
                <a:solidFill>
                  <a:schemeClr val="bg1"/>
                </a:solidFill>
                <a:latin typeface="Candara"/>
                <a:ea typeface="华文楷体" panose="02010600040101010101" pitchFamily="2" charset="-122"/>
              </a:rPr>
              <a:t>1</a:t>
            </a:r>
            <a:r>
              <a:rPr lang="zh-CN" altLang="en-US" sz="2400" dirty="0">
                <a:solidFill>
                  <a:schemeClr val="bg1"/>
                </a:solidFill>
                <a:latin typeface="Candara"/>
                <a:ea typeface="华文楷体" panose="02010600040101010101" pitchFamily="2" charset="-122"/>
              </a:rPr>
              <a:t>，进位不改变符号位）</a:t>
            </a:r>
            <a:endParaRPr lang="en-US" altLang="zh-CN" sz="2400" dirty="0">
              <a:solidFill>
                <a:schemeClr val="bg1"/>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buFont typeface="Symbol" panose="05050102010706020507" pitchFamily="18" charset="2"/>
              <a:buChar char=""/>
            </a:pPr>
            <a:r>
              <a:rPr lang="zh-CN" altLang="en-US" sz="2200" dirty="0">
                <a:solidFill>
                  <a:schemeClr val="bg1"/>
                </a:solidFill>
                <a:latin typeface="Candara"/>
                <a:ea typeface="华文楷体" panose="02010600040101010101" pitchFamily="2" charset="-122"/>
              </a:rPr>
              <a:t>例如</a:t>
            </a:r>
            <a:r>
              <a:rPr lang="zh-CN" altLang="en-US" sz="2400" dirty="0">
                <a:solidFill>
                  <a:schemeClr val="bg1"/>
                </a:solidFill>
                <a:latin typeface="Candara"/>
                <a:ea typeface="华文楷体" panose="02010600040101010101" pitchFamily="2" charset="-122"/>
              </a:rPr>
              <a:t>，   </a:t>
            </a:r>
            <a:r>
              <a:rPr lang="en-US" altLang="zh-CN" sz="2400" dirty="0">
                <a:solidFill>
                  <a:schemeClr val="bg1"/>
                </a:solidFill>
                <a:latin typeface="Candara"/>
                <a:ea typeface="华文楷体" panose="02010600040101010101" pitchFamily="2" charset="-122"/>
              </a:rPr>
              <a:t>+1010010    </a:t>
            </a:r>
            <a:r>
              <a:rPr lang="zh-CN" altLang="en-US" sz="2400" dirty="0">
                <a:solidFill>
                  <a:schemeClr val="bg1"/>
                </a:solidFill>
                <a:latin typeface="Candara"/>
                <a:ea typeface="华文楷体" panose="02010600040101010101" pitchFamily="2" charset="-122"/>
              </a:rPr>
              <a:t>的补码为   </a:t>
            </a:r>
            <a:r>
              <a:rPr lang="en-US" altLang="zh-CN" sz="2400" dirty="0">
                <a:solidFill>
                  <a:schemeClr val="bg1"/>
                </a:solidFill>
                <a:latin typeface="Candara"/>
                <a:ea typeface="华文楷体" panose="02010600040101010101" pitchFamily="2" charset="-122"/>
              </a:rPr>
              <a:t>01010010</a:t>
            </a:r>
            <a:endParaRPr lang="en-US" altLang="zh-CN" sz="2400" dirty="0">
              <a:solidFill>
                <a:schemeClr val="bg1"/>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pPr>
            <a:r>
              <a:rPr lang="en-US" altLang="zh-CN" sz="2400" dirty="0">
                <a:solidFill>
                  <a:schemeClr val="bg1"/>
                </a:solidFill>
                <a:latin typeface="Candara"/>
                <a:ea typeface="华文楷体" panose="02010600040101010101" pitchFamily="2" charset="-122"/>
              </a:rPr>
              <a:t>			-</a:t>
            </a:r>
            <a:r>
              <a:rPr lang="zh-CN" altLang="en-US" sz="2400" dirty="0">
                <a:solidFill>
                  <a:schemeClr val="bg1"/>
                </a:solidFill>
                <a:latin typeface="Candara"/>
                <a:ea typeface="华文楷体" panose="02010600040101010101" pitchFamily="2" charset="-122"/>
              </a:rPr>
              <a:t> </a:t>
            </a:r>
            <a:r>
              <a:rPr lang="en-US" altLang="zh-CN" sz="2400" dirty="0">
                <a:solidFill>
                  <a:schemeClr val="bg1"/>
                </a:solidFill>
                <a:latin typeface="Candara"/>
                <a:ea typeface="华文楷体" panose="02010600040101010101" pitchFamily="2" charset="-122"/>
              </a:rPr>
              <a:t>1010010   </a:t>
            </a:r>
            <a:r>
              <a:rPr lang="zh-CN" altLang="en-US" sz="2400" dirty="0">
                <a:solidFill>
                  <a:schemeClr val="bg1"/>
                </a:solidFill>
                <a:latin typeface="Candara"/>
                <a:ea typeface="华文楷体" panose="02010600040101010101" pitchFamily="2" charset="-122"/>
              </a:rPr>
              <a:t>的补码为   </a:t>
            </a:r>
            <a:r>
              <a:rPr lang="en-US" altLang="zh-CN" sz="2400" dirty="0">
                <a:solidFill>
                  <a:schemeClr val="bg1"/>
                </a:solidFill>
                <a:latin typeface="Candara"/>
                <a:ea typeface="华文楷体" panose="02010600040101010101" pitchFamily="2" charset="-122"/>
              </a:rPr>
              <a:t>10101110</a:t>
            </a:r>
            <a:endParaRPr lang="en-US" altLang="zh-CN" sz="2400" dirty="0">
              <a:solidFill>
                <a:schemeClr val="bg1"/>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pPr>
            <a:r>
              <a:rPr lang="zh-CN" altLang="en-US" sz="2400" dirty="0">
                <a:solidFill>
                  <a:schemeClr val="bg1"/>
                </a:solidFill>
                <a:latin typeface="Candara"/>
                <a:ea typeface="华文楷体" panose="02010600040101010101" pitchFamily="2" charset="-122"/>
              </a:rPr>
              <a:t>如数 -661  取补，先取反	</a:t>
            </a:r>
            <a:endParaRPr lang="zh-CN" altLang="en-US" sz="2400" dirty="0">
              <a:solidFill>
                <a:schemeClr val="bg1"/>
              </a:solidFill>
              <a:latin typeface="Candara"/>
              <a:ea typeface="华文楷体" panose="02010600040101010101" pitchFamily="2" charset="-122"/>
            </a:endParaRPr>
          </a:p>
          <a:p>
            <a:pPr marL="419100" lvl="0" indent="-382905" fontAlgn="base">
              <a:spcBef>
                <a:spcPct val="20000"/>
              </a:spcBef>
              <a:spcAft>
                <a:spcPct val="0"/>
              </a:spcAft>
              <a:buClr>
                <a:srgbClr val="31B6FD"/>
              </a:buClr>
              <a:buSzPct val="100000"/>
            </a:pPr>
            <a:r>
              <a:rPr lang="zh-CN" altLang="en-US" sz="2400" dirty="0">
                <a:solidFill>
                  <a:schemeClr val="bg1"/>
                </a:solidFill>
                <a:latin typeface="Candara"/>
                <a:ea typeface="华文楷体" panose="02010600040101010101" pitchFamily="2" charset="-122"/>
              </a:rPr>
              <a:t>          1 111110101101010 		再</a:t>
            </a:r>
            <a:r>
              <a:rPr lang="en-US" altLang="zh-CN" sz="2400" dirty="0">
                <a:solidFill>
                  <a:schemeClr val="bg1"/>
                </a:solidFill>
                <a:latin typeface="Candara"/>
                <a:ea typeface="华文楷体" panose="02010600040101010101" pitchFamily="2" charset="-122"/>
              </a:rPr>
              <a:t>+1</a:t>
            </a:r>
            <a:endParaRPr lang="en-US" altLang="zh-CN" sz="2400" dirty="0">
              <a:solidFill>
                <a:schemeClr val="bg1"/>
              </a:solidFill>
              <a:latin typeface="Candara"/>
              <a:ea typeface="华文楷体" panose="02010600040101010101" pitchFamily="2" charset="-122"/>
            </a:endParaRPr>
          </a:p>
          <a:p>
            <a:pPr marL="419100" lvl="0" indent="-382905" fontAlgn="base">
              <a:spcBef>
                <a:spcPct val="20000"/>
              </a:spcBef>
              <a:spcAft>
                <a:spcPct val="0"/>
              </a:spcAft>
              <a:buClr>
                <a:srgbClr val="31B6FD"/>
              </a:buClr>
              <a:buSzPct val="100000"/>
            </a:pPr>
            <a:r>
              <a:rPr lang="zh-CN" altLang="en-US" sz="2400" dirty="0">
                <a:solidFill>
                  <a:schemeClr val="bg1"/>
                </a:solidFill>
                <a:latin typeface="Candara"/>
                <a:ea typeface="华文楷体" panose="02010600040101010101" pitchFamily="2" charset="-122"/>
              </a:rPr>
              <a:t> 	    1 111110101101011</a:t>
            </a:r>
            <a:endParaRPr lang="zh-CN" altLang="en-US" sz="2400" dirty="0">
              <a:solidFill>
                <a:schemeClr val="bg1"/>
              </a:solidFill>
              <a:latin typeface="Candara"/>
              <a:ea typeface="华文楷体" panose="02010600040101010101" pitchFamily="2" charset="-122"/>
            </a:endParaRPr>
          </a:p>
          <a:p>
            <a:pPr marL="419100" lvl="0" indent="-382905" fontAlgn="base">
              <a:spcBef>
                <a:spcPct val="20000"/>
              </a:spcBef>
              <a:spcAft>
                <a:spcPct val="0"/>
              </a:spcAft>
              <a:buClr>
                <a:srgbClr val="31B6FD"/>
              </a:buClr>
              <a:buSzPct val="100000"/>
            </a:pPr>
            <a:r>
              <a:rPr lang="zh-CN" altLang="en-US" sz="2000" dirty="0">
                <a:solidFill>
                  <a:schemeClr val="bg1"/>
                </a:solidFill>
                <a:latin typeface="Candara"/>
                <a:ea typeface="华文楷体" panose="02010600040101010101" pitchFamily="2" charset="-122"/>
              </a:rPr>
              <a:t>（符号位保持不变，如果最高位进位则丢失）</a:t>
            </a:r>
            <a:endParaRPr lang="zh-CN" altLang="en-US" sz="2400" dirty="0">
              <a:solidFill>
                <a:schemeClr val="bg1"/>
              </a:solidFill>
              <a:latin typeface="Candara"/>
              <a:ea typeface="华文楷体" panose="02010600040101010101" pitchFamily="2" charset="-122"/>
            </a:endParaRPr>
          </a:p>
          <a:p>
            <a:pPr marL="419100" lvl="0" indent="-382905" fontAlgn="base">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补码一个有意思的特性是：补码的补码将还原为原码</a:t>
            </a:r>
            <a:endParaRPr lang="zh-CN" altLang="en-US" sz="2000" dirty="0">
              <a:solidFill>
                <a:schemeClr val="bg1"/>
              </a:solidFill>
              <a:latin typeface="Candara"/>
              <a:ea typeface="华文楷体" panose="02010600040101010101" pitchFamily="2" charset="-122"/>
            </a:endParaRPr>
          </a:p>
          <a:p>
            <a:pPr marL="419100" lvl="0" indent="-382905" fontAlgn="base">
              <a:spcBef>
                <a:spcPct val="20000"/>
              </a:spcBef>
              <a:spcAft>
                <a:spcPct val="0"/>
              </a:spcAft>
              <a:buClr>
                <a:srgbClr val="31B6FD"/>
              </a:buClr>
              <a:buSzPct val="100000"/>
            </a:pPr>
            <a:r>
              <a:rPr lang="zh-CN" altLang="en-US" sz="2400" dirty="0">
                <a:solidFill>
                  <a:schemeClr val="bg1"/>
                </a:solidFill>
                <a:latin typeface="Candara"/>
                <a:ea typeface="华文楷体" panose="02010600040101010101" pitchFamily="2" charset="-122"/>
              </a:rPr>
              <a:t> 计算机内部存储一般用补码形式，将符号位与其他位可以统一处理</a:t>
            </a:r>
            <a:r>
              <a:rPr lang="zh-CN" altLang="en-US" sz="2200" dirty="0">
                <a:solidFill>
                  <a:schemeClr val="bg1"/>
                </a:solidFill>
                <a:effectLst>
                  <a:outerShdw blurRad="38100" dist="38100" dir="2700000" algn="tl">
                    <a:srgbClr val="C0C0C0"/>
                  </a:outerShdw>
                </a:effectLst>
                <a:latin typeface="Candara"/>
                <a:ea typeface="华文楷体" panose="02010600040101010101" pitchFamily="2" charset="-122"/>
              </a:rPr>
              <a:t>,</a:t>
            </a:r>
            <a:r>
              <a:rPr lang="zh-CN" altLang="en-US" sz="2400" dirty="0">
                <a:solidFill>
                  <a:schemeClr val="bg1"/>
                </a:solidFill>
                <a:latin typeface="Candara"/>
                <a:ea typeface="华文楷体" panose="02010600040101010101" pitchFamily="2" charset="-122"/>
              </a:rPr>
              <a:t>补码用于简化减法运算</a:t>
            </a:r>
            <a:endParaRPr lang="zh-CN" altLang="en-US" sz="2400" dirty="0">
              <a:solidFill>
                <a:schemeClr val="bg1"/>
              </a:solidFill>
              <a:latin typeface="Candara"/>
              <a:ea typeface="华文楷体" panose="02010600040101010101" pitchFamily="2" charset="-122"/>
            </a:endParaRPr>
          </a:p>
        </p:txBody>
      </p:sp>
      <p:sp>
        <p:nvSpPr>
          <p:cNvPr id="3" name="矩形 2"/>
          <p:cNvSpPr/>
          <p:nvPr/>
        </p:nvSpPr>
        <p:spPr>
          <a:xfrm>
            <a:off x="3605967" y="229862"/>
            <a:ext cx="2877711" cy="707886"/>
          </a:xfrm>
          <a:prstGeom prst="rect">
            <a:avLst/>
          </a:prstGeom>
        </p:spPr>
        <p:txBody>
          <a:bodyPr wrap="none">
            <a:spAutoFit/>
          </a:bodyPr>
          <a:lstStyle/>
          <a:p>
            <a:pPr marR="0" lvl="0" indent="0" fontAlgn="auto">
              <a:lnSpc>
                <a:spcPct val="100000"/>
              </a:lnSpc>
              <a:spcBef>
                <a:spcPts val="0"/>
              </a:spcBef>
              <a:spcAft>
                <a:spcPts val="0"/>
              </a:spcAft>
              <a:buClrTx/>
              <a:buSzTx/>
              <a:buFontTx/>
              <a:buNone/>
              <a:defRPr/>
            </a:pPr>
            <a:r>
              <a:rPr lang="zh-CN" altLang="en-US" sz="4000" dirty="0">
                <a:solidFill>
                  <a:schemeClr val="bg1"/>
                </a:solidFill>
                <a:latin typeface="华文楷体" panose="02010600040101010101" pitchFamily="2" charset="-122"/>
                <a:ea typeface="华文楷体" panose="02010600040101010101" pitchFamily="2" charset="-122"/>
              </a:rPr>
              <a:t>补码 表示法</a:t>
            </a:r>
            <a:endParaRPr lang="zh-CN" altLang="en-US" sz="40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33650" y="1104891"/>
            <a:ext cx="6096000" cy="3954929"/>
          </a:xfrm>
          <a:prstGeom prst="rect">
            <a:avLst/>
          </a:prstGeom>
        </p:spPr>
        <p:txBody>
          <a:bodyPr>
            <a:spAutoFit/>
          </a:bodyPr>
          <a:lstStyle/>
          <a:p>
            <a:pPr lvl="1" indent="-457200" eaLnBrk="0" fontAlgn="base" hangingPunct="0">
              <a:spcBef>
                <a:spcPct val="20000"/>
              </a:spcBef>
              <a:spcAft>
                <a:spcPct val="0"/>
              </a:spcAft>
              <a:buClr>
                <a:prstClr val="black"/>
              </a:buClr>
              <a:buSzPct val="70000"/>
              <a:buFontTx/>
              <a:buChar char="–"/>
            </a:pPr>
            <a:r>
              <a:rPr lang="en-US" altLang="zh-CN" sz="2800" dirty="0">
                <a:solidFill>
                  <a:schemeClr val="bg1"/>
                </a:solidFill>
                <a:latin typeface="Candara"/>
                <a:ea typeface="华文楷体" panose="02010600040101010101" pitchFamily="2" charset="-122"/>
              </a:rPr>
              <a:t>Example</a:t>
            </a:r>
            <a:r>
              <a:rPr lang="zh-CN" altLang="en-US" sz="2800" dirty="0">
                <a:solidFill>
                  <a:schemeClr val="bg1"/>
                </a:solidFill>
                <a:latin typeface="Candara"/>
                <a:ea typeface="华文楷体" panose="02010600040101010101" pitchFamily="2" charset="-122"/>
              </a:rPr>
              <a:t>：</a:t>
            </a:r>
            <a:endParaRPr lang="zh-CN" altLang="en-US" sz="2800" dirty="0">
              <a:solidFill>
                <a:schemeClr val="bg1"/>
              </a:solidFill>
              <a:latin typeface="Candara"/>
              <a:ea typeface="华文楷体" panose="02010600040101010101" pitchFamily="2" charset="-122"/>
            </a:endParaRPr>
          </a:p>
          <a:p>
            <a:pPr lvl="1" indent="-457200" eaLnBrk="0" fontAlgn="base" hangingPunct="0">
              <a:spcBef>
                <a:spcPct val="20000"/>
              </a:spcBef>
              <a:spcAft>
                <a:spcPct val="0"/>
              </a:spcAft>
              <a:buClr>
                <a:prstClr val="black"/>
              </a:buClr>
              <a:buFontTx/>
              <a:buChar char="–"/>
            </a:pPr>
            <a:r>
              <a:rPr lang="zh-CN" altLang="en-US" sz="2800" dirty="0">
                <a:solidFill>
                  <a:schemeClr val="bg1"/>
                </a:solidFill>
                <a:latin typeface="Candara"/>
                <a:ea typeface="华文楷体" panose="02010600040101010101" pitchFamily="2" charset="-122"/>
              </a:rPr>
              <a:t>十进制的</a:t>
            </a:r>
            <a:r>
              <a:rPr lang="en-US" altLang="zh-CN" sz="2800" dirty="0">
                <a:solidFill>
                  <a:schemeClr val="bg1"/>
                </a:solidFill>
                <a:latin typeface="Candara"/>
                <a:ea typeface="华文楷体" panose="02010600040101010101" pitchFamily="2" charset="-122"/>
              </a:rPr>
              <a:t>a=11</a:t>
            </a:r>
            <a:r>
              <a:rPr lang="zh-CN" altLang="en-US" sz="2800" dirty="0">
                <a:solidFill>
                  <a:schemeClr val="bg1"/>
                </a:solidFill>
                <a:latin typeface="Candara"/>
                <a:ea typeface="华文楷体" panose="02010600040101010101" pitchFamily="2" charset="-122"/>
              </a:rPr>
              <a:t>和</a:t>
            </a:r>
            <a:r>
              <a:rPr lang="en-US" altLang="zh-CN" sz="2800" dirty="0">
                <a:solidFill>
                  <a:schemeClr val="bg1"/>
                </a:solidFill>
                <a:latin typeface="Candara"/>
                <a:ea typeface="华文楷体" panose="02010600040101010101" pitchFamily="2" charset="-122"/>
              </a:rPr>
              <a:t>b=-10</a:t>
            </a:r>
            <a:r>
              <a:rPr lang="zh-CN" altLang="en-US" sz="2800" dirty="0">
                <a:solidFill>
                  <a:schemeClr val="bg1"/>
                </a:solidFill>
                <a:latin typeface="Candara"/>
                <a:ea typeface="华文楷体" panose="02010600040101010101" pitchFamily="2" charset="-122"/>
              </a:rPr>
              <a:t>，用</a:t>
            </a:r>
            <a:r>
              <a:rPr lang="en-US" altLang="zh-CN" sz="2800" dirty="0">
                <a:solidFill>
                  <a:schemeClr val="bg1"/>
                </a:solidFill>
                <a:latin typeface="Candara"/>
                <a:ea typeface="华文楷体" panose="02010600040101010101" pitchFamily="2" charset="-122"/>
              </a:rPr>
              <a:t>5</a:t>
            </a:r>
            <a:r>
              <a:rPr lang="zh-CN" altLang="en-US" sz="2800" dirty="0">
                <a:solidFill>
                  <a:schemeClr val="bg1"/>
                </a:solidFill>
                <a:latin typeface="Candara"/>
                <a:ea typeface="华文楷体" panose="02010600040101010101" pitchFamily="2" charset="-122"/>
              </a:rPr>
              <a:t>位二进制</a:t>
            </a:r>
            <a:r>
              <a:rPr lang="en-US" altLang="zh-CN" sz="2800" dirty="0">
                <a:solidFill>
                  <a:schemeClr val="bg1"/>
                </a:solidFill>
                <a:latin typeface="Candara"/>
                <a:ea typeface="华文楷体" panose="02010600040101010101" pitchFamily="2" charset="-122"/>
              </a:rPr>
              <a:t> </a:t>
            </a:r>
            <a:endParaRPr lang="en-US" altLang="zh-CN" sz="2800" dirty="0">
              <a:solidFill>
                <a:schemeClr val="bg1"/>
              </a:solidFill>
              <a:latin typeface="Candara"/>
              <a:ea typeface="华文楷体" panose="02010600040101010101" pitchFamily="2" charset="-122"/>
            </a:endParaRPr>
          </a:p>
          <a:p>
            <a:pPr lvl="1" indent="-342900" eaLnBrk="0" fontAlgn="base" hangingPunct="0">
              <a:spcBef>
                <a:spcPct val="20000"/>
              </a:spcBef>
              <a:spcAft>
                <a:spcPct val="0"/>
              </a:spcAft>
              <a:buClr>
                <a:prstClr val="black"/>
              </a:buClr>
              <a:buSzPct val="70000"/>
              <a:buFontTx/>
              <a:buChar char="–"/>
            </a:pPr>
            <a:r>
              <a:rPr lang="en-US" altLang="zh-CN" sz="2800" dirty="0">
                <a:solidFill>
                  <a:schemeClr val="bg1"/>
                </a:solidFill>
                <a:latin typeface="Candara"/>
                <a:ea typeface="华文楷体" panose="02010600040101010101" pitchFamily="2" charset="-122"/>
              </a:rPr>
              <a:t>a</a:t>
            </a:r>
            <a:r>
              <a:rPr lang="zh-CN" altLang="en-US" sz="2800" dirty="0">
                <a:solidFill>
                  <a:schemeClr val="bg1"/>
                </a:solidFill>
                <a:latin typeface="Candara"/>
                <a:ea typeface="华文楷体" panose="02010600040101010101" pitchFamily="2" charset="-122"/>
              </a:rPr>
              <a:t>补</a:t>
            </a:r>
            <a:r>
              <a:rPr lang="en-US" altLang="zh-CN" sz="2800" dirty="0">
                <a:solidFill>
                  <a:schemeClr val="bg1"/>
                </a:solidFill>
                <a:latin typeface="Candara"/>
                <a:ea typeface="华文楷体" panose="02010600040101010101" pitchFamily="2" charset="-122"/>
              </a:rPr>
              <a:t>= a</a:t>
            </a:r>
            <a:r>
              <a:rPr lang="zh-CN" altLang="en-US" sz="2800" dirty="0">
                <a:solidFill>
                  <a:schemeClr val="bg1"/>
                </a:solidFill>
                <a:latin typeface="Candara"/>
                <a:ea typeface="华文楷体" panose="02010600040101010101" pitchFamily="2" charset="-122"/>
              </a:rPr>
              <a:t>原</a:t>
            </a:r>
            <a:r>
              <a:rPr lang="en-US" altLang="zh-CN" sz="2800" dirty="0">
                <a:solidFill>
                  <a:schemeClr val="bg1"/>
                </a:solidFill>
                <a:latin typeface="Candara"/>
                <a:ea typeface="华文楷体" panose="02010600040101010101" pitchFamily="2" charset="-122"/>
              </a:rPr>
              <a:t>= 01011 </a:t>
            </a:r>
            <a:endParaRPr lang="en-US" altLang="zh-CN" sz="2800" dirty="0">
              <a:solidFill>
                <a:schemeClr val="bg1"/>
              </a:solidFill>
              <a:latin typeface="Candara"/>
              <a:ea typeface="华文楷体" panose="02010600040101010101" pitchFamily="2" charset="-122"/>
            </a:endParaRPr>
          </a:p>
          <a:p>
            <a:pPr lvl="1" indent="-342900" eaLnBrk="0" fontAlgn="base" hangingPunct="0">
              <a:spcBef>
                <a:spcPct val="20000"/>
              </a:spcBef>
              <a:spcAft>
                <a:spcPct val="0"/>
              </a:spcAft>
              <a:buClr>
                <a:prstClr val="black"/>
              </a:buClr>
              <a:buSzPct val="70000"/>
              <a:buFontTx/>
              <a:buChar char="–"/>
            </a:pPr>
            <a:r>
              <a:rPr lang="en-US" altLang="zh-CN" sz="2800" dirty="0">
                <a:solidFill>
                  <a:schemeClr val="bg1"/>
                </a:solidFill>
                <a:latin typeface="Candara"/>
                <a:ea typeface="华文楷体" panose="02010600040101010101" pitchFamily="2" charset="-122"/>
              </a:rPr>
              <a:t>b</a:t>
            </a:r>
            <a:r>
              <a:rPr lang="zh-CN" altLang="en-US" sz="2800" dirty="0">
                <a:solidFill>
                  <a:schemeClr val="bg1"/>
                </a:solidFill>
                <a:latin typeface="Candara"/>
                <a:ea typeface="华文楷体" panose="02010600040101010101" pitchFamily="2" charset="-122"/>
              </a:rPr>
              <a:t>原</a:t>
            </a:r>
            <a:r>
              <a:rPr lang="en-US" altLang="zh-CN" sz="2800" dirty="0">
                <a:solidFill>
                  <a:schemeClr val="bg1"/>
                </a:solidFill>
                <a:latin typeface="Candara"/>
                <a:ea typeface="华文楷体" panose="02010600040101010101" pitchFamily="2" charset="-122"/>
              </a:rPr>
              <a:t>=11010</a:t>
            </a:r>
            <a:r>
              <a:rPr lang="zh-CN" altLang="en-US" sz="2800" dirty="0">
                <a:solidFill>
                  <a:schemeClr val="bg1"/>
                </a:solidFill>
                <a:latin typeface="Candara"/>
                <a:ea typeface="华文楷体" panose="02010600040101010101" pitchFamily="2" charset="-122"/>
              </a:rPr>
              <a:t>，</a:t>
            </a:r>
            <a:r>
              <a:rPr lang="en-US" altLang="zh-CN" sz="2800" dirty="0">
                <a:solidFill>
                  <a:schemeClr val="bg1"/>
                </a:solidFill>
                <a:latin typeface="Candara"/>
                <a:ea typeface="华文楷体" panose="02010600040101010101" pitchFamily="2" charset="-122"/>
              </a:rPr>
              <a:t>b</a:t>
            </a:r>
            <a:r>
              <a:rPr lang="zh-CN" altLang="en-US" sz="2800" dirty="0">
                <a:solidFill>
                  <a:schemeClr val="bg1"/>
                </a:solidFill>
                <a:latin typeface="Candara"/>
                <a:ea typeface="华文楷体" panose="02010600040101010101" pitchFamily="2" charset="-122"/>
              </a:rPr>
              <a:t>反</a:t>
            </a:r>
            <a:r>
              <a:rPr lang="en-US" altLang="zh-CN" sz="2800" dirty="0">
                <a:solidFill>
                  <a:schemeClr val="bg1"/>
                </a:solidFill>
                <a:latin typeface="Candara"/>
                <a:ea typeface="华文楷体" panose="02010600040101010101" pitchFamily="2" charset="-122"/>
              </a:rPr>
              <a:t>=10101</a:t>
            </a:r>
            <a:r>
              <a:rPr lang="zh-CN" altLang="en-US" sz="2800" dirty="0">
                <a:solidFill>
                  <a:schemeClr val="bg1"/>
                </a:solidFill>
                <a:latin typeface="Candara"/>
                <a:ea typeface="华文楷体" panose="02010600040101010101" pitchFamily="2" charset="-122"/>
              </a:rPr>
              <a:t>，</a:t>
            </a:r>
            <a:r>
              <a:rPr lang="en-US" altLang="zh-CN" sz="2800" dirty="0">
                <a:solidFill>
                  <a:schemeClr val="bg1"/>
                </a:solidFill>
                <a:latin typeface="Candara"/>
                <a:ea typeface="华文楷体" panose="02010600040101010101" pitchFamily="2" charset="-122"/>
              </a:rPr>
              <a:t>b</a:t>
            </a:r>
            <a:r>
              <a:rPr lang="zh-CN" altLang="en-US" sz="2800" dirty="0">
                <a:solidFill>
                  <a:schemeClr val="bg1"/>
                </a:solidFill>
                <a:latin typeface="Candara"/>
                <a:ea typeface="华文楷体" panose="02010600040101010101" pitchFamily="2" charset="-122"/>
              </a:rPr>
              <a:t>补</a:t>
            </a:r>
            <a:r>
              <a:rPr lang="en-US" altLang="zh-CN" sz="2800" dirty="0">
                <a:solidFill>
                  <a:schemeClr val="bg1"/>
                </a:solidFill>
                <a:latin typeface="Candara"/>
                <a:ea typeface="华文楷体" panose="02010600040101010101" pitchFamily="2" charset="-122"/>
              </a:rPr>
              <a:t>= 1 0110</a:t>
            </a:r>
            <a:endParaRPr lang="zh-CN" altLang="en-US" sz="2800" dirty="0">
              <a:solidFill>
                <a:schemeClr val="bg1"/>
              </a:solidFill>
              <a:latin typeface="Candara"/>
              <a:ea typeface="华文楷体" panose="02010600040101010101" pitchFamily="2" charset="-122"/>
            </a:endParaRPr>
          </a:p>
          <a:p>
            <a:pPr lvl="1" eaLnBrk="0" fontAlgn="base" hangingPunct="0">
              <a:spcBef>
                <a:spcPct val="20000"/>
              </a:spcBef>
              <a:spcAft>
                <a:spcPct val="0"/>
              </a:spcAft>
              <a:buClr>
                <a:prstClr val="black"/>
              </a:buClr>
              <a:buFontTx/>
              <a:buChar char="–"/>
            </a:pPr>
            <a:r>
              <a:rPr lang="zh-CN" altLang="en-US" sz="2800" dirty="0">
                <a:solidFill>
                  <a:schemeClr val="bg1"/>
                </a:solidFill>
                <a:latin typeface="Candara"/>
                <a:ea typeface="华文楷体" panose="02010600040101010101" pitchFamily="2" charset="-122"/>
              </a:rPr>
              <a:t>使用补码计算</a:t>
            </a:r>
            <a:r>
              <a:rPr lang="en-US" altLang="zh-CN" sz="2800" dirty="0">
                <a:solidFill>
                  <a:schemeClr val="bg1"/>
                </a:solidFill>
                <a:latin typeface="Candara"/>
                <a:ea typeface="华文楷体" panose="02010600040101010101" pitchFamily="2" charset="-122"/>
              </a:rPr>
              <a:t>a</a:t>
            </a:r>
            <a:r>
              <a:rPr lang="zh-CN" altLang="en-US" sz="2800" dirty="0">
                <a:solidFill>
                  <a:schemeClr val="bg1"/>
                </a:solidFill>
                <a:latin typeface="Candara"/>
                <a:ea typeface="华文楷体" panose="02010600040101010101" pitchFamily="2" charset="-122"/>
              </a:rPr>
              <a:t>和</a:t>
            </a:r>
            <a:r>
              <a:rPr lang="en-US" altLang="zh-CN" sz="2800" dirty="0">
                <a:solidFill>
                  <a:schemeClr val="bg1"/>
                </a:solidFill>
                <a:latin typeface="Candara"/>
                <a:ea typeface="华文楷体" panose="02010600040101010101" pitchFamily="2" charset="-122"/>
              </a:rPr>
              <a:t>b</a:t>
            </a:r>
            <a:r>
              <a:rPr lang="zh-CN" altLang="en-US" sz="2800" dirty="0">
                <a:solidFill>
                  <a:schemeClr val="bg1"/>
                </a:solidFill>
                <a:latin typeface="Candara"/>
                <a:ea typeface="华文楷体" panose="02010600040101010101" pitchFamily="2" charset="-122"/>
              </a:rPr>
              <a:t>之和  </a:t>
            </a:r>
            <a:endParaRPr lang="en-US" altLang="zh-CN" sz="2800" dirty="0">
              <a:solidFill>
                <a:schemeClr val="bg1"/>
              </a:solidFill>
              <a:latin typeface="Candara"/>
              <a:ea typeface="华文楷体" panose="02010600040101010101" pitchFamily="2" charset="-122"/>
            </a:endParaRPr>
          </a:p>
          <a:p>
            <a:pPr lvl="1" eaLnBrk="0" fontAlgn="base" hangingPunct="0">
              <a:spcBef>
                <a:spcPct val="20000"/>
              </a:spcBef>
              <a:spcAft>
                <a:spcPct val="0"/>
              </a:spcAft>
              <a:buClr>
                <a:prstClr val="black"/>
              </a:buClr>
              <a:buFontTx/>
              <a:buChar char="–"/>
            </a:pPr>
            <a:endParaRPr lang="zh-CN" altLang="en-US" sz="2800" dirty="0">
              <a:solidFill>
                <a:schemeClr val="bg1"/>
              </a:solidFill>
              <a:latin typeface="Candara"/>
              <a:ea typeface="华文楷体" panose="02010600040101010101" pitchFamily="2" charset="-122"/>
            </a:endParaRPr>
          </a:p>
          <a:p>
            <a:pPr lvl="0" fontAlgn="base">
              <a:spcBef>
                <a:spcPct val="50000"/>
              </a:spcBef>
              <a:spcAft>
                <a:spcPct val="0"/>
              </a:spcAft>
            </a:pPr>
            <a:endParaRPr lang="zh-CN" altLang="en-US" dirty="0">
              <a:solidFill>
                <a:schemeClr val="bg1"/>
              </a:solidFill>
              <a:latin typeface="Arial" panose="020B0604020202090204" pitchFamily="34" charset="0"/>
              <a:ea typeface="宋体" panose="02010600030101010101" pitchFamily="2" charset="-122"/>
            </a:endParaRPr>
          </a:p>
        </p:txBody>
      </p:sp>
      <p:sp>
        <p:nvSpPr>
          <p:cNvPr id="3" name="矩形 2"/>
          <p:cNvSpPr/>
          <p:nvPr/>
        </p:nvSpPr>
        <p:spPr>
          <a:xfrm>
            <a:off x="1211580" y="108487"/>
            <a:ext cx="7735472" cy="707886"/>
          </a:xfrm>
          <a:prstGeom prst="rect">
            <a:avLst/>
          </a:prstGeom>
        </p:spPr>
        <p:txBody>
          <a:bodyPr wrap="square">
            <a:spAutoFit/>
          </a:bodyPr>
          <a:lstStyle/>
          <a:p>
            <a:pPr marR="0" lvl="0" indent="0" fontAlgn="auto">
              <a:lnSpc>
                <a:spcPct val="100000"/>
              </a:lnSpc>
              <a:spcBef>
                <a:spcPts val="0"/>
              </a:spcBef>
              <a:spcAft>
                <a:spcPts val="0"/>
              </a:spcAft>
              <a:buClrTx/>
              <a:buSzTx/>
              <a:buFontTx/>
              <a:buNone/>
              <a:defRPr/>
            </a:pPr>
            <a:r>
              <a:rPr lang="zh-CN" altLang="en-US" sz="4000" dirty="0">
                <a:solidFill>
                  <a:schemeClr val="bg1"/>
                </a:solidFill>
                <a:latin typeface="Candara"/>
                <a:ea typeface="华文楷体" panose="02010600040101010101" pitchFamily="2" charset="-122"/>
              </a:rPr>
              <a:t>补码实现减法运算（减法变加法）</a:t>
            </a:r>
            <a:endParaRPr lang="zh-CN" altLang="en-US" sz="4000" dirty="0">
              <a:solidFill>
                <a:schemeClr val="bg1"/>
              </a:solidFill>
              <a:latin typeface="Candara"/>
              <a:ea typeface="华文楷体" panose="02010600040101010101" pitchFamily="2" charset="-122"/>
            </a:endParaRPr>
          </a:p>
        </p:txBody>
      </p:sp>
      <p:sp>
        <p:nvSpPr>
          <p:cNvPr id="4" name="矩形 3"/>
          <p:cNvSpPr/>
          <p:nvPr/>
        </p:nvSpPr>
        <p:spPr>
          <a:xfrm>
            <a:off x="4572000" y="4655840"/>
            <a:ext cx="7002194" cy="1470025"/>
          </a:xfrm>
          <a:prstGeom prst="rect">
            <a:avLst/>
          </a:prstGeom>
        </p:spPr>
        <p:txBody>
          <a:bodyPr wrap="square">
            <a:spAutoFit/>
          </a:bodyPr>
          <a:lstStyle/>
          <a:p>
            <a:pPr marL="0" marR="0" lvl="0" indent="0" defTabSz="914400" eaLnBrk="1" fontAlgn="base" latinLnBrk="0" hangingPunct="1">
              <a:lnSpc>
                <a:spcPct val="100000"/>
              </a:lnSpc>
              <a:spcBef>
                <a:spcPct val="20000"/>
              </a:spcBef>
              <a:spcAft>
                <a:spcPct val="0"/>
              </a:spcAft>
              <a:buClrTx/>
              <a:buSzTx/>
              <a:buFontTx/>
              <a:buNone/>
              <a:defRPr/>
            </a:pPr>
            <a:r>
              <a:rPr lang="zh-CN" altLang="en-US" sz="2800" dirty="0">
                <a:solidFill>
                  <a:schemeClr val="bg1"/>
                </a:solidFill>
                <a:latin typeface="Candara"/>
                <a:ea typeface="华文楷体" panose="02010600040101010101" pitchFamily="2" charset="-122"/>
              </a:rPr>
              <a:t>        </a:t>
            </a:r>
            <a:r>
              <a:rPr lang="en-US" altLang="zh-CN" sz="2800" dirty="0">
                <a:solidFill>
                  <a:schemeClr val="bg1"/>
                </a:solidFill>
                <a:latin typeface="Candara"/>
                <a:ea typeface="华文楷体" panose="02010600040101010101" pitchFamily="2" charset="-122"/>
              </a:rPr>
              <a:t>0  1 0 1 1         a</a:t>
            </a:r>
            <a:r>
              <a:rPr lang="zh-CN" altLang="en-US" sz="2800" dirty="0">
                <a:solidFill>
                  <a:schemeClr val="bg1"/>
                </a:solidFill>
                <a:latin typeface="Candara"/>
                <a:ea typeface="华文楷体" panose="02010600040101010101" pitchFamily="2" charset="-122"/>
              </a:rPr>
              <a:t>补码，符号位为</a:t>
            </a:r>
            <a:r>
              <a:rPr lang="en-US" altLang="zh-CN" sz="2800" dirty="0">
                <a:solidFill>
                  <a:schemeClr val="bg1"/>
                </a:solidFill>
                <a:latin typeface="Candara"/>
                <a:ea typeface="华文楷体" panose="02010600040101010101" pitchFamily="2" charset="-122"/>
              </a:rPr>
              <a:t>0    +  	1  0 1 1 0	b</a:t>
            </a:r>
            <a:r>
              <a:rPr lang="zh-CN" altLang="en-US" sz="2800" dirty="0">
                <a:solidFill>
                  <a:schemeClr val="bg1"/>
                </a:solidFill>
                <a:latin typeface="Candara"/>
                <a:ea typeface="华文楷体" panose="02010600040101010101" pitchFamily="2" charset="-122"/>
              </a:rPr>
              <a:t>补码，符号位为</a:t>
            </a:r>
            <a:r>
              <a:rPr lang="en-US" altLang="zh-CN" sz="2800" dirty="0">
                <a:solidFill>
                  <a:schemeClr val="bg1"/>
                </a:solidFill>
                <a:latin typeface="Candara"/>
                <a:ea typeface="华文楷体" panose="02010600040101010101" pitchFamily="2" charset="-122"/>
              </a:rPr>
              <a:t>1</a:t>
            </a:r>
            <a:endParaRPr lang="en-US" altLang="zh-CN" sz="2800" dirty="0">
              <a:solidFill>
                <a:schemeClr val="bg1"/>
              </a:solidFill>
              <a:latin typeface="Candara"/>
              <a:ea typeface="华文楷体" panose="02010600040101010101" pitchFamily="2" charset="-122"/>
            </a:endParaRPr>
          </a:p>
          <a:p>
            <a:pPr marL="0" marR="0" lvl="0" indent="0" defTabSz="914400" eaLnBrk="1" fontAlgn="base" latinLnBrk="0" hangingPunct="1">
              <a:lnSpc>
                <a:spcPct val="100000"/>
              </a:lnSpc>
              <a:spcBef>
                <a:spcPct val="20000"/>
              </a:spcBef>
              <a:spcAft>
                <a:spcPct val="0"/>
              </a:spcAft>
              <a:buClrTx/>
              <a:buSzTx/>
              <a:buFontTx/>
              <a:buNone/>
              <a:defRPr/>
            </a:pPr>
            <a:r>
              <a:rPr lang="en-US" altLang="zh-CN" sz="2800" dirty="0">
                <a:solidFill>
                  <a:schemeClr val="bg1"/>
                </a:solidFill>
                <a:latin typeface="Candara"/>
                <a:ea typeface="华文楷体" panose="02010600040101010101" pitchFamily="2" charset="-122"/>
              </a:rPr>
              <a:t>1  	0  0 0 0 1	</a:t>
            </a:r>
            <a:r>
              <a:rPr lang="zh-CN" altLang="en-US" sz="2800" dirty="0">
                <a:solidFill>
                  <a:schemeClr val="bg1"/>
                </a:solidFill>
                <a:latin typeface="Candara"/>
                <a:ea typeface="华文楷体" panose="02010600040101010101" pitchFamily="2" charset="-122"/>
              </a:rPr>
              <a:t>产生的进位，丢掉</a:t>
            </a:r>
            <a:endParaRPr lang="zh-CN" altLang="en-US" sz="2800" dirty="0">
              <a:solidFill>
                <a:schemeClr val="bg1"/>
              </a:solidFill>
              <a:latin typeface="Candara"/>
              <a:ea typeface="华文楷体" panose="02010600040101010101" pitchFamily="2" charset="-122"/>
            </a:endParaRPr>
          </a:p>
        </p:txBody>
      </p:sp>
      <p:sp>
        <p:nvSpPr>
          <p:cNvPr id="5" name="文本框 4"/>
          <p:cNvSpPr txBox="1"/>
          <p:nvPr/>
        </p:nvSpPr>
        <p:spPr>
          <a:xfrm>
            <a:off x="708660" y="4831273"/>
            <a:ext cx="3863340" cy="1200329"/>
          </a:xfrm>
          <a:prstGeom prst="rect">
            <a:avLst/>
          </a:prstGeom>
          <a:noFill/>
        </p:spPr>
        <p:txBody>
          <a:bodyPr wrap="square" rtlCol="0">
            <a:spAutoFit/>
          </a:bodyPr>
          <a:lstStyle/>
          <a:p>
            <a:r>
              <a:rPr lang="zh-CN" altLang="en-US" sz="2400" dirty="0">
                <a:solidFill>
                  <a:schemeClr val="bg1"/>
                </a:solidFill>
                <a:latin typeface="Candara"/>
                <a:ea typeface="华文楷体" panose="02010600040101010101" pitchFamily="2" charset="-122"/>
              </a:rPr>
              <a:t>注意：补码表示的数符号位也一起参与运算，不用单独处理，简化了运算</a:t>
            </a:r>
            <a:endParaRPr lang="zh-CN" altLang="en-US" sz="2400" dirty="0">
              <a:solidFill>
                <a:schemeClr val="bg1"/>
              </a:solidFill>
              <a:latin typeface="Candara"/>
              <a:ea typeface="华文楷体"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5840" y="960121"/>
            <a:ext cx="9798148" cy="4185761"/>
          </a:xfrm>
          <a:prstGeom prst="rect">
            <a:avLst/>
          </a:prstGeom>
        </p:spPr>
        <p:txBody>
          <a:bodyPr wrap="square">
            <a:spAutoFit/>
          </a:bodyPr>
          <a:lstStyle/>
          <a:p>
            <a:pPr lvl="0" fontAlgn="base">
              <a:spcBef>
                <a:spcPct val="50000"/>
              </a:spcBef>
              <a:spcAft>
                <a:spcPct val="0"/>
              </a:spcAft>
            </a:pPr>
            <a:r>
              <a:rPr lang="zh-CN" altLang="en-US" sz="2800" dirty="0">
                <a:solidFill>
                  <a:schemeClr val="bg1"/>
                </a:solidFill>
                <a:latin typeface="华文楷体" panose="02010600040101010101" pitchFamily="2" charset="-122"/>
                <a:ea typeface="华文楷体" panose="02010600040101010101" pitchFamily="2" charset="-122"/>
              </a:rPr>
              <a:t>计算机内部运算的数使用补码表示好处：简化算法，便于</a:t>
            </a:r>
            <a:r>
              <a:rPr lang="en-US" altLang="zh-CN" sz="2800" dirty="0">
                <a:solidFill>
                  <a:schemeClr val="bg1"/>
                </a:solidFill>
                <a:latin typeface="华文楷体" panose="02010600040101010101" pitchFamily="2" charset="-122"/>
                <a:ea typeface="华文楷体" panose="02010600040101010101" pitchFamily="2" charset="-122"/>
              </a:rPr>
              <a:t>CPU</a:t>
            </a:r>
            <a:r>
              <a:rPr lang="zh-CN" altLang="en-US" sz="2800" dirty="0">
                <a:solidFill>
                  <a:schemeClr val="bg1"/>
                </a:solidFill>
                <a:latin typeface="华文楷体" panose="02010600040101010101" pitchFamily="2" charset="-122"/>
                <a:ea typeface="华文楷体" panose="02010600040101010101" pitchFamily="2" charset="-122"/>
              </a:rPr>
              <a:t>硬件电路实现</a:t>
            </a:r>
            <a:endParaRPr lang="zh-CN" altLang="en-US" sz="2800" dirty="0">
              <a:solidFill>
                <a:schemeClr val="bg1"/>
              </a:solidFill>
              <a:latin typeface="华文楷体" panose="02010600040101010101" pitchFamily="2" charset="-122"/>
              <a:ea typeface="华文楷体" panose="02010600040101010101" pitchFamily="2" charset="-122"/>
            </a:endParaRPr>
          </a:p>
          <a:p>
            <a:pPr lvl="0" fontAlgn="base">
              <a:spcBef>
                <a:spcPct val="50000"/>
              </a:spcBef>
              <a:spcAft>
                <a:spcPct val="0"/>
              </a:spcAft>
            </a:pPr>
            <a:endParaRPr lang="en-US" altLang="zh-CN" sz="2800" dirty="0">
              <a:solidFill>
                <a:schemeClr val="bg1"/>
              </a:solidFill>
              <a:latin typeface="华文楷体" panose="02010600040101010101" pitchFamily="2" charset="-122"/>
              <a:ea typeface="华文楷体" panose="02010600040101010101" pitchFamily="2" charset="-122"/>
            </a:endParaRPr>
          </a:p>
          <a:p>
            <a:pPr lvl="0" fontAlgn="base">
              <a:spcBef>
                <a:spcPct val="50000"/>
              </a:spcBef>
              <a:spcAft>
                <a:spcPct val="0"/>
              </a:spcAft>
            </a:pPr>
            <a:r>
              <a:rPr lang="zh-CN" altLang="en-US" sz="2800" dirty="0">
                <a:solidFill>
                  <a:schemeClr val="bg1"/>
                </a:solidFill>
                <a:latin typeface="华文楷体" panose="02010600040101010101" pitchFamily="2" charset="-122"/>
                <a:ea typeface="华文楷体" panose="02010600040101010101" pitchFamily="2" charset="-122"/>
              </a:rPr>
              <a:t>如加，减运算，两数用补码表示，结果也是补码形式，对结果再次求补码运算就是结果的原码形式。（</a:t>
            </a:r>
            <a:r>
              <a:rPr lang="zh-CN" altLang="en-US" sz="2800" b="1" dirty="0">
                <a:solidFill>
                  <a:schemeClr val="bg1"/>
                </a:solidFill>
                <a:latin typeface="华文楷体" panose="02010600040101010101" pitchFamily="2" charset="-122"/>
                <a:ea typeface="华文楷体" panose="02010600040101010101" pitchFamily="2" charset="-122"/>
              </a:rPr>
              <a:t>补码的补码就是原码</a:t>
            </a:r>
            <a:r>
              <a:rPr lang="zh-CN" altLang="en-US" sz="2800" dirty="0">
                <a:solidFill>
                  <a:schemeClr val="bg1"/>
                </a:solidFill>
                <a:latin typeface="华文楷体" panose="02010600040101010101" pitchFamily="2" charset="-122"/>
                <a:ea typeface="华文楷体" panose="02010600040101010101" pitchFamily="2" charset="-122"/>
              </a:rPr>
              <a:t>）</a:t>
            </a:r>
            <a:endParaRPr lang="en-US" altLang="zh-CN" sz="2800" dirty="0">
              <a:solidFill>
                <a:schemeClr val="bg1"/>
              </a:solidFill>
              <a:latin typeface="华文楷体" panose="02010600040101010101" pitchFamily="2" charset="-122"/>
              <a:ea typeface="华文楷体" panose="02010600040101010101" pitchFamily="2" charset="-122"/>
            </a:endParaRPr>
          </a:p>
          <a:p>
            <a:pPr lvl="0" fontAlgn="base">
              <a:spcBef>
                <a:spcPct val="50000"/>
              </a:spcBef>
              <a:spcAft>
                <a:spcPct val="0"/>
              </a:spcAft>
            </a:pPr>
            <a:r>
              <a:rPr lang="zh-CN" altLang="en-US" sz="2800" dirty="0">
                <a:solidFill>
                  <a:schemeClr val="bg1"/>
                </a:solidFill>
                <a:latin typeface="华文楷体" panose="02010600040101010101" pitchFamily="2" charset="-122"/>
                <a:ea typeface="华文楷体" panose="02010600040101010101" pitchFamily="2" charset="-122"/>
              </a:rPr>
              <a:t>现在已研究出了补码表示的加，减，乘，除的各种算法，</a:t>
            </a:r>
            <a:r>
              <a:rPr lang="en-US" altLang="zh-CN" sz="2800" dirty="0">
                <a:solidFill>
                  <a:schemeClr val="bg1"/>
                </a:solidFill>
                <a:latin typeface="华文楷体" panose="02010600040101010101" pitchFamily="2" charset="-122"/>
                <a:ea typeface="华文楷体" panose="02010600040101010101" pitchFamily="2" charset="-122"/>
              </a:rPr>
              <a:t>CPU</a:t>
            </a:r>
            <a:r>
              <a:rPr lang="zh-CN" altLang="en-US" sz="2800" dirty="0">
                <a:solidFill>
                  <a:schemeClr val="bg1"/>
                </a:solidFill>
                <a:latin typeface="华文楷体" panose="02010600040101010101" pitchFamily="2" charset="-122"/>
                <a:ea typeface="华文楷体" panose="02010600040101010101" pitchFamily="2" charset="-122"/>
              </a:rPr>
              <a:t>内的运算器根据这些算法来实现多位二进制数的运算，这些算法此处不再展开介绍</a:t>
            </a:r>
            <a:endParaRPr lang="en-US" altLang="zh-CN" sz="28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69697" y="1221976"/>
            <a:ext cx="7460566" cy="2942344"/>
          </a:xfrm>
          <a:prstGeom prst="rect">
            <a:avLst/>
          </a:prstGeom>
        </p:spPr>
        <p:txBody>
          <a:bodyPr wrap="square">
            <a:spAutoFit/>
          </a:bodyPr>
          <a:lstStyle/>
          <a:p>
            <a:pPr marL="576580" lvl="1" indent="-273050" fontAlgn="base">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定点纯小数， 定点纯整数</a:t>
            </a:r>
            <a:endParaRPr lang="en-US" altLang="zh-CN" sz="2400" dirty="0">
              <a:solidFill>
                <a:schemeClr val="bg1"/>
              </a:solidFill>
              <a:latin typeface="Candara"/>
              <a:ea typeface="华文楷体" panose="02010600040101010101" pitchFamily="2" charset="-122"/>
            </a:endParaRPr>
          </a:p>
          <a:p>
            <a:pPr algn="just" fontAlgn="base">
              <a:spcBef>
                <a:spcPct val="50000"/>
              </a:spcBef>
              <a:spcAft>
                <a:spcPct val="0"/>
              </a:spcAft>
            </a:pPr>
            <a:r>
              <a:rPr lang="zh-CN" altLang="en-US" sz="2800" dirty="0">
                <a:solidFill>
                  <a:schemeClr val="bg1"/>
                </a:solidFill>
                <a:latin typeface="Candara"/>
                <a:ea typeface="华文楷体" panose="02010600040101010101" pitchFamily="2" charset="-122"/>
              </a:rPr>
              <a:t>定点数：小数点固定在某一位置，分为：定点纯小数格式，定点纯整数数格式</a:t>
            </a:r>
            <a:endParaRPr lang="zh-CN" altLang="en-US" sz="2800" dirty="0">
              <a:solidFill>
                <a:schemeClr val="bg1"/>
              </a:solidFill>
              <a:latin typeface="Candara"/>
              <a:ea typeface="华文楷体" panose="02010600040101010101" pitchFamily="2" charset="-122"/>
            </a:endParaRPr>
          </a:p>
          <a:p>
            <a:pPr marL="273050" lvl="0" indent="-273050" fontAlgn="base">
              <a:spcBef>
                <a:spcPct val="20000"/>
              </a:spcBef>
              <a:spcAft>
                <a:spcPct val="0"/>
              </a:spcAft>
              <a:buClr>
                <a:srgbClr val="31B6FD"/>
              </a:buClr>
              <a:buSzPct val="100000"/>
              <a:buFont typeface="Symbol" panose="05050102010706020507" pitchFamily="18" charset="2"/>
              <a:buChar char=""/>
            </a:pPr>
            <a:r>
              <a:rPr lang="zh-CN" altLang="en-US" sz="2800" dirty="0">
                <a:solidFill>
                  <a:schemeClr val="bg1"/>
                </a:solidFill>
                <a:latin typeface="Candara"/>
                <a:ea typeface="华文楷体" panose="02010600040101010101" pitchFamily="2" charset="-122"/>
              </a:rPr>
              <a:t>浮点数</a:t>
            </a:r>
            <a:endParaRPr lang="en-US" altLang="zh-CN" sz="2800" dirty="0">
              <a:solidFill>
                <a:schemeClr val="bg1"/>
              </a:solidFill>
              <a:latin typeface="Candara"/>
              <a:ea typeface="华文楷体" panose="02010600040101010101" pitchFamily="2" charset="-122"/>
            </a:endParaRPr>
          </a:p>
          <a:p>
            <a:pPr marL="576580" lvl="1" indent="-273050" fontAlgn="base">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以指数形式表示</a:t>
            </a:r>
            <a:endParaRPr lang="en-US" altLang="zh-CN" sz="2400" dirty="0">
              <a:solidFill>
                <a:schemeClr val="bg1"/>
              </a:solidFill>
              <a:latin typeface="Candara"/>
              <a:ea typeface="华文楷体" panose="02010600040101010101" pitchFamily="2" charset="-122"/>
            </a:endParaRPr>
          </a:p>
          <a:p>
            <a:pPr marL="576580" lvl="1" indent="-273050" fontAlgn="base">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如 32</a:t>
            </a:r>
            <a:r>
              <a:rPr lang="zh-CN" altLang="zh-CN" sz="2400" dirty="0">
                <a:solidFill>
                  <a:schemeClr val="bg1"/>
                </a:solidFill>
                <a:latin typeface="Candara"/>
                <a:ea typeface="华文楷体" panose="02010600040101010101" pitchFamily="2" charset="-122"/>
              </a:rPr>
              <a:t>位二进制浮点格式如下</a:t>
            </a:r>
            <a:r>
              <a:rPr lang="zh-CN" altLang="en-US" sz="2400" dirty="0">
                <a:solidFill>
                  <a:schemeClr val="bg1"/>
                </a:solidFill>
                <a:latin typeface="Candara"/>
                <a:ea typeface="华文楷体" panose="02010600040101010101" pitchFamily="2" charset="-122"/>
              </a:rPr>
              <a:t>：</a:t>
            </a:r>
            <a:endParaRPr lang="zh-CN" altLang="en-US" sz="2400" dirty="0">
              <a:solidFill>
                <a:schemeClr val="bg1"/>
              </a:solidFill>
              <a:latin typeface="Candara"/>
              <a:ea typeface="华文楷体" panose="02010600040101010101" pitchFamily="2" charset="-122"/>
            </a:endParaRPr>
          </a:p>
        </p:txBody>
      </p:sp>
      <p:sp>
        <p:nvSpPr>
          <p:cNvPr id="3" name="矩形 2"/>
          <p:cNvSpPr/>
          <p:nvPr/>
        </p:nvSpPr>
        <p:spPr>
          <a:xfrm>
            <a:off x="3273084" y="303572"/>
            <a:ext cx="4134465" cy="76944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4400" b="0" i="0" u="none" strike="noStrike" kern="0" cap="none" spc="0" normalizeH="0" baseline="0" noProof="0" dirty="0">
                <a:ln>
                  <a:noFill/>
                </a:ln>
                <a:solidFill>
                  <a:srgbClr val="FFFFFF"/>
                </a:solidFill>
                <a:effectLst/>
                <a:uLnTx/>
                <a:uFillTx/>
                <a:latin typeface="Candara"/>
                <a:ea typeface="华文新魏" panose="02010800040101010101" pitchFamily="2" charset="-122"/>
                <a:cs typeface="+mj-cs"/>
              </a:rPr>
              <a:t>定点数和浮点数</a:t>
            </a:r>
            <a:endParaRPr kumimoji="0" lang="zh-CN" altLang="en-US" sz="1800" b="0" i="0" u="none" strike="noStrike" kern="0" cap="none" spc="0" normalizeH="0" baseline="0" noProof="0" dirty="0">
              <a:ln>
                <a:noFill/>
              </a:ln>
              <a:solidFill>
                <a:sysClr val="windowText" lastClr="000000"/>
              </a:solidFill>
              <a:effectLst/>
              <a:uLnTx/>
              <a:uFillTx/>
            </a:endParaRPr>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43689" y="4357934"/>
            <a:ext cx="85328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8721" y="1097438"/>
            <a:ext cx="9861452" cy="5078313"/>
          </a:xfrm>
          <a:prstGeom prst="rect">
            <a:avLst/>
          </a:prstGeom>
        </p:spPr>
        <p:txBody>
          <a:bodyPr wrap="square">
            <a:spAutoFit/>
          </a:bodyPr>
          <a:lstStyle/>
          <a:p>
            <a:pPr lvl="0" algn="just" fontAlgn="base">
              <a:spcBef>
                <a:spcPct val="50000"/>
              </a:spcBef>
              <a:spcAft>
                <a:spcPct val="0"/>
              </a:spcAft>
            </a:pPr>
            <a:r>
              <a:rPr lang="zh-CN" altLang="en-US" sz="2400" b="1" dirty="0">
                <a:solidFill>
                  <a:schemeClr val="bg1"/>
                </a:solidFill>
                <a:latin typeface="华文楷体" panose="02010600040101010101" pitchFamily="2" charset="-122"/>
                <a:ea typeface="华文楷体" panose="02010600040101010101" pitchFamily="2" charset="-122"/>
              </a:rPr>
              <a:t>定点纯小数格式：</a:t>
            </a:r>
            <a:endParaRPr lang="zh-CN" altLang="en-US" sz="2400" dirty="0">
              <a:solidFill>
                <a:schemeClr val="bg1"/>
              </a:solidFill>
              <a:latin typeface="华文楷体" panose="02010600040101010101" pitchFamily="2" charset="-122"/>
              <a:ea typeface="华文楷体" panose="02010600040101010101" pitchFamily="2" charset="-122"/>
            </a:endParaRPr>
          </a:p>
          <a:p>
            <a:pPr lvl="0" algn="just" fontAlgn="base">
              <a:spcBef>
                <a:spcPct val="50000"/>
              </a:spcBef>
              <a:spcAft>
                <a:spcPct val="0"/>
              </a:spcAft>
            </a:pPr>
            <a:r>
              <a:rPr lang="zh-CN" altLang="en-US" sz="2400" dirty="0">
                <a:solidFill>
                  <a:schemeClr val="bg1"/>
                </a:solidFill>
                <a:latin typeface="华文楷体" panose="02010600040101010101" pitchFamily="2" charset="-122"/>
                <a:ea typeface="华文楷体" panose="02010600040101010101" pitchFamily="2" charset="-122"/>
              </a:rPr>
              <a:t>      定点纯小数格式是把小数点固定在数值部分最高位的左边，符号位的右边，它的绝对值小于</a:t>
            </a:r>
            <a:r>
              <a:rPr lang="en-US" altLang="zh-CN" sz="2400" dirty="0">
                <a:solidFill>
                  <a:schemeClr val="bg1"/>
                </a:solidFill>
                <a:latin typeface="华文楷体" panose="02010600040101010101" pitchFamily="2" charset="-122"/>
                <a:ea typeface="华文楷体" panose="02010600040101010101" pitchFamily="2" charset="-122"/>
              </a:rPr>
              <a:t>1</a:t>
            </a:r>
            <a:endParaRPr lang="zh-CN" altLang="en-US" sz="2400" dirty="0">
              <a:solidFill>
                <a:schemeClr val="bg1"/>
              </a:solidFill>
              <a:latin typeface="华文楷体" panose="02010600040101010101" pitchFamily="2" charset="-122"/>
              <a:ea typeface="华文楷体" panose="02010600040101010101" pitchFamily="2" charset="-122"/>
            </a:endParaRPr>
          </a:p>
          <a:p>
            <a:pPr lvl="0" algn="just" fontAlgn="base">
              <a:spcBef>
                <a:spcPct val="50000"/>
              </a:spcBef>
              <a:spcAft>
                <a:spcPct val="0"/>
              </a:spcAft>
            </a:pPr>
            <a:r>
              <a:rPr lang="zh-CN" altLang="en-US" sz="2400" b="1" dirty="0">
                <a:solidFill>
                  <a:schemeClr val="bg1"/>
                </a:solidFill>
                <a:latin typeface="华文楷体" panose="02010600040101010101" pitchFamily="2" charset="-122"/>
                <a:ea typeface="华文楷体" panose="02010600040101010101" pitchFamily="2" charset="-122"/>
              </a:rPr>
              <a:t>定点纯整数格式：</a:t>
            </a:r>
            <a:endParaRPr lang="zh-CN" altLang="en-US" sz="2400" dirty="0">
              <a:solidFill>
                <a:schemeClr val="bg1"/>
              </a:solidFill>
              <a:latin typeface="华文楷体" panose="02010600040101010101" pitchFamily="2" charset="-122"/>
              <a:ea typeface="华文楷体" panose="02010600040101010101" pitchFamily="2" charset="-122"/>
            </a:endParaRPr>
          </a:p>
          <a:p>
            <a:pPr lvl="0" algn="just" fontAlgn="base">
              <a:spcBef>
                <a:spcPct val="50000"/>
              </a:spcBef>
              <a:spcAft>
                <a:spcPct val="0"/>
              </a:spcAft>
            </a:pPr>
            <a:r>
              <a:rPr lang="zh-CN" altLang="en-US" sz="2400" dirty="0">
                <a:solidFill>
                  <a:schemeClr val="bg1"/>
                </a:solidFill>
                <a:latin typeface="华文楷体" panose="02010600040101010101" pitchFamily="2" charset="-122"/>
                <a:ea typeface="华文楷体" panose="02010600040101010101" pitchFamily="2" charset="-122"/>
              </a:rPr>
              <a:t>      定点纯整数格式：把小数点固定在数值部分最低位的右边（可省略）</a:t>
            </a:r>
            <a:endParaRPr lang="en-US" altLang="zh-CN" sz="2400" dirty="0">
              <a:solidFill>
                <a:schemeClr val="bg1"/>
              </a:solidFill>
              <a:latin typeface="华文楷体" panose="02010600040101010101" pitchFamily="2" charset="-122"/>
              <a:ea typeface="华文楷体" panose="02010600040101010101" pitchFamily="2" charset="-122"/>
            </a:endParaRPr>
          </a:p>
          <a:p>
            <a:pPr lvl="0" algn="just" fontAlgn="base">
              <a:spcBef>
                <a:spcPct val="50000"/>
              </a:spcBef>
              <a:spcAft>
                <a:spcPct val="0"/>
              </a:spcAft>
            </a:pPr>
            <a:endParaRPr lang="en-US" altLang="zh-CN" sz="2400" dirty="0">
              <a:solidFill>
                <a:schemeClr val="bg1"/>
              </a:solidFill>
              <a:latin typeface="华文楷体" panose="02010600040101010101" pitchFamily="2" charset="-122"/>
              <a:ea typeface="华文楷体" panose="02010600040101010101" pitchFamily="2" charset="-122"/>
            </a:endParaRPr>
          </a:p>
          <a:p>
            <a:pPr lvl="0" algn="just" fontAlgn="base">
              <a:spcBef>
                <a:spcPct val="50000"/>
              </a:spcBef>
              <a:spcAft>
                <a:spcPct val="0"/>
              </a:spcAft>
            </a:pPr>
            <a:endParaRPr lang="en-US" altLang="zh-CN" sz="2400" dirty="0">
              <a:solidFill>
                <a:schemeClr val="bg1"/>
              </a:solidFill>
              <a:latin typeface="华文楷体" panose="02010600040101010101" pitchFamily="2" charset="-122"/>
              <a:ea typeface="华文楷体" panose="02010600040101010101" pitchFamily="2" charset="-122"/>
            </a:endParaRPr>
          </a:p>
          <a:p>
            <a:pPr lvl="0" algn="just" fontAlgn="base">
              <a:spcBef>
                <a:spcPct val="50000"/>
              </a:spcBef>
              <a:spcAft>
                <a:spcPct val="0"/>
              </a:spcAft>
            </a:pPr>
            <a:r>
              <a:rPr lang="zh-CN" altLang="en-US" sz="2400" dirty="0">
                <a:solidFill>
                  <a:schemeClr val="bg1"/>
                </a:solidFill>
                <a:latin typeface="华文楷体" panose="02010600040101010101" pitchFamily="2" charset="-122"/>
                <a:ea typeface="华文楷体" panose="02010600040101010101" pitchFamily="2" charset="-122"/>
              </a:rPr>
              <a:t>定点数处理要求的硬件比较简单，但它的表示范围有限，因此就有了数的浮点表示。</a:t>
            </a:r>
            <a:endParaRPr lang="zh-CN" altLang="en-US" sz="2400" dirty="0">
              <a:solidFill>
                <a:schemeClr val="bg1"/>
              </a:solidFill>
              <a:latin typeface="华文楷体" panose="02010600040101010101" pitchFamily="2" charset="-122"/>
              <a:ea typeface="华文楷体" panose="02010600040101010101" pitchFamily="2" charset="-122"/>
            </a:endParaRPr>
          </a:p>
          <a:p>
            <a:pPr lvl="0" fontAlgn="base">
              <a:spcBef>
                <a:spcPct val="50000"/>
              </a:spcBef>
              <a:spcAft>
                <a:spcPct val="0"/>
              </a:spcAft>
            </a:pPr>
            <a:endParaRPr lang="zh-CN" altLang="en-US" sz="2400" dirty="0">
              <a:solidFill>
                <a:schemeClr val="bg1"/>
              </a:solidFill>
              <a:latin typeface="Arial" panose="020B0604020202090204" pitchFamily="34" charset="0"/>
              <a:ea typeface="宋体" panose="0201060003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4217670" y="3966210"/>
          <a:ext cx="2857500" cy="561975"/>
        </p:xfrm>
        <a:graphic>
          <a:graphicData uri="http://schemas.openxmlformats.org/presentationml/2006/ole">
            <mc:AlternateContent xmlns:mc="http://schemas.openxmlformats.org/markup-compatibility/2006">
              <mc:Choice xmlns:v="urn:schemas-microsoft-com:vml" Requires="v">
                <p:oleObj spid="_x0000_s3251" name="" r:id="rId1" imgW="2487295" imgH="557530" progId="SmartDraw.2">
                  <p:embed/>
                </p:oleObj>
              </mc:Choice>
              <mc:Fallback>
                <p:oleObj name="" r:id="rId1" imgW="2487295" imgH="557530" progId="SmartDraw.2">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670" y="3966210"/>
                        <a:ext cx="28575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228600" y="1857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4103370" y="1114583"/>
          <a:ext cx="2438400" cy="542925"/>
        </p:xfrm>
        <a:graphic>
          <a:graphicData uri="http://schemas.openxmlformats.org/presentationml/2006/ole">
            <mc:AlternateContent xmlns:mc="http://schemas.openxmlformats.org/markup-compatibility/2006">
              <mc:Choice xmlns:v="urn:schemas-microsoft-com:vml" Requires="v">
                <p:oleObj spid="_x0000_s3252" name="" r:id="rId3" imgW="1957070" imgH="557530" progId="SmartDraw.2">
                  <p:embed/>
                </p:oleObj>
              </mc:Choice>
              <mc:Fallback>
                <p:oleObj name="" r:id="rId3" imgW="1957070" imgH="557530" progId="SmartDraw.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370" y="1114583"/>
                        <a:ext cx="24384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5375" y="574000"/>
            <a:ext cx="10241279" cy="4875181"/>
          </a:xfrm>
          <a:prstGeom prst="rect">
            <a:avLst/>
          </a:prstGeom>
        </p:spPr>
        <p:txBody>
          <a:bodyPr wrap="square">
            <a:spAutoFit/>
          </a:bodyPr>
          <a:lstStyle/>
          <a:p>
            <a:pPr marL="419100" lvl="0" indent="-382905" fontAlgn="base">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浮点数格式：数的符号</a:t>
            </a:r>
            <a:r>
              <a:rPr lang="en-US" altLang="zh-CN" sz="2400" dirty="0">
                <a:solidFill>
                  <a:schemeClr val="bg1"/>
                </a:solidFill>
                <a:latin typeface="Candara"/>
                <a:ea typeface="华文楷体" panose="02010600040101010101" pitchFamily="2" charset="-122"/>
              </a:rPr>
              <a:t>+</a:t>
            </a:r>
            <a:r>
              <a:rPr lang="zh-CN" altLang="en-US" sz="2400" dirty="0">
                <a:solidFill>
                  <a:schemeClr val="bg1"/>
                </a:solidFill>
                <a:latin typeface="Candara"/>
                <a:ea typeface="华文楷体" panose="02010600040101010101" pitchFamily="2" charset="-122"/>
              </a:rPr>
              <a:t>阶码和思想来源于科学计数法（指数）</a:t>
            </a:r>
            <a:endParaRPr lang="en-US" altLang="zh-CN" sz="2400" dirty="0">
              <a:solidFill>
                <a:schemeClr val="bg1"/>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buFont typeface="Symbol" panose="05050102010706020507" pitchFamily="18" charset="2"/>
              <a:buChar char=""/>
            </a:pPr>
            <a:r>
              <a:rPr lang="zh-CN" altLang="en-US" sz="2200" dirty="0">
                <a:solidFill>
                  <a:schemeClr val="bg1"/>
                </a:solidFill>
                <a:latin typeface="Candara"/>
                <a:ea typeface="华文楷体" panose="02010600040101010101" pitchFamily="2" charset="-122"/>
              </a:rPr>
              <a:t>容许的数值范围大，现在的</a:t>
            </a:r>
            <a:r>
              <a:rPr lang="en-US" altLang="zh-CN" sz="2200" dirty="0">
                <a:solidFill>
                  <a:schemeClr val="bg1"/>
                </a:solidFill>
                <a:latin typeface="Candara"/>
                <a:ea typeface="华文楷体" panose="02010600040101010101" pitchFamily="2" charset="-122"/>
              </a:rPr>
              <a:t>CPU</a:t>
            </a:r>
            <a:r>
              <a:rPr lang="zh-CN" altLang="en-US" sz="2200" dirty="0">
                <a:solidFill>
                  <a:schemeClr val="bg1"/>
                </a:solidFill>
                <a:latin typeface="Candara"/>
                <a:ea typeface="华文楷体" panose="02010600040101010101" pitchFamily="2" charset="-122"/>
              </a:rPr>
              <a:t>内部直接有浮点数运算器</a:t>
            </a:r>
            <a:endParaRPr lang="en-US" altLang="zh-CN" sz="2200" dirty="0">
              <a:solidFill>
                <a:schemeClr val="bg1"/>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buFont typeface="Symbol" panose="05050102010706020507" pitchFamily="18" charset="2"/>
              <a:buChar char=""/>
            </a:pPr>
            <a:r>
              <a:rPr lang="zh-CN" altLang="en-US" sz="2200" dirty="0">
                <a:solidFill>
                  <a:schemeClr val="bg1"/>
                </a:solidFill>
                <a:latin typeface="Candara"/>
                <a:ea typeface="华文楷体" panose="02010600040101010101" pitchFamily="2" charset="-122"/>
              </a:rPr>
              <a:t>缺点：浮点数形式表示的数的加减乘除算法更复杂，即</a:t>
            </a:r>
            <a:r>
              <a:rPr lang="en-US" altLang="zh-CN" sz="2200" dirty="0">
                <a:solidFill>
                  <a:schemeClr val="bg1"/>
                </a:solidFill>
                <a:latin typeface="Candara"/>
                <a:ea typeface="华文楷体" panose="02010600040101010101" pitchFamily="2" charset="-122"/>
              </a:rPr>
              <a:t>CPU</a:t>
            </a:r>
            <a:r>
              <a:rPr lang="zh-CN" altLang="en-US" sz="2200" dirty="0">
                <a:solidFill>
                  <a:schemeClr val="bg1"/>
                </a:solidFill>
                <a:latin typeface="Candara"/>
                <a:ea typeface="华文楷体" panose="02010600040101010101" pitchFamily="2" charset="-122"/>
              </a:rPr>
              <a:t>的处理硬件复杂</a:t>
            </a:r>
            <a:endParaRPr lang="en-US" altLang="zh-CN" sz="2200" dirty="0">
              <a:solidFill>
                <a:schemeClr val="bg1"/>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buFont typeface="Symbol" panose="05050102010706020507" pitchFamily="18" charset="2"/>
              <a:buChar char=""/>
            </a:pPr>
            <a:r>
              <a:rPr lang="zh-CN" altLang="zh-CN" sz="2200" dirty="0">
                <a:solidFill>
                  <a:schemeClr val="bg1"/>
                </a:solidFill>
                <a:latin typeface="Candara"/>
                <a:ea typeface="华文楷体" panose="02010600040101010101" pitchFamily="2" charset="-122"/>
              </a:rPr>
              <a:t>数学中的科学计数法是指用指数表示数的范围。计算机参照科学计数法，用浮点数表示数值较大或者精度较高的数。浮点数分阶码和尾数两部分，阶码类似数学中的数的指数部分，它也是一个带符号的整数。尾数表示数的有效数值，一般采用纯小数形式</a:t>
            </a:r>
            <a:endParaRPr lang="en-US" altLang="zh-CN" sz="2200" dirty="0">
              <a:solidFill>
                <a:schemeClr val="bg1"/>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buFont typeface="Symbol" panose="05050102010706020507" pitchFamily="18" charset="2"/>
              <a:buChar char=""/>
            </a:pPr>
            <a:r>
              <a:rPr lang="zh-CN" altLang="en-US" sz="2200" dirty="0">
                <a:solidFill>
                  <a:schemeClr val="bg1"/>
                </a:solidFill>
                <a:latin typeface="Candara"/>
                <a:ea typeface="华文楷体" panose="02010600040101010101" pitchFamily="2" charset="-122"/>
              </a:rPr>
              <a:t>阶码：小数点位置</a:t>
            </a:r>
            <a:r>
              <a:rPr lang="en-US" altLang="zh-CN" sz="2200" dirty="0">
                <a:solidFill>
                  <a:schemeClr val="bg1"/>
                </a:solidFill>
                <a:latin typeface="Candara"/>
                <a:ea typeface="华文楷体" panose="02010600040101010101" pitchFamily="2" charset="-122"/>
              </a:rPr>
              <a:t>——</a:t>
            </a:r>
            <a:r>
              <a:rPr lang="zh-CN" altLang="en-US" sz="2200" dirty="0">
                <a:solidFill>
                  <a:schemeClr val="bg1"/>
                </a:solidFill>
                <a:latin typeface="Candara"/>
                <a:ea typeface="华文楷体" panose="02010600040101010101" pitchFamily="2" charset="-122"/>
              </a:rPr>
              <a:t>带符号的整数</a:t>
            </a:r>
            <a:r>
              <a:rPr lang="en-US" altLang="zh-CN" sz="2200" dirty="0">
                <a:solidFill>
                  <a:schemeClr val="bg1"/>
                </a:solidFill>
                <a:latin typeface="Candara"/>
                <a:ea typeface="华文楷体" panose="02010600040101010101" pitchFamily="2" charset="-122"/>
              </a:rPr>
              <a:t>——</a:t>
            </a:r>
            <a:r>
              <a:rPr lang="zh-CN" altLang="en-US" sz="2200" dirty="0">
                <a:solidFill>
                  <a:schemeClr val="bg1"/>
                </a:solidFill>
                <a:latin typeface="Candara"/>
                <a:ea typeface="华文楷体" panose="02010600040101010101" pitchFamily="2" charset="-122"/>
              </a:rPr>
              <a:t>类似于数学中数的指数部分</a:t>
            </a:r>
            <a:endParaRPr lang="en-US" altLang="zh-CN" sz="2200" dirty="0">
              <a:solidFill>
                <a:schemeClr val="bg1"/>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buFont typeface="Symbol" panose="05050102010706020507" pitchFamily="18" charset="2"/>
              <a:buChar char=""/>
            </a:pPr>
            <a:r>
              <a:rPr lang="zh-CN" altLang="en-US" sz="2200" dirty="0">
                <a:solidFill>
                  <a:schemeClr val="bg1"/>
                </a:solidFill>
                <a:latin typeface="Candara"/>
                <a:ea typeface="华文楷体" panose="02010600040101010101" pitchFamily="2" charset="-122"/>
              </a:rPr>
              <a:t>尾数表示数的有效数值：纯小数</a:t>
            </a:r>
            <a:endParaRPr lang="zh-CN" altLang="en-US" sz="2200" dirty="0">
              <a:solidFill>
                <a:schemeClr val="bg1"/>
              </a:solidFill>
              <a:latin typeface="Candara"/>
              <a:ea typeface="华文楷体" panose="02010600040101010101" pitchFamily="2" charset="-122"/>
            </a:endParaRPr>
          </a:p>
          <a:p>
            <a:pPr marL="419100" lvl="0" indent="-382905" eaLnBrk="0" fontAlgn="base" hangingPunct="0">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如-34500=  -0.1000011011000100</a:t>
            </a:r>
            <a:r>
              <a:rPr lang="zh-CN" altLang="en-US" sz="2000" dirty="0">
                <a:solidFill>
                  <a:schemeClr val="bg1"/>
                </a:solidFill>
                <a:latin typeface="Candara"/>
                <a:ea typeface="华文楷体" panose="02010600040101010101" pitchFamily="2" charset="-122"/>
              </a:rPr>
              <a:t> </a:t>
            </a:r>
            <a:r>
              <a:rPr lang="zh-CN" altLang="en-US" sz="2000" b="1" dirty="0">
                <a:solidFill>
                  <a:schemeClr val="bg1"/>
                </a:solidFill>
                <a:latin typeface="Candara"/>
                <a:ea typeface="华文楷体" panose="02010600040101010101" pitchFamily="2" charset="-122"/>
                <a:sym typeface="Symbol" panose="05050102010706020507" pitchFamily="18" charset="2"/>
              </a:rPr>
              <a:t> </a:t>
            </a:r>
            <a:r>
              <a:rPr lang="zh-CN" altLang="en-US" sz="2000" dirty="0">
                <a:solidFill>
                  <a:schemeClr val="bg1"/>
                </a:solidFill>
                <a:latin typeface="Candara"/>
                <a:ea typeface="华文楷体" panose="02010600040101010101" pitchFamily="2" charset="-122"/>
                <a:sym typeface="Symbol" panose="05050102010706020507" pitchFamily="18" charset="2"/>
              </a:rPr>
              <a:t>2</a:t>
            </a:r>
            <a:r>
              <a:rPr lang="zh-CN" altLang="en-US" sz="2800" baseline="30000" dirty="0">
                <a:solidFill>
                  <a:schemeClr val="bg1"/>
                </a:solidFill>
                <a:latin typeface="Candara"/>
                <a:ea typeface="华文楷体" panose="02010600040101010101" pitchFamily="2" charset="-122"/>
                <a:sym typeface="Symbol" panose="05050102010706020507" pitchFamily="18" charset="2"/>
              </a:rPr>
              <a:t>16</a:t>
            </a:r>
            <a:endParaRPr lang="zh-CN" altLang="en-US" sz="2800" baseline="30000" dirty="0">
              <a:solidFill>
                <a:schemeClr val="bg1"/>
              </a:solidFill>
              <a:latin typeface="Candara"/>
              <a:ea typeface="华文楷体" panose="02010600040101010101" pitchFamily="2" charset="-122"/>
              <a:sym typeface="Symbol" panose="05050102010706020507" pitchFamily="18" charset="2"/>
            </a:endParaRPr>
          </a:p>
          <a:p>
            <a:pPr marL="419100" lvl="0" indent="-382905" eaLnBrk="0" fontAlgn="base" hangingPunct="0">
              <a:spcBef>
                <a:spcPct val="20000"/>
              </a:spcBef>
              <a:spcAft>
                <a:spcPct val="0"/>
              </a:spcAft>
              <a:buClr>
                <a:srgbClr val="31B6FD"/>
              </a:buClr>
              <a:buSzPct val="100000"/>
              <a:buFont typeface="Symbol" panose="05050102010706020507" pitchFamily="18" charset="2"/>
              <a:buChar char=""/>
            </a:pPr>
            <a:r>
              <a:rPr lang="en-US" altLang="zh-CN" sz="2800" baseline="30000" dirty="0">
                <a:solidFill>
                  <a:schemeClr val="bg1"/>
                </a:solidFill>
                <a:latin typeface="Candara"/>
                <a:ea typeface="华文楷体" panose="02010600040101010101" pitchFamily="2" charset="-122"/>
                <a:sym typeface="Symbol" panose="05050102010706020507" pitchFamily="18" charset="2"/>
              </a:rPr>
              <a:t> 1  00010000   10000110110001000000000</a:t>
            </a:r>
            <a:endParaRPr lang="en-US" altLang="zh-CN" sz="3200" dirty="0">
              <a:solidFill>
                <a:schemeClr val="bg1"/>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buFont typeface="Symbol" panose="05050102010706020507" pitchFamily="18" charset="2"/>
              <a:buChar char=""/>
            </a:pPr>
            <a:endParaRPr lang="zh-CN" altLang="en-US" sz="2200" dirty="0">
              <a:solidFill>
                <a:srgbClr val="073E87"/>
              </a:solidFill>
              <a:latin typeface="Candara"/>
              <a:ea typeface="华文楷体" panose="02010600040101010101" pitchFamily="2" charset="-122"/>
            </a:endParaRPr>
          </a:p>
        </p:txBody>
      </p:sp>
      <p:sp>
        <p:nvSpPr>
          <p:cNvPr id="3" name="矩形 2"/>
          <p:cNvSpPr/>
          <p:nvPr/>
        </p:nvSpPr>
        <p:spPr>
          <a:xfrm>
            <a:off x="3269056" y="0"/>
            <a:ext cx="3262432" cy="70788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4000" dirty="0">
                <a:solidFill>
                  <a:schemeClr val="bg1"/>
                </a:solidFill>
                <a:latin typeface="Candara"/>
                <a:ea typeface="华文楷体" panose="02010600040101010101" pitchFamily="2" charset="-122"/>
              </a:rPr>
              <a:t>浮点数表示法</a:t>
            </a:r>
            <a:endParaRPr lang="zh-CN" altLang="en-US" sz="4000" dirty="0">
              <a:solidFill>
                <a:schemeClr val="bg1"/>
              </a:solidFill>
              <a:latin typeface="Candara"/>
              <a:ea typeface="华文楷体" panose="02010600040101010101" pitchFamily="2" charset="-122"/>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2535" y="5669049"/>
            <a:ext cx="822325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a:off x="1392996" y="4725281"/>
            <a:ext cx="76200" cy="1447800"/>
          </a:xfrm>
          <a:prstGeom prst="line">
            <a:avLst/>
          </a:prstGeom>
          <a:noFill/>
          <a:ln w="762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prstClr val="black"/>
              </a:solidFill>
              <a:latin typeface="Arial" panose="020B0604020202090204" pitchFamily="34" charset="0"/>
              <a:ea typeface="宋体" panose="02010600030101010101" pitchFamily="2" charset="-122"/>
            </a:endParaRPr>
          </a:p>
        </p:txBody>
      </p:sp>
      <p:sp>
        <p:nvSpPr>
          <p:cNvPr id="6" name="Line 6"/>
          <p:cNvSpPr>
            <a:spLocks noChangeShapeType="1"/>
          </p:cNvSpPr>
          <p:nvPr/>
        </p:nvSpPr>
        <p:spPr bwMode="auto">
          <a:xfrm>
            <a:off x="2414075" y="4725281"/>
            <a:ext cx="152400" cy="1371600"/>
          </a:xfrm>
          <a:prstGeom prst="line">
            <a:avLst/>
          </a:prstGeom>
          <a:noFill/>
          <a:ln w="762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prstClr val="black"/>
              </a:solidFill>
              <a:latin typeface="Arial" panose="020B0604020202090204" pitchFamily="34" charset="0"/>
              <a:ea typeface="宋体" panose="02010600030101010101" pitchFamily="2" charset="-122"/>
            </a:endParaRPr>
          </a:p>
        </p:txBody>
      </p:sp>
      <p:sp>
        <p:nvSpPr>
          <p:cNvPr id="7" name="Line 7"/>
          <p:cNvSpPr>
            <a:spLocks noChangeShapeType="1"/>
          </p:cNvSpPr>
          <p:nvPr/>
        </p:nvSpPr>
        <p:spPr bwMode="auto">
          <a:xfrm>
            <a:off x="4775060" y="4725281"/>
            <a:ext cx="914400" cy="1371600"/>
          </a:xfrm>
          <a:prstGeom prst="line">
            <a:avLst/>
          </a:prstGeom>
          <a:noFill/>
          <a:ln w="762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prstClr val="black"/>
              </a:solidFill>
              <a:latin typeface="Arial" panose="020B060402020209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5870" y="2251710"/>
            <a:ext cx="9486900" cy="3693319"/>
          </a:xfrm>
          <a:prstGeom prst="rect">
            <a:avLst/>
          </a:prstGeom>
          <a:noFill/>
        </p:spPr>
        <p:txBody>
          <a:bodyPr wrap="square" rtlCol="0">
            <a:spAutoFit/>
          </a:bodyPr>
          <a:lstStyle/>
          <a:p>
            <a:r>
              <a:rPr lang="zh-CN" altLang="en-US" sz="2400" dirty="0">
                <a:solidFill>
                  <a:schemeClr val="bg1"/>
                </a:solidFill>
                <a:latin typeface="华文楷体" panose="02010600040101010101" pitchFamily="2" charset="-122"/>
                <a:ea typeface="华文楷体" panose="02010600040101010101" pitchFamily="2" charset="-122"/>
              </a:rPr>
              <a:t>    为了提高浮点数表示的精度，规定其尾数的最高位必须是非零的有效位，称为浮点数的规格化形式。浮点数的表示范围取决于阶码值，精度取决于尾数。目前计算机中使用的浮点数标准是</a:t>
            </a:r>
            <a:r>
              <a:rPr lang="en-US" altLang="zh-CN" sz="2400" dirty="0">
                <a:solidFill>
                  <a:schemeClr val="bg1"/>
                </a:solidFill>
                <a:latin typeface="华文楷体" panose="02010600040101010101" pitchFamily="2" charset="-122"/>
                <a:ea typeface="华文楷体" panose="02010600040101010101" pitchFamily="2" charset="-122"/>
              </a:rPr>
              <a:t>IEEE（</a:t>
            </a:r>
            <a:r>
              <a:rPr lang="zh-CN" altLang="en-US" sz="2400" dirty="0">
                <a:solidFill>
                  <a:schemeClr val="bg1"/>
                </a:solidFill>
                <a:latin typeface="华文楷体" panose="02010600040101010101" pitchFamily="2" charset="-122"/>
                <a:ea typeface="华文楷体" panose="02010600040101010101" pitchFamily="2" charset="-122"/>
              </a:rPr>
              <a:t>电气和电子工程师协会）所定义的，有单精度（</a:t>
            </a:r>
            <a:r>
              <a:rPr lang="en-US" altLang="zh-CN" sz="2400" dirty="0">
                <a:solidFill>
                  <a:schemeClr val="bg1"/>
                </a:solidFill>
                <a:latin typeface="华文楷体" panose="02010600040101010101" pitchFamily="2" charset="-122"/>
                <a:ea typeface="华文楷体" panose="02010600040101010101" pitchFamily="2" charset="-122"/>
              </a:rPr>
              <a:t>32</a:t>
            </a:r>
            <a:r>
              <a:rPr lang="zh-CN" altLang="en-US" sz="2400" dirty="0">
                <a:solidFill>
                  <a:schemeClr val="bg1"/>
                </a:solidFill>
                <a:latin typeface="华文楷体" panose="02010600040101010101" pitchFamily="2" charset="-122"/>
                <a:ea typeface="华文楷体" panose="02010600040101010101" pitchFamily="2" charset="-122"/>
              </a:rPr>
              <a:t>位）和双精度（</a:t>
            </a:r>
            <a:r>
              <a:rPr lang="en-US" altLang="zh-CN" sz="2400" dirty="0">
                <a:solidFill>
                  <a:schemeClr val="bg1"/>
                </a:solidFill>
                <a:latin typeface="华文楷体" panose="02010600040101010101" pitchFamily="2" charset="-122"/>
                <a:ea typeface="华文楷体" panose="02010600040101010101" pitchFamily="2" charset="-122"/>
              </a:rPr>
              <a:t>64</a:t>
            </a:r>
            <a:r>
              <a:rPr lang="zh-CN" altLang="en-US" sz="2400" dirty="0">
                <a:solidFill>
                  <a:schemeClr val="bg1"/>
                </a:solidFill>
                <a:latin typeface="华文楷体" panose="02010600040101010101" pitchFamily="2" charset="-122"/>
                <a:ea typeface="华文楷体" panose="02010600040101010101" pitchFamily="2" charset="-122"/>
              </a:rPr>
              <a:t>为）两种类型</a:t>
            </a:r>
            <a:endParaRPr lang="en-US" altLang="zh-CN" sz="2400" dirty="0">
              <a:solidFill>
                <a:schemeClr val="bg1"/>
              </a:solidFill>
              <a:latin typeface="华文楷体" panose="02010600040101010101" pitchFamily="2" charset="-122"/>
              <a:ea typeface="华文楷体" panose="02010600040101010101" pitchFamily="2" charset="-122"/>
            </a:endParaRPr>
          </a:p>
          <a:p>
            <a:r>
              <a:rPr lang="en-US" altLang="zh-CN" sz="2400" dirty="0">
                <a:solidFill>
                  <a:schemeClr val="bg1"/>
                </a:solidFill>
                <a:latin typeface="华文楷体" panose="02010600040101010101" pitchFamily="2" charset="-122"/>
                <a:ea typeface="华文楷体" panose="02010600040101010101" pitchFamily="2" charset="-122"/>
              </a:rPr>
              <a:t>    </a:t>
            </a:r>
            <a:r>
              <a:rPr lang="zh-CN" altLang="zh-CN" sz="2400" dirty="0">
                <a:solidFill>
                  <a:schemeClr val="bg1"/>
                </a:solidFill>
                <a:latin typeface="华文楷体" panose="02010600040101010101" pitchFamily="2" charset="-122"/>
                <a:ea typeface="华文楷体" panose="02010600040101010101" pitchFamily="2" charset="-122"/>
              </a:rPr>
              <a:t>由于浮点运算比较复杂，</a:t>
            </a:r>
            <a:r>
              <a:rPr lang="en-US" altLang="zh-CN" sz="2400" dirty="0">
                <a:solidFill>
                  <a:schemeClr val="bg1"/>
                </a:solidFill>
                <a:latin typeface="华文楷体" panose="02010600040101010101" pitchFamily="2" charset="-122"/>
                <a:ea typeface="华文楷体" panose="02010600040101010101" pitchFamily="2" charset="-122"/>
              </a:rPr>
              <a:t>CPU</a:t>
            </a:r>
            <a:r>
              <a:rPr lang="zh-CN" altLang="zh-CN" sz="2400" dirty="0">
                <a:solidFill>
                  <a:schemeClr val="bg1"/>
                </a:solidFill>
                <a:latin typeface="华文楷体" panose="02010600040101010101" pitchFamily="2" charset="-122"/>
                <a:ea typeface="华文楷体" panose="02010600040101010101" pitchFamily="2" charset="-122"/>
              </a:rPr>
              <a:t>中都有处理浮点运算的专门部件。浮点运算能力已经成为衡量计算机性能的主要指标。如我国超级计算机神威太湖之光的计算速度为</a:t>
            </a:r>
            <a:r>
              <a:rPr lang="en-US" altLang="zh-CN" sz="2400" dirty="0">
                <a:solidFill>
                  <a:schemeClr val="bg1"/>
                </a:solidFill>
                <a:latin typeface="华文楷体" panose="02010600040101010101" pitchFamily="2" charset="-122"/>
                <a:ea typeface="华文楷体" panose="02010600040101010101" pitchFamily="2" charset="-122"/>
              </a:rPr>
              <a:t>93 </a:t>
            </a:r>
            <a:r>
              <a:rPr lang="en-US" altLang="zh-CN" sz="2400" dirty="0" err="1">
                <a:solidFill>
                  <a:schemeClr val="bg1"/>
                </a:solidFill>
                <a:latin typeface="华文楷体" panose="02010600040101010101" pitchFamily="2" charset="-122"/>
                <a:ea typeface="华文楷体" panose="02010600040101010101" pitchFamily="2" charset="-122"/>
              </a:rPr>
              <a:t>PetaFLOPS</a:t>
            </a:r>
            <a:r>
              <a:rPr lang="en-US" altLang="zh-CN" sz="2400" dirty="0">
                <a:solidFill>
                  <a:schemeClr val="bg1"/>
                </a:solidFill>
                <a:latin typeface="华文楷体" panose="02010600040101010101" pitchFamily="2" charset="-122"/>
                <a:ea typeface="华文楷体" panose="02010600040101010101" pitchFamily="2" charset="-122"/>
              </a:rPr>
              <a:t> (Peta=1015</a:t>
            </a:r>
            <a:r>
              <a:rPr lang="zh-CN" altLang="zh-CN" sz="2400" dirty="0">
                <a:solidFill>
                  <a:schemeClr val="bg1"/>
                </a:solidFill>
                <a:latin typeface="华文楷体" panose="02010600040101010101" pitchFamily="2" charset="-122"/>
                <a:ea typeface="华文楷体" panose="02010600040101010101" pitchFamily="2" charset="-122"/>
              </a:rPr>
              <a:t>，</a:t>
            </a:r>
            <a:r>
              <a:rPr lang="en-US" altLang="zh-CN" sz="2400" dirty="0">
                <a:solidFill>
                  <a:schemeClr val="bg1"/>
                </a:solidFill>
                <a:latin typeface="华文楷体" panose="02010600040101010101" pitchFamily="2" charset="-122"/>
                <a:ea typeface="华文楷体" panose="02010600040101010101" pitchFamily="2" charset="-122"/>
              </a:rPr>
              <a:t>FLOPS</a:t>
            </a:r>
            <a:r>
              <a:rPr lang="zh-CN" altLang="zh-CN" sz="2400" dirty="0">
                <a:solidFill>
                  <a:schemeClr val="bg1"/>
                </a:solidFill>
                <a:latin typeface="华文楷体" panose="02010600040101010101" pitchFamily="2" charset="-122"/>
                <a:ea typeface="华文楷体" panose="02010600040101010101" pitchFamily="2" charset="-122"/>
              </a:rPr>
              <a:t>， </a:t>
            </a:r>
            <a:r>
              <a:rPr lang="en-US" altLang="zh-CN" sz="2400" dirty="0" err="1">
                <a:solidFill>
                  <a:schemeClr val="bg1"/>
                </a:solidFill>
                <a:latin typeface="华文楷体" panose="02010600040101010101" pitchFamily="2" charset="-122"/>
                <a:ea typeface="华文楷体" panose="02010600040101010101" pitchFamily="2" charset="-122"/>
              </a:rPr>
              <a:t>FLoating-point</a:t>
            </a:r>
            <a:r>
              <a:rPr lang="en-US" altLang="zh-CN" sz="2400" dirty="0">
                <a:solidFill>
                  <a:schemeClr val="bg1"/>
                </a:solidFill>
                <a:latin typeface="华文楷体" panose="02010600040101010101" pitchFamily="2" charset="-122"/>
                <a:ea typeface="华文楷体" panose="02010600040101010101" pitchFamily="2" charset="-122"/>
              </a:rPr>
              <a:t> Operations per Second</a:t>
            </a:r>
            <a:r>
              <a:rPr lang="zh-CN" altLang="zh-CN" sz="2400" dirty="0">
                <a:solidFill>
                  <a:schemeClr val="bg1"/>
                </a:solidFill>
                <a:latin typeface="华文楷体" panose="02010600040101010101" pitchFamily="2" charset="-122"/>
                <a:ea typeface="华文楷体" panose="02010600040101010101" pitchFamily="2" charset="-122"/>
              </a:rPr>
              <a:t>，每秒浮点运算次数</a:t>
            </a:r>
            <a:r>
              <a:rPr lang="en-US" altLang="zh-CN" sz="2400" dirty="0">
                <a:solidFill>
                  <a:schemeClr val="bg1"/>
                </a:solidFill>
                <a:latin typeface="华文楷体" panose="02010600040101010101" pitchFamily="2" charset="-122"/>
                <a:ea typeface="华文楷体" panose="02010600040101010101" pitchFamily="2" charset="-122"/>
              </a:rPr>
              <a:t>)</a:t>
            </a:r>
            <a:r>
              <a:rPr lang="zh-CN" altLang="zh-CN" sz="2400" dirty="0">
                <a:solidFill>
                  <a:schemeClr val="bg1"/>
                </a:solidFill>
                <a:latin typeface="华文楷体" panose="02010600040101010101" pitchFamily="2" charset="-122"/>
                <a:ea typeface="华文楷体" panose="02010600040101010101" pitchFamily="2" charset="-122"/>
              </a:rPr>
              <a:t>。</a:t>
            </a:r>
            <a:endParaRPr lang="zh-CN" altLang="zh-CN" sz="2400" dirty="0">
              <a:solidFill>
                <a:schemeClr val="bg1"/>
              </a:solidFill>
              <a:latin typeface="华文楷体" panose="02010600040101010101" pitchFamily="2" charset="-122"/>
              <a:ea typeface="华文楷体" panose="02010600040101010101" pitchFamily="2" charset="-122"/>
            </a:endParaRPr>
          </a:p>
          <a:p>
            <a:endParaRPr lang="zh-CN" altLang="en-US" dirty="0"/>
          </a:p>
        </p:txBody>
      </p:sp>
      <p:sp>
        <p:nvSpPr>
          <p:cNvPr id="3" name="文本框 2"/>
          <p:cNvSpPr txBox="1"/>
          <p:nvPr/>
        </p:nvSpPr>
        <p:spPr>
          <a:xfrm>
            <a:off x="2434590" y="525780"/>
            <a:ext cx="5966460" cy="707886"/>
          </a:xfrm>
          <a:prstGeom prst="rect">
            <a:avLst/>
          </a:prstGeom>
          <a:noFill/>
        </p:spPr>
        <p:txBody>
          <a:bodyPr wrap="square" rtlCol="0">
            <a:spAutoFit/>
          </a:bodyPr>
          <a:lstStyle/>
          <a:p>
            <a:r>
              <a:rPr lang="zh-CN" altLang="en-US" sz="4000" dirty="0">
                <a:solidFill>
                  <a:schemeClr val="bg1"/>
                </a:solidFill>
                <a:latin typeface="Candara"/>
                <a:ea typeface="华文楷体" panose="02010600040101010101" pitchFamily="2" charset="-122"/>
              </a:rPr>
              <a:t>浮点数表示法</a:t>
            </a:r>
            <a:endParaRPr lang="zh-CN" altLang="en-US" sz="4000" dirty="0">
              <a:solidFill>
                <a:schemeClr val="bg1"/>
              </a:solidFill>
              <a:latin typeface="Candara"/>
              <a:ea typeface="华文楷体" panose="020106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1600" y="1623060"/>
            <a:ext cx="9486900" cy="4431983"/>
          </a:xfrm>
          <a:prstGeom prst="rect">
            <a:avLst/>
          </a:prstGeom>
          <a:noFill/>
        </p:spPr>
        <p:txBody>
          <a:bodyPr wrap="square" rtlCol="0">
            <a:spAutoFit/>
          </a:bodyPr>
          <a:lstStyle/>
          <a:p>
            <a:r>
              <a:rPr lang="zh-CN" altLang="zh-CN" sz="2400" dirty="0">
                <a:solidFill>
                  <a:schemeClr val="bg1"/>
                </a:solidFill>
                <a:latin typeface="华文楷体" panose="02010600040101010101" pitchFamily="2" charset="-122"/>
                <a:ea typeface="华文楷体" panose="02010600040101010101" pitchFamily="2" charset="-122"/>
              </a:rPr>
              <a:t>二进制和计算机逻辑是计算机科学的重要基础。计算机采用的是统一的数据表示方法，使用二进制表示数据。选择二进制易于使用物理器件表示，其数码</a:t>
            </a:r>
            <a:r>
              <a:rPr lang="en-US" altLang="zh-CN" sz="2400" dirty="0">
                <a:solidFill>
                  <a:schemeClr val="bg1"/>
                </a:solidFill>
                <a:latin typeface="华文楷体" panose="02010600040101010101" pitchFamily="2" charset="-122"/>
                <a:ea typeface="华文楷体" panose="02010600040101010101" pitchFamily="2" charset="-122"/>
              </a:rPr>
              <a:t>1</a:t>
            </a:r>
            <a:r>
              <a:rPr lang="zh-CN" altLang="zh-CN" sz="2400" dirty="0">
                <a:solidFill>
                  <a:schemeClr val="bg1"/>
                </a:solidFill>
                <a:latin typeface="华文楷体" panose="02010600040101010101" pitchFamily="2" charset="-122"/>
                <a:ea typeface="华文楷体" panose="02010600040101010101" pitchFamily="2" charset="-122"/>
              </a:rPr>
              <a:t>和</a:t>
            </a:r>
            <a:r>
              <a:rPr lang="en-US" altLang="zh-CN" sz="2400" dirty="0">
                <a:solidFill>
                  <a:schemeClr val="bg1"/>
                </a:solidFill>
                <a:latin typeface="华文楷体" panose="02010600040101010101" pitchFamily="2" charset="-122"/>
                <a:ea typeface="华文楷体" panose="02010600040101010101" pitchFamily="2" charset="-122"/>
              </a:rPr>
              <a:t>0</a:t>
            </a:r>
            <a:r>
              <a:rPr lang="zh-CN" altLang="zh-CN" sz="2400" dirty="0">
                <a:solidFill>
                  <a:schemeClr val="bg1"/>
                </a:solidFill>
                <a:latin typeface="华文楷体" panose="02010600040101010101" pitchFamily="2" charset="-122"/>
                <a:ea typeface="华文楷体" panose="02010600040101010101" pitchFamily="2" charset="-122"/>
              </a:rPr>
              <a:t>可对应逻辑值的真、假。</a:t>
            </a:r>
            <a:endParaRPr lang="zh-CN" altLang="zh-CN" sz="2400" dirty="0">
              <a:solidFill>
                <a:schemeClr val="bg1"/>
              </a:solidFill>
              <a:latin typeface="华文楷体" panose="02010600040101010101" pitchFamily="2" charset="-122"/>
              <a:ea typeface="华文楷体" panose="02010600040101010101" pitchFamily="2" charset="-122"/>
            </a:endParaRPr>
          </a:p>
          <a:p>
            <a:r>
              <a:rPr lang="zh-CN" altLang="zh-CN" sz="2400" dirty="0">
                <a:solidFill>
                  <a:schemeClr val="bg1"/>
                </a:solidFill>
                <a:latin typeface="华文楷体" panose="02010600040101010101" pitchFamily="2" charset="-122"/>
                <a:ea typeface="华文楷体" panose="02010600040101010101" pitchFamily="2" charset="-122"/>
              </a:rPr>
              <a:t>数制被称为计数体制，是指数位的构成方法和低位向高位进位的规则，也叫进制。常用的进制有二进制、十进制、八进制、十六进制。二进制的数码为</a:t>
            </a:r>
            <a:r>
              <a:rPr lang="en-US" altLang="zh-CN" sz="2400" dirty="0">
                <a:solidFill>
                  <a:schemeClr val="bg1"/>
                </a:solidFill>
                <a:latin typeface="华文楷体" panose="02010600040101010101" pitchFamily="2" charset="-122"/>
                <a:ea typeface="华文楷体" panose="02010600040101010101" pitchFamily="2" charset="-122"/>
              </a:rPr>
              <a:t>0</a:t>
            </a:r>
            <a:r>
              <a:rPr lang="zh-CN" altLang="zh-CN" sz="2400" dirty="0">
                <a:solidFill>
                  <a:schemeClr val="bg1"/>
                </a:solidFill>
                <a:latin typeface="华文楷体" panose="02010600040101010101" pitchFamily="2" charset="-122"/>
                <a:ea typeface="华文楷体" panose="02010600040101010101" pitchFamily="2" charset="-122"/>
              </a:rPr>
              <a:t>和</a:t>
            </a:r>
            <a:r>
              <a:rPr lang="en-US" altLang="zh-CN" sz="2400" dirty="0">
                <a:solidFill>
                  <a:schemeClr val="bg1"/>
                </a:solidFill>
                <a:latin typeface="华文楷体" panose="02010600040101010101" pitchFamily="2" charset="-122"/>
                <a:ea typeface="华文楷体" panose="02010600040101010101" pitchFamily="2" charset="-122"/>
              </a:rPr>
              <a:t>1</a:t>
            </a:r>
            <a:r>
              <a:rPr lang="zh-CN" altLang="zh-CN" sz="2400" dirty="0">
                <a:solidFill>
                  <a:schemeClr val="bg1"/>
                </a:solidFill>
                <a:latin typeface="华文楷体" panose="02010600040101010101" pitchFamily="2" charset="-122"/>
                <a:ea typeface="华文楷体" panose="02010600040101010101" pitchFamily="2" charset="-122"/>
              </a:rPr>
              <a:t>，十进制有</a:t>
            </a:r>
            <a:r>
              <a:rPr lang="en-US" altLang="zh-CN" sz="2400" dirty="0">
                <a:solidFill>
                  <a:schemeClr val="bg1"/>
                </a:solidFill>
                <a:latin typeface="华文楷体" panose="02010600040101010101" pitchFamily="2" charset="-122"/>
                <a:ea typeface="华文楷体" panose="02010600040101010101" pitchFamily="2" charset="-122"/>
              </a:rPr>
              <a:t>0</a:t>
            </a:r>
            <a:r>
              <a:rPr lang="zh-CN" altLang="zh-CN" sz="2400" dirty="0">
                <a:solidFill>
                  <a:schemeClr val="bg1"/>
                </a:solidFill>
                <a:latin typeface="华文楷体" panose="02010600040101010101" pitchFamily="2" charset="-122"/>
                <a:ea typeface="华文楷体" panose="02010600040101010101" pitchFamily="2" charset="-122"/>
              </a:rPr>
              <a:t>～</a:t>
            </a:r>
            <a:r>
              <a:rPr lang="en-US" altLang="zh-CN" sz="2400" dirty="0">
                <a:solidFill>
                  <a:schemeClr val="bg1"/>
                </a:solidFill>
                <a:latin typeface="华文楷体" panose="02010600040101010101" pitchFamily="2" charset="-122"/>
                <a:ea typeface="华文楷体" panose="02010600040101010101" pitchFamily="2" charset="-122"/>
              </a:rPr>
              <a:t>9</a:t>
            </a:r>
            <a:r>
              <a:rPr lang="zh-CN" altLang="zh-CN" sz="2400" dirty="0">
                <a:solidFill>
                  <a:schemeClr val="bg1"/>
                </a:solidFill>
                <a:latin typeface="华文楷体" panose="02010600040101010101" pitchFamily="2" charset="-122"/>
                <a:ea typeface="华文楷体" panose="02010600040101010101" pitchFamily="2" charset="-122"/>
              </a:rPr>
              <a:t>共</a:t>
            </a:r>
            <a:r>
              <a:rPr lang="en-US" altLang="zh-CN" sz="2400" dirty="0">
                <a:solidFill>
                  <a:schemeClr val="bg1"/>
                </a:solidFill>
                <a:latin typeface="华文楷体" panose="02010600040101010101" pitchFamily="2" charset="-122"/>
                <a:ea typeface="华文楷体" panose="02010600040101010101" pitchFamily="2" charset="-122"/>
              </a:rPr>
              <a:t>10</a:t>
            </a:r>
            <a:r>
              <a:rPr lang="zh-CN" altLang="zh-CN" sz="2400" dirty="0">
                <a:solidFill>
                  <a:schemeClr val="bg1"/>
                </a:solidFill>
                <a:latin typeface="华文楷体" panose="02010600040101010101" pitchFamily="2" charset="-122"/>
                <a:ea typeface="华文楷体" panose="02010600040101010101" pitchFamily="2" charset="-122"/>
              </a:rPr>
              <a:t>个数码。任何数制的数，展开其多项式并求和即可以得到十进制。</a:t>
            </a:r>
            <a:endParaRPr lang="zh-CN" altLang="zh-CN" sz="2400" dirty="0">
              <a:solidFill>
                <a:schemeClr val="bg1"/>
              </a:solidFill>
              <a:latin typeface="华文楷体" panose="02010600040101010101" pitchFamily="2" charset="-122"/>
              <a:ea typeface="华文楷体" panose="02010600040101010101" pitchFamily="2" charset="-122"/>
            </a:endParaRPr>
          </a:p>
          <a:p>
            <a:r>
              <a:rPr lang="zh-CN" altLang="zh-CN" sz="2400" dirty="0">
                <a:solidFill>
                  <a:schemeClr val="bg1"/>
                </a:solidFill>
                <a:latin typeface="华文楷体" panose="02010600040101010101" pitchFamily="2" charset="-122"/>
                <a:ea typeface="华文楷体" panose="02010600040101010101" pitchFamily="2" charset="-122"/>
              </a:rPr>
              <a:t>机器数（</a:t>
            </a:r>
            <a:r>
              <a:rPr lang="en-US" altLang="zh-CN" sz="2400" dirty="0">
                <a:solidFill>
                  <a:schemeClr val="bg1"/>
                </a:solidFill>
                <a:latin typeface="华文楷体" panose="02010600040101010101" pitchFamily="2" charset="-122"/>
                <a:ea typeface="华文楷体" panose="02010600040101010101" pitchFamily="2" charset="-122"/>
              </a:rPr>
              <a:t>Computer Number</a:t>
            </a:r>
            <a:r>
              <a:rPr lang="zh-CN" altLang="zh-CN" sz="2400" dirty="0">
                <a:solidFill>
                  <a:schemeClr val="bg1"/>
                </a:solidFill>
                <a:latin typeface="华文楷体" panose="02010600040101010101" pitchFamily="2" charset="-122"/>
                <a:ea typeface="华文楷体" panose="02010600040101010101" pitchFamily="2" charset="-122"/>
              </a:rPr>
              <a:t>）是带符号的二进制数，最高位为符号位，</a:t>
            </a:r>
            <a:r>
              <a:rPr lang="en-US" altLang="zh-CN" sz="2400" dirty="0">
                <a:solidFill>
                  <a:schemeClr val="bg1"/>
                </a:solidFill>
                <a:latin typeface="华文楷体" panose="02010600040101010101" pitchFamily="2" charset="-122"/>
                <a:ea typeface="华文楷体" panose="02010600040101010101" pitchFamily="2" charset="-122"/>
              </a:rPr>
              <a:t>0</a:t>
            </a:r>
            <a:r>
              <a:rPr lang="zh-CN" altLang="zh-CN" sz="2400" dirty="0">
                <a:solidFill>
                  <a:schemeClr val="bg1"/>
                </a:solidFill>
                <a:latin typeface="华文楷体" panose="02010600040101010101" pitchFamily="2" charset="-122"/>
                <a:ea typeface="华文楷体" panose="02010600040101010101" pitchFamily="2" charset="-122"/>
              </a:rPr>
              <a:t>表示正，</a:t>
            </a:r>
            <a:r>
              <a:rPr lang="en-US" altLang="zh-CN" sz="2400" dirty="0">
                <a:solidFill>
                  <a:schemeClr val="bg1"/>
                </a:solidFill>
                <a:latin typeface="华文楷体" panose="02010600040101010101" pitchFamily="2" charset="-122"/>
                <a:ea typeface="华文楷体" panose="02010600040101010101" pitchFamily="2" charset="-122"/>
              </a:rPr>
              <a:t>1</a:t>
            </a:r>
            <a:r>
              <a:rPr lang="zh-CN" altLang="zh-CN" sz="2400" dirty="0">
                <a:solidFill>
                  <a:schemeClr val="bg1"/>
                </a:solidFill>
                <a:latin typeface="华文楷体" panose="02010600040101010101" pitchFamily="2" charset="-122"/>
                <a:ea typeface="华文楷体" panose="02010600040101010101" pitchFamily="2" charset="-122"/>
              </a:rPr>
              <a:t>表示负，符号后的数为尾数。计算机使用定点数和浮点数两类格式化数据。计算机用补数实现减法运算。</a:t>
            </a:r>
            <a:endParaRPr lang="zh-CN" altLang="zh-CN" sz="2400" dirty="0">
              <a:solidFill>
                <a:schemeClr val="bg1"/>
              </a:solidFill>
              <a:latin typeface="华文楷体" panose="02010600040101010101" pitchFamily="2" charset="-122"/>
              <a:ea typeface="华文楷体" panose="02010600040101010101" pitchFamily="2" charset="-122"/>
            </a:endParaRPr>
          </a:p>
          <a:p>
            <a:r>
              <a:rPr lang="zh-CN" altLang="zh-CN" sz="2400" dirty="0">
                <a:solidFill>
                  <a:schemeClr val="bg1"/>
                </a:solidFill>
                <a:latin typeface="华文楷体" panose="02010600040101010101" pitchFamily="2" charset="-122"/>
                <a:ea typeface="华文楷体" panose="02010600040101010101" pitchFamily="2" charset="-122"/>
              </a:rPr>
              <a:t>计算机中的数据都是定长的，数据溢出是计算机中经常会遇到的问题。</a:t>
            </a:r>
            <a:endParaRPr lang="zh-CN" altLang="zh-CN" sz="2400" dirty="0">
              <a:solidFill>
                <a:schemeClr val="bg1"/>
              </a:solidFill>
              <a:latin typeface="华文楷体" panose="02010600040101010101" pitchFamily="2" charset="-122"/>
              <a:ea typeface="华文楷体" panose="02010600040101010101" pitchFamily="2" charset="-122"/>
            </a:endParaRPr>
          </a:p>
          <a:p>
            <a:endParaRPr lang="zh-CN" altLang="en-US" dirty="0"/>
          </a:p>
        </p:txBody>
      </p:sp>
      <p:sp>
        <p:nvSpPr>
          <p:cNvPr id="3" name="文本框 2"/>
          <p:cNvSpPr txBox="1"/>
          <p:nvPr/>
        </p:nvSpPr>
        <p:spPr>
          <a:xfrm>
            <a:off x="2457450" y="640080"/>
            <a:ext cx="5966460" cy="707886"/>
          </a:xfrm>
          <a:prstGeom prst="rect">
            <a:avLst/>
          </a:prstGeom>
          <a:noFill/>
        </p:spPr>
        <p:txBody>
          <a:bodyPr wrap="square" rtlCol="0">
            <a:spAutoFit/>
          </a:bodyPr>
          <a:lstStyle/>
          <a:p>
            <a:r>
              <a:rPr lang="zh-CN" altLang="en-US" sz="4000" dirty="0">
                <a:solidFill>
                  <a:schemeClr val="bg1"/>
                </a:solidFill>
                <a:latin typeface="Candara"/>
                <a:ea typeface="华文楷体" panose="02010600040101010101" pitchFamily="2" charset="-122"/>
              </a:rPr>
              <a:t>小结：</a:t>
            </a:r>
            <a:endParaRPr lang="zh-CN" altLang="en-US" sz="4000" dirty="0">
              <a:solidFill>
                <a:schemeClr val="bg1"/>
              </a:solidFill>
              <a:latin typeface="Candara"/>
              <a:ea typeface="华文楷体"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2920" y="1177291"/>
            <a:ext cx="7615967" cy="4650046"/>
          </a:xfrm>
          <a:prstGeom prst="rect">
            <a:avLst/>
          </a:prstGeom>
          <a:noFill/>
        </p:spPr>
        <p:txBody>
          <a:bodyPr wrap="square" rtlCol="0">
            <a:spAutoFit/>
          </a:bodyPr>
          <a:lstStyle/>
          <a:p>
            <a:r>
              <a:rPr lang="zh-CN" altLang="zh-CN" sz="2400" dirty="0">
                <a:solidFill>
                  <a:schemeClr val="bg1"/>
                </a:solidFill>
                <a:latin typeface="华文楷体" panose="02010600040101010101" pitchFamily="2" charset="-122"/>
                <a:ea typeface="华文楷体" panose="02010600040101010101" pitchFamily="2" charset="-122"/>
              </a:rPr>
              <a:t>计算机底层的状态是</a:t>
            </a:r>
            <a:r>
              <a:rPr lang="en-US" altLang="zh-CN" sz="2400" dirty="0">
                <a:solidFill>
                  <a:schemeClr val="bg1"/>
                </a:solidFill>
                <a:latin typeface="华文楷体" panose="02010600040101010101" pitchFamily="2" charset="-122"/>
                <a:ea typeface="华文楷体" panose="02010600040101010101" pitchFamily="2" charset="-122"/>
              </a:rPr>
              <a:t>0</a:t>
            </a:r>
            <a:r>
              <a:rPr lang="zh-CN" altLang="zh-CN" sz="2400" dirty="0">
                <a:solidFill>
                  <a:schemeClr val="bg1"/>
                </a:solidFill>
                <a:latin typeface="华文楷体" panose="02010600040101010101" pitchFamily="2" charset="-122"/>
                <a:ea typeface="华文楷体" panose="02010600040101010101" pitchFamily="2" charset="-122"/>
              </a:rPr>
              <a:t>和</a:t>
            </a:r>
            <a:r>
              <a:rPr lang="en-US" altLang="zh-CN" sz="2400" dirty="0">
                <a:solidFill>
                  <a:schemeClr val="bg1"/>
                </a:solidFill>
                <a:latin typeface="华文楷体" panose="02010600040101010101" pitchFamily="2" charset="-122"/>
                <a:ea typeface="华文楷体" panose="02010600040101010101" pitchFamily="2" charset="-122"/>
              </a:rPr>
              <a:t>1</a:t>
            </a:r>
            <a:r>
              <a:rPr lang="zh-CN" altLang="zh-CN" sz="2400" dirty="0">
                <a:solidFill>
                  <a:schemeClr val="bg1"/>
                </a:solidFill>
                <a:latin typeface="华文楷体" panose="02010600040101010101" pitchFamily="2" charset="-122"/>
                <a:ea typeface="华文楷体" panose="02010600040101010101" pitchFamily="2" charset="-122"/>
              </a:rPr>
              <a:t>，但它们可以通过组合为各种序列，用来表示多种对象而成为数据。数据科学（</a:t>
            </a:r>
            <a:r>
              <a:rPr lang="en-US" altLang="zh-CN" sz="2400" dirty="0">
                <a:solidFill>
                  <a:schemeClr val="bg1"/>
                </a:solidFill>
                <a:latin typeface="华文楷体" panose="02010600040101010101" pitchFamily="2" charset="-122"/>
                <a:ea typeface="华文楷体" panose="02010600040101010101" pitchFamily="2" charset="-122"/>
              </a:rPr>
              <a:t>Data Science</a:t>
            </a:r>
            <a:r>
              <a:rPr lang="zh-CN" altLang="zh-CN" sz="2400" dirty="0">
                <a:solidFill>
                  <a:schemeClr val="bg1"/>
                </a:solidFill>
                <a:latin typeface="华文楷体" panose="02010600040101010101" pitchFamily="2" charset="-122"/>
                <a:ea typeface="华文楷体" panose="02010600040101010101" pitchFamily="2" charset="-122"/>
              </a:rPr>
              <a:t>）就是以数据为研究内容的科学。计算机能够帮助人类做很多事，但它使用的是最简单的二进制，最简单的数码</a:t>
            </a:r>
            <a:r>
              <a:rPr lang="en-US" altLang="zh-CN" sz="2400" dirty="0">
                <a:solidFill>
                  <a:schemeClr val="bg1"/>
                </a:solidFill>
                <a:latin typeface="华文楷体" panose="02010600040101010101" pitchFamily="2" charset="-122"/>
                <a:ea typeface="华文楷体" panose="02010600040101010101" pitchFamily="2" charset="-122"/>
              </a:rPr>
              <a:t>0</a:t>
            </a:r>
            <a:r>
              <a:rPr lang="zh-CN" altLang="zh-CN" sz="2400" dirty="0">
                <a:solidFill>
                  <a:schemeClr val="bg1"/>
                </a:solidFill>
                <a:latin typeface="华文楷体" panose="02010600040101010101" pitchFamily="2" charset="-122"/>
                <a:ea typeface="华文楷体" panose="02010600040101010101" pitchFamily="2" charset="-122"/>
              </a:rPr>
              <a:t>和</a:t>
            </a:r>
            <a:r>
              <a:rPr lang="en-US" altLang="zh-CN" sz="2400" dirty="0">
                <a:solidFill>
                  <a:schemeClr val="bg1"/>
                </a:solidFill>
                <a:latin typeface="华文楷体" panose="02010600040101010101" pitchFamily="2" charset="-122"/>
                <a:ea typeface="华文楷体" panose="02010600040101010101" pitchFamily="2" charset="-122"/>
              </a:rPr>
              <a:t>1</a:t>
            </a:r>
            <a:r>
              <a:rPr lang="zh-CN" altLang="zh-CN" sz="2400" dirty="0">
                <a:solidFill>
                  <a:schemeClr val="bg1"/>
                </a:solidFill>
                <a:latin typeface="华文楷体" panose="02010600040101010101" pitchFamily="2" charset="-122"/>
                <a:ea typeface="华文楷体" panose="02010600040101010101" pitchFamily="2" charset="-122"/>
              </a:rPr>
              <a:t>，被组合成能够表示现实世界的各种状态。因此，我们将数据定义为：在计算机中存储、运算、交换和管理的所有的</a:t>
            </a:r>
            <a:r>
              <a:rPr lang="en-US" altLang="zh-CN" sz="2400" dirty="0">
                <a:solidFill>
                  <a:schemeClr val="bg1"/>
                </a:solidFill>
                <a:latin typeface="华文楷体" panose="02010600040101010101" pitchFamily="2" charset="-122"/>
                <a:ea typeface="华文楷体" panose="02010600040101010101" pitchFamily="2" charset="-122"/>
              </a:rPr>
              <a:t>0</a:t>
            </a:r>
            <a:r>
              <a:rPr lang="zh-CN" altLang="zh-CN" sz="2400" dirty="0">
                <a:solidFill>
                  <a:schemeClr val="bg1"/>
                </a:solidFill>
                <a:latin typeface="华文楷体" panose="02010600040101010101" pitchFamily="2" charset="-122"/>
                <a:ea typeface="华文楷体" panose="02010600040101010101" pitchFamily="2" charset="-122"/>
              </a:rPr>
              <a:t>和</a:t>
            </a:r>
            <a:r>
              <a:rPr lang="en-US" altLang="zh-CN" sz="2400" dirty="0">
                <a:solidFill>
                  <a:schemeClr val="bg1"/>
                </a:solidFill>
                <a:latin typeface="华文楷体" panose="02010600040101010101" pitchFamily="2" charset="-122"/>
                <a:ea typeface="华文楷体" panose="02010600040101010101" pitchFamily="2" charset="-122"/>
              </a:rPr>
              <a:t>1</a:t>
            </a:r>
            <a:r>
              <a:rPr lang="zh-CN" altLang="zh-CN" sz="2400" dirty="0">
                <a:solidFill>
                  <a:schemeClr val="bg1"/>
                </a:solidFill>
                <a:latin typeface="华文楷体" panose="02010600040101010101" pitchFamily="2" charset="-122"/>
                <a:ea typeface="华文楷体" panose="02010600040101010101" pitchFamily="2" charset="-122"/>
              </a:rPr>
              <a:t>。</a:t>
            </a:r>
            <a:endParaRPr lang="zh-CN" altLang="zh-CN" sz="2400" dirty="0">
              <a:solidFill>
                <a:schemeClr val="bg1"/>
              </a:solidFill>
              <a:latin typeface="华文楷体" panose="02010600040101010101" pitchFamily="2" charset="-122"/>
              <a:ea typeface="华文楷体" panose="02010600040101010101" pitchFamily="2" charset="-122"/>
            </a:endParaRPr>
          </a:p>
          <a:p>
            <a:r>
              <a:rPr lang="zh-CN" altLang="zh-CN" sz="2400" dirty="0">
                <a:solidFill>
                  <a:schemeClr val="bg1"/>
                </a:solidFill>
                <a:latin typeface="华文楷体" panose="02010600040101010101" pitchFamily="2" charset="-122"/>
                <a:ea typeface="华文楷体" panose="02010600040101010101" pitchFamily="2" charset="-122"/>
              </a:rPr>
              <a:t>通过各种传感器</a:t>
            </a:r>
            <a:r>
              <a:rPr lang="zh-CN" altLang="en-US" sz="2400" dirty="0">
                <a:solidFill>
                  <a:schemeClr val="bg1"/>
                </a:solidFill>
                <a:latin typeface="华文楷体" panose="02010600040101010101" pitchFamily="2" charset="-122"/>
                <a:ea typeface="华文楷体" panose="02010600040101010101" pitchFamily="2" charset="-122"/>
              </a:rPr>
              <a:t>，</a:t>
            </a:r>
            <a:r>
              <a:rPr lang="zh-CN" altLang="zh-CN" sz="2400" dirty="0">
                <a:solidFill>
                  <a:schemeClr val="bg1"/>
                </a:solidFill>
                <a:latin typeface="华文楷体" panose="02010600040101010101" pitchFamily="2" charset="-122"/>
                <a:ea typeface="华文楷体" panose="02010600040101010101" pitchFamily="2" charset="-122"/>
              </a:rPr>
              <a:t>现代电子技术能够将现实世界的物理信号转换为计算机可以接受和存储的数据。因此声音、图像、图形、视频等都可以以数据的形式被计算机处理。在数据科学中，将数值、文本、语音、图形、图像、视频、动画数据叫做多媒体（</a:t>
            </a:r>
            <a:r>
              <a:rPr lang="en-US" altLang="zh-CN" sz="2400" dirty="0">
                <a:solidFill>
                  <a:schemeClr val="bg1"/>
                </a:solidFill>
                <a:latin typeface="华文楷体" panose="02010600040101010101" pitchFamily="2" charset="-122"/>
                <a:ea typeface="华文楷体" panose="02010600040101010101" pitchFamily="2" charset="-122"/>
              </a:rPr>
              <a:t>Multi-Media</a:t>
            </a:r>
            <a:r>
              <a:rPr lang="zh-CN" altLang="zh-CN" sz="2400" dirty="0">
                <a:solidFill>
                  <a:schemeClr val="bg1"/>
                </a:solidFill>
                <a:latin typeface="华文楷体" panose="02010600040101010101" pitchFamily="2" charset="-122"/>
                <a:ea typeface="华文楷体" panose="02010600040101010101" pitchFamily="2" charset="-122"/>
              </a:rPr>
              <a:t>）数据。</a:t>
            </a:r>
            <a:endParaRPr lang="en-US" altLang="zh-CN" sz="2400" dirty="0">
              <a:solidFill>
                <a:schemeClr val="bg1"/>
              </a:solidFill>
              <a:latin typeface="华文楷体" panose="02010600040101010101" pitchFamily="2" charset="-122"/>
              <a:ea typeface="华文楷体" panose="02010600040101010101" pitchFamily="2" charset="-122"/>
            </a:endParaRPr>
          </a:p>
        </p:txBody>
      </p:sp>
      <p:grpSp>
        <p:nvGrpSpPr>
          <p:cNvPr id="3" name="组合 2"/>
          <p:cNvGrpSpPr/>
          <p:nvPr/>
        </p:nvGrpSpPr>
        <p:grpSpPr>
          <a:xfrm>
            <a:off x="8141334" y="1771650"/>
            <a:ext cx="3905886" cy="3508375"/>
            <a:chOff x="0" y="0"/>
            <a:chExt cx="2653030" cy="2240280"/>
          </a:xfrm>
        </p:grpSpPr>
        <p:grpSp>
          <p:nvGrpSpPr>
            <p:cNvPr id="4" name="组合 3"/>
            <p:cNvGrpSpPr/>
            <p:nvPr/>
          </p:nvGrpSpPr>
          <p:grpSpPr>
            <a:xfrm>
              <a:off x="0" y="0"/>
              <a:ext cx="2653030" cy="1929130"/>
              <a:chOff x="0" y="0"/>
              <a:chExt cx="2651760" cy="1929130"/>
            </a:xfrm>
          </p:grpSpPr>
          <p:sp>
            <p:nvSpPr>
              <p:cNvPr id="6" name="圆角矩形 5"/>
              <p:cNvSpPr/>
              <p:nvPr/>
            </p:nvSpPr>
            <p:spPr>
              <a:xfrm>
                <a:off x="556260" y="213360"/>
                <a:ext cx="571500" cy="220980"/>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noAutofit/>
              </a:bodyPr>
              <a:lstStyle/>
              <a:p>
                <a:pPr algn="ctr">
                  <a:spcAft>
                    <a:spcPts val="0"/>
                  </a:spcAft>
                </a:pPr>
                <a:r>
                  <a:rPr lang="zh-CN" sz="900" kern="100">
                    <a:solidFill>
                      <a:srgbClr val="000000"/>
                    </a:solidFill>
                    <a:effectLst/>
                    <a:latin typeface="Times New Roman" panose="02020603050405020304" pitchFamily="18" charset="0"/>
                    <a:ea typeface="仿宋_GB2312"/>
                  </a:rPr>
                  <a:t>文本</a:t>
                </a:r>
                <a:endParaRPr lang="zh-CN" sz="1400" kern="100">
                  <a:effectLst/>
                  <a:latin typeface="Times New Roman" panose="02020603050405020304" pitchFamily="18" charset="0"/>
                  <a:ea typeface="仿宋_GB2312"/>
                </a:endParaRPr>
              </a:p>
            </p:txBody>
          </p:sp>
          <p:sp>
            <p:nvSpPr>
              <p:cNvPr id="7" name="圆角矩形 6"/>
              <p:cNvSpPr/>
              <p:nvPr/>
            </p:nvSpPr>
            <p:spPr>
              <a:xfrm>
                <a:off x="1280160" y="83820"/>
                <a:ext cx="571500" cy="220980"/>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noAutofit/>
              </a:bodyPr>
              <a:lstStyle/>
              <a:p>
                <a:pPr algn="ctr">
                  <a:spcAft>
                    <a:spcPts val="0"/>
                  </a:spcAft>
                </a:pPr>
                <a:r>
                  <a:rPr lang="zh-CN" sz="900" kern="100">
                    <a:solidFill>
                      <a:srgbClr val="000000"/>
                    </a:solidFill>
                    <a:effectLst/>
                    <a:latin typeface="Times New Roman" panose="02020603050405020304" pitchFamily="18" charset="0"/>
                    <a:ea typeface="仿宋_GB2312"/>
                  </a:rPr>
                  <a:t>音频</a:t>
                </a:r>
                <a:endParaRPr lang="zh-CN" sz="1400" kern="100">
                  <a:effectLst/>
                  <a:latin typeface="Times New Roman" panose="02020603050405020304" pitchFamily="18" charset="0"/>
                  <a:ea typeface="仿宋_GB2312"/>
                </a:endParaRPr>
              </a:p>
            </p:txBody>
          </p:sp>
          <p:sp>
            <p:nvSpPr>
              <p:cNvPr id="8" name="圆角矩形 7"/>
              <p:cNvSpPr/>
              <p:nvPr/>
            </p:nvSpPr>
            <p:spPr>
              <a:xfrm>
                <a:off x="1722120" y="434340"/>
                <a:ext cx="571500" cy="220980"/>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noAutofit/>
              </a:bodyPr>
              <a:lstStyle/>
              <a:p>
                <a:pPr algn="ctr">
                  <a:spcAft>
                    <a:spcPts val="0"/>
                  </a:spcAft>
                </a:pPr>
                <a:r>
                  <a:rPr lang="zh-CN" sz="900" kern="100">
                    <a:solidFill>
                      <a:srgbClr val="000000"/>
                    </a:solidFill>
                    <a:effectLst/>
                    <a:latin typeface="Times New Roman" panose="02020603050405020304" pitchFamily="18" charset="0"/>
                    <a:ea typeface="仿宋_GB2312"/>
                  </a:rPr>
                  <a:t>图像</a:t>
                </a:r>
                <a:endParaRPr lang="zh-CN" sz="1400" kern="100">
                  <a:effectLst/>
                  <a:latin typeface="Times New Roman" panose="02020603050405020304" pitchFamily="18" charset="0"/>
                  <a:ea typeface="仿宋_GB2312"/>
                </a:endParaRPr>
              </a:p>
            </p:txBody>
          </p:sp>
          <p:sp>
            <p:nvSpPr>
              <p:cNvPr id="9" name="圆角矩形 8"/>
              <p:cNvSpPr/>
              <p:nvPr/>
            </p:nvSpPr>
            <p:spPr>
              <a:xfrm>
                <a:off x="952500" y="518160"/>
                <a:ext cx="571500" cy="220980"/>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noAutofit/>
              </a:bodyPr>
              <a:lstStyle/>
              <a:p>
                <a:pPr algn="ctr">
                  <a:spcAft>
                    <a:spcPts val="0"/>
                  </a:spcAft>
                </a:pPr>
                <a:r>
                  <a:rPr lang="zh-CN" sz="900" kern="100">
                    <a:solidFill>
                      <a:srgbClr val="000000"/>
                    </a:solidFill>
                    <a:effectLst/>
                    <a:latin typeface="Times New Roman" panose="02020603050405020304" pitchFamily="18" charset="0"/>
                    <a:ea typeface="仿宋_GB2312"/>
                  </a:rPr>
                  <a:t>图形</a:t>
                </a:r>
                <a:endParaRPr lang="zh-CN" sz="1400" kern="100">
                  <a:effectLst/>
                  <a:latin typeface="Times New Roman" panose="02020603050405020304" pitchFamily="18" charset="0"/>
                  <a:ea typeface="仿宋_GB2312"/>
                </a:endParaRPr>
              </a:p>
            </p:txBody>
          </p:sp>
          <p:sp>
            <p:nvSpPr>
              <p:cNvPr id="10" name="圆角矩形 9"/>
              <p:cNvSpPr/>
              <p:nvPr/>
            </p:nvSpPr>
            <p:spPr>
              <a:xfrm>
                <a:off x="259080" y="586740"/>
                <a:ext cx="571500" cy="220980"/>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noAutofit/>
              </a:bodyPr>
              <a:lstStyle/>
              <a:p>
                <a:pPr algn="ctr">
                  <a:spcAft>
                    <a:spcPts val="0"/>
                  </a:spcAft>
                </a:pPr>
                <a:r>
                  <a:rPr lang="zh-CN" sz="900" kern="100">
                    <a:solidFill>
                      <a:srgbClr val="000000"/>
                    </a:solidFill>
                    <a:effectLst/>
                    <a:latin typeface="Times New Roman" panose="02020603050405020304" pitchFamily="18" charset="0"/>
                    <a:ea typeface="仿宋_GB2312"/>
                  </a:rPr>
                  <a:t>视频</a:t>
                </a:r>
                <a:endParaRPr lang="zh-CN" sz="1400" kern="100">
                  <a:effectLst/>
                  <a:latin typeface="Times New Roman" panose="02020603050405020304" pitchFamily="18" charset="0"/>
                  <a:ea typeface="仿宋_GB2312"/>
                </a:endParaRPr>
              </a:p>
            </p:txBody>
          </p:sp>
          <p:sp>
            <p:nvSpPr>
              <p:cNvPr id="11" name="圆角矩形 10"/>
              <p:cNvSpPr/>
              <p:nvPr/>
            </p:nvSpPr>
            <p:spPr>
              <a:xfrm>
                <a:off x="137160" y="1005840"/>
                <a:ext cx="571500" cy="220980"/>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noAutofit/>
              </a:bodyPr>
              <a:lstStyle/>
              <a:p>
                <a:pPr algn="ctr">
                  <a:spcAft>
                    <a:spcPts val="0"/>
                  </a:spcAft>
                </a:pPr>
                <a:r>
                  <a:rPr lang="zh-CN" sz="900" kern="100">
                    <a:solidFill>
                      <a:srgbClr val="000000"/>
                    </a:solidFill>
                    <a:effectLst/>
                    <a:latin typeface="Times New Roman" panose="02020603050405020304" pitchFamily="18" charset="0"/>
                    <a:ea typeface="仿宋_GB2312"/>
                  </a:rPr>
                  <a:t>动画</a:t>
                </a:r>
                <a:r>
                  <a:rPr lang="en-US" sz="900" kern="100">
                    <a:solidFill>
                      <a:srgbClr val="000000"/>
                    </a:solidFill>
                    <a:effectLst/>
                    <a:latin typeface="Times New Roman" panose="02020603050405020304" pitchFamily="18" charset="0"/>
                    <a:ea typeface="仿宋_GB2312"/>
                  </a:rPr>
                  <a:t> </a:t>
                </a:r>
                <a:endParaRPr lang="zh-CN" sz="1400" kern="100">
                  <a:effectLst/>
                  <a:latin typeface="Times New Roman" panose="02020603050405020304" pitchFamily="18" charset="0"/>
                  <a:ea typeface="仿宋_GB2312"/>
                </a:endParaRPr>
              </a:p>
            </p:txBody>
          </p:sp>
          <p:sp>
            <p:nvSpPr>
              <p:cNvPr id="12" name="圆角矩形 11"/>
              <p:cNvSpPr/>
              <p:nvPr/>
            </p:nvSpPr>
            <p:spPr>
              <a:xfrm>
                <a:off x="876300" y="891540"/>
                <a:ext cx="762000" cy="220980"/>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noAutofit/>
              </a:bodyPr>
              <a:lstStyle/>
              <a:p>
                <a:pPr algn="ctr">
                  <a:spcAft>
                    <a:spcPts val="0"/>
                  </a:spcAft>
                </a:pPr>
                <a:r>
                  <a:rPr lang="zh-CN" sz="900" kern="100">
                    <a:solidFill>
                      <a:srgbClr val="000000"/>
                    </a:solidFill>
                    <a:effectLst/>
                    <a:latin typeface="Times New Roman" panose="02020603050405020304" pitchFamily="18" charset="0"/>
                    <a:ea typeface="仿宋_GB2312"/>
                  </a:rPr>
                  <a:t>结构化数据</a:t>
                </a:r>
                <a:endParaRPr lang="zh-CN" sz="1400" kern="100">
                  <a:effectLst/>
                  <a:latin typeface="Times New Roman" panose="02020603050405020304" pitchFamily="18" charset="0"/>
                  <a:ea typeface="仿宋_GB2312"/>
                </a:endParaRPr>
              </a:p>
            </p:txBody>
          </p:sp>
          <p:sp>
            <p:nvSpPr>
              <p:cNvPr id="13" name="圆角矩形 12"/>
              <p:cNvSpPr/>
              <p:nvPr/>
            </p:nvSpPr>
            <p:spPr>
              <a:xfrm>
                <a:off x="1722120" y="822960"/>
                <a:ext cx="822960" cy="220980"/>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noAutofit/>
              </a:bodyPr>
              <a:lstStyle/>
              <a:p>
                <a:pPr algn="ctr">
                  <a:spcAft>
                    <a:spcPts val="0"/>
                  </a:spcAft>
                </a:pPr>
                <a:r>
                  <a:rPr lang="zh-CN" sz="900" kern="100">
                    <a:solidFill>
                      <a:srgbClr val="000000"/>
                    </a:solidFill>
                    <a:effectLst/>
                    <a:latin typeface="Times New Roman" panose="02020603050405020304" pitchFamily="18" charset="0"/>
                    <a:ea typeface="仿宋_GB2312"/>
                  </a:rPr>
                  <a:t>半结构化数据</a:t>
                </a:r>
                <a:endParaRPr lang="zh-CN" sz="1400" kern="100">
                  <a:effectLst/>
                  <a:latin typeface="Times New Roman" panose="02020603050405020304" pitchFamily="18" charset="0"/>
                  <a:ea typeface="仿宋_GB2312"/>
                </a:endParaRPr>
              </a:p>
            </p:txBody>
          </p:sp>
          <p:sp>
            <p:nvSpPr>
              <p:cNvPr id="14" name="圆角矩形 13"/>
              <p:cNvSpPr/>
              <p:nvPr/>
            </p:nvSpPr>
            <p:spPr>
              <a:xfrm>
                <a:off x="662940" y="1310640"/>
                <a:ext cx="762000" cy="220980"/>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noAutofit/>
              </a:bodyPr>
              <a:lstStyle/>
              <a:p>
                <a:pPr algn="ctr">
                  <a:spcAft>
                    <a:spcPts val="0"/>
                  </a:spcAft>
                </a:pPr>
                <a:r>
                  <a:rPr lang="zh-CN" sz="900" kern="100">
                    <a:solidFill>
                      <a:srgbClr val="000000"/>
                    </a:solidFill>
                    <a:effectLst/>
                    <a:latin typeface="Times New Roman" panose="02020603050405020304" pitchFamily="18" charset="0"/>
                    <a:ea typeface="仿宋_GB2312"/>
                  </a:rPr>
                  <a:t>网页数据</a:t>
                </a:r>
                <a:r>
                  <a:rPr lang="en-US" sz="900" kern="100">
                    <a:solidFill>
                      <a:srgbClr val="000000"/>
                    </a:solidFill>
                    <a:effectLst/>
                    <a:latin typeface="Times New Roman" panose="02020603050405020304" pitchFamily="18" charset="0"/>
                    <a:ea typeface="仿宋_GB2312"/>
                  </a:rPr>
                  <a:t> </a:t>
                </a:r>
                <a:endParaRPr lang="zh-CN" sz="1400" kern="100">
                  <a:effectLst/>
                  <a:latin typeface="Times New Roman" panose="02020603050405020304" pitchFamily="18" charset="0"/>
                  <a:ea typeface="仿宋_GB2312"/>
                </a:endParaRPr>
              </a:p>
            </p:txBody>
          </p:sp>
          <p:sp>
            <p:nvSpPr>
              <p:cNvPr id="15" name="圆角矩形 14"/>
              <p:cNvSpPr/>
              <p:nvPr/>
            </p:nvSpPr>
            <p:spPr>
              <a:xfrm>
                <a:off x="1531620" y="1219200"/>
                <a:ext cx="762000" cy="220980"/>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noAutofit/>
              </a:bodyPr>
              <a:lstStyle/>
              <a:p>
                <a:pPr algn="ctr">
                  <a:spcAft>
                    <a:spcPts val="0"/>
                  </a:spcAft>
                </a:pPr>
                <a:r>
                  <a:rPr lang="zh-CN" sz="900" kern="100">
                    <a:solidFill>
                      <a:srgbClr val="000000"/>
                    </a:solidFill>
                    <a:effectLst/>
                    <a:latin typeface="Times New Roman" panose="02020603050405020304" pitchFamily="18" charset="0"/>
                    <a:ea typeface="仿宋_GB2312"/>
                  </a:rPr>
                  <a:t>流媒体</a:t>
                </a:r>
                <a:endParaRPr lang="zh-CN" sz="1400" kern="100">
                  <a:effectLst/>
                  <a:latin typeface="Times New Roman" panose="02020603050405020304" pitchFamily="18" charset="0"/>
                  <a:ea typeface="仿宋_GB2312"/>
                </a:endParaRPr>
              </a:p>
            </p:txBody>
          </p:sp>
          <p:grpSp>
            <p:nvGrpSpPr>
              <p:cNvPr id="16" name="组合 15"/>
              <p:cNvGrpSpPr/>
              <p:nvPr/>
            </p:nvGrpSpPr>
            <p:grpSpPr>
              <a:xfrm>
                <a:off x="0" y="0"/>
                <a:ext cx="2651760" cy="1929130"/>
                <a:chOff x="0" y="0"/>
                <a:chExt cx="2423160" cy="1927860"/>
              </a:xfrm>
            </p:grpSpPr>
            <p:sp>
              <p:nvSpPr>
                <p:cNvPr id="17" name="椭圆 16"/>
                <p:cNvSpPr/>
                <p:nvPr/>
              </p:nvSpPr>
              <p:spPr>
                <a:xfrm>
                  <a:off x="0" y="0"/>
                  <a:ext cx="2423160" cy="1927860"/>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noAutofit/>
                </a:bodyPr>
                <a:lstStyle/>
                <a:p>
                  <a:endParaRPr lang="zh-CN" altLang="en-US"/>
                </a:p>
              </p:txBody>
            </p:sp>
            <p:sp>
              <p:nvSpPr>
                <p:cNvPr id="18" name="矩形 17"/>
                <p:cNvSpPr/>
                <p:nvPr/>
              </p:nvSpPr>
              <p:spPr>
                <a:xfrm>
                  <a:off x="335280" y="1638300"/>
                  <a:ext cx="1752600" cy="289560"/>
                </a:xfrm>
                <a:prstGeom prst="rect">
                  <a:avLst/>
                </a:prstGeom>
                <a:solidFill>
                  <a:schemeClr val="bg1">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000" kern="100">
                      <a:solidFill>
                        <a:srgbClr val="000000"/>
                      </a:solidFill>
                      <a:effectLst/>
                      <a:latin typeface="Times New Roman" panose="02020603050405020304" pitchFamily="18" charset="0"/>
                      <a:ea typeface="仿宋_GB2312"/>
                    </a:rPr>
                    <a:t>二进制（数值和逻辑值）</a:t>
                  </a:r>
                  <a:endParaRPr lang="zh-CN" sz="1400" kern="100">
                    <a:effectLst/>
                    <a:latin typeface="Times New Roman" panose="02020603050405020304" pitchFamily="18" charset="0"/>
                    <a:ea typeface="仿宋_GB2312"/>
                  </a:endParaRPr>
                </a:p>
              </p:txBody>
            </p:sp>
          </p:grpSp>
        </p:grpSp>
        <p:sp>
          <p:nvSpPr>
            <p:cNvPr id="5" name="文本框 18"/>
            <p:cNvSpPr txBox="1"/>
            <p:nvPr/>
          </p:nvSpPr>
          <p:spPr>
            <a:xfrm>
              <a:off x="457200" y="1981200"/>
              <a:ext cx="1828744" cy="25908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1000" kern="100">
                  <a:effectLst/>
                  <a:latin typeface="Times New Roman" panose="02020603050405020304" pitchFamily="18" charset="0"/>
                  <a:ea typeface="仿宋_GB2312"/>
                </a:rPr>
                <a:t>图</a:t>
              </a:r>
              <a:r>
                <a:rPr lang="en-US" sz="1000" kern="100">
                  <a:effectLst/>
                  <a:latin typeface="Times New Roman" panose="02020603050405020304" pitchFamily="18" charset="0"/>
                  <a:ea typeface="仿宋_GB2312"/>
                </a:rPr>
                <a:t>3-1 </a:t>
              </a:r>
              <a:r>
                <a:rPr lang="zh-CN" sz="1000" kern="100">
                  <a:effectLst/>
                  <a:latin typeface="Times New Roman" panose="02020603050405020304" pitchFamily="18" charset="0"/>
                  <a:ea typeface="仿宋_GB2312"/>
                </a:rPr>
                <a:t>数据类型</a:t>
              </a:r>
              <a:endParaRPr lang="zh-CN" sz="1400" kern="100">
                <a:effectLst/>
                <a:latin typeface="Times New Roman" panose="02020603050405020304" pitchFamily="18" charset="0"/>
                <a:ea typeface="仿宋_GB2312"/>
              </a:endParaRPr>
            </a:p>
          </p:txBody>
        </p:sp>
      </p:grpSp>
      <p:sp>
        <p:nvSpPr>
          <p:cNvPr id="19" name="矩形 18"/>
          <p:cNvSpPr/>
          <p:nvPr/>
        </p:nvSpPr>
        <p:spPr>
          <a:xfrm>
            <a:off x="1575504" y="301080"/>
            <a:ext cx="3005951" cy="769441"/>
          </a:xfrm>
          <a:prstGeom prst="rect">
            <a:avLst/>
          </a:prstGeom>
        </p:spPr>
        <p:txBody>
          <a:bodyPr wrap="none">
            <a:spAutoFit/>
          </a:bodyPr>
          <a:lstStyle/>
          <a:p>
            <a:pPr lvl="0">
              <a:defRPr/>
            </a:pPr>
            <a:r>
              <a:rPr lang="zh-CN" altLang="en-US" sz="4400" kern="0" dirty="0">
                <a:solidFill>
                  <a:prstClr val="white"/>
                </a:solidFill>
                <a:latin typeface="华文楷体" panose="02010600040101010101" pitchFamily="2" charset="-122"/>
                <a:ea typeface="华文楷体" panose="02010600040101010101" pitchFamily="2" charset="-122"/>
              </a:rPr>
              <a:t>文本和文档</a:t>
            </a:r>
            <a:endParaRPr lang="zh-CN" altLang="en-US" kern="0" dirty="0">
              <a:solidFill>
                <a:prstClr val="white"/>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2920" y="560071"/>
            <a:ext cx="9738360" cy="5509200"/>
          </a:xfrm>
          <a:prstGeom prst="rect">
            <a:avLst/>
          </a:prstGeom>
          <a:noFill/>
        </p:spPr>
        <p:txBody>
          <a:bodyPr wrap="square" rtlCol="0">
            <a:spAutoFit/>
          </a:bodyPr>
          <a:lstStyle/>
          <a:p>
            <a:endParaRPr lang="en-US" altLang="zh-CN" dirty="0"/>
          </a:p>
          <a:p>
            <a:r>
              <a:rPr lang="zh-CN" altLang="en-US" sz="2000" dirty="0">
                <a:solidFill>
                  <a:schemeClr val="bg1"/>
                </a:solidFill>
                <a:latin typeface="华文楷体" panose="02010600040101010101" pitchFamily="2" charset="-122"/>
                <a:ea typeface="华文楷体" panose="02010600040101010101" pitchFamily="2" charset="-122"/>
              </a:rPr>
              <a:t>      前面</a:t>
            </a:r>
            <a:r>
              <a:rPr lang="zh-CN" altLang="zh-CN" sz="2000" dirty="0">
                <a:solidFill>
                  <a:schemeClr val="bg1"/>
                </a:solidFill>
                <a:latin typeface="华文楷体" panose="02010600040101010101" pitchFamily="2" charset="-122"/>
                <a:ea typeface="华文楷体" panose="02010600040101010101" pitchFamily="2" charset="-122"/>
              </a:rPr>
              <a:t>介绍的二进制数是机器内部的状态表示</a:t>
            </a:r>
            <a:r>
              <a:rPr lang="en-US" altLang="zh-CN" sz="2000" dirty="0">
                <a:solidFill>
                  <a:schemeClr val="bg1"/>
                </a:solidFill>
                <a:latin typeface="华文楷体" panose="02010600040101010101" pitchFamily="2" charset="-122"/>
                <a:ea typeface="华文楷体" panose="02010600040101010101" pitchFamily="2" charset="-122"/>
              </a:rPr>
              <a:t>,</a:t>
            </a:r>
            <a:r>
              <a:rPr lang="zh-CN" altLang="zh-CN" sz="2000" dirty="0">
                <a:solidFill>
                  <a:schemeClr val="bg1"/>
                </a:solidFill>
                <a:latin typeface="华文楷体" panose="02010600040101010101" pitchFamily="2" charset="-122"/>
                <a:ea typeface="华文楷体" panose="02010600040101010101" pitchFamily="2" charset="-122"/>
              </a:rPr>
              <a:t>可以表示数，也可以是逻辑状态。数值是数据，逻辑值也是数据，它们是数据中的基础表示。计算机使用二进制序列表示了很多数据形式。如果对这些数据形式分类，最简单的是分为两类：数和码。</a:t>
            </a:r>
            <a:endParaRPr lang="en-US" altLang="zh-CN" sz="2000" dirty="0">
              <a:solidFill>
                <a:schemeClr val="bg1"/>
              </a:solidFill>
              <a:latin typeface="华文楷体" panose="02010600040101010101" pitchFamily="2" charset="-122"/>
              <a:ea typeface="华文楷体" panose="02010600040101010101" pitchFamily="2" charset="-122"/>
            </a:endParaRPr>
          </a:p>
          <a:p>
            <a:r>
              <a:rPr lang="zh-CN" altLang="en-US" sz="2000" dirty="0">
                <a:solidFill>
                  <a:schemeClr val="bg1"/>
                </a:solidFill>
                <a:latin typeface="华文楷体" panose="02010600040101010101" pitchFamily="2" charset="-122"/>
                <a:ea typeface="华文楷体" panose="02010600040101010101" pitchFamily="2" charset="-122"/>
              </a:rPr>
              <a:t>        现实中各种数据</a:t>
            </a:r>
            <a:r>
              <a:rPr lang="zh-CN" altLang="zh-CN" sz="2000" dirty="0">
                <a:solidFill>
                  <a:schemeClr val="bg1"/>
                </a:solidFill>
                <a:latin typeface="华文楷体" panose="02010600040101010101" pitchFamily="2" charset="-122"/>
                <a:ea typeface="华文楷体" panose="02010600040101010101" pitchFamily="2" charset="-122"/>
              </a:rPr>
              <a:t>在计算机内部仍然是二进制形式存在的。需要特别指出的，计算机中每一种形式的数据都需要相应的程序进行编码和解析</a:t>
            </a:r>
            <a:r>
              <a:rPr lang="en-US" altLang="zh-CN" sz="2000" dirty="0">
                <a:solidFill>
                  <a:schemeClr val="bg1"/>
                </a:solidFill>
                <a:latin typeface="华文楷体" panose="02010600040101010101" pitchFamily="2" charset="-122"/>
                <a:ea typeface="华文楷体" panose="02010600040101010101" pitchFamily="2" charset="-122"/>
              </a:rPr>
              <a:t>,</a:t>
            </a:r>
            <a:r>
              <a:rPr lang="zh-CN" altLang="zh-CN" sz="2000" dirty="0">
                <a:solidFill>
                  <a:schemeClr val="bg1"/>
                </a:solidFill>
                <a:latin typeface="华文楷体" panose="02010600040101010101" pitchFamily="2" charset="-122"/>
                <a:ea typeface="华文楷体" panose="02010600040101010101" pitchFamily="2" charset="-122"/>
              </a:rPr>
              <a:t>由应用程序将其解释为特定的表示对象。</a:t>
            </a:r>
            <a:r>
              <a:rPr lang="en-US" altLang="zh-CN" dirty="0"/>
              <a:t>	</a:t>
            </a:r>
            <a:r>
              <a:rPr lang="zh-CN" altLang="zh-CN" sz="2000" dirty="0">
                <a:solidFill>
                  <a:schemeClr val="bg1"/>
                </a:solidFill>
                <a:latin typeface="华文楷体" panose="02010600040101010101" pitchFamily="2" charset="-122"/>
                <a:ea typeface="华文楷体" panose="02010600040101010101" pitchFamily="2" charset="-122"/>
              </a:rPr>
              <a:t>文本有编码，其他类型的数据，如音频、视频也都有其编码和标准。不管是哪一种数据，只要有数据存储和交换的需要就需要采用同一种编码标准。</a:t>
            </a:r>
            <a:endParaRPr lang="en-US" altLang="zh-CN" sz="2000" dirty="0">
              <a:solidFill>
                <a:schemeClr val="bg1"/>
              </a:solidFill>
              <a:latin typeface="华文楷体" panose="02010600040101010101" pitchFamily="2" charset="-122"/>
              <a:ea typeface="华文楷体" panose="02010600040101010101" pitchFamily="2" charset="-122"/>
            </a:endParaRPr>
          </a:p>
          <a:p>
            <a:r>
              <a:rPr lang="en-US" altLang="zh-CN" sz="2000" dirty="0">
                <a:solidFill>
                  <a:schemeClr val="bg1"/>
                </a:solidFill>
                <a:latin typeface="华文楷体" panose="02010600040101010101" pitchFamily="2" charset="-122"/>
                <a:ea typeface="华文楷体" panose="02010600040101010101" pitchFamily="2" charset="-122"/>
              </a:rPr>
              <a:t>      </a:t>
            </a:r>
            <a:r>
              <a:rPr lang="zh-CN" altLang="zh-CN" sz="2000" dirty="0">
                <a:solidFill>
                  <a:schemeClr val="bg1"/>
                </a:solidFill>
                <a:latin typeface="华文楷体" panose="02010600040101010101" pitchFamily="2" charset="-122"/>
                <a:ea typeface="华文楷体" panose="02010600040101010101" pitchFamily="2" charset="-122"/>
              </a:rPr>
              <a:t>计算机有很丰富的数据类型，现在有各种媒体数据的名词，除了多媒体之外，还有“富媒体”、“流媒体</a:t>
            </a:r>
            <a:r>
              <a:rPr lang="en-US" altLang="zh-CN" sz="2000" dirty="0">
                <a:solidFill>
                  <a:schemeClr val="bg1"/>
                </a:solidFill>
                <a:latin typeface="华文楷体" panose="02010600040101010101" pitchFamily="2" charset="-122"/>
                <a:ea typeface="华文楷体" panose="02010600040101010101" pitchFamily="2" charset="-122"/>
              </a:rPr>
              <a:t>”</a:t>
            </a:r>
            <a:r>
              <a:rPr lang="zh-CN" altLang="zh-CN" sz="2000" dirty="0">
                <a:solidFill>
                  <a:schemeClr val="bg1"/>
                </a:solidFill>
                <a:latin typeface="华文楷体" panose="02010600040101010101" pitchFamily="2" charset="-122"/>
                <a:ea typeface="华文楷体" panose="02010600040101010101" pitchFamily="2" charset="-122"/>
              </a:rPr>
              <a:t>、“超媒体”、“数字媒体”等，这些都是基于多媒体基础之上的包括数据和对数据处理或传输的方法，而这些方法本身也是数据。</a:t>
            </a:r>
            <a:endParaRPr lang="en-US" altLang="zh-CN" sz="2000" dirty="0">
              <a:solidFill>
                <a:schemeClr val="bg1"/>
              </a:solidFill>
              <a:latin typeface="华文楷体" panose="02010600040101010101" pitchFamily="2" charset="-122"/>
              <a:ea typeface="华文楷体" panose="02010600040101010101" pitchFamily="2" charset="-122"/>
            </a:endParaRPr>
          </a:p>
          <a:p>
            <a:r>
              <a:rPr lang="en-US" altLang="zh-CN" sz="2000" dirty="0">
                <a:solidFill>
                  <a:schemeClr val="bg1"/>
                </a:solidFill>
                <a:latin typeface="华文楷体" panose="02010600040101010101" pitchFamily="2" charset="-122"/>
                <a:ea typeface="华文楷体" panose="02010600040101010101" pitchFamily="2" charset="-122"/>
              </a:rPr>
              <a:t>     </a:t>
            </a:r>
            <a:r>
              <a:rPr lang="zh-CN" altLang="zh-CN" sz="2000" dirty="0">
                <a:solidFill>
                  <a:schemeClr val="bg1"/>
                </a:solidFill>
                <a:latin typeface="华文楷体" panose="02010600040101010101" pitchFamily="2" charset="-122"/>
                <a:ea typeface="华文楷体" panose="02010600040101010101" pitchFamily="2" charset="-122"/>
              </a:rPr>
              <a:t>多媒体数据也是计算机中的</a:t>
            </a:r>
            <a:r>
              <a:rPr lang="en-US" altLang="zh-CN" sz="2000" dirty="0">
                <a:solidFill>
                  <a:schemeClr val="bg1"/>
                </a:solidFill>
                <a:latin typeface="华文楷体" panose="02010600040101010101" pitchFamily="2" charset="-122"/>
                <a:ea typeface="华文楷体" panose="02010600040101010101" pitchFamily="2" charset="-122"/>
              </a:rPr>
              <a:t>0</a:t>
            </a:r>
            <a:r>
              <a:rPr lang="zh-CN" altLang="zh-CN" sz="2000" dirty="0">
                <a:solidFill>
                  <a:schemeClr val="bg1"/>
                </a:solidFill>
                <a:latin typeface="华文楷体" panose="02010600040101010101" pitchFamily="2" charset="-122"/>
                <a:ea typeface="华文楷体" panose="02010600040101010101" pitchFamily="2" charset="-122"/>
              </a:rPr>
              <a:t>和</a:t>
            </a:r>
            <a:r>
              <a:rPr lang="en-US" altLang="zh-CN" sz="2000" dirty="0">
                <a:solidFill>
                  <a:schemeClr val="bg1"/>
                </a:solidFill>
                <a:latin typeface="华文楷体" panose="02010600040101010101" pitchFamily="2" charset="-122"/>
                <a:ea typeface="华文楷体" panose="02010600040101010101" pitchFamily="2" charset="-122"/>
              </a:rPr>
              <a:t>1</a:t>
            </a:r>
            <a:r>
              <a:rPr lang="zh-CN" altLang="zh-CN" sz="2000" dirty="0">
                <a:solidFill>
                  <a:schemeClr val="bg1"/>
                </a:solidFill>
                <a:latin typeface="华文楷体" panose="02010600040101010101" pitchFamily="2" charset="-122"/>
                <a:ea typeface="华文楷体" panose="02010600040101010101" pitchFamily="2" charset="-122"/>
              </a:rPr>
              <a:t>的组合，但这些组合被赋予了不同的含义，或代表一个字符，或代表一种颜色，或代表一种音量。如果把</a:t>
            </a:r>
            <a:r>
              <a:rPr lang="en-US" altLang="zh-CN" sz="2000" dirty="0">
                <a:solidFill>
                  <a:schemeClr val="bg1"/>
                </a:solidFill>
                <a:latin typeface="华文楷体" panose="02010600040101010101" pitchFamily="2" charset="-122"/>
                <a:ea typeface="华文楷体" panose="02010600040101010101" pitchFamily="2" charset="-122"/>
              </a:rPr>
              <a:t>0</a:t>
            </a:r>
            <a:r>
              <a:rPr lang="zh-CN" altLang="zh-CN" sz="2000" dirty="0">
                <a:solidFill>
                  <a:schemeClr val="bg1"/>
                </a:solidFill>
                <a:latin typeface="华文楷体" panose="02010600040101010101" pitchFamily="2" charset="-122"/>
                <a:ea typeface="华文楷体" panose="02010600040101010101" pitchFamily="2" charset="-122"/>
              </a:rPr>
              <a:t>和</a:t>
            </a:r>
            <a:r>
              <a:rPr lang="en-US" altLang="zh-CN" sz="2000" dirty="0">
                <a:solidFill>
                  <a:schemeClr val="bg1"/>
                </a:solidFill>
                <a:latin typeface="华文楷体" panose="02010600040101010101" pitchFamily="2" charset="-122"/>
                <a:ea typeface="华文楷体" panose="02010600040101010101" pitchFamily="2" charset="-122"/>
              </a:rPr>
              <a:t>1</a:t>
            </a:r>
            <a:r>
              <a:rPr lang="zh-CN" altLang="zh-CN" sz="2000" dirty="0">
                <a:solidFill>
                  <a:schemeClr val="bg1"/>
                </a:solidFill>
                <a:latin typeface="华文楷体" panose="02010600040101010101" pitchFamily="2" charset="-122"/>
                <a:ea typeface="华文楷体" panose="02010600040101010101" pitchFamily="2" charset="-122"/>
              </a:rPr>
              <a:t>的组合看作是数字，它就可以被计算，如果将一种组合看作是一个符号或者特定的标记，那么就可以对其变换、加工、存储、传输等，因此，数据处理就是根据数据所表示的不同对象而进行不同的“计算”，而这个过程是通过计算机程序实现的。</a:t>
            </a:r>
            <a:endParaRPr lang="zh-CN" altLang="zh-CN" sz="2000" dirty="0">
              <a:solidFill>
                <a:schemeClr val="bg1"/>
              </a:solidFill>
              <a:latin typeface="华文楷体" panose="02010600040101010101" pitchFamily="2" charset="-122"/>
              <a:ea typeface="华文楷体" panose="02010600040101010101" pitchFamily="2" charset="-122"/>
            </a:endParaRPr>
          </a:p>
          <a:p>
            <a:endParaRPr lang="zh-CN" altLang="zh-CN" dirty="0"/>
          </a:p>
          <a:p>
            <a:endParaRPr lang="zh-CN" altLang="zh-CN" dirty="0"/>
          </a:p>
        </p:txBody>
      </p:sp>
      <p:sp>
        <p:nvSpPr>
          <p:cNvPr id="19" name="矩形 18"/>
          <p:cNvSpPr/>
          <p:nvPr/>
        </p:nvSpPr>
        <p:spPr>
          <a:xfrm>
            <a:off x="502920" y="0"/>
            <a:ext cx="3005951" cy="769441"/>
          </a:xfrm>
          <a:prstGeom prst="rect">
            <a:avLst/>
          </a:prstGeom>
        </p:spPr>
        <p:txBody>
          <a:bodyPr wrap="none">
            <a:spAutoFit/>
          </a:bodyPr>
          <a:lstStyle/>
          <a:p>
            <a:pPr lvl="0">
              <a:defRPr/>
            </a:pPr>
            <a:r>
              <a:rPr lang="zh-CN" altLang="en-US" sz="4400" kern="0" dirty="0">
                <a:solidFill>
                  <a:prstClr val="white"/>
                </a:solidFill>
                <a:latin typeface="华文楷体" panose="02010600040101010101" pitchFamily="2" charset="-122"/>
                <a:ea typeface="华文楷体" panose="02010600040101010101" pitchFamily="2" charset="-122"/>
              </a:rPr>
              <a:t>文本和文档</a:t>
            </a:r>
            <a:endParaRPr lang="zh-CN" altLang="en-US" kern="0" dirty="0">
              <a:solidFill>
                <a:prstClr val="white"/>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4255" y="1870124"/>
            <a:ext cx="11085340" cy="4524315"/>
          </a:xfrm>
          <a:prstGeom prst="rect">
            <a:avLst/>
          </a:prstGeom>
          <a:noFill/>
        </p:spPr>
        <p:txBody>
          <a:bodyPr wrap="square" rtlCol="0">
            <a:spAutoFit/>
          </a:bodyPr>
          <a:lstStyle/>
          <a:p>
            <a:pPr lvl="0"/>
            <a:r>
              <a:rPr lang="en-US" altLang="zh-CN" sz="3600" dirty="0">
                <a:solidFill>
                  <a:schemeClr val="bg1"/>
                </a:solidFill>
                <a:latin typeface="华文楷体" panose="02010600040101010101" pitchFamily="2" charset="-122"/>
                <a:ea typeface="华文楷体" panose="02010600040101010101" pitchFamily="2" charset="-122"/>
              </a:rPr>
              <a:t>1</a:t>
            </a:r>
            <a:r>
              <a:rPr lang="zh-CN" altLang="en-US" sz="3600" dirty="0">
                <a:solidFill>
                  <a:schemeClr val="bg1"/>
                </a:solidFill>
                <a:latin typeface="华文楷体" panose="02010600040101010101" pitchFamily="2" charset="-122"/>
                <a:ea typeface="华文楷体" panose="02010600040101010101" pitchFamily="2" charset="-122"/>
              </a:rPr>
              <a:t>、</a:t>
            </a:r>
            <a:r>
              <a:rPr lang="zh-CN" altLang="zh-CN" sz="3600" dirty="0">
                <a:solidFill>
                  <a:schemeClr val="bg1"/>
                </a:solidFill>
                <a:latin typeface="华文楷体" panose="02010600040101010101" pitchFamily="2" charset="-122"/>
                <a:ea typeface="华文楷体" panose="02010600040101010101" pitchFamily="2" charset="-122"/>
              </a:rPr>
              <a:t>数和数据概述</a:t>
            </a:r>
            <a:endParaRPr lang="zh-CN" altLang="zh-CN" sz="3600" dirty="0">
              <a:solidFill>
                <a:schemeClr val="bg1"/>
              </a:solidFill>
              <a:latin typeface="华文楷体" panose="02010600040101010101" pitchFamily="2" charset="-122"/>
              <a:ea typeface="华文楷体" panose="02010600040101010101" pitchFamily="2" charset="-122"/>
            </a:endParaRPr>
          </a:p>
          <a:p>
            <a:pPr lvl="0"/>
            <a:r>
              <a:rPr lang="en-US" altLang="zh-CN" sz="3600" dirty="0">
                <a:solidFill>
                  <a:schemeClr val="bg1"/>
                </a:solidFill>
                <a:latin typeface="华文楷体" panose="02010600040101010101" pitchFamily="2" charset="-122"/>
                <a:ea typeface="华文楷体" panose="02010600040101010101" pitchFamily="2" charset="-122"/>
              </a:rPr>
              <a:t>2</a:t>
            </a:r>
            <a:r>
              <a:rPr lang="zh-CN" altLang="en-US" sz="3600" dirty="0">
                <a:solidFill>
                  <a:schemeClr val="bg1"/>
                </a:solidFill>
                <a:latin typeface="华文楷体" panose="02010600040101010101" pitchFamily="2" charset="-122"/>
                <a:ea typeface="华文楷体" panose="02010600040101010101" pitchFamily="2" charset="-122"/>
              </a:rPr>
              <a:t>、</a:t>
            </a:r>
            <a:r>
              <a:rPr lang="zh-CN" altLang="zh-CN" sz="3600" dirty="0">
                <a:solidFill>
                  <a:schemeClr val="bg1"/>
                </a:solidFill>
                <a:latin typeface="华文楷体" panose="02010600040101010101" pitchFamily="2" charset="-122"/>
                <a:ea typeface="华文楷体" panose="02010600040101010101" pitchFamily="2" charset="-122"/>
              </a:rPr>
              <a:t>数制：常用进制、二进制的基本运算、数制转换</a:t>
            </a:r>
            <a:endParaRPr lang="zh-CN" altLang="zh-CN" sz="3600" dirty="0">
              <a:solidFill>
                <a:schemeClr val="bg1"/>
              </a:solidFill>
              <a:latin typeface="华文楷体" panose="02010600040101010101" pitchFamily="2" charset="-122"/>
              <a:ea typeface="华文楷体" panose="02010600040101010101" pitchFamily="2" charset="-122"/>
            </a:endParaRPr>
          </a:p>
          <a:p>
            <a:pPr lvl="0"/>
            <a:r>
              <a:rPr lang="en-US" altLang="zh-CN" sz="3600" dirty="0">
                <a:solidFill>
                  <a:schemeClr val="bg1"/>
                </a:solidFill>
                <a:latin typeface="华文楷体" panose="02010600040101010101" pitchFamily="2" charset="-122"/>
                <a:ea typeface="华文楷体" panose="02010600040101010101" pitchFamily="2" charset="-122"/>
              </a:rPr>
              <a:t>3</a:t>
            </a:r>
            <a:r>
              <a:rPr lang="zh-CN" altLang="en-US" sz="3600" dirty="0">
                <a:solidFill>
                  <a:schemeClr val="bg1"/>
                </a:solidFill>
                <a:latin typeface="华文楷体" panose="02010600040101010101" pitchFamily="2" charset="-122"/>
                <a:ea typeface="华文楷体" panose="02010600040101010101" pitchFamily="2" charset="-122"/>
              </a:rPr>
              <a:t>、</a:t>
            </a:r>
            <a:r>
              <a:rPr lang="zh-CN" altLang="zh-CN" sz="3600" dirty="0">
                <a:solidFill>
                  <a:schemeClr val="bg1"/>
                </a:solidFill>
                <a:latin typeface="华文楷体" panose="02010600040101010101" pitchFamily="2" charset="-122"/>
                <a:ea typeface="华文楷体" panose="02010600040101010101" pitchFamily="2" charset="-122"/>
              </a:rPr>
              <a:t>计算机中数的表示：</a:t>
            </a:r>
            <a:endParaRPr lang="en-US" altLang="zh-CN" sz="3600" dirty="0">
              <a:solidFill>
                <a:schemeClr val="bg1"/>
              </a:solidFill>
              <a:latin typeface="华文楷体" panose="02010600040101010101" pitchFamily="2" charset="-122"/>
              <a:ea typeface="华文楷体" panose="02010600040101010101" pitchFamily="2" charset="-122"/>
            </a:endParaRPr>
          </a:p>
          <a:p>
            <a:pPr lvl="0"/>
            <a:r>
              <a:rPr lang="en-US" altLang="zh-CN" sz="3600" dirty="0">
                <a:solidFill>
                  <a:schemeClr val="bg1"/>
                </a:solidFill>
                <a:latin typeface="华文楷体" panose="02010600040101010101" pitchFamily="2" charset="-122"/>
                <a:ea typeface="华文楷体" panose="02010600040101010101" pitchFamily="2" charset="-122"/>
              </a:rPr>
              <a:t>       </a:t>
            </a:r>
            <a:r>
              <a:rPr lang="zh-CN" altLang="zh-CN" sz="3600" dirty="0">
                <a:solidFill>
                  <a:schemeClr val="bg1"/>
                </a:solidFill>
                <a:latin typeface="华文楷体" panose="02010600040101010101" pitchFamily="2" charset="-122"/>
                <a:ea typeface="华文楷体" panose="02010600040101010101" pitchFamily="2" charset="-122"/>
              </a:rPr>
              <a:t>机器数和原码、反码和补码、定点和浮点数</a:t>
            </a:r>
            <a:endParaRPr lang="zh-CN" altLang="zh-CN" sz="3600" dirty="0">
              <a:solidFill>
                <a:schemeClr val="bg1"/>
              </a:solidFill>
              <a:latin typeface="华文楷体" panose="02010600040101010101" pitchFamily="2" charset="-122"/>
              <a:ea typeface="华文楷体" panose="02010600040101010101" pitchFamily="2" charset="-122"/>
            </a:endParaRPr>
          </a:p>
          <a:p>
            <a:pPr lvl="0"/>
            <a:r>
              <a:rPr lang="en-US" altLang="zh-CN" sz="3600" dirty="0">
                <a:solidFill>
                  <a:schemeClr val="bg1"/>
                </a:solidFill>
                <a:latin typeface="华文楷体" panose="02010600040101010101" pitchFamily="2" charset="-122"/>
                <a:ea typeface="华文楷体" panose="02010600040101010101" pitchFamily="2" charset="-122"/>
              </a:rPr>
              <a:t>4</a:t>
            </a:r>
            <a:r>
              <a:rPr lang="zh-CN" altLang="en-US" sz="3600" dirty="0">
                <a:solidFill>
                  <a:schemeClr val="bg1"/>
                </a:solidFill>
                <a:latin typeface="华文楷体" panose="02010600040101010101" pitchFamily="2" charset="-122"/>
                <a:ea typeface="华文楷体" panose="02010600040101010101" pitchFamily="2" charset="-122"/>
              </a:rPr>
              <a:t>、</a:t>
            </a:r>
            <a:r>
              <a:rPr lang="zh-CN" altLang="zh-CN" sz="3600" dirty="0">
                <a:solidFill>
                  <a:schemeClr val="bg1"/>
                </a:solidFill>
                <a:latin typeface="华文楷体" panose="02010600040101010101" pitchFamily="2" charset="-122"/>
                <a:ea typeface="华文楷体" panose="02010600040101010101" pitchFamily="2" charset="-122"/>
              </a:rPr>
              <a:t>文本和文档：</a:t>
            </a:r>
            <a:endParaRPr lang="en-US" altLang="zh-CN" sz="3600" dirty="0">
              <a:solidFill>
                <a:schemeClr val="bg1"/>
              </a:solidFill>
              <a:latin typeface="华文楷体" panose="02010600040101010101" pitchFamily="2" charset="-122"/>
              <a:ea typeface="华文楷体" panose="02010600040101010101" pitchFamily="2" charset="-122"/>
            </a:endParaRPr>
          </a:p>
          <a:p>
            <a:pPr lvl="0"/>
            <a:r>
              <a:rPr lang="en-US" altLang="zh-CN" sz="3600" dirty="0">
                <a:solidFill>
                  <a:schemeClr val="bg1"/>
                </a:solidFill>
                <a:latin typeface="华文楷体" panose="02010600040101010101" pitchFamily="2" charset="-122"/>
                <a:ea typeface="华文楷体" panose="02010600040101010101" pitchFamily="2" charset="-122"/>
              </a:rPr>
              <a:t>       ASCII</a:t>
            </a:r>
            <a:r>
              <a:rPr lang="zh-CN" altLang="zh-CN" sz="3600" dirty="0">
                <a:solidFill>
                  <a:schemeClr val="bg1"/>
                </a:solidFill>
                <a:latin typeface="华文楷体" panose="02010600040101010101" pitchFamily="2" charset="-122"/>
                <a:ea typeface="华文楷体" panose="02010600040101010101" pitchFamily="2" charset="-122"/>
              </a:rPr>
              <a:t>、</a:t>
            </a:r>
            <a:r>
              <a:rPr lang="en-US" altLang="zh-CN" sz="3600" dirty="0">
                <a:solidFill>
                  <a:schemeClr val="bg1"/>
                </a:solidFill>
                <a:latin typeface="华文楷体" panose="02010600040101010101" pitchFamily="2" charset="-122"/>
                <a:ea typeface="华文楷体" panose="02010600040101010101" pitchFamily="2" charset="-122"/>
              </a:rPr>
              <a:t>Unicode</a:t>
            </a:r>
            <a:r>
              <a:rPr lang="zh-CN" altLang="zh-CN" sz="3600" dirty="0">
                <a:solidFill>
                  <a:schemeClr val="bg1"/>
                </a:solidFill>
                <a:latin typeface="华文楷体" panose="02010600040101010101" pitchFamily="2" charset="-122"/>
                <a:ea typeface="华文楷体" panose="02010600040101010101" pitchFamily="2" charset="-122"/>
              </a:rPr>
              <a:t>编码、</a:t>
            </a:r>
            <a:r>
              <a:rPr lang="en-US" altLang="zh-CN" sz="3600" dirty="0">
                <a:solidFill>
                  <a:schemeClr val="bg1"/>
                </a:solidFill>
                <a:latin typeface="华文楷体" panose="02010600040101010101" pitchFamily="2" charset="-122"/>
                <a:ea typeface="华文楷体" panose="02010600040101010101" pitchFamily="2" charset="-122"/>
              </a:rPr>
              <a:t>  </a:t>
            </a:r>
            <a:r>
              <a:rPr lang="zh-CN" altLang="zh-CN" sz="3600" dirty="0">
                <a:solidFill>
                  <a:schemeClr val="bg1"/>
                </a:solidFill>
                <a:latin typeface="华文楷体" panose="02010600040101010101" pitchFamily="2" charset="-122"/>
                <a:ea typeface="华文楷体" panose="02010600040101010101" pitchFamily="2" charset="-122"/>
              </a:rPr>
              <a:t>汉字编码、文档</a:t>
            </a:r>
            <a:endParaRPr lang="zh-CN" altLang="zh-CN" sz="3600" dirty="0">
              <a:solidFill>
                <a:schemeClr val="bg1"/>
              </a:solidFill>
              <a:latin typeface="华文楷体" panose="02010600040101010101" pitchFamily="2" charset="-122"/>
              <a:ea typeface="华文楷体" panose="02010600040101010101" pitchFamily="2" charset="-122"/>
            </a:endParaRPr>
          </a:p>
          <a:p>
            <a:pPr lvl="0"/>
            <a:r>
              <a:rPr lang="en-US" altLang="zh-CN" sz="3600" dirty="0">
                <a:solidFill>
                  <a:schemeClr val="bg1"/>
                </a:solidFill>
                <a:latin typeface="华文楷体" panose="02010600040101010101" pitchFamily="2" charset="-122"/>
                <a:ea typeface="华文楷体" panose="02010600040101010101" pitchFamily="2" charset="-122"/>
              </a:rPr>
              <a:t>5</a:t>
            </a:r>
            <a:r>
              <a:rPr lang="zh-CN" altLang="en-US" sz="3600" dirty="0">
                <a:solidFill>
                  <a:schemeClr val="bg1"/>
                </a:solidFill>
                <a:latin typeface="华文楷体" panose="02010600040101010101" pitchFamily="2" charset="-122"/>
                <a:ea typeface="华文楷体" panose="02010600040101010101" pitchFamily="2" charset="-122"/>
              </a:rPr>
              <a:t>、</a:t>
            </a:r>
            <a:r>
              <a:rPr lang="zh-CN" altLang="zh-CN" sz="3600" dirty="0">
                <a:solidFill>
                  <a:schemeClr val="bg1"/>
                </a:solidFill>
                <a:latin typeface="华文楷体" panose="02010600040101010101" pitchFamily="2" charset="-122"/>
                <a:ea typeface="华文楷体" panose="02010600040101010101" pitchFamily="2" charset="-122"/>
              </a:rPr>
              <a:t>数据压缩：霍夫曼编码、行程长度编码、有损压缩</a:t>
            </a:r>
            <a:endParaRPr lang="zh-CN" altLang="zh-CN" sz="3600" dirty="0">
              <a:solidFill>
                <a:schemeClr val="bg1"/>
              </a:solidFill>
              <a:latin typeface="华文楷体" panose="02010600040101010101" pitchFamily="2" charset="-122"/>
              <a:ea typeface="华文楷体" panose="02010600040101010101" pitchFamily="2" charset="-122"/>
            </a:endParaRPr>
          </a:p>
          <a:p>
            <a:endParaRPr lang="zh-CN" altLang="en-US" sz="3600" dirty="0">
              <a:solidFill>
                <a:schemeClr val="bg1"/>
              </a:solidFill>
              <a:latin typeface="华文楷体" panose="02010600040101010101" pitchFamily="2" charset="-122"/>
              <a:ea typeface="华文楷体" panose="02010600040101010101" pitchFamily="2" charset="-122"/>
            </a:endParaRPr>
          </a:p>
        </p:txBody>
      </p:sp>
      <p:sp>
        <p:nvSpPr>
          <p:cNvPr id="3" name="文本框 2"/>
          <p:cNvSpPr txBox="1"/>
          <p:nvPr/>
        </p:nvSpPr>
        <p:spPr>
          <a:xfrm>
            <a:off x="3886200" y="571500"/>
            <a:ext cx="3897630" cy="769441"/>
          </a:xfrm>
          <a:prstGeom prst="rect">
            <a:avLst/>
          </a:prstGeom>
          <a:noFill/>
        </p:spPr>
        <p:txBody>
          <a:bodyPr wrap="square" rtlCol="0">
            <a:spAutoFit/>
          </a:bodyPr>
          <a:lstStyle/>
          <a:p>
            <a:r>
              <a:rPr lang="zh-CN" altLang="en-US" sz="4400" dirty="0">
                <a:solidFill>
                  <a:schemeClr val="bg1"/>
                </a:solidFill>
                <a:latin typeface="华文楷体" panose="02010600040101010101" pitchFamily="2" charset="-122"/>
                <a:ea typeface="华文楷体" panose="02010600040101010101" pitchFamily="2" charset="-122"/>
              </a:rPr>
              <a:t>内容概要</a:t>
            </a:r>
            <a:endParaRPr lang="zh-CN" altLang="en-US" sz="44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90054" y="221070"/>
            <a:ext cx="3005951" cy="76944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4400" b="0" i="0" u="none" strike="noStrike" kern="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j-cs"/>
              </a:rPr>
              <a:t>文本和文档</a:t>
            </a:r>
            <a:endParaRPr kumimoji="0" lang="zh-CN" altLang="en-US" sz="1800" b="0" i="0" u="none" strike="noStrike" kern="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endParaRPr>
          </a:p>
        </p:txBody>
      </p:sp>
      <p:sp>
        <p:nvSpPr>
          <p:cNvPr id="3" name="矩形 2"/>
          <p:cNvSpPr/>
          <p:nvPr/>
        </p:nvSpPr>
        <p:spPr>
          <a:xfrm>
            <a:off x="607764" y="990511"/>
            <a:ext cx="9553506" cy="1107996"/>
          </a:xfrm>
          <a:prstGeom prst="rect">
            <a:avLst/>
          </a:prstGeom>
        </p:spPr>
        <p:txBody>
          <a:bodyPr wrap="square">
            <a:spAutoFit/>
          </a:bodyPr>
          <a:lstStyle/>
          <a:p>
            <a:r>
              <a:rPr lang="zh-CN" altLang="en-US" sz="2400" dirty="0">
                <a:solidFill>
                  <a:schemeClr val="bg1"/>
                </a:solidFill>
                <a:latin typeface="华文楷体" panose="02010600040101010101" pitchFamily="2" charset="-122"/>
                <a:ea typeface="华文楷体" panose="02010600040101010101" pitchFamily="2" charset="-122"/>
              </a:rPr>
              <a:t>计算机的数据：</a:t>
            </a:r>
            <a:endParaRPr lang="en-US" altLang="zh-CN" sz="2400" dirty="0">
              <a:solidFill>
                <a:schemeClr val="bg1"/>
              </a:solidFill>
              <a:latin typeface="华文楷体" panose="02010600040101010101" pitchFamily="2" charset="-122"/>
              <a:ea typeface="华文楷体" panose="02010600040101010101" pitchFamily="2" charset="-122"/>
            </a:endParaRPr>
          </a:p>
          <a:p>
            <a:pPr lvl="1"/>
            <a:r>
              <a:rPr lang="zh-CN" altLang="zh-CN" sz="2400" dirty="0">
                <a:solidFill>
                  <a:schemeClr val="bg1"/>
                </a:solidFill>
                <a:latin typeface="华文楷体" panose="02010600040101010101" pitchFamily="2" charset="-122"/>
                <a:ea typeface="华文楷体" panose="02010600040101010101" pitchFamily="2" charset="-122"/>
              </a:rPr>
              <a:t>计算机中存储、运算、交换和管理的所有的</a:t>
            </a:r>
            <a:r>
              <a:rPr lang="en-US" altLang="zh-CN" sz="2400" dirty="0">
                <a:solidFill>
                  <a:schemeClr val="bg1"/>
                </a:solidFill>
                <a:latin typeface="华文楷体" panose="02010600040101010101" pitchFamily="2" charset="-122"/>
                <a:ea typeface="华文楷体" panose="02010600040101010101" pitchFamily="2" charset="-122"/>
              </a:rPr>
              <a:t>0</a:t>
            </a:r>
            <a:r>
              <a:rPr lang="zh-CN" altLang="zh-CN" sz="2400" dirty="0">
                <a:solidFill>
                  <a:schemeClr val="bg1"/>
                </a:solidFill>
                <a:latin typeface="华文楷体" panose="02010600040101010101" pitchFamily="2" charset="-122"/>
                <a:ea typeface="华文楷体" panose="02010600040101010101" pitchFamily="2" charset="-122"/>
              </a:rPr>
              <a:t>和</a:t>
            </a:r>
            <a:r>
              <a:rPr lang="en-US" altLang="zh-CN" sz="2400" dirty="0">
                <a:solidFill>
                  <a:schemeClr val="bg1"/>
                </a:solidFill>
                <a:latin typeface="华文楷体" panose="02010600040101010101" pitchFamily="2" charset="-122"/>
                <a:ea typeface="华文楷体" panose="02010600040101010101" pitchFamily="2" charset="-122"/>
              </a:rPr>
              <a:t>1</a:t>
            </a:r>
            <a:endParaRPr lang="en-US" altLang="zh-CN" sz="2400" dirty="0">
              <a:solidFill>
                <a:schemeClr val="bg1"/>
              </a:solidFill>
              <a:latin typeface="华文楷体" panose="02010600040101010101" pitchFamily="2" charset="-122"/>
              <a:ea typeface="华文楷体" panose="02010600040101010101" pitchFamily="2" charset="-122"/>
            </a:endParaRPr>
          </a:p>
          <a:p>
            <a:endParaRPr lang="en-US" altLang="zh-CN" dirty="0">
              <a:solidFill>
                <a:schemeClr val="bg1"/>
              </a:solidFill>
              <a:latin typeface="华文楷体" panose="02010600040101010101" pitchFamily="2" charset="-122"/>
              <a:ea typeface="华文楷体" panose="02010600040101010101" pitchFamily="2" charset="-122"/>
            </a:endParaRPr>
          </a:p>
        </p:txBody>
      </p:sp>
      <p:sp>
        <p:nvSpPr>
          <p:cNvPr id="4" name="矩形 3"/>
          <p:cNvSpPr/>
          <p:nvPr/>
        </p:nvSpPr>
        <p:spPr>
          <a:xfrm>
            <a:off x="773430" y="1924467"/>
            <a:ext cx="8907780" cy="3385542"/>
          </a:xfrm>
          <a:prstGeom prst="rect">
            <a:avLst/>
          </a:prstGeom>
        </p:spPr>
        <p:txBody>
          <a:bodyPr wrap="square">
            <a:spAutoFit/>
          </a:bodyPr>
          <a:lstStyle/>
          <a:p>
            <a:pPr>
              <a:buFont typeface="Arial" panose="020B0604020202090204" pitchFamily="34" charset="0"/>
              <a:buChar char="•"/>
            </a:pPr>
            <a:r>
              <a:rPr lang="zh-CN" altLang="en-US" sz="2800" dirty="0">
                <a:solidFill>
                  <a:schemeClr val="bg1"/>
                </a:solidFill>
                <a:latin typeface="华文楷体" panose="02010600040101010101" pitchFamily="2" charset="-122"/>
                <a:ea typeface="华文楷体" panose="02010600040101010101" pitchFamily="2" charset="-122"/>
              </a:rPr>
              <a:t>两类数据：数和码</a:t>
            </a:r>
            <a:endParaRPr lang="zh-CN" altLang="en-US" sz="2800" dirty="0">
              <a:solidFill>
                <a:schemeClr val="bg1"/>
              </a:solidFill>
              <a:latin typeface="华文楷体" panose="02010600040101010101" pitchFamily="2" charset="-122"/>
              <a:ea typeface="华文楷体" panose="02010600040101010101" pitchFamily="2" charset="-122"/>
            </a:endParaRPr>
          </a:p>
          <a:p>
            <a:pPr lvl="1">
              <a:buFont typeface="Arial" panose="020B0604020202090204" pitchFamily="34" charset="0"/>
              <a:buChar char="•"/>
            </a:pPr>
            <a:r>
              <a:rPr lang="zh-CN" altLang="en-US" sz="2400" dirty="0">
                <a:solidFill>
                  <a:schemeClr val="bg1"/>
                </a:solidFill>
                <a:latin typeface="华文楷体" panose="02010600040101010101" pitchFamily="2" charset="-122"/>
                <a:ea typeface="华文楷体" panose="02010600040101010101" pitchFamily="2" charset="-122"/>
              </a:rPr>
              <a:t>数（</a:t>
            </a:r>
            <a:r>
              <a:rPr lang="en-US" altLang="zh-CN" sz="2400" dirty="0">
                <a:solidFill>
                  <a:schemeClr val="bg1"/>
                </a:solidFill>
                <a:latin typeface="华文楷体" panose="02010600040101010101" pitchFamily="2" charset="-122"/>
                <a:ea typeface="华文楷体" panose="02010600040101010101" pitchFamily="2" charset="-122"/>
              </a:rPr>
              <a:t>number </a:t>
            </a:r>
            <a:r>
              <a:rPr lang="zh-CN" altLang="en-US" sz="2400" dirty="0">
                <a:solidFill>
                  <a:schemeClr val="bg1"/>
                </a:solidFill>
                <a:latin typeface="华文楷体" panose="02010600040101010101" pitchFamily="2" charset="-122"/>
                <a:ea typeface="华文楷体" panose="02010600040101010101" pitchFamily="2" charset="-122"/>
              </a:rPr>
              <a:t>）：</a:t>
            </a:r>
            <a:r>
              <a:rPr lang="zh-CN" altLang="zh-CN" sz="2400" dirty="0">
                <a:solidFill>
                  <a:schemeClr val="bg1"/>
                </a:solidFill>
                <a:latin typeface="华文楷体" panose="02010600040101010101" pitchFamily="2" charset="-122"/>
                <a:ea typeface="华文楷体" panose="02010600040101010101" pitchFamily="2" charset="-122"/>
              </a:rPr>
              <a:t>一般情况下</a:t>
            </a:r>
            <a:r>
              <a:rPr lang="en-US" altLang="zh-CN" sz="2400" dirty="0">
                <a:solidFill>
                  <a:schemeClr val="bg1"/>
                </a:solidFill>
                <a:latin typeface="华文楷体" panose="02010600040101010101" pitchFamily="2" charset="-122"/>
                <a:ea typeface="华文楷体" panose="02010600040101010101" pitchFamily="2" charset="-122"/>
              </a:rPr>
              <a:t>,</a:t>
            </a:r>
            <a:r>
              <a:rPr lang="zh-CN" altLang="zh-CN" sz="2400" dirty="0">
                <a:solidFill>
                  <a:schemeClr val="bg1"/>
                </a:solidFill>
                <a:latin typeface="华文楷体" panose="02010600040101010101" pitchFamily="2" charset="-122"/>
                <a:ea typeface="华文楷体" panose="02010600040101010101" pitchFamily="2" charset="-122"/>
              </a:rPr>
              <a:t>可以进行各种算术运算。</a:t>
            </a:r>
            <a:r>
              <a:rPr lang="zh-CN" altLang="en-US" sz="2400" dirty="0">
                <a:solidFill>
                  <a:schemeClr val="bg1"/>
                </a:solidFill>
                <a:latin typeface="华文楷体" panose="02010600040101010101" pitchFamily="2" charset="-122"/>
                <a:ea typeface="华文楷体" panose="02010600040101010101" pitchFamily="2" charset="-122"/>
              </a:rPr>
              <a:t>用来表示要计算的数，    如补码表示法的数</a:t>
            </a:r>
            <a:r>
              <a:rPr lang="en-US" altLang="zh-CN" sz="2400" dirty="0">
                <a:solidFill>
                  <a:schemeClr val="bg1"/>
                </a:solidFill>
                <a:latin typeface="华文楷体" panose="02010600040101010101" pitchFamily="2" charset="-122"/>
                <a:ea typeface="华文楷体" panose="02010600040101010101" pitchFamily="2" charset="-122"/>
              </a:rPr>
              <a:t>00000111</a:t>
            </a:r>
            <a:r>
              <a:rPr lang="zh-CN" altLang="en-US" sz="2400" dirty="0">
                <a:solidFill>
                  <a:schemeClr val="bg1"/>
                </a:solidFill>
                <a:latin typeface="华文楷体" panose="02010600040101010101" pitchFamily="2" charset="-122"/>
                <a:ea typeface="华文楷体" panose="02010600040101010101" pitchFamily="2" charset="-122"/>
              </a:rPr>
              <a:t>，即</a:t>
            </a:r>
            <a:r>
              <a:rPr lang="en-US" altLang="zh-CN" sz="2400" dirty="0">
                <a:solidFill>
                  <a:schemeClr val="bg1"/>
                </a:solidFill>
                <a:latin typeface="华文楷体" panose="02010600040101010101" pitchFamily="2" charset="-122"/>
                <a:ea typeface="华文楷体" panose="02010600040101010101" pitchFamily="2" charset="-122"/>
              </a:rPr>
              <a:t>+7</a:t>
            </a:r>
            <a:endParaRPr lang="en-US" altLang="zh-CN" sz="2400" dirty="0">
              <a:solidFill>
                <a:schemeClr val="bg1"/>
              </a:solidFill>
              <a:latin typeface="华文楷体" panose="02010600040101010101" pitchFamily="2" charset="-122"/>
              <a:ea typeface="华文楷体" panose="02010600040101010101" pitchFamily="2" charset="-122"/>
            </a:endParaRPr>
          </a:p>
          <a:p>
            <a:pPr lvl="1"/>
            <a:endParaRPr lang="en-US" altLang="zh-CN" sz="2400" dirty="0">
              <a:solidFill>
                <a:schemeClr val="bg1"/>
              </a:solidFill>
              <a:latin typeface="华文楷体" panose="02010600040101010101" pitchFamily="2" charset="-122"/>
              <a:ea typeface="华文楷体" panose="02010600040101010101" pitchFamily="2" charset="-122"/>
            </a:endParaRPr>
          </a:p>
          <a:p>
            <a:pPr lvl="1">
              <a:buFont typeface="Arial" panose="020B0604020202090204" pitchFamily="34" charset="0"/>
              <a:buChar char="•"/>
            </a:pPr>
            <a:r>
              <a:rPr lang="zh-CN" altLang="en-US" sz="2400" dirty="0">
                <a:solidFill>
                  <a:schemeClr val="bg1"/>
                </a:solidFill>
                <a:latin typeface="华文楷体" panose="02010600040101010101" pitchFamily="2" charset="-122"/>
                <a:ea typeface="华文楷体" panose="02010600040101010101" pitchFamily="2" charset="-122"/>
              </a:rPr>
              <a:t>码（</a:t>
            </a:r>
            <a:r>
              <a:rPr lang="en-US" altLang="zh-CN" sz="2400" dirty="0">
                <a:solidFill>
                  <a:schemeClr val="bg1"/>
                </a:solidFill>
                <a:latin typeface="华文楷体" panose="02010600040101010101" pitchFamily="2" charset="-122"/>
                <a:ea typeface="华文楷体" panose="02010600040101010101" pitchFamily="2" charset="-122"/>
              </a:rPr>
              <a:t>Code</a:t>
            </a:r>
            <a:r>
              <a:rPr lang="zh-CN" altLang="en-US" sz="2400" dirty="0">
                <a:solidFill>
                  <a:schemeClr val="bg1"/>
                </a:solidFill>
                <a:latin typeface="华文楷体" panose="02010600040101010101" pitchFamily="2" charset="-122"/>
                <a:ea typeface="华文楷体" panose="02010600040101010101" pitchFamily="2" charset="-122"/>
              </a:rPr>
              <a:t>编码集）：按一定规则用若干位二进制标记特定对象(依赖于具体的编码集），</a:t>
            </a:r>
            <a:r>
              <a:rPr lang="zh-CN" altLang="zh-CN" sz="2400" dirty="0">
                <a:solidFill>
                  <a:schemeClr val="bg1"/>
                </a:solidFill>
                <a:latin typeface="华文楷体" panose="02010600040101010101" pitchFamily="2" charset="-122"/>
                <a:ea typeface="华文楷体" panose="02010600040101010101" pitchFamily="2" charset="-122"/>
              </a:rPr>
              <a:t>编码的目的是为了对特定的对象进行唯一标识，以便检索、交换和处理。编码需要按照一定的规则，这些规则就叫做“码制（</a:t>
            </a:r>
            <a:r>
              <a:rPr lang="en-US" altLang="zh-CN" sz="2400" dirty="0">
                <a:solidFill>
                  <a:schemeClr val="bg1"/>
                </a:solidFill>
                <a:latin typeface="华文楷体" panose="02010600040101010101" pitchFamily="2" charset="-122"/>
                <a:ea typeface="华文楷体" panose="02010600040101010101" pitchFamily="2" charset="-122"/>
              </a:rPr>
              <a:t>Code System</a:t>
            </a:r>
            <a:r>
              <a:rPr lang="zh-CN" altLang="zh-CN" sz="2400" dirty="0">
                <a:solidFill>
                  <a:schemeClr val="bg1"/>
                </a:solidFill>
                <a:latin typeface="华文楷体" panose="02010600040101010101" pitchFamily="2" charset="-122"/>
                <a:ea typeface="华文楷体" panose="02010600040101010101" pitchFamily="2" charset="-122"/>
              </a:rPr>
              <a:t>）”</a:t>
            </a:r>
            <a:endParaRPr lang="en-US" altLang="zh-CN" sz="2400" dirty="0">
              <a:solidFill>
                <a:schemeClr val="bg1"/>
              </a:solidFill>
              <a:latin typeface="华文楷体" panose="02010600040101010101" pitchFamily="2" charset="-122"/>
              <a:ea typeface="华文楷体" panose="02010600040101010101" pitchFamily="2" charset="-122"/>
            </a:endParaRPr>
          </a:p>
          <a:p>
            <a:endParaRPr lang="zh-CN" altLang="en-US"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60676" y="321082"/>
            <a:ext cx="2492990" cy="646331"/>
          </a:xfrm>
          <a:prstGeom prst="rect">
            <a:avLst/>
          </a:prstGeom>
        </p:spPr>
        <p:txBody>
          <a:bodyPr wrap="none">
            <a:spAutoFit/>
          </a:bodyPr>
          <a:lstStyle/>
          <a:p>
            <a:r>
              <a:rPr lang="zh-CN" altLang="en-US" sz="3600" dirty="0">
                <a:solidFill>
                  <a:schemeClr val="bg1"/>
                </a:solidFill>
                <a:latin typeface="华文楷体" panose="02010600040101010101" pitchFamily="2" charset="-122"/>
                <a:ea typeface="华文楷体" panose="02010600040101010101" pitchFamily="2" charset="-122"/>
              </a:rPr>
              <a:t>文本和文档</a:t>
            </a:r>
            <a:endParaRPr lang="zh-CN" altLang="en-US" sz="3600" dirty="0">
              <a:solidFill>
                <a:schemeClr val="bg1"/>
              </a:solidFill>
              <a:latin typeface="华文楷体" panose="02010600040101010101" pitchFamily="2" charset="-122"/>
              <a:ea typeface="华文楷体" panose="02010600040101010101" pitchFamily="2" charset="-122"/>
            </a:endParaRPr>
          </a:p>
        </p:txBody>
      </p:sp>
      <p:sp>
        <p:nvSpPr>
          <p:cNvPr id="3" name="矩形 2"/>
          <p:cNvSpPr/>
          <p:nvPr/>
        </p:nvSpPr>
        <p:spPr>
          <a:xfrm>
            <a:off x="1333500" y="967413"/>
            <a:ext cx="6096000" cy="2529923"/>
          </a:xfrm>
          <a:prstGeom prst="rect">
            <a:avLst/>
          </a:prstGeom>
        </p:spPr>
        <p:txBody>
          <a:bodyPr>
            <a:spAutoFit/>
          </a:bodyPr>
          <a:lstStyle/>
          <a:p>
            <a:pPr marL="342900" lvl="0" indent="-342900" fontAlgn="base">
              <a:spcBef>
                <a:spcPct val="20000"/>
              </a:spcBef>
              <a:spcAft>
                <a:spcPct val="0"/>
              </a:spcAft>
              <a:buClr>
                <a:srgbClr val="2F2F2F"/>
              </a:buClr>
              <a:buSzPct val="50000"/>
              <a:buFont typeface="Wingdings 2" panose="05020102010507070707" pitchFamily="18" charset="2"/>
              <a:buChar char="ß"/>
            </a:pPr>
            <a:r>
              <a:rPr lang="zh-CN" altLang="en-US" sz="2400" dirty="0">
                <a:solidFill>
                  <a:schemeClr val="bg1"/>
                </a:solidFill>
                <a:latin typeface="华文楷体" panose="02010600040101010101" pitchFamily="2" charset="-122"/>
                <a:ea typeface="华文楷体" panose="02010600040101010101" pitchFamily="2" charset="-122"/>
              </a:rPr>
              <a:t>文本</a:t>
            </a:r>
            <a:endParaRPr lang="en-US" altLang="zh-CN" sz="24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zh-CN" altLang="zh-CN" sz="2400" dirty="0">
                <a:solidFill>
                  <a:schemeClr val="bg1"/>
                </a:solidFill>
                <a:latin typeface="华文楷体" panose="02010600040101010101" pitchFamily="2" charset="-122"/>
                <a:ea typeface="华文楷体" panose="02010600040101010101" pitchFamily="2" charset="-122"/>
              </a:rPr>
              <a:t>文本由字符组成</a:t>
            </a:r>
            <a:r>
              <a:rPr lang="zh-CN" altLang="en-US" sz="2400" dirty="0">
                <a:solidFill>
                  <a:schemeClr val="bg1"/>
                </a:solidFill>
                <a:latin typeface="华文楷体" panose="02010600040101010101" pitchFamily="2" charset="-122"/>
                <a:ea typeface="华文楷体" panose="02010600040101010101" pitchFamily="2" charset="-122"/>
              </a:rPr>
              <a:t>，每个字符是符合某种编码标准的</a:t>
            </a:r>
            <a:r>
              <a:rPr lang="zh-CN" altLang="zh-CN" sz="2400" dirty="0">
                <a:solidFill>
                  <a:schemeClr val="bg1"/>
                </a:solidFill>
                <a:latin typeface="华文楷体" panose="02010600040101010101" pitchFamily="2" charset="-122"/>
                <a:ea typeface="华文楷体" panose="02010600040101010101" pitchFamily="2" charset="-122"/>
              </a:rPr>
              <a:t>定长的二进制代码</a:t>
            </a:r>
            <a:endParaRPr lang="en-US" altLang="zh-CN" sz="2400" dirty="0">
              <a:solidFill>
                <a:schemeClr val="bg1"/>
              </a:solidFill>
              <a:latin typeface="华文楷体" panose="02010600040101010101" pitchFamily="2" charset="-122"/>
              <a:ea typeface="华文楷体" panose="02010600040101010101" pitchFamily="2" charset="-122"/>
            </a:endParaRPr>
          </a:p>
          <a:p>
            <a:pPr marL="342900" lvl="0" indent="-342900" fontAlgn="base">
              <a:spcBef>
                <a:spcPct val="20000"/>
              </a:spcBef>
              <a:spcAft>
                <a:spcPct val="0"/>
              </a:spcAft>
              <a:buClr>
                <a:srgbClr val="2F2F2F"/>
              </a:buClr>
              <a:buSzPct val="50000"/>
              <a:buFont typeface="Wingdings 2" panose="05020102010507070707" pitchFamily="18" charset="2"/>
              <a:buChar char="ß"/>
            </a:pPr>
            <a:r>
              <a:rPr lang="zh-CN" altLang="zh-CN" sz="2400" dirty="0">
                <a:solidFill>
                  <a:schemeClr val="bg1"/>
                </a:solidFill>
                <a:latin typeface="华文楷体" panose="02010600040101010101" pitchFamily="2" charset="-122"/>
                <a:ea typeface="华文楷体" panose="02010600040101010101" pitchFamily="2" charset="-122"/>
              </a:rPr>
              <a:t>文本数据</a:t>
            </a:r>
            <a:endParaRPr lang="en-US" altLang="zh-CN" sz="24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zh-CN" altLang="zh-CN" sz="2400" dirty="0">
                <a:solidFill>
                  <a:schemeClr val="bg1"/>
                </a:solidFill>
                <a:latin typeface="华文楷体" panose="02010600040101010101" pitchFamily="2" charset="-122"/>
                <a:ea typeface="华文楷体" panose="02010600040101010101" pitchFamily="2" charset="-122"/>
              </a:rPr>
              <a:t>一系列的</a:t>
            </a:r>
            <a:r>
              <a:rPr lang="zh-CN" altLang="en-US" sz="2400" dirty="0">
                <a:solidFill>
                  <a:schemeClr val="bg1"/>
                </a:solidFill>
                <a:latin typeface="华文楷体" panose="02010600040101010101" pitchFamily="2" charset="-122"/>
                <a:ea typeface="华文楷体" panose="02010600040101010101" pitchFamily="2" charset="-122"/>
              </a:rPr>
              <a:t>符合某种</a:t>
            </a:r>
            <a:r>
              <a:rPr lang="zh-CN" altLang="zh-CN" sz="2400" dirty="0">
                <a:solidFill>
                  <a:schemeClr val="bg1"/>
                </a:solidFill>
                <a:latin typeface="华文楷体" panose="02010600040101010101" pitchFamily="2" charset="-122"/>
                <a:ea typeface="华文楷体" panose="02010600040101010101" pitchFamily="2" charset="-122"/>
              </a:rPr>
              <a:t>字符编码的二进制序列</a:t>
            </a:r>
            <a:endParaRPr lang="en-US" altLang="zh-CN" sz="2400" dirty="0">
              <a:solidFill>
                <a:schemeClr val="bg1"/>
              </a:solidFill>
              <a:latin typeface="华文楷体" panose="02010600040101010101" pitchFamily="2" charset="-122"/>
              <a:ea typeface="华文楷体" panose="02010600040101010101" pitchFamily="2" charset="-122"/>
            </a:endParaRPr>
          </a:p>
        </p:txBody>
      </p:sp>
      <p:sp>
        <p:nvSpPr>
          <p:cNvPr id="4" name="矩形 3"/>
          <p:cNvSpPr/>
          <p:nvPr/>
        </p:nvSpPr>
        <p:spPr>
          <a:xfrm>
            <a:off x="1333500" y="3708886"/>
            <a:ext cx="7924800" cy="2751522"/>
          </a:xfrm>
          <a:prstGeom prst="rect">
            <a:avLst/>
          </a:prstGeom>
        </p:spPr>
        <p:txBody>
          <a:bodyPr wrap="square">
            <a:spAutoFit/>
          </a:bodyPr>
          <a:lstStyle/>
          <a:p>
            <a:pPr marL="342900" indent="-342900" fontAlgn="base">
              <a:spcBef>
                <a:spcPct val="20000"/>
              </a:spcBef>
              <a:spcAft>
                <a:spcPct val="0"/>
              </a:spcAft>
              <a:buClr>
                <a:srgbClr val="2F2F2F"/>
              </a:buClr>
              <a:buSzPct val="50000"/>
              <a:buFont typeface="Wingdings 2" panose="05020102010507070707" pitchFamily="18" charset="2"/>
              <a:buChar char="ß"/>
            </a:pPr>
            <a:r>
              <a:rPr lang="zh-CN" altLang="zh-CN" sz="2400" dirty="0">
                <a:solidFill>
                  <a:schemeClr val="bg1"/>
                </a:solidFill>
                <a:latin typeface="华文楷体" panose="02010600040101010101" pitchFamily="2" charset="-122"/>
                <a:ea typeface="华文楷体" panose="02010600040101010101" pitchFamily="2" charset="-122"/>
              </a:rPr>
              <a:t>编码的目的是为了对特定的对象进行唯一标识，以便检索、交换和处理。编码需要按照一定的规则，这些规则就叫做“码制（</a:t>
            </a:r>
            <a:r>
              <a:rPr lang="en-US" altLang="zh-CN" sz="2400" dirty="0">
                <a:solidFill>
                  <a:schemeClr val="bg1"/>
                </a:solidFill>
                <a:latin typeface="华文楷体" panose="02010600040101010101" pitchFamily="2" charset="-122"/>
                <a:ea typeface="华文楷体" panose="02010600040101010101" pitchFamily="2" charset="-122"/>
              </a:rPr>
              <a:t>Code System</a:t>
            </a:r>
            <a:r>
              <a:rPr lang="zh-CN" altLang="zh-CN" sz="2400" dirty="0">
                <a:solidFill>
                  <a:schemeClr val="bg1"/>
                </a:solidFill>
                <a:latin typeface="华文楷体" panose="02010600040101010101" pitchFamily="2" charset="-122"/>
                <a:ea typeface="华文楷体" panose="02010600040101010101" pitchFamily="2" charset="-122"/>
              </a:rPr>
              <a:t>）”</a:t>
            </a:r>
            <a:endParaRPr lang="en-US" altLang="zh-CN" sz="2400" dirty="0">
              <a:solidFill>
                <a:schemeClr val="bg1"/>
              </a:solidFill>
              <a:latin typeface="华文楷体" panose="02010600040101010101" pitchFamily="2" charset="-122"/>
              <a:ea typeface="华文楷体" panose="02010600040101010101" pitchFamily="2" charset="-122"/>
            </a:endParaRPr>
          </a:p>
          <a:p>
            <a:pPr marL="342900" indent="-342900" fontAlgn="base">
              <a:spcBef>
                <a:spcPct val="20000"/>
              </a:spcBef>
              <a:spcAft>
                <a:spcPct val="0"/>
              </a:spcAft>
              <a:buClr>
                <a:srgbClr val="2F2F2F"/>
              </a:buClr>
              <a:buSzPct val="50000"/>
              <a:buFont typeface="Wingdings 2" panose="05020102010507070707" pitchFamily="18" charset="2"/>
              <a:buChar char="ß"/>
            </a:pPr>
            <a:r>
              <a:rPr lang="zh-CN" altLang="en-US" sz="2400" dirty="0">
                <a:solidFill>
                  <a:schemeClr val="bg1"/>
                </a:solidFill>
                <a:latin typeface="华文楷体" panose="02010600040101010101" pitchFamily="2" charset="-122"/>
                <a:ea typeface="华文楷体" panose="02010600040101010101" pitchFamily="2" charset="-122"/>
              </a:rPr>
              <a:t>常用字符编码标准（</a:t>
            </a:r>
            <a:r>
              <a:rPr lang="zh-CN" altLang="zh-CN" sz="2400" dirty="0">
                <a:solidFill>
                  <a:schemeClr val="bg1"/>
                </a:solidFill>
                <a:latin typeface="华文楷体" panose="02010600040101010101" pitchFamily="2" charset="-122"/>
                <a:ea typeface="华文楷体" panose="02010600040101010101" pitchFamily="2" charset="-122"/>
              </a:rPr>
              <a:t>码制</a:t>
            </a:r>
            <a:r>
              <a:rPr lang="zh-CN" altLang="en-US" sz="2400" dirty="0">
                <a:solidFill>
                  <a:schemeClr val="bg1"/>
                </a:solidFill>
                <a:latin typeface="华文楷体" panose="02010600040101010101" pitchFamily="2" charset="-122"/>
                <a:ea typeface="华文楷体" panose="02010600040101010101" pitchFamily="2" charset="-122"/>
              </a:rPr>
              <a:t>）</a:t>
            </a:r>
            <a:endParaRPr lang="en-US" altLang="zh-CN" sz="2400" dirty="0">
              <a:solidFill>
                <a:schemeClr val="bg1"/>
              </a:solidFill>
              <a:latin typeface="华文楷体" panose="02010600040101010101" pitchFamily="2" charset="-122"/>
              <a:ea typeface="华文楷体" panose="02010600040101010101" pitchFamily="2" charset="-122"/>
            </a:endParaRPr>
          </a:p>
          <a:p>
            <a:pPr lvl="1" fontAlgn="base">
              <a:spcBef>
                <a:spcPct val="0"/>
              </a:spcBef>
              <a:spcAft>
                <a:spcPct val="0"/>
              </a:spcAft>
              <a:buFont typeface="Arial" panose="020B0604020202090204" pitchFamily="34" charset="0"/>
              <a:buChar char="•"/>
            </a:pPr>
            <a:r>
              <a:rPr lang="en-US" altLang="zh-CN" sz="2400" dirty="0">
                <a:solidFill>
                  <a:schemeClr val="bg1"/>
                </a:solidFill>
                <a:latin typeface="华文楷体" panose="02010600040101010101" pitchFamily="2" charset="-122"/>
                <a:ea typeface="华文楷体" panose="02010600040101010101" pitchFamily="2" charset="-122"/>
              </a:rPr>
              <a:t>ASCII</a:t>
            </a:r>
            <a:endParaRPr lang="en-US" altLang="zh-CN" sz="2400" dirty="0">
              <a:solidFill>
                <a:schemeClr val="bg1"/>
              </a:solidFill>
              <a:latin typeface="华文楷体" panose="02010600040101010101" pitchFamily="2" charset="-122"/>
              <a:ea typeface="华文楷体" panose="02010600040101010101" pitchFamily="2" charset="-122"/>
            </a:endParaRPr>
          </a:p>
          <a:p>
            <a:pPr lvl="1" fontAlgn="base">
              <a:spcBef>
                <a:spcPct val="0"/>
              </a:spcBef>
              <a:spcAft>
                <a:spcPct val="0"/>
              </a:spcAft>
              <a:buFont typeface="Arial" panose="020B0604020202090204" pitchFamily="34" charset="0"/>
              <a:buChar char="•"/>
            </a:pPr>
            <a:r>
              <a:rPr lang="en-US" altLang="zh-CN" sz="2400" dirty="0">
                <a:solidFill>
                  <a:schemeClr val="bg1"/>
                </a:solidFill>
                <a:latin typeface="华文楷体" panose="02010600040101010101" pitchFamily="2" charset="-122"/>
                <a:ea typeface="华文楷体" panose="02010600040101010101" pitchFamily="2" charset="-122"/>
              </a:rPr>
              <a:t>Unicode</a:t>
            </a:r>
            <a:endParaRPr lang="en-US" altLang="zh-CN" sz="2400" dirty="0">
              <a:solidFill>
                <a:schemeClr val="bg1"/>
              </a:solidFill>
              <a:latin typeface="华文楷体" panose="02010600040101010101" pitchFamily="2" charset="-122"/>
              <a:ea typeface="华文楷体" panose="02010600040101010101" pitchFamily="2" charset="-122"/>
            </a:endParaRPr>
          </a:p>
          <a:p>
            <a:pPr lvl="1" fontAlgn="base">
              <a:spcBef>
                <a:spcPct val="0"/>
              </a:spcBef>
              <a:spcAft>
                <a:spcPct val="0"/>
              </a:spcAft>
              <a:buFont typeface="Arial" panose="020B0604020202090204" pitchFamily="34" charset="0"/>
              <a:buChar char="•"/>
            </a:pPr>
            <a:r>
              <a:rPr lang="zh-CN" altLang="en-US" sz="2400" dirty="0">
                <a:solidFill>
                  <a:schemeClr val="bg1"/>
                </a:solidFill>
                <a:latin typeface="华文楷体" panose="02010600040101010101" pitchFamily="2" charset="-122"/>
                <a:ea typeface="华文楷体" panose="02010600040101010101" pitchFamily="2" charset="-122"/>
              </a:rPr>
              <a:t>汉字编码（区位码，国标码，汉字机内码）</a:t>
            </a:r>
            <a:endParaRPr lang="en-US" altLang="zh-CN" sz="24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26888" y="198210"/>
            <a:ext cx="1475084" cy="76944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4400" b="0" i="0" u="none" strike="noStrike" kern="0" cap="none" spc="0" normalizeH="0" noProof="0" dirty="0">
                <a:ln>
                  <a:noFill/>
                </a:ln>
                <a:solidFill>
                  <a:schemeClr val="bg1"/>
                </a:solidFill>
                <a:effectLst/>
                <a:uLnTx/>
                <a:uFillTx/>
                <a:latin typeface="Franklin Gothic Medium"/>
                <a:ea typeface="微软雅黑" panose="020B0503020204020204" pitchFamily="34" charset="-122"/>
                <a:cs typeface="+mj-cs"/>
              </a:rPr>
              <a:t>ASCII</a:t>
            </a:r>
            <a:endParaRPr kumimoji="0" lang="zh-CN" altLang="en-US" sz="1800" b="0" i="0" u="none" strike="noStrike" kern="0" cap="none" spc="0" normalizeH="0" noProof="0" dirty="0">
              <a:ln>
                <a:noFill/>
              </a:ln>
              <a:solidFill>
                <a:schemeClr val="bg1"/>
              </a:solidFill>
              <a:effectLst/>
              <a:uLnTx/>
              <a:uFillTx/>
            </a:endParaRPr>
          </a:p>
        </p:txBody>
      </p:sp>
      <p:sp>
        <p:nvSpPr>
          <p:cNvPr id="3" name="矩形 2"/>
          <p:cNvSpPr/>
          <p:nvPr/>
        </p:nvSpPr>
        <p:spPr>
          <a:xfrm>
            <a:off x="887730" y="967651"/>
            <a:ext cx="7764780" cy="3120854"/>
          </a:xfrm>
          <a:prstGeom prst="rect">
            <a:avLst/>
          </a:prstGeom>
        </p:spPr>
        <p:txBody>
          <a:bodyPr wrap="square">
            <a:spAutoFit/>
          </a:bodyPr>
          <a:lstStyle/>
          <a:p>
            <a:pPr marL="342900" lvl="0" indent="-342900" fontAlgn="base">
              <a:spcBef>
                <a:spcPct val="20000"/>
              </a:spcBef>
              <a:spcAft>
                <a:spcPct val="0"/>
              </a:spcAft>
              <a:buClr>
                <a:srgbClr val="2F2F2F"/>
              </a:buClr>
              <a:buSzPct val="50000"/>
              <a:buFont typeface="Wingdings 2" panose="05020102010507070707" pitchFamily="18" charset="2"/>
              <a:buChar char="ß"/>
            </a:pPr>
            <a:r>
              <a:rPr lang="en-US" altLang="zh-CN" sz="2400" dirty="0">
                <a:solidFill>
                  <a:schemeClr val="bg1"/>
                </a:solidFill>
                <a:latin typeface="华文楷体" panose="02010600040101010101" pitchFamily="2" charset="-122"/>
                <a:ea typeface="华文楷体" panose="02010600040101010101" pitchFamily="2" charset="-122"/>
              </a:rPr>
              <a:t>ASCII</a:t>
            </a:r>
            <a:r>
              <a:rPr lang="zh-CN" altLang="en-US" sz="2400" dirty="0">
                <a:solidFill>
                  <a:schemeClr val="bg1"/>
                </a:solidFill>
                <a:latin typeface="华文楷体" panose="02010600040101010101" pitchFamily="2" charset="-122"/>
                <a:ea typeface="华文楷体" panose="02010600040101010101" pitchFamily="2" charset="-122"/>
              </a:rPr>
              <a:t>，</a:t>
            </a:r>
            <a:r>
              <a:rPr lang="en-US" altLang="zh-CN" sz="2400" dirty="0">
                <a:solidFill>
                  <a:schemeClr val="bg1"/>
                </a:solidFill>
                <a:latin typeface="华文楷体" panose="02010600040101010101" pitchFamily="2" charset="-122"/>
                <a:ea typeface="华文楷体" panose="02010600040101010101" pitchFamily="2" charset="-122"/>
              </a:rPr>
              <a:t> 7</a:t>
            </a:r>
            <a:r>
              <a:rPr lang="zh-CN" altLang="zh-CN" sz="2400" dirty="0">
                <a:solidFill>
                  <a:schemeClr val="bg1"/>
                </a:solidFill>
                <a:latin typeface="华文楷体" panose="02010600040101010101" pitchFamily="2" charset="-122"/>
                <a:ea typeface="华文楷体" panose="02010600040101010101" pitchFamily="2" charset="-122"/>
              </a:rPr>
              <a:t>位二进制编码</a:t>
            </a:r>
            <a:r>
              <a:rPr lang="zh-CN" altLang="en-US" sz="2400" dirty="0">
                <a:solidFill>
                  <a:schemeClr val="bg1"/>
                </a:solidFill>
                <a:latin typeface="华文楷体" panose="02010600040101010101" pitchFamily="2" charset="-122"/>
                <a:ea typeface="华文楷体" panose="02010600040101010101" pitchFamily="2" charset="-122"/>
              </a:rPr>
              <a:t>，由美国国家标准局</a:t>
            </a:r>
            <a:r>
              <a:rPr lang="en-US" altLang="zh-CN" sz="2400" dirty="0">
                <a:solidFill>
                  <a:schemeClr val="bg1"/>
                </a:solidFill>
                <a:latin typeface="华文楷体" panose="02010600040101010101" pitchFamily="2" charset="-122"/>
                <a:ea typeface="华文楷体" panose="02010600040101010101" pitchFamily="2" charset="-122"/>
              </a:rPr>
              <a:t>(ANSI)</a:t>
            </a:r>
            <a:r>
              <a:rPr lang="zh-CN" altLang="en-US" sz="2400" dirty="0">
                <a:solidFill>
                  <a:schemeClr val="bg1"/>
                </a:solidFill>
                <a:latin typeface="华文楷体" panose="02010600040101010101" pitchFamily="2" charset="-122"/>
                <a:ea typeface="华文楷体" panose="02010600040101010101" pitchFamily="2" charset="-122"/>
              </a:rPr>
              <a:t>制定，可表示</a:t>
            </a:r>
            <a:r>
              <a:rPr lang="en-US" altLang="zh-CN" sz="2400" dirty="0">
                <a:solidFill>
                  <a:schemeClr val="bg1"/>
                </a:solidFill>
                <a:latin typeface="华文楷体" panose="02010600040101010101" pitchFamily="2" charset="-122"/>
                <a:ea typeface="华文楷体" panose="02010600040101010101" pitchFamily="2" charset="-122"/>
              </a:rPr>
              <a:t>128</a:t>
            </a:r>
            <a:r>
              <a:rPr lang="zh-CN" altLang="en-US" sz="2400" dirty="0">
                <a:solidFill>
                  <a:schemeClr val="bg1"/>
                </a:solidFill>
                <a:latin typeface="华文楷体" panose="02010600040101010101" pitchFamily="2" charset="-122"/>
                <a:ea typeface="华文楷体" panose="02010600040101010101" pitchFamily="2" charset="-122"/>
              </a:rPr>
              <a:t>个字符</a:t>
            </a:r>
            <a:endParaRPr lang="en-US" altLang="zh-CN" sz="24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en-US" altLang="zh-CN" sz="2400" dirty="0">
                <a:solidFill>
                  <a:schemeClr val="bg1"/>
                </a:solidFill>
                <a:latin typeface="华文楷体" panose="02010600040101010101" pitchFamily="2" charset="-122"/>
                <a:ea typeface="华文楷体" panose="02010600040101010101" pitchFamily="2" charset="-122"/>
              </a:rPr>
              <a:t>American Standard Code for Information Interchange</a:t>
            </a:r>
            <a:r>
              <a:rPr lang="zh-CN" altLang="zh-CN" sz="2400" dirty="0">
                <a:solidFill>
                  <a:schemeClr val="bg1"/>
                </a:solidFill>
                <a:latin typeface="华文楷体" panose="02010600040101010101" pitchFamily="2" charset="-122"/>
                <a:ea typeface="华文楷体" panose="02010600040101010101" pitchFamily="2" charset="-122"/>
              </a:rPr>
              <a:t>，美国标准信息交换码</a:t>
            </a:r>
            <a:endParaRPr lang="en-US" altLang="zh-CN" sz="24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zh-CN" altLang="en-US" sz="2400" dirty="0">
                <a:solidFill>
                  <a:schemeClr val="bg1"/>
                </a:solidFill>
                <a:latin typeface="华文楷体" panose="02010600040101010101" pitchFamily="2" charset="-122"/>
                <a:ea typeface="华文楷体" panose="02010600040101010101" pitchFamily="2" charset="-122"/>
              </a:rPr>
              <a:t>表示</a:t>
            </a:r>
            <a:r>
              <a:rPr lang="zh-CN" altLang="zh-CN" sz="2400" dirty="0">
                <a:solidFill>
                  <a:schemeClr val="bg1"/>
                </a:solidFill>
                <a:latin typeface="华文楷体" panose="02010600040101010101" pitchFamily="2" charset="-122"/>
                <a:ea typeface="华文楷体" panose="02010600040101010101" pitchFamily="2" charset="-122"/>
              </a:rPr>
              <a:t>文本字符数据</a:t>
            </a:r>
            <a:r>
              <a:rPr lang="zh-CN" altLang="en-US" sz="2400" dirty="0">
                <a:solidFill>
                  <a:schemeClr val="bg1"/>
                </a:solidFill>
                <a:latin typeface="华文楷体" panose="02010600040101010101" pitchFamily="2" charset="-122"/>
                <a:ea typeface="华文楷体" panose="02010600040101010101" pitchFamily="2" charset="-122"/>
              </a:rPr>
              <a:t>：</a:t>
            </a:r>
            <a:r>
              <a:rPr lang="zh-CN" altLang="zh-CN" sz="2400" dirty="0">
                <a:solidFill>
                  <a:schemeClr val="bg1"/>
                </a:solidFill>
                <a:latin typeface="华文楷体" panose="02010600040101010101" pitchFamily="2" charset="-122"/>
                <a:ea typeface="华文楷体" panose="02010600040101010101" pitchFamily="2" charset="-122"/>
              </a:rPr>
              <a:t>英文字母</a:t>
            </a:r>
            <a:r>
              <a:rPr lang="zh-CN" altLang="en-US" sz="2400" dirty="0">
                <a:solidFill>
                  <a:schemeClr val="bg1"/>
                </a:solidFill>
                <a:latin typeface="华文楷体" panose="02010600040101010101" pitchFamily="2" charset="-122"/>
                <a:ea typeface="华文楷体" panose="02010600040101010101" pitchFamily="2" charset="-122"/>
              </a:rPr>
              <a:t>、数字、</a:t>
            </a:r>
            <a:r>
              <a:rPr lang="zh-CN" altLang="zh-CN" sz="2400" dirty="0">
                <a:solidFill>
                  <a:schemeClr val="bg1"/>
                </a:solidFill>
                <a:latin typeface="华文楷体" panose="02010600040101010101" pitchFamily="2" charset="-122"/>
                <a:ea typeface="华文楷体" panose="02010600040101010101" pitchFamily="2" charset="-122"/>
              </a:rPr>
              <a:t>和常用符号</a:t>
            </a:r>
            <a:endParaRPr lang="en-US" altLang="zh-CN" sz="2400" dirty="0">
              <a:solidFill>
                <a:schemeClr val="bg1"/>
              </a:solidFill>
              <a:latin typeface="华文楷体" panose="02010600040101010101" pitchFamily="2" charset="-122"/>
              <a:ea typeface="华文楷体" panose="02010600040101010101" pitchFamily="2" charset="-122"/>
            </a:endParaRPr>
          </a:p>
          <a:p>
            <a:pPr marL="342900" lvl="0" indent="-342900" fontAlgn="base">
              <a:spcBef>
                <a:spcPct val="20000"/>
              </a:spcBef>
              <a:spcAft>
                <a:spcPct val="0"/>
              </a:spcAft>
              <a:buClr>
                <a:srgbClr val="2F2F2F"/>
              </a:buClr>
              <a:buSzPct val="50000"/>
              <a:buFont typeface="Wingdings 2" panose="05020102010507070707" pitchFamily="18" charset="2"/>
              <a:buChar char="ß"/>
            </a:pPr>
            <a:r>
              <a:rPr lang="zh-CN" altLang="en-US" sz="2400" dirty="0">
                <a:solidFill>
                  <a:schemeClr val="bg1"/>
                </a:solidFill>
                <a:latin typeface="华文楷体" panose="02010600040101010101" pitchFamily="2" charset="-122"/>
                <a:ea typeface="华文楷体" panose="02010600040101010101" pitchFamily="2" charset="-122"/>
              </a:rPr>
              <a:t>被确定为国际标准</a:t>
            </a:r>
            <a:r>
              <a:rPr lang="en-US" altLang="zh-CN" sz="2400" dirty="0">
                <a:solidFill>
                  <a:schemeClr val="bg1"/>
                </a:solidFill>
                <a:latin typeface="华文楷体" panose="02010600040101010101" pitchFamily="2" charset="-122"/>
                <a:ea typeface="华文楷体" panose="02010600040101010101" pitchFamily="2" charset="-122"/>
              </a:rPr>
              <a:t>ISO/IEC 646</a:t>
            </a:r>
            <a:endParaRPr lang="en-US" altLang="zh-CN" sz="2400" dirty="0">
              <a:solidFill>
                <a:schemeClr val="bg1"/>
              </a:solidFill>
              <a:latin typeface="华文楷体" panose="02010600040101010101" pitchFamily="2" charset="-122"/>
              <a:ea typeface="华文楷体" panose="02010600040101010101" pitchFamily="2" charset="-122"/>
            </a:endParaRPr>
          </a:p>
          <a:p>
            <a:pPr marL="342900" lvl="0" indent="-342900" fontAlgn="base">
              <a:spcBef>
                <a:spcPct val="20000"/>
              </a:spcBef>
              <a:spcAft>
                <a:spcPct val="0"/>
              </a:spcAft>
              <a:buClr>
                <a:srgbClr val="2F2F2F"/>
              </a:buClr>
              <a:buSzPct val="50000"/>
              <a:buFont typeface="Wingdings 2" panose="05020102010507070707" pitchFamily="18" charset="2"/>
              <a:buChar char="ß"/>
            </a:pPr>
            <a:endParaRPr lang="zh-CN" altLang="en-US" sz="3200" dirty="0">
              <a:solidFill>
                <a:prstClr val="black"/>
              </a:solidFill>
              <a:latin typeface="Franklin Gothic Book"/>
              <a:ea typeface="黑体" panose="02010609060101010101" pitchFamily="49" charset="-122"/>
            </a:endParaRPr>
          </a:p>
        </p:txBody>
      </p:sp>
      <p:sp>
        <p:nvSpPr>
          <p:cNvPr id="4" name="矩形 3"/>
          <p:cNvSpPr/>
          <p:nvPr/>
        </p:nvSpPr>
        <p:spPr>
          <a:xfrm>
            <a:off x="1178888" y="5498122"/>
            <a:ext cx="6096000" cy="461665"/>
          </a:xfrm>
          <a:prstGeom prst="rect">
            <a:avLst/>
          </a:prstGeom>
        </p:spPr>
        <p:txBody>
          <a:bodyPr>
            <a:spAutoFit/>
          </a:bodyPr>
          <a:lstStyle/>
          <a:p>
            <a:pPr lvl="0" fontAlgn="base">
              <a:spcBef>
                <a:spcPct val="20000"/>
              </a:spcBef>
              <a:spcAft>
                <a:spcPct val="0"/>
              </a:spcAft>
              <a:buClr>
                <a:srgbClr val="2F2F2F"/>
              </a:buClr>
              <a:buSzPct val="50000"/>
              <a:buFont typeface="Wingdings 2" panose="05020102010507070707" pitchFamily="18" charset="2"/>
              <a:buChar char="•"/>
            </a:pPr>
            <a:r>
              <a:rPr lang="zh-CN" altLang="en-US" sz="2400" dirty="0">
                <a:solidFill>
                  <a:schemeClr val="bg1"/>
                </a:solidFill>
                <a:latin typeface="华文楷体" panose="02010600040101010101" pitchFamily="2" charset="-122"/>
                <a:ea typeface="华文楷体" panose="02010600040101010101" pitchFamily="2" charset="-122"/>
              </a:rPr>
              <a:t>扩展</a:t>
            </a:r>
            <a:r>
              <a:rPr lang="en-US" altLang="zh-CN" sz="2400" dirty="0">
                <a:solidFill>
                  <a:schemeClr val="bg1"/>
                </a:solidFill>
                <a:latin typeface="华文楷体" panose="02010600040101010101" pitchFamily="2" charset="-122"/>
                <a:ea typeface="华文楷体" panose="02010600040101010101" pitchFamily="2" charset="-122"/>
              </a:rPr>
              <a:t>ASCII(Latin-1)</a:t>
            </a:r>
            <a:r>
              <a:rPr lang="zh-CN" altLang="en-US" sz="2400" dirty="0">
                <a:solidFill>
                  <a:schemeClr val="bg1"/>
                </a:solidFill>
                <a:latin typeface="华文楷体" panose="02010600040101010101" pitchFamily="2" charset="-122"/>
                <a:ea typeface="华文楷体" panose="02010600040101010101" pitchFamily="2" charset="-122"/>
              </a:rPr>
              <a:t>，</a:t>
            </a:r>
            <a:r>
              <a:rPr lang="en-US" altLang="zh-CN" sz="2400" dirty="0">
                <a:solidFill>
                  <a:schemeClr val="bg1"/>
                </a:solidFill>
                <a:latin typeface="华文楷体" panose="02010600040101010101" pitchFamily="2" charset="-122"/>
                <a:ea typeface="华文楷体" panose="02010600040101010101" pitchFamily="2" charset="-122"/>
              </a:rPr>
              <a:t>8</a:t>
            </a:r>
            <a:r>
              <a:rPr lang="zh-CN" altLang="en-US" sz="2400" dirty="0">
                <a:solidFill>
                  <a:schemeClr val="bg1"/>
                </a:solidFill>
                <a:latin typeface="华文楷体" panose="02010600040101010101" pitchFamily="2" charset="-122"/>
                <a:ea typeface="华文楷体" panose="02010600040101010101" pitchFamily="2" charset="-122"/>
              </a:rPr>
              <a:t>位编码，参见附录</a:t>
            </a:r>
            <a:endParaRPr lang="en-US" altLang="zh-CN" sz="2400" dirty="0">
              <a:solidFill>
                <a:schemeClr val="bg1"/>
              </a:solidFill>
              <a:latin typeface="华文楷体" panose="02010600040101010101" pitchFamily="2" charset="-122"/>
              <a:ea typeface="华文楷体" panose="02010600040101010101" pitchFamily="2" charset="-122"/>
            </a:endParaRPr>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35730" y="4152418"/>
            <a:ext cx="607536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6270" y="594497"/>
            <a:ext cx="8084820" cy="3933384"/>
          </a:xfrm>
          <a:prstGeom prst="rect">
            <a:avLst/>
          </a:prstGeom>
        </p:spPr>
        <p:txBody>
          <a:bodyPr wrap="square">
            <a:spAutoFit/>
          </a:bodyPr>
          <a:lstStyle/>
          <a:p>
            <a:pPr marL="342900" lvl="0" indent="-342900" fontAlgn="base">
              <a:spcBef>
                <a:spcPct val="20000"/>
              </a:spcBef>
              <a:spcAft>
                <a:spcPct val="0"/>
              </a:spcAft>
              <a:buClr>
                <a:srgbClr val="2F2F2F"/>
              </a:buClr>
              <a:buSzPct val="50000"/>
              <a:buFont typeface="Wingdings 2" panose="05020102010507070707" pitchFamily="18" charset="2"/>
              <a:buChar char="ß"/>
            </a:pPr>
            <a:r>
              <a:rPr lang="zh-CN" altLang="en-US" sz="2400" dirty="0">
                <a:solidFill>
                  <a:schemeClr val="bg1"/>
                </a:solidFill>
                <a:latin typeface="华文楷体" panose="02010600040101010101" pitchFamily="2" charset="-122"/>
                <a:ea typeface="华文楷体" panose="02010600040101010101" pitchFamily="2" charset="-122"/>
              </a:rPr>
              <a:t>常见字符的</a:t>
            </a:r>
            <a:r>
              <a:rPr lang="en-US" altLang="zh-CN" sz="2400" dirty="0">
                <a:solidFill>
                  <a:schemeClr val="bg1"/>
                </a:solidFill>
                <a:latin typeface="华文楷体" panose="02010600040101010101" pitchFamily="2" charset="-122"/>
                <a:ea typeface="华文楷体" panose="02010600040101010101" pitchFamily="2" charset="-122"/>
              </a:rPr>
              <a:t>ASCII</a:t>
            </a:r>
            <a:r>
              <a:rPr lang="zh-CN" altLang="en-US" sz="2400" dirty="0">
                <a:solidFill>
                  <a:schemeClr val="bg1"/>
                </a:solidFill>
                <a:latin typeface="华文楷体" panose="02010600040101010101" pitchFamily="2" charset="-122"/>
                <a:ea typeface="华文楷体" panose="02010600040101010101" pitchFamily="2" charset="-122"/>
              </a:rPr>
              <a:t>码值（</a:t>
            </a:r>
            <a:r>
              <a:rPr lang="en-US" altLang="zh-CN" sz="2400" dirty="0">
                <a:solidFill>
                  <a:schemeClr val="bg1"/>
                </a:solidFill>
                <a:latin typeface="华文楷体" panose="02010600040101010101" pitchFamily="2" charset="-122"/>
                <a:ea typeface="华文楷体" panose="02010600040101010101" pitchFamily="2" charset="-122"/>
              </a:rPr>
              <a:t>10</a:t>
            </a:r>
            <a:r>
              <a:rPr lang="zh-CN" altLang="en-US" sz="2400" dirty="0">
                <a:solidFill>
                  <a:schemeClr val="bg1"/>
                </a:solidFill>
                <a:latin typeface="华文楷体" panose="02010600040101010101" pitchFamily="2" charset="-122"/>
                <a:ea typeface="华文楷体" panose="02010600040101010101" pitchFamily="2" charset="-122"/>
              </a:rPr>
              <a:t>进制形式）</a:t>
            </a:r>
            <a:endParaRPr lang="zh-CN" altLang="en-US" sz="24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en-US" altLang="zh-CN" sz="2400" dirty="0">
                <a:solidFill>
                  <a:schemeClr val="bg1"/>
                </a:solidFill>
                <a:latin typeface="华文楷体" panose="02010600040101010101" pitchFamily="2" charset="-122"/>
                <a:ea typeface="华文楷体" panose="02010600040101010101" pitchFamily="2" charset="-122"/>
              </a:rPr>
              <a:t>0 ---9 </a:t>
            </a:r>
            <a:r>
              <a:rPr lang="zh-CN" altLang="en-US" sz="2400" dirty="0">
                <a:solidFill>
                  <a:schemeClr val="bg1"/>
                </a:solidFill>
                <a:latin typeface="华文楷体" panose="02010600040101010101" pitchFamily="2" charset="-122"/>
                <a:ea typeface="华文楷体" panose="02010600040101010101" pitchFamily="2" charset="-122"/>
              </a:rPr>
              <a:t>数字键</a:t>
            </a:r>
            <a:r>
              <a:rPr lang="en-US" altLang="zh-CN" sz="2400" dirty="0">
                <a:solidFill>
                  <a:schemeClr val="bg1"/>
                </a:solidFill>
                <a:latin typeface="华文楷体" panose="02010600040101010101" pitchFamily="2" charset="-122"/>
                <a:ea typeface="华文楷体" panose="02010600040101010101" pitchFamily="2" charset="-122"/>
              </a:rPr>
              <a:t> </a:t>
            </a:r>
            <a:r>
              <a:rPr lang="zh-CN" altLang="en-US" sz="2400" dirty="0">
                <a:solidFill>
                  <a:schemeClr val="bg1"/>
                </a:solidFill>
                <a:latin typeface="华文楷体" panose="02010600040101010101" pitchFamily="2" charset="-122"/>
                <a:ea typeface="华文楷体" panose="02010600040101010101" pitchFamily="2" charset="-122"/>
              </a:rPr>
              <a:t>：</a:t>
            </a:r>
            <a:r>
              <a:rPr lang="en-US" altLang="zh-CN" sz="2400" dirty="0">
                <a:solidFill>
                  <a:schemeClr val="bg1"/>
                </a:solidFill>
                <a:latin typeface="华文楷体" panose="02010600040101010101" pitchFamily="2" charset="-122"/>
                <a:ea typeface="华文楷体" panose="02010600040101010101" pitchFamily="2" charset="-122"/>
              </a:rPr>
              <a:t>	--- ASCII 48</a:t>
            </a:r>
            <a:r>
              <a:rPr lang="zh-CN" altLang="en-US" sz="2400" dirty="0">
                <a:solidFill>
                  <a:schemeClr val="bg1"/>
                </a:solidFill>
                <a:latin typeface="华文楷体" panose="02010600040101010101" pitchFamily="2" charset="-122"/>
                <a:ea typeface="华文楷体" panose="02010600040101010101" pitchFamily="2" charset="-122"/>
              </a:rPr>
              <a:t>，</a:t>
            </a:r>
            <a:r>
              <a:rPr lang="en-US" altLang="zh-CN" sz="2400" dirty="0">
                <a:solidFill>
                  <a:schemeClr val="bg1"/>
                </a:solidFill>
                <a:latin typeface="华文楷体" panose="02010600040101010101" pitchFamily="2" charset="-122"/>
                <a:ea typeface="华文楷体" panose="02010600040101010101" pitchFamily="2" charset="-122"/>
              </a:rPr>
              <a:t>49</a:t>
            </a:r>
            <a:r>
              <a:rPr lang="zh-CN" altLang="en-US" sz="2400" dirty="0">
                <a:solidFill>
                  <a:schemeClr val="bg1"/>
                </a:solidFill>
                <a:latin typeface="华文楷体" panose="02010600040101010101" pitchFamily="2" charset="-122"/>
                <a:ea typeface="华文楷体" panose="02010600040101010101" pitchFamily="2" charset="-122"/>
              </a:rPr>
              <a:t>，</a:t>
            </a:r>
            <a:r>
              <a:rPr lang="en-US" altLang="zh-CN" sz="2400" dirty="0">
                <a:solidFill>
                  <a:schemeClr val="bg1"/>
                </a:solidFill>
                <a:latin typeface="华文楷体" panose="02010600040101010101" pitchFamily="2" charset="-122"/>
                <a:ea typeface="华文楷体" panose="02010600040101010101" pitchFamily="2" charset="-122"/>
              </a:rPr>
              <a:t>…</a:t>
            </a:r>
            <a:r>
              <a:rPr lang="zh-CN" altLang="en-US" sz="2400" dirty="0">
                <a:solidFill>
                  <a:schemeClr val="bg1"/>
                </a:solidFill>
                <a:latin typeface="华文楷体" panose="02010600040101010101" pitchFamily="2" charset="-122"/>
                <a:ea typeface="华文楷体" panose="02010600040101010101" pitchFamily="2" charset="-122"/>
              </a:rPr>
              <a:t>，</a:t>
            </a:r>
            <a:r>
              <a:rPr lang="en-US" altLang="zh-CN" sz="2400" dirty="0">
                <a:solidFill>
                  <a:schemeClr val="bg1"/>
                </a:solidFill>
                <a:latin typeface="华文楷体" panose="02010600040101010101" pitchFamily="2" charset="-122"/>
                <a:ea typeface="华文楷体" panose="02010600040101010101" pitchFamily="2" charset="-122"/>
              </a:rPr>
              <a:t>57</a:t>
            </a:r>
            <a:endParaRPr lang="en-US" altLang="zh-CN" sz="24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en-US" altLang="zh-CN" sz="2400" dirty="0">
                <a:solidFill>
                  <a:schemeClr val="bg1"/>
                </a:solidFill>
                <a:latin typeface="华文楷体" panose="02010600040101010101" pitchFamily="2" charset="-122"/>
                <a:ea typeface="华文楷体" panose="02010600040101010101" pitchFamily="2" charset="-122"/>
              </a:rPr>
              <a:t>A --- Z</a:t>
            </a:r>
            <a:r>
              <a:rPr lang="zh-CN" altLang="en-US" sz="2400" dirty="0">
                <a:solidFill>
                  <a:schemeClr val="bg1"/>
                </a:solidFill>
                <a:latin typeface="华文楷体" panose="02010600040101010101" pitchFamily="2" charset="-122"/>
                <a:ea typeface="华文楷体" panose="02010600040101010101" pitchFamily="2" charset="-122"/>
              </a:rPr>
              <a:t>小写字母键：</a:t>
            </a:r>
            <a:r>
              <a:rPr lang="en-US" altLang="zh-CN" sz="2400" dirty="0">
                <a:solidFill>
                  <a:schemeClr val="bg1"/>
                </a:solidFill>
                <a:latin typeface="华文楷体" panose="02010600040101010101" pitchFamily="2" charset="-122"/>
                <a:ea typeface="华文楷体" panose="02010600040101010101" pitchFamily="2" charset="-122"/>
              </a:rPr>
              <a:t>	--- ASCII 65 --- 90</a:t>
            </a:r>
            <a:endParaRPr lang="en-US" altLang="zh-CN" sz="24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en-US" altLang="zh-CN" sz="2400" dirty="0">
                <a:solidFill>
                  <a:schemeClr val="bg1"/>
                </a:solidFill>
                <a:latin typeface="华文楷体" panose="02010600040101010101" pitchFamily="2" charset="-122"/>
                <a:ea typeface="华文楷体" panose="02010600040101010101" pitchFamily="2" charset="-122"/>
              </a:rPr>
              <a:t>a </a:t>
            </a:r>
            <a:r>
              <a:rPr lang="en-US" altLang="zh-CN" sz="2400">
                <a:solidFill>
                  <a:schemeClr val="bg1"/>
                </a:solidFill>
                <a:latin typeface="华文楷体" panose="02010600040101010101" pitchFamily="2" charset="-122"/>
                <a:ea typeface="华文楷体" panose="02010600040101010101" pitchFamily="2" charset="-122"/>
              </a:rPr>
              <a:t>--- z</a:t>
            </a:r>
            <a:r>
              <a:rPr lang="zh-CN" altLang="en-US" sz="2400">
                <a:solidFill>
                  <a:schemeClr val="bg1"/>
                </a:solidFill>
                <a:latin typeface="华文楷体" panose="02010600040101010101" pitchFamily="2" charset="-122"/>
                <a:ea typeface="华文楷体" panose="02010600040101010101" pitchFamily="2" charset="-122"/>
              </a:rPr>
              <a:t>大写</a:t>
            </a:r>
            <a:r>
              <a:rPr lang="zh-CN" altLang="en-US" sz="2400" dirty="0">
                <a:solidFill>
                  <a:schemeClr val="bg1"/>
                </a:solidFill>
                <a:latin typeface="华文楷体" panose="02010600040101010101" pitchFamily="2" charset="-122"/>
                <a:ea typeface="华文楷体" panose="02010600040101010101" pitchFamily="2" charset="-122"/>
              </a:rPr>
              <a:t>字符键：    </a:t>
            </a:r>
            <a:r>
              <a:rPr lang="en-US" altLang="zh-CN" sz="2400" dirty="0">
                <a:solidFill>
                  <a:schemeClr val="bg1"/>
                </a:solidFill>
                <a:latin typeface="华文楷体" panose="02010600040101010101" pitchFamily="2" charset="-122"/>
                <a:ea typeface="华文楷体" panose="02010600040101010101" pitchFamily="2" charset="-122"/>
              </a:rPr>
              <a:t>--- ASCII 97---122</a:t>
            </a:r>
            <a:endParaRPr lang="en-US" altLang="zh-CN" sz="24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zh-CN" altLang="en-US" sz="2400" dirty="0">
                <a:solidFill>
                  <a:schemeClr val="bg1"/>
                </a:solidFill>
                <a:latin typeface="华文楷体" panose="02010600040101010101" pitchFamily="2" charset="-122"/>
                <a:ea typeface="华文楷体" panose="02010600040101010101" pitchFamily="2" charset="-122"/>
              </a:rPr>
              <a:t>其他符号键：参见附录</a:t>
            </a:r>
            <a:endParaRPr lang="en-US" altLang="zh-CN" sz="2400" dirty="0">
              <a:solidFill>
                <a:schemeClr val="bg1"/>
              </a:solidFill>
              <a:latin typeface="华文楷体" panose="02010600040101010101" pitchFamily="2" charset="-122"/>
              <a:ea typeface="华文楷体" panose="02010600040101010101" pitchFamily="2" charset="-122"/>
            </a:endParaRPr>
          </a:p>
          <a:p>
            <a:pPr marL="342900" lvl="0" indent="-342900" fontAlgn="base">
              <a:spcBef>
                <a:spcPct val="20000"/>
              </a:spcBef>
              <a:spcAft>
                <a:spcPct val="0"/>
              </a:spcAft>
              <a:buClr>
                <a:srgbClr val="2F2F2F"/>
              </a:buClr>
              <a:buSzPct val="50000"/>
              <a:buFont typeface="Wingdings 2" panose="05020102010507070707" pitchFamily="18" charset="2"/>
              <a:buChar char="ß"/>
            </a:pPr>
            <a:r>
              <a:rPr lang="zh-CN" altLang="en-US" sz="2400" dirty="0">
                <a:solidFill>
                  <a:schemeClr val="bg1"/>
                </a:solidFill>
                <a:latin typeface="华文楷体" panose="02010600040101010101" pitchFamily="2" charset="-122"/>
                <a:ea typeface="华文楷体" panose="02010600040101010101" pitchFamily="2" charset="-122"/>
              </a:rPr>
              <a:t>字母转换：（在一些编程语言中可以进行</a:t>
            </a:r>
            <a:r>
              <a:rPr lang="en-US" altLang="zh-CN" sz="2400" dirty="0">
                <a:solidFill>
                  <a:schemeClr val="bg1"/>
                </a:solidFill>
                <a:latin typeface="华文楷体" panose="02010600040101010101" pitchFamily="2" charset="-122"/>
                <a:ea typeface="华文楷体" panose="02010600040101010101" pitchFamily="2" charset="-122"/>
              </a:rPr>
              <a:t>ASCII</a:t>
            </a:r>
            <a:r>
              <a:rPr lang="zh-CN" altLang="en-US" sz="2400" dirty="0">
                <a:solidFill>
                  <a:schemeClr val="bg1"/>
                </a:solidFill>
                <a:latin typeface="华文楷体" panose="02010600040101010101" pitchFamily="2" charset="-122"/>
                <a:ea typeface="华文楷体" panose="02010600040101010101" pitchFamily="2" charset="-122"/>
              </a:rPr>
              <a:t>码值的运算来实现）</a:t>
            </a:r>
            <a:endParaRPr lang="en-US" altLang="zh-CN" sz="24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zh-CN" altLang="en-US" sz="2400" dirty="0">
                <a:solidFill>
                  <a:schemeClr val="bg1"/>
                </a:solidFill>
                <a:latin typeface="华文楷体" panose="02010600040101010101" pitchFamily="2" charset="-122"/>
                <a:ea typeface="华文楷体" panose="02010600040101010101" pitchFamily="2" charset="-122"/>
              </a:rPr>
              <a:t>小写 </a:t>
            </a:r>
            <a:r>
              <a:rPr lang="en-US" altLang="zh-CN" sz="2400" dirty="0">
                <a:solidFill>
                  <a:schemeClr val="bg1"/>
                </a:solidFill>
                <a:latin typeface="华文楷体" panose="02010600040101010101" pitchFamily="2" charset="-122"/>
                <a:ea typeface="华文楷体" panose="02010600040101010101" pitchFamily="2" charset="-122"/>
              </a:rPr>
              <a:t>to </a:t>
            </a:r>
            <a:r>
              <a:rPr lang="zh-CN" altLang="en-US" sz="2400" dirty="0">
                <a:solidFill>
                  <a:schemeClr val="bg1"/>
                </a:solidFill>
                <a:latin typeface="华文楷体" panose="02010600040101010101" pitchFamily="2" charset="-122"/>
                <a:ea typeface="华文楷体" panose="02010600040101010101" pitchFamily="2" charset="-122"/>
              </a:rPr>
              <a:t>大写    </a:t>
            </a:r>
            <a:r>
              <a:rPr lang="en-US" altLang="zh-CN" sz="2400" dirty="0">
                <a:solidFill>
                  <a:schemeClr val="bg1"/>
                </a:solidFill>
                <a:latin typeface="华文楷体" panose="02010600040101010101" pitchFamily="2" charset="-122"/>
                <a:ea typeface="华文楷体" panose="02010600040101010101" pitchFamily="2" charset="-122"/>
              </a:rPr>
              <a:t>-32</a:t>
            </a:r>
            <a:endParaRPr lang="en-US" altLang="zh-CN" sz="24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zh-CN" altLang="en-US" sz="2400" dirty="0">
                <a:solidFill>
                  <a:schemeClr val="bg1"/>
                </a:solidFill>
                <a:latin typeface="华文楷体" panose="02010600040101010101" pitchFamily="2" charset="-122"/>
                <a:ea typeface="华文楷体" panose="02010600040101010101" pitchFamily="2" charset="-122"/>
              </a:rPr>
              <a:t>大写 </a:t>
            </a:r>
            <a:r>
              <a:rPr lang="en-US" altLang="zh-CN" sz="2400" dirty="0">
                <a:solidFill>
                  <a:schemeClr val="bg1"/>
                </a:solidFill>
                <a:latin typeface="华文楷体" panose="02010600040101010101" pitchFamily="2" charset="-122"/>
                <a:ea typeface="华文楷体" panose="02010600040101010101" pitchFamily="2" charset="-122"/>
              </a:rPr>
              <a:t>to </a:t>
            </a:r>
            <a:r>
              <a:rPr lang="zh-CN" altLang="en-US" sz="2400" dirty="0">
                <a:solidFill>
                  <a:schemeClr val="bg1"/>
                </a:solidFill>
                <a:latin typeface="华文楷体" panose="02010600040101010101" pitchFamily="2" charset="-122"/>
                <a:ea typeface="华文楷体" panose="02010600040101010101" pitchFamily="2" charset="-122"/>
              </a:rPr>
              <a:t>小写   </a:t>
            </a:r>
            <a:r>
              <a:rPr lang="en-US" altLang="zh-CN" sz="2400" dirty="0">
                <a:solidFill>
                  <a:schemeClr val="bg1"/>
                </a:solidFill>
                <a:latin typeface="华文楷体" panose="02010600040101010101" pitchFamily="2" charset="-122"/>
                <a:ea typeface="华文楷体" panose="02010600040101010101" pitchFamily="2" charset="-122"/>
              </a:rPr>
              <a:t>+32</a:t>
            </a:r>
            <a:endParaRPr lang="en-US" altLang="zh-CN" sz="2400" dirty="0">
              <a:solidFill>
                <a:schemeClr val="bg1"/>
              </a:solidFill>
              <a:latin typeface="华文楷体" panose="02010600040101010101" pitchFamily="2" charset="-122"/>
              <a:ea typeface="华文楷体" panose="02010600040101010101" pitchFamily="2" charset="-122"/>
            </a:endParaRPr>
          </a:p>
        </p:txBody>
      </p:sp>
      <p:pic>
        <p:nvPicPr>
          <p:cNvPr id="3" name="Picture 6"/>
          <p:cNvPicPr>
            <a:picLocks noChangeAspect="1" noChangeArrowheads="1"/>
          </p:cNvPicPr>
          <p:nvPr/>
        </p:nvPicPr>
        <p:blipFill>
          <a:blip r:embed="rId1" cstate="print">
            <a:grayscl/>
          </a:blip>
          <a:srcRect/>
          <a:stretch>
            <a:fillRect/>
          </a:stretch>
        </p:blipFill>
        <p:spPr bwMode="auto">
          <a:xfrm>
            <a:off x="5715010" y="4960483"/>
            <a:ext cx="6012160" cy="1700808"/>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7230" y="0"/>
            <a:ext cx="10801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00" y="0"/>
            <a:ext cx="10892790" cy="6858000"/>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0090" y="796903"/>
            <a:ext cx="10847070" cy="6297108"/>
          </a:xfrm>
          <a:prstGeom prst="rect">
            <a:avLst/>
          </a:prstGeom>
        </p:spPr>
        <p:txBody>
          <a:bodyPr wrap="square">
            <a:spAutoFit/>
          </a:bodyPr>
          <a:lstStyle/>
          <a:p>
            <a:pPr marL="742950" lvl="1" indent="-285750" fontAlgn="base">
              <a:spcBef>
                <a:spcPct val="20000"/>
              </a:spcBef>
              <a:spcAft>
                <a:spcPct val="0"/>
              </a:spcAft>
              <a:buClr>
                <a:srgbClr val="2F2F2F"/>
              </a:buClr>
              <a:buSzPct val="50000"/>
              <a:buFont typeface="Wingdings 2" panose="05020102010507070707" pitchFamily="18" charset="2"/>
              <a:buChar char="Þ"/>
              <a:defRPr/>
            </a:pPr>
            <a:r>
              <a:rPr lang="en-US" altLang="zh-CN" sz="2800" dirty="0">
                <a:solidFill>
                  <a:schemeClr val="bg1"/>
                </a:solidFill>
                <a:latin typeface="华文楷体" panose="02010600040101010101" pitchFamily="2" charset="-122"/>
                <a:ea typeface="华文楷体" panose="02010600040101010101" pitchFamily="2" charset="-122"/>
              </a:rPr>
              <a:t>Unicode </a:t>
            </a:r>
            <a:r>
              <a:rPr lang="zh-CN" altLang="en-US" sz="2800" dirty="0">
                <a:solidFill>
                  <a:schemeClr val="bg1"/>
                </a:solidFill>
                <a:latin typeface="华文楷体" panose="02010600040101010101" pitchFamily="2" charset="-122"/>
                <a:ea typeface="华文楷体" panose="02010600040101010101" pitchFamily="2" charset="-122"/>
              </a:rPr>
              <a:t>（</a:t>
            </a:r>
            <a:r>
              <a:rPr lang="en-US" altLang="zh-CN" sz="2800" dirty="0">
                <a:solidFill>
                  <a:schemeClr val="bg1"/>
                </a:solidFill>
                <a:latin typeface="华文楷体" panose="02010600040101010101" pitchFamily="2" charset="-122"/>
                <a:ea typeface="华文楷体" panose="02010600040101010101" pitchFamily="2" charset="-122"/>
              </a:rPr>
              <a:t> </a:t>
            </a:r>
            <a:r>
              <a:rPr lang="zh-CN" altLang="zh-CN" sz="2800" dirty="0">
                <a:solidFill>
                  <a:schemeClr val="bg1"/>
                </a:solidFill>
                <a:latin typeface="华文楷体" panose="02010600040101010101" pitchFamily="2" charset="-122"/>
                <a:ea typeface="华文楷体" panose="02010600040101010101" pitchFamily="2" charset="-122"/>
              </a:rPr>
              <a:t>统一码、单一码</a:t>
            </a:r>
            <a:r>
              <a:rPr lang="zh-CN" altLang="en-US" sz="2800" dirty="0">
                <a:solidFill>
                  <a:schemeClr val="bg1"/>
                </a:solidFill>
                <a:latin typeface="华文楷体" panose="02010600040101010101" pitchFamily="2" charset="-122"/>
                <a:ea typeface="华文楷体" panose="02010600040101010101" pitchFamily="2" charset="-122"/>
              </a:rPr>
              <a:t>、</a:t>
            </a:r>
            <a:r>
              <a:rPr lang="zh-CN" altLang="zh-CN" sz="2800" dirty="0">
                <a:solidFill>
                  <a:schemeClr val="bg1"/>
                </a:solidFill>
                <a:latin typeface="华文楷体" panose="02010600040101010101" pitchFamily="2" charset="-122"/>
                <a:ea typeface="华文楷体" panose="02010600040101010101" pitchFamily="2" charset="-122"/>
              </a:rPr>
              <a:t>万国码</a:t>
            </a:r>
            <a:r>
              <a:rPr lang="zh-CN" altLang="en-US" sz="2800" dirty="0">
                <a:solidFill>
                  <a:schemeClr val="bg1"/>
                </a:solidFill>
                <a:latin typeface="华文楷体" panose="02010600040101010101" pitchFamily="2" charset="-122"/>
                <a:ea typeface="华文楷体" panose="02010600040101010101" pitchFamily="2" charset="-122"/>
              </a:rPr>
              <a:t>）</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defRPr/>
            </a:pPr>
            <a:r>
              <a:rPr lang="en-US" altLang="zh-CN" sz="2800" dirty="0">
                <a:solidFill>
                  <a:schemeClr val="bg1"/>
                </a:solidFill>
                <a:latin typeface="华文楷体" panose="02010600040101010101" pitchFamily="2" charset="-122"/>
                <a:ea typeface="华文楷体" panose="02010600040101010101" pitchFamily="2" charset="-122"/>
              </a:rPr>
              <a:t>Apple</a:t>
            </a:r>
            <a:r>
              <a:rPr lang="zh-CN" altLang="zh-CN" sz="2800" dirty="0">
                <a:solidFill>
                  <a:schemeClr val="bg1"/>
                </a:solidFill>
                <a:latin typeface="华文楷体" panose="02010600040101010101" pitchFamily="2" charset="-122"/>
                <a:ea typeface="华文楷体" panose="02010600040101010101" pitchFamily="2" charset="-122"/>
              </a:rPr>
              <a:t>公司发起</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defRPr/>
            </a:pPr>
            <a:r>
              <a:rPr lang="en-US" altLang="zh-CN" sz="2800" dirty="0">
                <a:solidFill>
                  <a:schemeClr val="bg1"/>
                </a:solidFill>
                <a:latin typeface="华文楷体" panose="02010600040101010101" pitchFamily="2" charset="-122"/>
                <a:ea typeface="华文楷体" panose="02010600040101010101" pitchFamily="2" charset="-122"/>
              </a:rPr>
              <a:t>Unicode</a:t>
            </a:r>
            <a:r>
              <a:rPr lang="zh-CN" altLang="zh-CN" sz="2800" dirty="0">
                <a:solidFill>
                  <a:schemeClr val="bg1"/>
                </a:solidFill>
                <a:latin typeface="华文楷体" panose="02010600040101010101" pitchFamily="2" charset="-122"/>
                <a:ea typeface="华文楷体" panose="02010600040101010101" pitchFamily="2" charset="-122"/>
              </a:rPr>
              <a:t>协会开发</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defRPr/>
            </a:pPr>
            <a:r>
              <a:rPr lang="zh-CN" altLang="zh-CN" sz="2800" dirty="0">
                <a:solidFill>
                  <a:schemeClr val="bg1"/>
                </a:solidFill>
                <a:latin typeface="华文楷体" panose="02010600040101010101" pitchFamily="2" charset="-122"/>
                <a:ea typeface="华文楷体" panose="02010600040101010101" pitchFamily="2" charset="-122"/>
              </a:rPr>
              <a:t>表示几乎世界上所有书写语言的字符编码标准</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en-US" altLang="zh-CN" sz="2800" dirty="0">
                <a:solidFill>
                  <a:schemeClr val="bg1"/>
                </a:solidFill>
                <a:latin typeface="华文楷体" panose="02010600040101010101" pitchFamily="2" charset="-122"/>
                <a:ea typeface="华文楷体" panose="02010600040101010101" pitchFamily="2" charset="-122"/>
              </a:rPr>
              <a:t>Unicode</a:t>
            </a:r>
            <a:r>
              <a:rPr lang="zh-CN" altLang="zh-CN" sz="2800" dirty="0">
                <a:solidFill>
                  <a:schemeClr val="bg1"/>
                </a:solidFill>
                <a:latin typeface="华文楷体" panose="02010600040101010101" pitchFamily="2" charset="-122"/>
                <a:ea typeface="华文楷体" panose="02010600040101010101" pitchFamily="2" charset="-122"/>
              </a:rPr>
              <a:t>码是计算机科学领域里的一项业界标准</a:t>
            </a:r>
            <a:r>
              <a:rPr lang="en-US" altLang="zh-CN" sz="2800" dirty="0">
                <a:solidFill>
                  <a:schemeClr val="bg1"/>
                </a:solidFill>
                <a:latin typeface="华文楷体" panose="02010600040101010101" pitchFamily="2" charset="-122"/>
                <a:ea typeface="华文楷体" panose="02010600040101010101" pitchFamily="2" charset="-122"/>
              </a:rPr>
              <a:t>,</a:t>
            </a:r>
            <a:r>
              <a:rPr lang="zh-CN" altLang="zh-CN" sz="2800" dirty="0">
                <a:solidFill>
                  <a:schemeClr val="bg1"/>
                </a:solidFill>
                <a:latin typeface="华文楷体" panose="02010600040101010101" pitchFamily="2" charset="-122"/>
                <a:ea typeface="华文楷体" panose="02010600040101010101" pitchFamily="2" charset="-122"/>
              </a:rPr>
              <a:t>包括字符集、编码方案等。</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en-US" altLang="zh-CN" sz="2800" dirty="0">
                <a:solidFill>
                  <a:schemeClr val="bg1"/>
                </a:solidFill>
                <a:latin typeface="华文楷体" panose="02010600040101010101" pitchFamily="2" charset="-122"/>
                <a:ea typeface="华文楷体" panose="02010600040101010101" pitchFamily="2" charset="-122"/>
              </a:rPr>
              <a:t>Unicode</a:t>
            </a:r>
            <a:r>
              <a:rPr lang="zh-CN" altLang="zh-CN" sz="2800" dirty="0">
                <a:solidFill>
                  <a:schemeClr val="bg1"/>
                </a:solidFill>
                <a:latin typeface="华文楷体" panose="02010600040101010101" pitchFamily="2" charset="-122"/>
                <a:ea typeface="华文楷体" panose="02010600040101010101" pitchFamily="2" charset="-122"/>
              </a:rPr>
              <a:t>是为了解决传统的字符编码方案的局限而产生的，它为每种语言中的每个字符设定了统一并且唯一的二进制编码，以满足跨语言、跨平台进行文本转换、处理的要求。</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en-US" altLang="zh-CN" sz="2800" dirty="0">
                <a:solidFill>
                  <a:schemeClr val="bg1"/>
                </a:solidFill>
                <a:latin typeface="华文楷体" panose="02010600040101010101" pitchFamily="2" charset="-122"/>
                <a:ea typeface="华文楷体" panose="02010600040101010101" pitchFamily="2" charset="-122"/>
              </a:rPr>
              <a:t>1992</a:t>
            </a:r>
            <a:r>
              <a:rPr lang="zh-CN" altLang="zh-CN" sz="2800" dirty="0">
                <a:solidFill>
                  <a:schemeClr val="bg1"/>
                </a:solidFill>
                <a:latin typeface="华文楷体" panose="02010600040101010101" pitchFamily="2" charset="-122"/>
                <a:ea typeface="华文楷体" panose="02010600040101010101" pitchFamily="2" charset="-122"/>
              </a:rPr>
              <a:t>年</a:t>
            </a:r>
            <a:r>
              <a:rPr lang="en-US" altLang="zh-CN" sz="2800" dirty="0">
                <a:solidFill>
                  <a:schemeClr val="bg1"/>
                </a:solidFill>
                <a:latin typeface="华文楷体" panose="02010600040101010101" pitchFamily="2" charset="-122"/>
                <a:ea typeface="华文楷体" panose="02010600040101010101" pitchFamily="2" charset="-122"/>
              </a:rPr>
              <a:t>Unicode</a:t>
            </a:r>
            <a:r>
              <a:rPr lang="zh-CN" altLang="zh-CN" sz="2800" dirty="0">
                <a:solidFill>
                  <a:schemeClr val="bg1"/>
                </a:solidFill>
                <a:latin typeface="华文楷体" panose="02010600040101010101" pitchFamily="2" charset="-122"/>
                <a:ea typeface="华文楷体" panose="02010600040101010101" pitchFamily="2" charset="-122"/>
              </a:rPr>
              <a:t>被确定为国际标准</a:t>
            </a:r>
            <a:r>
              <a:rPr lang="en-US" altLang="zh-CN" sz="2800" dirty="0">
                <a:solidFill>
                  <a:schemeClr val="bg1"/>
                </a:solidFill>
                <a:latin typeface="华文楷体" panose="02010600040101010101" pitchFamily="2" charset="-122"/>
                <a:ea typeface="华文楷体" panose="02010600040101010101" pitchFamily="2" charset="-122"/>
              </a:rPr>
              <a:t>ISO10646</a:t>
            </a:r>
            <a:r>
              <a:rPr lang="zh-CN" altLang="zh-CN" sz="2800" dirty="0">
                <a:solidFill>
                  <a:schemeClr val="bg1"/>
                </a:solidFill>
                <a:latin typeface="华文楷体" panose="02010600040101010101" pitchFamily="2" charset="-122"/>
                <a:ea typeface="华文楷体" panose="02010600040101010101" pitchFamily="2" charset="-122"/>
              </a:rPr>
              <a:t>，使之成为了用于世界范围各种语言文字的文本形式的字符集，其中也包含了汉字。目前所有的计算机都支持</a:t>
            </a:r>
            <a:r>
              <a:rPr lang="en-US" altLang="zh-CN" sz="2800" dirty="0">
                <a:solidFill>
                  <a:schemeClr val="bg1"/>
                </a:solidFill>
                <a:latin typeface="华文楷体" panose="02010600040101010101" pitchFamily="2" charset="-122"/>
                <a:ea typeface="华文楷体" panose="02010600040101010101" pitchFamily="2" charset="-122"/>
              </a:rPr>
              <a:t>Unicode</a:t>
            </a:r>
            <a:r>
              <a:rPr lang="zh-CN" altLang="zh-CN" sz="2800" dirty="0">
                <a:solidFill>
                  <a:schemeClr val="bg1"/>
                </a:solidFill>
                <a:latin typeface="华文楷体" panose="02010600040101010101" pitchFamily="2" charset="-122"/>
                <a:ea typeface="华文楷体" panose="02010600040101010101" pitchFamily="2" charset="-122"/>
              </a:rPr>
              <a:t>编码。</a:t>
            </a:r>
            <a:endParaRPr lang="zh-CN" altLang="zh-CN" sz="2800" dirty="0">
              <a:solidFill>
                <a:schemeClr val="bg1"/>
              </a:solidFill>
              <a:latin typeface="华文楷体" panose="02010600040101010101" pitchFamily="2" charset="-122"/>
              <a:ea typeface="华文楷体" panose="02010600040101010101" pitchFamily="2" charset="-122"/>
            </a:endParaRPr>
          </a:p>
          <a:p>
            <a:pPr marL="742950" lvl="1" indent="-285750">
              <a:spcBef>
                <a:spcPct val="20000"/>
              </a:spcBef>
              <a:buClr>
                <a:srgbClr val="2F2F2F"/>
              </a:buClr>
              <a:buSzPct val="50000"/>
              <a:buFont typeface="Wingdings 2" panose="05020102010507070707"/>
              <a:buChar char="Þ"/>
              <a:defRPr/>
            </a:pPr>
            <a:endParaRPr lang="zh-CN" altLang="en-US" sz="2800" dirty="0">
              <a:solidFill>
                <a:schemeClr val="bg1"/>
              </a:solidFill>
              <a:latin typeface="华文楷体" panose="02010600040101010101" pitchFamily="2" charset="-122"/>
              <a:ea typeface="华文楷体" panose="02010600040101010101" pitchFamily="2" charset="-122"/>
            </a:endParaRPr>
          </a:p>
        </p:txBody>
      </p:sp>
      <p:sp>
        <p:nvSpPr>
          <p:cNvPr id="3" name="矩形 2"/>
          <p:cNvSpPr/>
          <p:nvPr/>
        </p:nvSpPr>
        <p:spPr>
          <a:xfrm>
            <a:off x="4107218" y="27462"/>
            <a:ext cx="2125903" cy="76944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4400" b="0" i="0" u="none" strike="noStrike" kern="0" cap="none" spc="0" normalizeH="0" noProof="0" dirty="0">
                <a:ln>
                  <a:noFill/>
                </a:ln>
                <a:solidFill>
                  <a:schemeClr val="bg1"/>
                </a:solidFill>
                <a:effectLst/>
                <a:uLnTx/>
                <a:uFillTx/>
                <a:latin typeface="Franklin Gothic Medium"/>
                <a:ea typeface="微软雅黑" panose="020B0503020204020204" pitchFamily="34" charset="-122"/>
                <a:cs typeface="+mj-cs"/>
              </a:rPr>
              <a:t>Unicode</a:t>
            </a:r>
            <a:endParaRPr kumimoji="0" lang="zh-CN" altLang="en-US" sz="1800" b="0" i="0" u="none" strike="noStrike" kern="0" cap="none" spc="0" normalizeH="0" noProof="0" dirty="0">
              <a:ln>
                <a:noFill/>
              </a:ln>
              <a:solidFill>
                <a:schemeClr val="bg1"/>
              </a:solidFill>
              <a:effectLst/>
              <a:uLnTx/>
              <a:uFillTx/>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63" y="1790597"/>
            <a:ext cx="10550769" cy="4056495"/>
          </a:xfrm>
          <a:prstGeom prst="rect">
            <a:avLst/>
          </a:prstGeom>
        </p:spPr>
        <p:txBody>
          <a:bodyPr wrap="square">
            <a:spAutoFit/>
          </a:bodyPr>
          <a:lstStyle/>
          <a:p>
            <a:pPr marL="342900" lvl="0" indent="-342900">
              <a:spcBef>
                <a:spcPct val="20000"/>
              </a:spcBef>
              <a:buClr>
                <a:srgbClr val="2F2F2F"/>
              </a:buClr>
              <a:buSzPct val="50000"/>
              <a:buFont typeface="Wingdings 2" panose="05020102010507070707"/>
              <a:buChar char="ß"/>
              <a:defRPr/>
            </a:pPr>
            <a:r>
              <a:rPr lang="en-US" altLang="zh-CN" sz="2800" dirty="0">
                <a:solidFill>
                  <a:schemeClr val="bg1"/>
                </a:solidFill>
                <a:latin typeface="华文楷体" panose="02010600040101010101" pitchFamily="2" charset="-122"/>
                <a:ea typeface="华文楷体" panose="02010600040101010101" pitchFamily="2" charset="-122"/>
              </a:rPr>
              <a:t>Unicode16 </a:t>
            </a:r>
            <a:r>
              <a:rPr lang="zh-CN" altLang="en-US" sz="2800" dirty="0">
                <a:solidFill>
                  <a:schemeClr val="bg1"/>
                </a:solidFill>
                <a:latin typeface="华文楷体" panose="02010600040101010101" pitchFamily="2" charset="-122"/>
                <a:ea typeface="华文楷体" panose="02010600040101010101" pitchFamily="2" charset="-122"/>
              </a:rPr>
              <a:t>（还有：</a:t>
            </a:r>
            <a:r>
              <a:rPr lang="en-US" altLang="zh-CN" sz="2800" dirty="0">
                <a:solidFill>
                  <a:schemeClr val="bg1"/>
                </a:solidFill>
                <a:latin typeface="华文楷体" panose="02010600040101010101" pitchFamily="2" charset="-122"/>
                <a:ea typeface="华文楷体" panose="02010600040101010101" pitchFamily="2" charset="-122"/>
              </a:rPr>
              <a:t>Unicode32</a:t>
            </a:r>
            <a:r>
              <a:rPr lang="zh-CN" altLang="en-US" sz="2800" dirty="0">
                <a:solidFill>
                  <a:schemeClr val="bg1"/>
                </a:solidFill>
                <a:latin typeface="华文楷体" panose="02010600040101010101" pitchFamily="2" charset="-122"/>
                <a:ea typeface="华文楷体" panose="02010600040101010101" pitchFamily="2" charset="-122"/>
              </a:rPr>
              <a:t>）</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a:spcBef>
                <a:spcPct val="20000"/>
              </a:spcBef>
              <a:buClr>
                <a:srgbClr val="2F2F2F"/>
              </a:buClr>
              <a:buSzPct val="50000"/>
              <a:buFont typeface="Wingdings 2" panose="05020102010507070707"/>
              <a:buChar char="Þ"/>
              <a:defRPr/>
            </a:pPr>
            <a:r>
              <a:rPr lang="zh-CN" altLang="en-US" sz="2800" dirty="0">
                <a:solidFill>
                  <a:schemeClr val="bg1"/>
                </a:solidFill>
                <a:latin typeface="华文楷体" panose="02010600040101010101" pitchFamily="2" charset="-122"/>
                <a:ea typeface="华文楷体" panose="02010600040101010101" pitchFamily="2" charset="-122"/>
              </a:rPr>
              <a:t>双字节，现在计算机主要使用</a:t>
            </a:r>
            <a:r>
              <a:rPr lang="en-US" altLang="zh-CN" sz="2800" dirty="0">
                <a:solidFill>
                  <a:schemeClr val="bg1"/>
                </a:solidFill>
                <a:latin typeface="华文楷体" panose="02010600040101010101" pitchFamily="2" charset="-122"/>
                <a:ea typeface="华文楷体" panose="02010600040101010101" pitchFamily="2" charset="-122"/>
              </a:rPr>
              <a:t>unicode16,</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a:spcBef>
                <a:spcPct val="20000"/>
              </a:spcBef>
              <a:buClr>
                <a:srgbClr val="2F2F2F"/>
              </a:buClr>
              <a:buSzPct val="50000"/>
              <a:buFont typeface="Wingdings 2" panose="05020102010507070707"/>
              <a:buChar char="Þ"/>
              <a:defRPr/>
            </a:pPr>
            <a:r>
              <a:rPr lang="en-US" altLang="zh-CN" sz="2800" dirty="0">
                <a:solidFill>
                  <a:schemeClr val="bg1"/>
                </a:solidFill>
                <a:latin typeface="华文楷体" panose="02010600040101010101" pitchFamily="2" charset="-122"/>
                <a:ea typeface="华文楷体" panose="02010600040101010101" pitchFamily="2" charset="-122"/>
              </a:rPr>
              <a:t>unicode16</a:t>
            </a:r>
            <a:r>
              <a:rPr lang="zh-CN" altLang="en-US" sz="2800" dirty="0">
                <a:solidFill>
                  <a:schemeClr val="bg1"/>
                </a:solidFill>
                <a:latin typeface="华文楷体" panose="02010600040101010101" pitchFamily="2" charset="-122"/>
                <a:ea typeface="华文楷体" panose="02010600040101010101" pitchFamily="2" charset="-122"/>
              </a:rPr>
              <a:t>兼容</a:t>
            </a:r>
            <a:r>
              <a:rPr lang="en-US" altLang="zh-CN" sz="2800" dirty="0">
                <a:solidFill>
                  <a:schemeClr val="bg1"/>
                </a:solidFill>
                <a:latin typeface="华文楷体" panose="02010600040101010101" pitchFamily="2" charset="-122"/>
                <a:ea typeface="华文楷体" panose="02010600040101010101" pitchFamily="2" charset="-122"/>
              </a:rPr>
              <a:t>ASCII</a:t>
            </a:r>
            <a:r>
              <a:rPr lang="zh-CN" altLang="zh-CN" sz="2800" dirty="0">
                <a:solidFill>
                  <a:schemeClr val="bg1"/>
                </a:solidFill>
                <a:latin typeface="华文楷体" panose="02010600040101010101" pitchFamily="2" charset="-122"/>
                <a:ea typeface="华文楷体" panose="02010600040101010101" pitchFamily="2" charset="-122"/>
              </a:rPr>
              <a:t>字符集</a:t>
            </a:r>
            <a:endParaRPr lang="en-US" altLang="zh-CN" sz="2800" dirty="0">
              <a:solidFill>
                <a:schemeClr val="bg1"/>
              </a:solidFill>
              <a:latin typeface="华文楷体" panose="02010600040101010101" pitchFamily="2" charset="-122"/>
              <a:ea typeface="华文楷体" panose="02010600040101010101" pitchFamily="2" charset="-122"/>
            </a:endParaRPr>
          </a:p>
          <a:p>
            <a:pPr marL="342900" lvl="0" indent="-342900">
              <a:spcBef>
                <a:spcPct val="20000"/>
              </a:spcBef>
              <a:buClr>
                <a:srgbClr val="2F2F2F"/>
              </a:buClr>
              <a:buSzPct val="50000"/>
              <a:buFont typeface="Wingdings 2" panose="05020102010507070707"/>
              <a:buChar char="ß"/>
              <a:defRPr/>
            </a:pPr>
            <a:r>
              <a:rPr lang="en-US" altLang="zh-CN" sz="2800" dirty="0">
                <a:solidFill>
                  <a:schemeClr val="bg1"/>
                </a:solidFill>
                <a:latin typeface="华文楷体" panose="02010600040101010101" pitchFamily="2" charset="-122"/>
                <a:ea typeface="华文楷体" panose="02010600040101010101" pitchFamily="2" charset="-122"/>
              </a:rPr>
              <a:t>Example</a:t>
            </a:r>
            <a:r>
              <a:rPr lang="zh-CN" altLang="en-US" sz="2800" dirty="0">
                <a:solidFill>
                  <a:schemeClr val="bg1"/>
                </a:solidFill>
                <a:latin typeface="华文楷体" panose="02010600040101010101" pitchFamily="2" charset="-122"/>
                <a:ea typeface="华文楷体" panose="02010600040101010101" pitchFamily="2" charset="-122"/>
              </a:rPr>
              <a:t>，字符</a:t>
            </a:r>
            <a:r>
              <a:rPr lang="en-US" altLang="zh-CN" sz="2800" dirty="0">
                <a:solidFill>
                  <a:schemeClr val="bg1"/>
                </a:solidFill>
                <a:latin typeface="华文楷体" panose="02010600040101010101" pitchFamily="2" charset="-122"/>
                <a:ea typeface="华文楷体" panose="02010600040101010101" pitchFamily="2" charset="-122"/>
              </a:rPr>
              <a:t>“</a:t>
            </a:r>
            <a:r>
              <a:rPr lang="zh-CN" altLang="en-US" sz="2800" dirty="0">
                <a:solidFill>
                  <a:schemeClr val="bg1"/>
                </a:solidFill>
                <a:latin typeface="华文楷体" panose="02010600040101010101" pitchFamily="2" charset="-122"/>
                <a:ea typeface="华文楷体" panose="02010600040101010101" pitchFamily="2" charset="-122"/>
              </a:rPr>
              <a:t>计算机</a:t>
            </a:r>
            <a:r>
              <a:rPr lang="en-US" altLang="zh-CN" sz="2800" dirty="0">
                <a:solidFill>
                  <a:schemeClr val="bg1"/>
                </a:solidFill>
                <a:latin typeface="华文楷体" panose="02010600040101010101" pitchFamily="2" charset="-122"/>
                <a:ea typeface="华文楷体" panose="02010600040101010101" pitchFamily="2" charset="-122"/>
              </a:rPr>
              <a:t>”</a:t>
            </a:r>
            <a:r>
              <a:rPr lang="zh-CN" altLang="en-US" sz="2800" dirty="0">
                <a:solidFill>
                  <a:schemeClr val="bg1"/>
                </a:solidFill>
                <a:latin typeface="华文楷体" panose="02010600040101010101" pitchFamily="2" charset="-122"/>
                <a:ea typeface="华文楷体" panose="02010600040101010101" pitchFamily="2" charset="-122"/>
              </a:rPr>
              <a:t> </a:t>
            </a:r>
            <a:r>
              <a:rPr lang="en-US" altLang="zh-CN" sz="2800" dirty="0">
                <a:solidFill>
                  <a:schemeClr val="bg1"/>
                </a:solidFill>
                <a:latin typeface="华文楷体" panose="02010600040101010101" pitchFamily="2" charset="-122"/>
                <a:ea typeface="华文楷体" panose="02010600040101010101" pitchFamily="2" charset="-122"/>
              </a:rPr>
              <a:t>Unicode16</a:t>
            </a:r>
            <a:r>
              <a:rPr lang="zh-CN" altLang="zh-CN" sz="2800" dirty="0">
                <a:solidFill>
                  <a:schemeClr val="bg1"/>
                </a:solidFill>
                <a:latin typeface="华文楷体" panose="02010600040101010101" pitchFamily="2" charset="-122"/>
                <a:ea typeface="华文楷体" panose="02010600040101010101" pitchFamily="2" charset="-122"/>
              </a:rPr>
              <a:t>码为</a:t>
            </a:r>
            <a:r>
              <a:rPr lang="zh-CN" altLang="en-US" sz="2800" dirty="0">
                <a:solidFill>
                  <a:schemeClr val="bg1"/>
                </a:solidFill>
                <a:latin typeface="华文楷体" panose="02010600040101010101" pitchFamily="2" charset="-122"/>
                <a:ea typeface="华文楷体" panose="02010600040101010101" pitchFamily="2" charset="-122"/>
              </a:rPr>
              <a:t>：</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a:spcBef>
                <a:spcPct val="20000"/>
              </a:spcBef>
              <a:buClr>
                <a:srgbClr val="2F2F2F"/>
              </a:buClr>
              <a:buSzPct val="50000"/>
              <a:buFont typeface="Wingdings 2" panose="05020102010507070707"/>
              <a:buChar char="Þ"/>
              <a:defRPr/>
            </a:pPr>
            <a:r>
              <a:rPr lang="zh-CN" altLang="en-US" sz="2800" dirty="0">
                <a:solidFill>
                  <a:schemeClr val="bg1"/>
                </a:solidFill>
                <a:latin typeface="华文楷体" panose="02010600040101010101" pitchFamily="2" charset="-122"/>
                <a:ea typeface="华文楷体" panose="02010600040101010101" pitchFamily="2" charset="-122"/>
              </a:rPr>
              <a:t>十六进制：</a:t>
            </a:r>
            <a:r>
              <a:rPr lang="en-US" altLang="zh-CN" sz="2800" dirty="0">
                <a:solidFill>
                  <a:schemeClr val="bg1"/>
                </a:solidFill>
                <a:latin typeface="华文楷体" panose="02010600040101010101" pitchFamily="2" charset="-122"/>
                <a:ea typeface="华文楷体" panose="02010600040101010101" pitchFamily="2" charset="-122"/>
              </a:rPr>
              <a:t>8BA17B97673A</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a:spcBef>
                <a:spcPct val="20000"/>
              </a:spcBef>
              <a:buClr>
                <a:srgbClr val="2F2F2F"/>
              </a:buClr>
              <a:buSzPct val="50000"/>
              <a:buFont typeface="Wingdings 2" panose="05020102010507070707"/>
              <a:buChar char="Þ"/>
              <a:defRPr/>
            </a:pPr>
            <a:r>
              <a:rPr lang="zh-CN" altLang="en-US" sz="2800" dirty="0">
                <a:solidFill>
                  <a:schemeClr val="bg1"/>
                </a:solidFill>
                <a:latin typeface="华文楷体" panose="02010600040101010101" pitchFamily="2" charset="-122"/>
                <a:ea typeface="华文楷体" panose="02010600040101010101" pitchFamily="2" charset="-122"/>
              </a:rPr>
              <a:t>计算机内部的实际二进制：</a:t>
            </a:r>
            <a:r>
              <a:rPr lang="en-US" altLang="zh-CN" sz="2800" dirty="0">
                <a:solidFill>
                  <a:schemeClr val="bg1"/>
                </a:solidFill>
                <a:latin typeface="华文楷体" panose="02010600040101010101" pitchFamily="2" charset="-122"/>
                <a:ea typeface="华文楷体" panose="02010600040101010101" pitchFamily="2" charset="-122"/>
              </a:rPr>
              <a:t>100010111010000101111011100101110110011100111010</a:t>
            </a:r>
            <a:endParaRPr lang="zh-CN" altLang="zh-CN" sz="2800" dirty="0">
              <a:solidFill>
                <a:schemeClr val="bg1"/>
              </a:solidFill>
              <a:latin typeface="华文楷体" panose="02010600040101010101" pitchFamily="2" charset="-122"/>
              <a:ea typeface="华文楷体" panose="02010600040101010101" pitchFamily="2" charset="-122"/>
            </a:endParaRPr>
          </a:p>
          <a:p>
            <a:pPr marL="742950" lvl="1" indent="-285750">
              <a:spcBef>
                <a:spcPct val="20000"/>
              </a:spcBef>
              <a:buClr>
                <a:srgbClr val="2F2F2F"/>
              </a:buClr>
              <a:buSzPct val="50000"/>
              <a:buFont typeface="Wingdings 2" panose="05020102010507070707"/>
              <a:buChar char="Þ"/>
              <a:defRPr/>
            </a:pPr>
            <a:endParaRPr lang="zh-CN" altLang="en-US" sz="2800" dirty="0">
              <a:solidFill>
                <a:schemeClr val="bg1"/>
              </a:solidFill>
              <a:latin typeface="Franklin Gothic Book"/>
              <a:ea typeface="黑体" panose="02010609060101010101" pitchFamily="49" charset="-122"/>
            </a:endParaRPr>
          </a:p>
        </p:txBody>
      </p:sp>
      <p:sp>
        <p:nvSpPr>
          <p:cNvPr id="2" name="矩形 1"/>
          <p:cNvSpPr/>
          <p:nvPr/>
        </p:nvSpPr>
        <p:spPr>
          <a:xfrm>
            <a:off x="3707168" y="529680"/>
            <a:ext cx="2125903" cy="769441"/>
          </a:xfrm>
          <a:prstGeom prst="rect">
            <a:avLst/>
          </a:prstGeom>
        </p:spPr>
        <p:txBody>
          <a:bodyPr wrap="none">
            <a:spAutoFit/>
          </a:bodyPr>
          <a:lstStyle/>
          <a:p>
            <a:pPr lvl="0">
              <a:defRPr/>
            </a:pPr>
            <a:r>
              <a:rPr lang="en-US" altLang="zh-CN" sz="4400" kern="0" dirty="0">
                <a:solidFill>
                  <a:prstClr val="white"/>
                </a:solidFill>
                <a:latin typeface="Franklin Gothic Medium"/>
                <a:ea typeface="微软雅黑" panose="020B0503020204020204" pitchFamily="34" charset="-122"/>
              </a:rPr>
              <a:t>Unicode</a:t>
            </a:r>
            <a:endParaRPr lang="zh-CN" altLang="en-US" kern="0" dirty="0">
              <a:solidFill>
                <a:prstClr val="white"/>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1692" y="702469"/>
            <a:ext cx="11099410" cy="7017306"/>
          </a:xfrm>
          <a:prstGeom prst="rect">
            <a:avLst/>
          </a:prstGeom>
        </p:spPr>
        <p:txBody>
          <a:bodyPr wrap="square">
            <a:spAutoFit/>
          </a:bodyPr>
          <a:lstStyle/>
          <a:p>
            <a:pPr marL="342900" lvl="0" indent="-342900" fontAlgn="base">
              <a:lnSpc>
                <a:spcPct val="90000"/>
              </a:lnSpc>
              <a:spcBef>
                <a:spcPct val="20000"/>
              </a:spcBef>
              <a:spcAft>
                <a:spcPct val="0"/>
              </a:spcAft>
              <a:buClr>
                <a:srgbClr val="2F2F2F"/>
              </a:buClr>
              <a:buSzPct val="50000"/>
              <a:buFont typeface="Wingdings 2" panose="05020102010507070707" pitchFamily="18" charset="2"/>
              <a:buChar char="ß"/>
            </a:pPr>
            <a:r>
              <a:rPr lang="zh-CN" altLang="en-US" sz="2800" dirty="0">
                <a:solidFill>
                  <a:schemeClr val="bg1"/>
                </a:solidFill>
                <a:latin typeface="华文楷体" panose="02010600040101010101" pitchFamily="2" charset="-122"/>
                <a:ea typeface="华文楷体" panose="02010600040101010101" pitchFamily="2" charset="-122"/>
              </a:rPr>
              <a:t>多字节编码问题</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fontAlgn="base">
              <a:lnSpc>
                <a:spcPct val="90000"/>
              </a:lnSpc>
              <a:spcBef>
                <a:spcPct val="20000"/>
              </a:spcBef>
              <a:spcAft>
                <a:spcPct val="0"/>
              </a:spcAft>
              <a:buClr>
                <a:srgbClr val="2F2F2F"/>
              </a:buClr>
              <a:buSzPct val="50000"/>
              <a:buFont typeface="Wingdings 2" panose="05020102010507070707" pitchFamily="18" charset="2"/>
              <a:buChar char="Þ"/>
            </a:pPr>
            <a:r>
              <a:rPr lang="zh-CN" altLang="en-US" sz="2800" dirty="0">
                <a:solidFill>
                  <a:schemeClr val="bg1"/>
                </a:solidFill>
                <a:latin typeface="华文楷体" panose="02010600040101010101" pitchFamily="2" charset="-122"/>
                <a:ea typeface="华文楷体" panose="02010600040101010101" pitchFamily="2" charset="-122"/>
              </a:rPr>
              <a:t>多字节的编码在不同计算机中顺序问题：例如</a:t>
            </a:r>
            <a:r>
              <a:rPr lang="zh-CN" altLang="zh-CN" sz="2800" dirty="0">
                <a:solidFill>
                  <a:schemeClr val="bg1"/>
                </a:solidFill>
                <a:latin typeface="华文楷体" panose="02010600040101010101" pitchFamily="2" charset="-122"/>
                <a:ea typeface="华文楷体" panose="02010600040101010101" pitchFamily="2" charset="-122"/>
              </a:rPr>
              <a:t>字符</a:t>
            </a:r>
            <a:r>
              <a:rPr lang="en-US" altLang="zh-CN" sz="2800" dirty="0">
                <a:solidFill>
                  <a:schemeClr val="bg1"/>
                </a:solidFill>
                <a:latin typeface="华文楷体" panose="02010600040101010101" pitchFamily="2" charset="-122"/>
                <a:ea typeface="华文楷体" panose="02010600040101010101" pitchFamily="2" charset="-122"/>
              </a:rPr>
              <a:t>A</a:t>
            </a:r>
            <a:r>
              <a:rPr lang="zh-CN" altLang="en-US" sz="2800" dirty="0">
                <a:solidFill>
                  <a:schemeClr val="bg1"/>
                </a:solidFill>
                <a:latin typeface="华文楷体" panose="02010600040101010101" pitchFamily="2" charset="-122"/>
                <a:ea typeface="华文楷体" panose="02010600040101010101" pitchFamily="2" charset="-122"/>
              </a:rPr>
              <a:t>，单字节 </a:t>
            </a:r>
            <a:r>
              <a:rPr lang="en-US" altLang="zh-CN" sz="2800" dirty="0">
                <a:solidFill>
                  <a:schemeClr val="bg1"/>
                </a:solidFill>
                <a:latin typeface="华文楷体" panose="02010600040101010101" pitchFamily="2" charset="-122"/>
                <a:ea typeface="华文楷体" panose="02010600040101010101" pitchFamily="2" charset="-122"/>
              </a:rPr>
              <a:t>41</a:t>
            </a:r>
            <a:r>
              <a:rPr lang="zh-CN" altLang="en-US" sz="2800" dirty="0">
                <a:solidFill>
                  <a:schemeClr val="bg1"/>
                </a:solidFill>
                <a:latin typeface="华文楷体" panose="02010600040101010101" pitchFamily="2" charset="-122"/>
                <a:ea typeface="华文楷体" panose="02010600040101010101" pitchFamily="2" charset="-122"/>
              </a:rPr>
              <a:t>（</a:t>
            </a:r>
            <a:r>
              <a:rPr lang="en-US" altLang="zh-CN" sz="2800" dirty="0">
                <a:solidFill>
                  <a:schemeClr val="bg1"/>
                </a:solidFill>
                <a:latin typeface="华文楷体" panose="02010600040101010101" pitchFamily="2" charset="-122"/>
                <a:ea typeface="华文楷体" panose="02010600040101010101" pitchFamily="2" charset="-122"/>
              </a:rPr>
              <a:t>hex</a:t>
            </a:r>
            <a:r>
              <a:rPr lang="zh-CN" altLang="en-US" sz="2800" dirty="0">
                <a:solidFill>
                  <a:schemeClr val="bg1"/>
                </a:solidFill>
                <a:latin typeface="华文楷体" panose="02010600040101010101" pitchFamily="2" charset="-122"/>
                <a:ea typeface="华文楷体" panose="02010600040101010101" pitchFamily="2" charset="-122"/>
              </a:rPr>
              <a:t>）</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fontAlgn="base">
              <a:lnSpc>
                <a:spcPct val="90000"/>
              </a:lnSpc>
              <a:spcBef>
                <a:spcPct val="20000"/>
              </a:spcBef>
              <a:spcAft>
                <a:spcPct val="0"/>
              </a:spcAft>
              <a:buClr>
                <a:srgbClr val="2F2F2F"/>
              </a:buClr>
              <a:buSzPct val="50000"/>
              <a:buFont typeface="Wingdings 2" panose="05020102010507070707" pitchFamily="18" charset="2"/>
              <a:buChar char="Þ"/>
            </a:pPr>
            <a:r>
              <a:rPr lang="zh-CN" altLang="en-US" sz="2800" dirty="0">
                <a:solidFill>
                  <a:schemeClr val="bg1"/>
                </a:solidFill>
                <a:latin typeface="华文楷体" panose="02010600040101010101" pitchFamily="2" charset="-122"/>
                <a:ea typeface="华文楷体" panose="02010600040101010101" pitchFamily="2" charset="-122"/>
              </a:rPr>
              <a:t>双字节 </a:t>
            </a:r>
            <a:r>
              <a:rPr lang="en-US" altLang="zh-CN" sz="2800" dirty="0">
                <a:solidFill>
                  <a:schemeClr val="bg1"/>
                </a:solidFill>
                <a:latin typeface="华文楷体" panose="02010600040101010101" pitchFamily="2" charset="-122"/>
                <a:ea typeface="华文楷体" panose="02010600040101010101" pitchFamily="2" charset="-122"/>
              </a:rPr>
              <a:t>Unicode</a:t>
            </a:r>
            <a:r>
              <a:rPr lang="zh-CN" altLang="en-US" sz="2800" dirty="0">
                <a:solidFill>
                  <a:schemeClr val="bg1"/>
                </a:solidFill>
                <a:latin typeface="华文楷体" panose="02010600040101010101" pitchFamily="2" charset="-122"/>
                <a:ea typeface="华文楷体" panose="02010600040101010101" pitchFamily="2" charset="-122"/>
              </a:rPr>
              <a:t>可以是</a:t>
            </a:r>
            <a:r>
              <a:rPr lang="en-US" altLang="zh-CN" sz="2800" dirty="0">
                <a:solidFill>
                  <a:schemeClr val="bg1"/>
                </a:solidFill>
                <a:latin typeface="华文楷体" panose="02010600040101010101" pitchFamily="2" charset="-122"/>
                <a:ea typeface="华文楷体" panose="02010600040101010101" pitchFamily="2" charset="-122"/>
              </a:rPr>
              <a:t>  0041  </a:t>
            </a:r>
            <a:r>
              <a:rPr lang="zh-CN" altLang="en-US" sz="2800" dirty="0">
                <a:solidFill>
                  <a:schemeClr val="bg1"/>
                </a:solidFill>
                <a:latin typeface="华文楷体" panose="02010600040101010101" pitchFamily="2" charset="-122"/>
                <a:ea typeface="华文楷体" panose="02010600040101010101" pitchFamily="2" charset="-122"/>
              </a:rPr>
              <a:t>或  </a:t>
            </a:r>
            <a:r>
              <a:rPr lang="en-US" altLang="zh-CN" sz="2800" dirty="0">
                <a:solidFill>
                  <a:schemeClr val="bg1"/>
                </a:solidFill>
                <a:latin typeface="华文楷体" panose="02010600040101010101" pitchFamily="2" charset="-122"/>
                <a:ea typeface="华文楷体" panose="02010600040101010101" pitchFamily="2" charset="-122"/>
              </a:rPr>
              <a:t>4100</a:t>
            </a:r>
            <a:r>
              <a:rPr lang="zh-CN" altLang="en-US" sz="2800" dirty="0">
                <a:solidFill>
                  <a:schemeClr val="bg1"/>
                </a:solidFill>
                <a:latin typeface="华文楷体" panose="02010600040101010101" pitchFamily="2" charset="-122"/>
                <a:ea typeface="华文楷体" panose="02010600040101010101" pitchFamily="2" charset="-122"/>
              </a:rPr>
              <a:t>（此处为</a:t>
            </a:r>
            <a:r>
              <a:rPr lang="en-US" altLang="zh-CN" sz="2800" dirty="0">
                <a:solidFill>
                  <a:schemeClr val="bg1"/>
                </a:solidFill>
                <a:latin typeface="华文楷体" panose="02010600040101010101" pitchFamily="2" charset="-122"/>
                <a:ea typeface="华文楷体" panose="02010600040101010101" pitchFamily="2" charset="-122"/>
              </a:rPr>
              <a:t>16</a:t>
            </a:r>
            <a:r>
              <a:rPr lang="zh-CN" altLang="en-US" sz="2800" dirty="0">
                <a:solidFill>
                  <a:schemeClr val="bg1"/>
                </a:solidFill>
                <a:latin typeface="华文楷体" panose="02010600040101010101" pitchFamily="2" charset="-122"/>
                <a:ea typeface="华文楷体" panose="02010600040101010101" pitchFamily="2" charset="-122"/>
              </a:rPr>
              <a:t>进制形式），如何解决？用：</a:t>
            </a:r>
            <a:r>
              <a:rPr lang="en-US" altLang="zh-CN" sz="2800" dirty="0">
                <a:solidFill>
                  <a:schemeClr val="bg1"/>
                </a:solidFill>
                <a:latin typeface="华文楷体" panose="02010600040101010101" pitchFamily="2" charset="-122"/>
                <a:ea typeface="华文楷体" panose="02010600040101010101" pitchFamily="2" charset="-122"/>
              </a:rPr>
              <a:t>UTF</a:t>
            </a:r>
            <a:endParaRPr lang="en-US" altLang="zh-CN" sz="2800" dirty="0">
              <a:solidFill>
                <a:schemeClr val="bg1"/>
              </a:solidFill>
              <a:latin typeface="华文楷体" panose="02010600040101010101" pitchFamily="2" charset="-122"/>
              <a:ea typeface="华文楷体" panose="02010600040101010101" pitchFamily="2" charset="-122"/>
            </a:endParaRPr>
          </a:p>
          <a:p>
            <a:pPr marL="342900" indent="-342900" fontAlgn="base">
              <a:lnSpc>
                <a:spcPct val="90000"/>
              </a:lnSpc>
              <a:spcBef>
                <a:spcPct val="20000"/>
              </a:spcBef>
              <a:spcAft>
                <a:spcPct val="0"/>
              </a:spcAft>
              <a:buClr>
                <a:srgbClr val="2F2F2F"/>
              </a:buClr>
              <a:buSzPct val="50000"/>
              <a:buFont typeface="Wingdings 2" panose="05020102010507070707" pitchFamily="18" charset="2"/>
              <a:buChar char="ß"/>
            </a:pPr>
            <a:r>
              <a:rPr lang="en-US" altLang="zh-CN" sz="2800" dirty="0">
                <a:solidFill>
                  <a:schemeClr val="bg1"/>
                </a:solidFill>
                <a:latin typeface="华文楷体" panose="02010600040101010101" pitchFamily="2" charset="-122"/>
                <a:ea typeface="华文楷体" panose="02010600040101010101" pitchFamily="2" charset="-122"/>
              </a:rPr>
              <a:t>Unicode</a:t>
            </a:r>
            <a:r>
              <a:rPr lang="zh-CN" altLang="en-US" sz="2800" dirty="0">
                <a:solidFill>
                  <a:schemeClr val="bg1"/>
                </a:solidFill>
                <a:latin typeface="华文楷体" panose="02010600040101010101" pitchFamily="2" charset="-122"/>
                <a:ea typeface="华文楷体" panose="02010600040101010101" pitchFamily="2" charset="-122"/>
              </a:rPr>
              <a:t>码并不是存储器中的编码，使用时是把</a:t>
            </a:r>
            <a:r>
              <a:rPr lang="en-US" altLang="zh-CN" sz="2800" dirty="0">
                <a:solidFill>
                  <a:schemeClr val="bg1"/>
                </a:solidFill>
                <a:latin typeface="华文楷体" panose="02010600040101010101" pitchFamily="2" charset="-122"/>
                <a:ea typeface="华文楷体" panose="02010600040101010101" pitchFamily="2" charset="-122"/>
              </a:rPr>
              <a:t>Unicode</a:t>
            </a:r>
            <a:r>
              <a:rPr lang="zh-CN" altLang="en-US" sz="2800" dirty="0">
                <a:solidFill>
                  <a:schemeClr val="bg1"/>
                </a:solidFill>
                <a:latin typeface="华文楷体" panose="02010600040101010101" pitchFamily="2" charset="-122"/>
                <a:ea typeface="华文楷体" panose="02010600040101010101" pitchFamily="2" charset="-122"/>
              </a:rPr>
              <a:t>编码转换字节或位，</a:t>
            </a:r>
            <a:r>
              <a:rPr lang="en-US" altLang="zh-CN" sz="2800" dirty="0">
                <a:solidFill>
                  <a:schemeClr val="bg1"/>
                </a:solidFill>
                <a:latin typeface="华文楷体" panose="02010600040101010101" pitchFamily="2" charset="-122"/>
                <a:ea typeface="华文楷体" panose="02010600040101010101" pitchFamily="2" charset="-122"/>
              </a:rPr>
              <a:t>UTF</a:t>
            </a:r>
            <a:r>
              <a:rPr lang="zh-CN" altLang="en-US" sz="2800" dirty="0">
                <a:solidFill>
                  <a:schemeClr val="bg1"/>
                </a:solidFill>
                <a:latin typeface="华文楷体" panose="02010600040101010101" pitchFamily="2" charset="-122"/>
                <a:ea typeface="华文楷体" panose="02010600040101010101" pitchFamily="2" charset="-122"/>
              </a:rPr>
              <a:t>编码就起这个作用。</a:t>
            </a:r>
            <a:endParaRPr lang="en-US" altLang="zh-CN" sz="2800" dirty="0">
              <a:solidFill>
                <a:schemeClr val="bg1"/>
              </a:solidFill>
              <a:latin typeface="华文楷体" panose="02010600040101010101" pitchFamily="2" charset="-122"/>
              <a:ea typeface="华文楷体" panose="02010600040101010101" pitchFamily="2" charset="-122"/>
            </a:endParaRPr>
          </a:p>
          <a:p>
            <a:pPr marL="342900" lvl="0" indent="-342900" fontAlgn="base">
              <a:lnSpc>
                <a:spcPct val="90000"/>
              </a:lnSpc>
              <a:spcBef>
                <a:spcPct val="20000"/>
              </a:spcBef>
              <a:spcAft>
                <a:spcPct val="0"/>
              </a:spcAft>
              <a:buClr>
                <a:srgbClr val="2F2F2F"/>
              </a:buClr>
              <a:buSzPct val="50000"/>
              <a:buFont typeface="Wingdings 2" panose="05020102010507070707" pitchFamily="18" charset="2"/>
              <a:buChar char="ß"/>
            </a:pPr>
            <a:r>
              <a:rPr lang="zh-CN" altLang="en-US" sz="2800" dirty="0">
                <a:solidFill>
                  <a:schemeClr val="bg1"/>
                </a:solidFill>
                <a:latin typeface="华文楷体" panose="02010600040101010101" pitchFamily="2" charset="-122"/>
                <a:ea typeface="华文楷体" panose="02010600040101010101" pitchFamily="2" charset="-122"/>
              </a:rPr>
              <a:t> </a:t>
            </a:r>
            <a:r>
              <a:rPr lang="en-US" altLang="zh-CN" sz="2800" dirty="0">
                <a:solidFill>
                  <a:schemeClr val="bg1"/>
                </a:solidFill>
                <a:latin typeface="华文楷体" panose="02010600040101010101" pitchFamily="2" charset="-122"/>
                <a:ea typeface="华文楷体" panose="02010600040101010101" pitchFamily="2" charset="-122"/>
              </a:rPr>
              <a:t>UTF</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fontAlgn="base">
              <a:lnSpc>
                <a:spcPct val="90000"/>
              </a:lnSpc>
              <a:spcBef>
                <a:spcPct val="20000"/>
              </a:spcBef>
              <a:spcAft>
                <a:spcPct val="0"/>
              </a:spcAft>
              <a:buClr>
                <a:srgbClr val="2F2F2F"/>
              </a:buClr>
              <a:buSzPct val="50000"/>
              <a:buFont typeface="Wingdings 2" panose="05020102010507070707" pitchFamily="18" charset="2"/>
              <a:buChar char="Þ"/>
            </a:pPr>
            <a:r>
              <a:rPr lang="en-US" altLang="zh-CN" sz="2800" dirty="0">
                <a:solidFill>
                  <a:schemeClr val="bg1"/>
                </a:solidFill>
                <a:latin typeface="华文楷体" panose="02010600040101010101" pitchFamily="2" charset="-122"/>
                <a:ea typeface="华文楷体" panose="02010600040101010101" pitchFamily="2" charset="-122"/>
              </a:rPr>
              <a:t>Unicode Transformation Format</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fontAlgn="base">
              <a:lnSpc>
                <a:spcPct val="90000"/>
              </a:lnSpc>
              <a:spcBef>
                <a:spcPct val="20000"/>
              </a:spcBef>
              <a:spcAft>
                <a:spcPct val="0"/>
              </a:spcAft>
              <a:buClr>
                <a:srgbClr val="2F2F2F"/>
              </a:buClr>
              <a:buSzPct val="50000"/>
              <a:buFont typeface="Wingdings 2" panose="05020102010507070707" pitchFamily="18" charset="2"/>
              <a:buChar char="Þ"/>
            </a:pPr>
            <a:r>
              <a:rPr lang="zh-CN" altLang="en-US" sz="2800" dirty="0">
                <a:solidFill>
                  <a:schemeClr val="bg1"/>
                </a:solidFill>
                <a:latin typeface="华文楷体" panose="02010600040101010101" pitchFamily="2" charset="-122"/>
                <a:ea typeface="华文楷体" panose="02010600040101010101" pitchFamily="2" charset="-122"/>
              </a:rPr>
              <a:t>它确定了</a:t>
            </a:r>
            <a:r>
              <a:rPr lang="en-US" altLang="zh-CN" sz="2800" dirty="0" err="1">
                <a:solidFill>
                  <a:schemeClr val="bg1"/>
                </a:solidFill>
                <a:latin typeface="华文楷体" panose="02010600040101010101" pitchFamily="2" charset="-122"/>
                <a:ea typeface="华文楷体" panose="02010600040101010101" pitchFamily="2" charset="-122"/>
              </a:rPr>
              <a:t>unicode</a:t>
            </a:r>
            <a:r>
              <a:rPr lang="zh-CN" altLang="en-US" sz="2800" dirty="0">
                <a:solidFill>
                  <a:schemeClr val="bg1"/>
                </a:solidFill>
                <a:latin typeface="华文楷体" panose="02010600040101010101" pitchFamily="2" charset="-122"/>
                <a:ea typeface="华文楷体" panose="02010600040101010101" pitchFamily="2" charset="-122"/>
              </a:rPr>
              <a:t>字符转换格式，以适应其他不同字符编码标准的兼容</a:t>
            </a:r>
            <a:endParaRPr lang="en-US" altLang="zh-CN" sz="2800" dirty="0">
              <a:solidFill>
                <a:schemeClr val="bg1"/>
              </a:solidFill>
              <a:latin typeface="华文楷体" panose="02010600040101010101" pitchFamily="2" charset="-122"/>
              <a:ea typeface="华文楷体" panose="02010600040101010101" pitchFamily="2" charset="-122"/>
            </a:endParaRPr>
          </a:p>
          <a:p>
            <a:pPr marL="742950" lvl="1" indent="-285750" fontAlgn="base">
              <a:lnSpc>
                <a:spcPct val="90000"/>
              </a:lnSpc>
              <a:spcBef>
                <a:spcPct val="20000"/>
              </a:spcBef>
              <a:spcAft>
                <a:spcPct val="0"/>
              </a:spcAft>
              <a:buClr>
                <a:srgbClr val="2F2F2F"/>
              </a:buClr>
              <a:buSzPct val="50000"/>
              <a:buFont typeface="Wingdings 2" panose="05020102010507070707" pitchFamily="18" charset="2"/>
              <a:buChar char="Þ"/>
            </a:pPr>
            <a:r>
              <a:rPr lang="zh-CN" altLang="en-US" sz="2800" dirty="0">
                <a:solidFill>
                  <a:schemeClr val="bg1"/>
                </a:solidFill>
                <a:latin typeface="华文楷体" panose="02010600040101010101" pitchFamily="2" charset="-122"/>
                <a:ea typeface="华文楷体" panose="02010600040101010101" pitchFamily="2" charset="-122"/>
              </a:rPr>
              <a:t>解决不同系统的编码顺序问题，例如</a:t>
            </a:r>
            <a:r>
              <a:rPr lang="en-US" altLang="zh-CN" sz="2800" dirty="0">
                <a:solidFill>
                  <a:schemeClr val="bg1"/>
                </a:solidFill>
                <a:latin typeface="华文楷体" panose="02010600040101010101" pitchFamily="2" charset="-122"/>
                <a:ea typeface="华文楷体" panose="02010600040101010101" pitchFamily="2" charset="-122"/>
              </a:rPr>
              <a:t>UTF8</a:t>
            </a:r>
            <a:r>
              <a:rPr lang="zh-CN" altLang="en-US" sz="2800" dirty="0">
                <a:solidFill>
                  <a:schemeClr val="bg1"/>
                </a:solidFill>
                <a:latin typeface="华文楷体" panose="02010600040101010101" pitchFamily="2" charset="-122"/>
                <a:ea typeface="华文楷体" panose="02010600040101010101" pitchFamily="2" charset="-122"/>
              </a:rPr>
              <a:t>，</a:t>
            </a:r>
            <a:r>
              <a:rPr lang="en-US" altLang="zh-CN" sz="2800" dirty="0">
                <a:solidFill>
                  <a:schemeClr val="bg1"/>
                </a:solidFill>
                <a:latin typeface="华文楷体" panose="02010600040101010101" pitchFamily="2" charset="-122"/>
                <a:ea typeface="华文楷体" panose="02010600040101010101" pitchFamily="2" charset="-122"/>
              </a:rPr>
              <a:t>UTF16</a:t>
            </a:r>
            <a:endParaRPr lang="zh-CN" altLang="en-US" sz="2800" dirty="0">
              <a:solidFill>
                <a:schemeClr val="bg1"/>
              </a:solidFill>
              <a:latin typeface="华文楷体" panose="02010600040101010101" pitchFamily="2" charset="-122"/>
              <a:ea typeface="华文楷体" panose="02010600040101010101" pitchFamily="2" charset="-122"/>
            </a:endParaRPr>
          </a:p>
          <a:p>
            <a:pPr marL="742950" lvl="1" indent="-285750" fontAlgn="base">
              <a:lnSpc>
                <a:spcPct val="90000"/>
              </a:lnSpc>
              <a:spcBef>
                <a:spcPct val="20000"/>
              </a:spcBef>
              <a:spcAft>
                <a:spcPct val="0"/>
              </a:spcAft>
              <a:buClr>
                <a:srgbClr val="2F2F2F"/>
              </a:buClr>
              <a:buSzPct val="50000"/>
              <a:buFont typeface="Wingdings 2" panose="05020102010507070707" pitchFamily="18" charset="2"/>
              <a:buChar char="Þ"/>
            </a:pPr>
            <a:r>
              <a:rPr lang="zh-CN" altLang="en-US" sz="2800" dirty="0">
                <a:solidFill>
                  <a:schemeClr val="bg1"/>
                </a:solidFill>
                <a:latin typeface="华文楷体" panose="02010600040101010101" pitchFamily="2" charset="-122"/>
                <a:ea typeface="华文楷体" panose="02010600040101010101" pitchFamily="2" charset="-122"/>
              </a:rPr>
              <a:t>，</a:t>
            </a:r>
            <a:r>
              <a:rPr lang="en-US" altLang="zh-CN" sz="2800" dirty="0">
                <a:solidFill>
                  <a:schemeClr val="bg1"/>
                </a:solidFill>
                <a:latin typeface="华文楷体" panose="02010600040101010101" pitchFamily="2" charset="-122"/>
                <a:ea typeface="华文楷体" panose="02010600040101010101" pitchFamily="2" charset="-122"/>
              </a:rPr>
              <a:t>UTF32</a:t>
            </a:r>
            <a:r>
              <a:rPr lang="zh-CN" altLang="en-US" sz="2800" dirty="0">
                <a:solidFill>
                  <a:schemeClr val="bg1"/>
                </a:solidFill>
                <a:latin typeface="华文楷体" panose="02010600040101010101" pitchFamily="2" charset="-122"/>
                <a:ea typeface="华文楷体" panose="02010600040101010101" pitchFamily="2" charset="-122"/>
              </a:rPr>
              <a:t>，常用的是</a:t>
            </a:r>
            <a:r>
              <a:rPr lang="en-US" altLang="zh-CN" sz="2800" dirty="0">
                <a:solidFill>
                  <a:schemeClr val="bg1"/>
                </a:solidFill>
                <a:latin typeface="华文楷体" panose="02010600040101010101" pitchFamily="2" charset="-122"/>
                <a:ea typeface="华文楷体" panose="02010600040101010101" pitchFamily="2" charset="-122"/>
              </a:rPr>
              <a:t>UTF8</a:t>
            </a:r>
            <a:endParaRPr lang="zh-CN" altLang="en-US" sz="2800" dirty="0">
              <a:solidFill>
                <a:schemeClr val="bg1"/>
              </a:solidFill>
              <a:latin typeface="华文楷体" panose="02010600040101010101" pitchFamily="2" charset="-122"/>
              <a:ea typeface="华文楷体" panose="02010600040101010101" pitchFamily="2" charset="-122"/>
            </a:endParaRPr>
          </a:p>
          <a:p>
            <a:pPr marL="742950" lvl="1" indent="-285750" fontAlgn="base">
              <a:lnSpc>
                <a:spcPct val="90000"/>
              </a:lnSpc>
              <a:spcBef>
                <a:spcPct val="20000"/>
              </a:spcBef>
              <a:spcAft>
                <a:spcPct val="0"/>
              </a:spcAft>
              <a:buClr>
                <a:srgbClr val="2F2F2F"/>
              </a:buClr>
              <a:buSzPct val="50000"/>
              <a:buFont typeface="Wingdings 2" panose="05020102010507070707" pitchFamily="18" charset="2"/>
              <a:buChar char="Þ"/>
            </a:pPr>
            <a:endParaRPr lang="zh-CN" altLang="en-US" sz="2800" dirty="0">
              <a:solidFill>
                <a:prstClr val="black"/>
              </a:solidFill>
              <a:latin typeface="Franklin Gothic Book"/>
              <a:ea typeface="黑体" panose="02010609060101010101" pitchFamily="49" charset="-122"/>
            </a:endParaRPr>
          </a:p>
          <a:p>
            <a:pPr marL="742950" lvl="1" indent="-285750" fontAlgn="base">
              <a:lnSpc>
                <a:spcPct val="90000"/>
              </a:lnSpc>
              <a:spcBef>
                <a:spcPct val="20000"/>
              </a:spcBef>
              <a:spcAft>
                <a:spcPct val="0"/>
              </a:spcAft>
              <a:buClr>
                <a:srgbClr val="2F2F2F"/>
              </a:buClr>
              <a:buSzPct val="50000"/>
              <a:buFont typeface="Wingdings 2" panose="05020102010507070707" pitchFamily="18" charset="2"/>
              <a:buChar char="Þ"/>
            </a:pPr>
            <a:endParaRPr lang="zh-CN" altLang="en-US" sz="2800" dirty="0">
              <a:solidFill>
                <a:prstClr val="black"/>
              </a:solidFill>
              <a:latin typeface="Franklin Gothic Book"/>
              <a:ea typeface="黑体" panose="02010609060101010101" pitchFamily="49" charset="-122"/>
            </a:endParaRPr>
          </a:p>
        </p:txBody>
      </p:sp>
      <p:sp>
        <p:nvSpPr>
          <p:cNvPr id="3" name="矩形 2"/>
          <p:cNvSpPr/>
          <p:nvPr/>
        </p:nvSpPr>
        <p:spPr>
          <a:xfrm>
            <a:off x="3815035" y="169158"/>
            <a:ext cx="3025187" cy="70788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4000" dirty="0">
                <a:solidFill>
                  <a:schemeClr val="bg1"/>
                </a:solidFill>
                <a:latin typeface="华文楷体" panose="02010600040101010101" pitchFamily="2" charset="-122"/>
                <a:ea typeface="华文楷体" panose="02010600040101010101" pitchFamily="2" charset="-122"/>
              </a:rPr>
              <a:t>Unicode </a:t>
            </a:r>
            <a:r>
              <a:rPr lang="zh-CN" altLang="en-US" sz="4000" dirty="0">
                <a:solidFill>
                  <a:schemeClr val="bg1"/>
                </a:solidFill>
                <a:latin typeface="华文楷体" panose="02010600040101010101" pitchFamily="2" charset="-122"/>
                <a:ea typeface="华文楷体" panose="02010600040101010101" pitchFamily="2" charset="-122"/>
              </a:rPr>
              <a:t>实现</a:t>
            </a:r>
            <a:endParaRPr lang="zh-CN" altLang="en-US" sz="40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425270" y="679644"/>
            <a:ext cx="9650399" cy="5591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0499" y="1348800"/>
            <a:ext cx="10494499" cy="5324535"/>
          </a:xfrm>
          <a:prstGeom prst="rect">
            <a:avLst/>
          </a:prstGeom>
          <a:noFill/>
        </p:spPr>
        <p:txBody>
          <a:bodyPr wrap="square" rtlCol="0">
            <a:spAutoFit/>
          </a:bodyPr>
          <a:lstStyle/>
          <a:p>
            <a:r>
              <a:rPr lang="zh-CN" altLang="en-US" sz="2800" dirty="0">
                <a:solidFill>
                  <a:schemeClr val="bg1"/>
                </a:solidFill>
                <a:latin typeface="华文楷体" panose="02010600040101010101" pitchFamily="2" charset="-122"/>
                <a:ea typeface="华文楷体" panose="02010600040101010101" pitchFamily="2" charset="-122"/>
              </a:rPr>
              <a:t>现实世界中存在各种形式的数据（数字、字符、图，视频等），但在计算机中只有二进制数表示的各种计算使用的数、表示虚拟世界的各种形态的码，因此，二进制是计算机数据的基础。计算机是一个数字系统，它是一种电子产品，它的基本电路是逻辑电路。数字逻辑也是计算机中重要的计算类型，计算机科学家们在二进制和逻辑值之间建立了一种独特的联系，使得它们成为了计算机的计算的基础。</a:t>
            </a:r>
            <a:endParaRPr lang="en-US" altLang="zh-CN" sz="2800" dirty="0">
              <a:solidFill>
                <a:schemeClr val="bg1"/>
              </a:solidFill>
              <a:latin typeface="华文楷体" panose="02010600040101010101" pitchFamily="2" charset="-122"/>
              <a:ea typeface="华文楷体" panose="02010600040101010101" pitchFamily="2" charset="-122"/>
            </a:endParaRPr>
          </a:p>
          <a:p>
            <a:endParaRPr lang="zh-CN" altLang="en-US" sz="2800" dirty="0">
              <a:latin typeface="华文楷体" panose="02010600040101010101" pitchFamily="2" charset="-122"/>
              <a:ea typeface="华文楷体" panose="02010600040101010101" pitchFamily="2" charset="-122"/>
            </a:endParaRPr>
          </a:p>
          <a:p>
            <a:pPr algn="just"/>
            <a:r>
              <a:rPr lang="zh-CN" altLang="en-US" sz="2800" dirty="0">
                <a:solidFill>
                  <a:schemeClr val="bg1"/>
                </a:solidFill>
                <a:latin typeface="华文楷体" panose="02010600040101010101" pitchFamily="2" charset="-122"/>
                <a:ea typeface="华文楷体" panose="02010600040101010101" pitchFamily="2" charset="-122"/>
              </a:rPr>
              <a:t>现代计算机的能够做的事情已经远远超出了单纯的“计算”的范畴，但无论数据的外部形态是图、视频还是文字，在计算机底层，所有信息都是以</a:t>
            </a:r>
            <a:r>
              <a:rPr lang="zh-CN" altLang="en-US" sz="2800" dirty="0">
                <a:solidFill>
                  <a:schemeClr val="bg1"/>
                </a:solidFill>
                <a:latin typeface="华文楷体" panose="02010600040101010101" pitchFamily="2" charset="-122"/>
                <a:ea typeface="华文楷体" panose="02010600040101010101" pitchFamily="2" charset="-122"/>
                <a:cs typeface="Arial" panose="020B0604020202090204" pitchFamily="34" charset="0"/>
              </a:rPr>
              <a:t>0</a:t>
            </a:r>
            <a:r>
              <a:rPr lang="zh-CN" altLang="en-US" sz="2800" dirty="0">
                <a:solidFill>
                  <a:schemeClr val="bg1"/>
                </a:solidFill>
                <a:latin typeface="华文楷体" panose="02010600040101010101" pitchFamily="2" charset="-122"/>
                <a:ea typeface="华文楷体" panose="02010600040101010101" pitchFamily="2" charset="-122"/>
              </a:rPr>
              <a:t>或</a:t>
            </a:r>
            <a:r>
              <a:rPr lang="zh-CN" altLang="en-US" sz="2800" dirty="0">
                <a:solidFill>
                  <a:schemeClr val="bg1"/>
                </a:solidFill>
                <a:latin typeface="华文楷体" panose="02010600040101010101" pitchFamily="2" charset="-122"/>
                <a:ea typeface="华文楷体" panose="02010600040101010101" pitchFamily="2" charset="-122"/>
                <a:cs typeface="Arial" panose="020B0604020202090204" pitchFamily="34" charset="0"/>
              </a:rPr>
              <a:t>1</a:t>
            </a:r>
            <a:r>
              <a:rPr lang="zh-CN" altLang="en-US" sz="2800" dirty="0">
                <a:solidFill>
                  <a:schemeClr val="bg1"/>
                </a:solidFill>
                <a:latin typeface="华文楷体" panose="02010600040101010101" pitchFamily="2" charset="-122"/>
                <a:ea typeface="华文楷体" panose="02010600040101010101" pitchFamily="2" charset="-122"/>
              </a:rPr>
              <a:t>的数字形式存在的。</a:t>
            </a:r>
            <a:endParaRPr lang="zh-CN" altLang="en-US" sz="2800" dirty="0">
              <a:solidFill>
                <a:schemeClr val="bg1"/>
              </a:solidFill>
              <a:latin typeface="华文楷体" panose="02010600040101010101" pitchFamily="2" charset="-122"/>
              <a:ea typeface="华文楷体" panose="02010600040101010101" pitchFamily="2" charset="-122"/>
            </a:endParaRPr>
          </a:p>
          <a:p>
            <a:r>
              <a:rPr lang="zh-CN" altLang="en-US" sz="3200" dirty="0">
                <a:solidFill>
                  <a:schemeClr val="bg1"/>
                </a:solidFill>
                <a:latin typeface="华文楷体" panose="02010600040101010101" pitchFamily="2" charset="-122"/>
                <a:ea typeface="华文楷体" panose="02010600040101010101" pitchFamily="2" charset="-122"/>
              </a:rPr>
              <a:t> </a:t>
            </a:r>
            <a:endParaRPr lang="zh-CN" altLang="en-US" sz="3200" dirty="0">
              <a:solidFill>
                <a:schemeClr val="bg1"/>
              </a:solidFill>
              <a:latin typeface="华文楷体" panose="02010600040101010101" pitchFamily="2" charset="-122"/>
              <a:ea typeface="华文楷体" panose="02010600040101010101" pitchFamily="2" charset="-122"/>
            </a:endParaRPr>
          </a:p>
        </p:txBody>
      </p:sp>
      <p:sp>
        <p:nvSpPr>
          <p:cNvPr id="3" name="文本框 2"/>
          <p:cNvSpPr txBox="1"/>
          <p:nvPr/>
        </p:nvSpPr>
        <p:spPr>
          <a:xfrm>
            <a:off x="1485900" y="203982"/>
            <a:ext cx="6766560" cy="769441"/>
          </a:xfrm>
          <a:prstGeom prst="rect">
            <a:avLst/>
          </a:prstGeom>
          <a:noFill/>
        </p:spPr>
        <p:txBody>
          <a:bodyPr wrap="square" rtlCol="0">
            <a:spAutoFit/>
          </a:bodyPr>
          <a:lstStyle/>
          <a:p>
            <a:r>
              <a:rPr lang="zh-CN" altLang="en-US" sz="4400" dirty="0">
                <a:solidFill>
                  <a:schemeClr val="bg1"/>
                </a:solidFill>
                <a:latin typeface="华文楷体" panose="02010600040101010101" pitchFamily="2" charset="-122"/>
                <a:ea typeface="华文楷体" panose="02010600040101010101" pitchFamily="2" charset="-122"/>
              </a:rPr>
              <a:t>数和数据概述</a:t>
            </a:r>
            <a:endParaRPr lang="zh-CN" altLang="en-US" sz="44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3010" y="1303020"/>
            <a:ext cx="9326880" cy="4154984"/>
          </a:xfrm>
          <a:prstGeom prst="rect">
            <a:avLst/>
          </a:prstGeom>
          <a:noFill/>
        </p:spPr>
        <p:txBody>
          <a:bodyPr wrap="square" rtlCol="0">
            <a:spAutoFit/>
          </a:bodyPr>
          <a:lstStyle/>
          <a:p>
            <a:r>
              <a:rPr lang="zh-CN" altLang="zh-CN" sz="2400" dirty="0">
                <a:solidFill>
                  <a:schemeClr val="bg1"/>
                </a:solidFill>
                <a:latin typeface="Verdana" panose="020B0604030504040204" pitchFamily="34" charset="0"/>
                <a:ea typeface="楷体" pitchFamily="49" charset="-122"/>
              </a:rPr>
              <a:t>汉字数量大，编码需要更多的二进制位。汉字除了简体、繁体，还包括日本和韩国的汉字。汉字排序方法也比单字节的英语来得复杂，有拼音、部首、笔画等。因此，在带有中文处理的系统中，需要有专门的汉字处理程序，例如，汉字输入</a:t>
            </a:r>
            <a:r>
              <a:rPr lang="en-US" altLang="zh-CN" sz="2400" dirty="0">
                <a:solidFill>
                  <a:schemeClr val="bg1"/>
                </a:solidFill>
                <a:latin typeface="Verdana" panose="020B0604030504040204" pitchFamily="34" charset="0"/>
                <a:ea typeface="楷体" pitchFamily="49" charset="-122"/>
              </a:rPr>
              <a:t>(</a:t>
            </a:r>
            <a:r>
              <a:rPr lang="zh-CN" altLang="zh-CN" sz="2400" dirty="0">
                <a:solidFill>
                  <a:schemeClr val="bg1"/>
                </a:solidFill>
                <a:latin typeface="Verdana" panose="020B0604030504040204" pitchFamily="34" charset="0"/>
                <a:ea typeface="楷体" pitchFamily="49" charset="-122"/>
              </a:rPr>
              <a:t>法</a:t>
            </a:r>
            <a:r>
              <a:rPr lang="en-US" altLang="zh-CN" sz="2400" dirty="0">
                <a:solidFill>
                  <a:schemeClr val="bg1"/>
                </a:solidFill>
                <a:latin typeface="Verdana" panose="020B0604030504040204" pitchFamily="34" charset="0"/>
                <a:ea typeface="楷体" pitchFamily="49" charset="-122"/>
              </a:rPr>
              <a:t>)</a:t>
            </a:r>
            <a:r>
              <a:rPr lang="zh-CN" altLang="zh-CN" sz="2400" dirty="0">
                <a:solidFill>
                  <a:schemeClr val="bg1"/>
                </a:solidFill>
                <a:latin typeface="Verdana" panose="020B0604030504040204" pitchFamily="34" charset="0"/>
                <a:ea typeface="楷体" pitchFamily="49" charset="-122"/>
              </a:rPr>
              <a:t>程序。考虑到系统的兼容性和计算机原为西文产品，因此中文系统扩展了</a:t>
            </a:r>
            <a:r>
              <a:rPr lang="en-US" altLang="zh-CN" sz="2400" dirty="0">
                <a:solidFill>
                  <a:schemeClr val="bg1"/>
                </a:solidFill>
                <a:latin typeface="Verdana" panose="020B0604030504040204" pitchFamily="34" charset="0"/>
                <a:ea typeface="楷体" pitchFamily="49" charset="-122"/>
              </a:rPr>
              <a:t>ASCII</a:t>
            </a:r>
            <a:r>
              <a:rPr lang="zh-CN" altLang="zh-CN" sz="2400" dirty="0">
                <a:solidFill>
                  <a:schemeClr val="bg1"/>
                </a:solidFill>
                <a:latin typeface="Verdana" panose="020B0604030504040204" pitchFamily="34" charset="0"/>
                <a:ea typeface="楷体" pitchFamily="49" charset="-122"/>
              </a:rPr>
              <a:t>，增加了汉字的编码。</a:t>
            </a:r>
            <a:endParaRPr lang="en-US" altLang="zh-CN" sz="2400" dirty="0">
              <a:solidFill>
                <a:schemeClr val="bg1"/>
              </a:solidFill>
              <a:latin typeface="Verdana" panose="020B0604030504040204" pitchFamily="34" charset="0"/>
              <a:ea typeface="楷体" pitchFamily="49" charset="-122"/>
            </a:endParaRPr>
          </a:p>
          <a:p>
            <a:r>
              <a:rPr lang="zh-CN" altLang="zh-CN" sz="2400" dirty="0">
                <a:solidFill>
                  <a:schemeClr val="bg1"/>
                </a:solidFill>
                <a:latin typeface="Verdana" panose="020B0604030504040204" pitchFamily="34" charset="0"/>
                <a:ea typeface="楷体" pitchFamily="49" charset="-122"/>
              </a:rPr>
              <a:t>我国的汉字编码是强制性的国家标准，“适用于图形字符信息的处理、交换、存储、传输、显现、输入和输出”，不但是指机器（计算机、各种带处理器的终端设备，如智能手机），也指各种中文处理软件，如办公系统、财务系统等</a:t>
            </a:r>
            <a:endParaRPr lang="zh-CN" altLang="zh-CN" sz="2400" dirty="0">
              <a:solidFill>
                <a:schemeClr val="bg1"/>
              </a:solidFill>
              <a:latin typeface="Verdana" panose="020B0604030504040204" pitchFamily="34" charset="0"/>
              <a:ea typeface="楷体" pitchFamily="49" charset="-122"/>
            </a:endParaRPr>
          </a:p>
          <a:p>
            <a:endParaRPr lang="zh-CN" altLang="en-US" sz="2400" dirty="0">
              <a:solidFill>
                <a:schemeClr val="bg1"/>
              </a:solidFill>
              <a:latin typeface="Verdana" panose="020B0604030504040204" pitchFamily="34" charset="0"/>
              <a:ea typeface="楷体" pitchFamily="49" charset="-122"/>
            </a:endParaRPr>
          </a:p>
        </p:txBody>
      </p:sp>
      <p:sp>
        <p:nvSpPr>
          <p:cNvPr id="3" name="矩形 2"/>
          <p:cNvSpPr/>
          <p:nvPr/>
        </p:nvSpPr>
        <p:spPr>
          <a:xfrm>
            <a:off x="1874520" y="446157"/>
            <a:ext cx="2236510" cy="707886"/>
          </a:xfrm>
          <a:prstGeom prst="rect">
            <a:avLst/>
          </a:prstGeom>
        </p:spPr>
        <p:txBody>
          <a:bodyPr wrap="none">
            <a:spAutoFit/>
          </a:bodyPr>
          <a:lstStyle/>
          <a:p>
            <a:r>
              <a:rPr lang="zh-CN" altLang="zh-CN" sz="4000" dirty="0">
                <a:solidFill>
                  <a:prstClr val="white"/>
                </a:solidFill>
                <a:latin typeface="华文楷体" panose="02010600040101010101" pitchFamily="2" charset="-122"/>
                <a:ea typeface="华文楷体" panose="02010600040101010101" pitchFamily="2" charset="-122"/>
              </a:rPr>
              <a:t>汉字编码</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688" y="1046440"/>
            <a:ext cx="11573020" cy="4745915"/>
          </a:xfrm>
          <a:prstGeom prst="rect">
            <a:avLst/>
          </a:prstGeom>
        </p:spPr>
        <p:txBody>
          <a:bodyPr wrap="square">
            <a:spAutoFit/>
          </a:bodyPr>
          <a:lstStyle/>
          <a:p>
            <a:pPr marL="342900" lvl="0" indent="-342900">
              <a:spcBef>
                <a:spcPct val="20000"/>
              </a:spcBef>
              <a:buClr>
                <a:srgbClr val="2F2F2F"/>
              </a:buClr>
              <a:buSzPct val="50000"/>
              <a:buFont typeface="Wingdings 2" panose="05020102010507070707"/>
              <a:buChar char="ß"/>
              <a:defRPr/>
            </a:pPr>
            <a:r>
              <a:rPr lang="zh-CN" altLang="zh-CN" sz="2400" dirty="0">
                <a:solidFill>
                  <a:schemeClr val="bg1"/>
                </a:solidFill>
                <a:latin typeface="Verdana" panose="020B0604030504040204" pitchFamily="34" charset="0"/>
                <a:ea typeface="楷体" pitchFamily="49" charset="-122"/>
              </a:rPr>
              <a:t>中文系统扩展了</a:t>
            </a:r>
            <a:r>
              <a:rPr lang="en-US" altLang="zh-CN" sz="2400" dirty="0">
                <a:solidFill>
                  <a:schemeClr val="bg1"/>
                </a:solidFill>
                <a:latin typeface="Verdana" panose="020B0604030504040204" pitchFamily="34" charset="0"/>
                <a:ea typeface="楷体" pitchFamily="49" charset="-122"/>
              </a:rPr>
              <a:t>ASCII</a:t>
            </a:r>
            <a:r>
              <a:rPr lang="zh-CN" altLang="en-US" sz="2400" dirty="0">
                <a:solidFill>
                  <a:schemeClr val="bg1"/>
                </a:solidFill>
                <a:latin typeface="Verdana" panose="020B0604030504040204" pitchFamily="34" charset="0"/>
                <a:ea typeface="楷体" pitchFamily="49" charset="-122"/>
              </a:rPr>
              <a:t>，制定了汉字相应的国家强制标准，发展历程：</a:t>
            </a:r>
            <a:endParaRPr lang="en-US" altLang="zh-CN" sz="2400" dirty="0">
              <a:solidFill>
                <a:schemeClr val="bg1"/>
              </a:solidFill>
              <a:latin typeface="Verdana" panose="020B0604030504040204" pitchFamily="34" charset="0"/>
              <a:ea typeface="楷体" pitchFamily="49" charset="-122"/>
            </a:endParaRPr>
          </a:p>
          <a:p>
            <a:pPr marL="342900" lvl="0" indent="-342900">
              <a:spcBef>
                <a:spcPct val="20000"/>
              </a:spcBef>
              <a:buClr>
                <a:srgbClr val="2F2F2F"/>
              </a:buClr>
              <a:buSzPct val="50000"/>
              <a:buFont typeface="Wingdings 2" panose="05020102010507070707"/>
              <a:buChar char="ß"/>
              <a:defRPr/>
            </a:pPr>
            <a:r>
              <a:rPr lang="en-US" altLang="zh-CN" sz="2400" dirty="0">
                <a:solidFill>
                  <a:schemeClr val="bg1"/>
                </a:solidFill>
                <a:latin typeface="Verdana" panose="020B0604030504040204" pitchFamily="34" charset="0"/>
                <a:ea typeface="楷体" pitchFamily="49" charset="-122"/>
              </a:rPr>
              <a:t>1980</a:t>
            </a:r>
            <a:r>
              <a:rPr lang="zh-CN" altLang="en-US" sz="2400" dirty="0">
                <a:solidFill>
                  <a:schemeClr val="bg1"/>
                </a:solidFill>
                <a:latin typeface="Verdana" panose="020B0604030504040204" pitchFamily="34" charset="0"/>
                <a:ea typeface="楷体" pitchFamily="49" charset="-122"/>
              </a:rPr>
              <a:t>国家颁布的汉字国家编码标准</a:t>
            </a:r>
            <a:r>
              <a:rPr lang="en-US" altLang="zh-CN" sz="2400" dirty="0">
                <a:solidFill>
                  <a:schemeClr val="bg1"/>
                </a:solidFill>
                <a:latin typeface="Verdana" panose="020B0604030504040204" pitchFamily="34" charset="0"/>
                <a:ea typeface="楷体" pitchFamily="49" charset="-122"/>
              </a:rPr>
              <a:t>GB2312-1980</a:t>
            </a:r>
            <a:endParaRPr lang="en-US" altLang="zh-CN" sz="2400" dirty="0">
              <a:solidFill>
                <a:schemeClr val="bg1"/>
              </a:solidFill>
              <a:latin typeface="Verdana" panose="020B0604030504040204" pitchFamily="34" charset="0"/>
              <a:ea typeface="楷体" pitchFamily="49" charset="-122"/>
            </a:endParaRPr>
          </a:p>
          <a:p>
            <a:pPr marL="742950" lvl="1" indent="-285750">
              <a:spcBef>
                <a:spcPct val="20000"/>
              </a:spcBef>
              <a:buClr>
                <a:srgbClr val="2F2F2F"/>
              </a:buClr>
              <a:buSzPct val="50000"/>
              <a:buFont typeface="Wingdings 2" panose="05020102010507070707"/>
              <a:buChar char="Þ"/>
              <a:defRPr/>
            </a:pPr>
            <a:r>
              <a:rPr lang="zh-CN" altLang="zh-CN" sz="2400" dirty="0">
                <a:solidFill>
                  <a:schemeClr val="bg1"/>
                </a:solidFill>
                <a:latin typeface="Verdana" panose="020B0604030504040204" pitchFamily="34" charset="0"/>
                <a:ea typeface="楷体" pitchFamily="49" charset="-122"/>
              </a:rPr>
              <a:t>简化字</a:t>
            </a:r>
            <a:r>
              <a:rPr lang="en-US" altLang="zh-CN" sz="2400" dirty="0">
                <a:solidFill>
                  <a:schemeClr val="bg1"/>
                </a:solidFill>
                <a:latin typeface="Verdana" panose="020B0604030504040204" pitchFamily="34" charset="0"/>
                <a:ea typeface="楷体" pitchFamily="49" charset="-122"/>
              </a:rPr>
              <a:t>6763</a:t>
            </a:r>
            <a:r>
              <a:rPr lang="zh-CN" altLang="zh-CN" sz="2400" dirty="0">
                <a:solidFill>
                  <a:schemeClr val="bg1"/>
                </a:solidFill>
                <a:latin typeface="Verdana" panose="020B0604030504040204" pitchFamily="34" charset="0"/>
                <a:ea typeface="楷体" pitchFamily="49" charset="-122"/>
              </a:rPr>
              <a:t>个，总计</a:t>
            </a:r>
            <a:r>
              <a:rPr lang="en-US" altLang="zh-CN" sz="2400" dirty="0">
                <a:solidFill>
                  <a:schemeClr val="bg1"/>
                </a:solidFill>
                <a:latin typeface="Verdana" panose="020B0604030504040204" pitchFamily="34" charset="0"/>
                <a:ea typeface="楷体" pitchFamily="49" charset="-122"/>
              </a:rPr>
              <a:t>7445</a:t>
            </a:r>
            <a:r>
              <a:rPr lang="zh-CN" altLang="zh-CN" sz="2400" dirty="0">
                <a:solidFill>
                  <a:schemeClr val="bg1"/>
                </a:solidFill>
                <a:latin typeface="Verdana" panose="020B0604030504040204" pitchFamily="34" charset="0"/>
                <a:ea typeface="楷体" pitchFamily="49" charset="-122"/>
              </a:rPr>
              <a:t>个字符</a:t>
            </a:r>
            <a:r>
              <a:rPr lang="zh-CN" altLang="en-US" sz="2400" dirty="0">
                <a:solidFill>
                  <a:schemeClr val="bg1"/>
                </a:solidFill>
                <a:latin typeface="Verdana" panose="020B0604030504040204" pitchFamily="34" charset="0"/>
                <a:ea typeface="楷体" pitchFamily="49" charset="-122"/>
              </a:rPr>
              <a:t>，</a:t>
            </a:r>
            <a:r>
              <a:rPr lang="zh-CN" altLang="zh-CN" sz="2400" dirty="0">
                <a:solidFill>
                  <a:schemeClr val="bg1"/>
                </a:solidFill>
                <a:latin typeface="Verdana" panose="020B0604030504040204" pitchFamily="34" charset="0"/>
                <a:ea typeface="楷体" pitchFamily="49" charset="-122"/>
              </a:rPr>
              <a:t>而港澳台地区使用繁体汉字使用</a:t>
            </a:r>
            <a:r>
              <a:rPr lang="en-US" altLang="zh-CN" sz="2400" dirty="0">
                <a:solidFill>
                  <a:schemeClr val="bg1"/>
                </a:solidFill>
                <a:latin typeface="Verdana" panose="020B0604030504040204" pitchFamily="34" charset="0"/>
                <a:ea typeface="楷体" pitchFamily="49" charset="-122"/>
              </a:rPr>
              <a:t>BIG5</a:t>
            </a:r>
            <a:r>
              <a:rPr lang="zh-CN" altLang="zh-CN" sz="2400" dirty="0">
                <a:solidFill>
                  <a:schemeClr val="bg1"/>
                </a:solidFill>
                <a:latin typeface="Verdana" panose="020B0604030504040204" pitchFamily="34" charset="0"/>
                <a:ea typeface="楷体" pitchFamily="49" charset="-122"/>
              </a:rPr>
              <a:t>编码。</a:t>
            </a:r>
            <a:endParaRPr lang="en-US" altLang="zh-CN" sz="2400" dirty="0">
              <a:solidFill>
                <a:schemeClr val="bg1"/>
              </a:solidFill>
              <a:latin typeface="Verdana" panose="020B0604030504040204" pitchFamily="34" charset="0"/>
              <a:ea typeface="楷体" pitchFamily="49" charset="-122"/>
            </a:endParaRPr>
          </a:p>
          <a:p>
            <a:pPr marL="342900" lvl="0" indent="-342900">
              <a:spcBef>
                <a:spcPct val="20000"/>
              </a:spcBef>
              <a:buClr>
                <a:srgbClr val="2F2F2F"/>
              </a:buClr>
              <a:buSzPct val="50000"/>
              <a:buFont typeface="Wingdings 2" panose="05020102010507070707"/>
              <a:buChar char="ß"/>
              <a:defRPr/>
            </a:pPr>
            <a:r>
              <a:rPr lang="en-US" altLang="zh-CN" sz="2400" dirty="0">
                <a:solidFill>
                  <a:schemeClr val="bg1"/>
                </a:solidFill>
                <a:latin typeface="Verdana" panose="020B0604030504040204" pitchFamily="34" charset="0"/>
                <a:ea typeface="楷体" pitchFamily="49" charset="-122"/>
              </a:rPr>
              <a:t>1993</a:t>
            </a:r>
            <a:r>
              <a:rPr lang="zh-CN" altLang="zh-CN" sz="2400" dirty="0">
                <a:solidFill>
                  <a:schemeClr val="bg1"/>
                </a:solidFill>
                <a:latin typeface="Verdana" panose="020B0604030504040204" pitchFamily="34" charset="0"/>
                <a:ea typeface="楷体" pitchFamily="49" charset="-122"/>
              </a:rPr>
              <a:t>年的</a:t>
            </a:r>
            <a:r>
              <a:rPr lang="en-US" altLang="zh-CN" sz="2400" dirty="0">
                <a:solidFill>
                  <a:schemeClr val="bg1"/>
                </a:solidFill>
                <a:latin typeface="Verdana" panose="020B0604030504040204" pitchFamily="34" charset="0"/>
                <a:ea typeface="楷体" pitchFamily="49" charset="-122"/>
              </a:rPr>
              <a:t>GBK</a:t>
            </a:r>
            <a:r>
              <a:rPr lang="zh-CN" altLang="zh-CN" sz="2400" dirty="0">
                <a:solidFill>
                  <a:schemeClr val="bg1"/>
                </a:solidFill>
                <a:latin typeface="Verdana" panose="020B0604030504040204" pitchFamily="34" charset="0"/>
                <a:ea typeface="楷体" pitchFamily="49" charset="-122"/>
              </a:rPr>
              <a:t>扩展汉字编码标准，是</a:t>
            </a:r>
            <a:r>
              <a:rPr lang="en-US" altLang="zh-CN" sz="2400" dirty="0">
                <a:solidFill>
                  <a:schemeClr val="bg1"/>
                </a:solidFill>
                <a:latin typeface="Verdana" panose="020B0604030504040204" pitchFamily="34" charset="0"/>
                <a:ea typeface="楷体" pitchFamily="49" charset="-122"/>
              </a:rPr>
              <a:t>GB2312-1980</a:t>
            </a:r>
            <a:r>
              <a:rPr lang="zh-CN" altLang="zh-CN" sz="2400" dirty="0">
                <a:solidFill>
                  <a:schemeClr val="bg1"/>
                </a:solidFill>
                <a:latin typeface="Verdana" panose="020B0604030504040204" pitchFamily="34" charset="0"/>
                <a:ea typeface="楷体" pitchFamily="49" charset="-122"/>
              </a:rPr>
              <a:t>的扩展，共收录了</a:t>
            </a:r>
            <a:r>
              <a:rPr lang="en-US" altLang="zh-CN" sz="2400" dirty="0">
                <a:solidFill>
                  <a:schemeClr val="bg1"/>
                </a:solidFill>
                <a:latin typeface="Verdana" panose="020B0604030504040204" pitchFamily="34" charset="0"/>
                <a:ea typeface="楷体" pitchFamily="49" charset="-122"/>
              </a:rPr>
              <a:t>2.1</a:t>
            </a:r>
            <a:r>
              <a:rPr lang="zh-CN" altLang="zh-CN" sz="2400" dirty="0">
                <a:solidFill>
                  <a:schemeClr val="bg1"/>
                </a:solidFill>
                <a:latin typeface="Verdana" panose="020B0604030504040204" pitchFamily="34" charset="0"/>
                <a:ea typeface="楷体" pitchFamily="49" charset="-122"/>
              </a:rPr>
              <a:t>万多个汉字，</a:t>
            </a:r>
            <a:r>
              <a:rPr lang="en-US" altLang="zh-CN" sz="2400" dirty="0">
                <a:solidFill>
                  <a:schemeClr val="bg1"/>
                </a:solidFill>
                <a:latin typeface="Verdana" panose="020B0604030504040204" pitchFamily="34" charset="0"/>
                <a:ea typeface="楷体" pitchFamily="49" charset="-122"/>
              </a:rPr>
              <a:t>GBK</a:t>
            </a:r>
            <a:r>
              <a:rPr lang="zh-CN" altLang="zh-CN" sz="2400" dirty="0">
                <a:solidFill>
                  <a:schemeClr val="bg1"/>
                </a:solidFill>
                <a:latin typeface="Verdana" panose="020B0604030504040204" pitchFamily="34" charset="0"/>
                <a:ea typeface="楷体" pitchFamily="49" charset="-122"/>
              </a:rPr>
              <a:t>支持</a:t>
            </a:r>
            <a:r>
              <a:rPr lang="en-US" altLang="zh-CN" sz="2400" dirty="0">
                <a:solidFill>
                  <a:schemeClr val="bg1"/>
                </a:solidFill>
                <a:latin typeface="Verdana" panose="020B0604030504040204" pitchFamily="34" charset="0"/>
                <a:ea typeface="楷体" pitchFamily="49" charset="-122"/>
              </a:rPr>
              <a:t>ISO10646</a:t>
            </a:r>
            <a:r>
              <a:rPr lang="zh-CN" altLang="zh-CN" sz="2400" dirty="0">
                <a:solidFill>
                  <a:schemeClr val="bg1"/>
                </a:solidFill>
                <a:latin typeface="Verdana" panose="020B0604030504040204" pitchFamily="34" charset="0"/>
                <a:ea typeface="楷体" pitchFamily="49" charset="-122"/>
              </a:rPr>
              <a:t>即</a:t>
            </a:r>
            <a:r>
              <a:rPr lang="en-US" altLang="zh-CN" sz="2400" dirty="0">
                <a:solidFill>
                  <a:schemeClr val="bg1"/>
                </a:solidFill>
                <a:latin typeface="Verdana" panose="020B0604030504040204" pitchFamily="34" charset="0"/>
                <a:ea typeface="楷体" pitchFamily="49" charset="-122"/>
              </a:rPr>
              <a:t>Unicode</a:t>
            </a:r>
            <a:r>
              <a:rPr lang="zh-CN" altLang="zh-CN" sz="2400" dirty="0">
                <a:solidFill>
                  <a:schemeClr val="bg1"/>
                </a:solidFill>
                <a:latin typeface="Verdana" panose="020B0604030504040204" pitchFamily="34" charset="0"/>
                <a:ea typeface="楷体" pitchFamily="49" charset="-122"/>
              </a:rPr>
              <a:t>中的全部中、日、韩汉字、</a:t>
            </a:r>
            <a:r>
              <a:rPr lang="en-US" altLang="zh-CN" sz="2400" dirty="0">
                <a:solidFill>
                  <a:schemeClr val="bg1"/>
                </a:solidFill>
                <a:latin typeface="Verdana" panose="020B0604030504040204" pitchFamily="34" charset="0"/>
                <a:ea typeface="楷体" pitchFamily="49" charset="-122"/>
              </a:rPr>
              <a:t>BIG5</a:t>
            </a:r>
            <a:r>
              <a:rPr lang="zh-CN" altLang="zh-CN" sz="2400" dirty="0">
                <a:solidFill>
                  <a:schemeClr val="bg1"/>
                </a:solidFill>
                <a:latin typeface="Verdana" panose="020B0604030504040204" pitchFamily="34" charset="0"/>
                <a:ea typeface="楷体" pitchFamily="49" charset="-122"/>
              </a:rPr>
              <a:t>中的所有繁体字</a:t>
            </a:r>
            <a:r>
              <a:rPr lang="zh-CN" altLang="zh-CN" dirty="0"/>
              <a:t>。</a:t>
            </a:r>
            <a:endParaRPr lang="en-US" altLang="zh-CN" dirty="0"/>
          </a:p>
          <a:p>
            <a:pPr marL="342900" lvl="0" indent="-342900">
              <a:spcBef>
                <a:spcPct val="20000"/>
              </a:spcBef>
              <a:buClr>
                <a:srgbClr val="2F2F2F"/>
              </a:buClr>
              <a:buSzPct val="50000"/>
              <a:buFont typeface="Wingdings 2" panose="05020102010507070707"/>
              <a:buChar char="ß"/>
              <a:defRPr/>
            </a:pPr>
            <a:r>
              <a:rPr lang="zh-CN" altLang="zh-CN" dirty="0"/>
              <a:t> </a:t>
            </a:r>
            <a:r>
              <a:rPr lang="en-US" altLang="zh-CN" sz="2400" dirty="0">
                <a:solidFill>
                  <a:schemeClr val="bg1"/>
                </a:solidFill>
                <a:latin typeface="Verdana" panose="020B0604030504040204" pitchFamily="34" charset="0"/>
                <a:ea typeface="楷体" pitchFamily="49" charset="-122"/>
              </a:rPr>
              <a:t>GB18030</a:t>
            </a:r>
            <a:r>
              <a:rPr lang="zh-CN" altLang="zh-CN" sz="2400" dirty="0">
                <a:solidFill>
                  <a:schemeClr val="bg1"/>
                </a:solidFill>
                <a:latin typeface="Verdana" panose="020B0604030504040204" pitchFamily="34" charset="0"/>
                <a:ea typeface="楷体" pitchFamily="49" charset="-122"/>
              </a:rPr>
              <a:t>编码</a:t>
            </a:r>
            <a:r>
              <a:rPr lang="zh-CN" altLang="en-US" sz="2400" dirty="0">
                <a:solidFill>
                  <a:schemeClr val="bg1"/>
                </a:solidFill>
                <a:latin typeface="Verdana" panose="020B0604030504040204" pitchFamily="34" charset="0"/>
                <a:ea typeface="楷体" pitchFamily="49" charset="-122"/>
              </a:rPr>
              <a:t>，</a:t>
            </a:r>
            <a:r>
              <a:rPr lang="en-US" altLang="zh-CN" sz="2400" dirty="0">
                <a:solidFill>
                  <a:schemeClr val="bg1"/>
                </a:solidFill>
                <a:latin typeface="Verdana" panose="020B0604030504040204" pitchFamily="34" charset="0"/>
                <a:ea typeface="楷体" pitchFamily="49" charset="-122"/>
              </a:rPr>
              <a:t>2005</a:t>
            </a:r>
            <a:r>
              <a:rPr lang="zh-CN" altLang="zh-CN" sz="2400" dirty="0">
                <a:solidFill>
                  <a:schemeClr val="bg1"/>
                </a:solidFill>
                <a:latin typeface="Verdana" panose="020B0604030504040204" pitchFamily="34" charset="0"/>
                <a:ea typeface="楷体" pitchFamily="49" charset="-122"/>
              </a:rPr>
              <a:t>版</a:t>
            </a:r>
            <a:endParaRPr lang="en-US" altLang="zh-CN" sz="2400" dirty="0">
              <a:solidFill>
                <a:schemeClr val="bg1"/>
              </a:solidFill>
              <a:latin typeface="Verdana" panose="020B0604030504040204" pitchFamily="34" charset="0"/>
              <a:ea typeface="楷体" pitchFamily="49" charset="-122"/>
            </a:endParaRPr>
          </a:p>
          <a:p>
            <a:pPr marL="742950" lvl="1" indent="-285750">
              <a:spcBef>
                <a:spcPct val="20000"/>
              </a:spcBef>
              <a:buClr>
                <a:srgbClr val="2F2F2F"/>
              </a:buClr>
              <a:buSzPct val="50000"/>
              <a:buFont typeface="Wingdings 2" panose="05020102010507070707"/>
              <a:buChar char="Þ"/>
              <a:defRPr/>
            </a:pPr>
            <a:r>
              <a:rPr lang="zh-CN" altLang="zh-CN" sz="2400" dirty="0">
                <a:solidFill>
                  <a:schemeClr val="bg1"/>
                </a:solidFill>
                <a:latin typeface="Verdana" panose="020B0604030504040204" pitchFamily="34" charset="0"/>
                <a:ea typeface="楷体" pitchFamily="49" charset="-122"/>
              </a:rPr>
              <a:t>超大型中文编码字符集</a:t>
            </a:r>
            <a:r>
              <a:rPr lang="zh-CN" altLang="en-US" sz="2400" dirty="0">
                <a:solidFill>
                  <a:schemeClr val="bg1"/>
                </a:solidFill>
                <a:latin typeface="Verdana" panose="020B0604030504040204" pitchFamily="34" charset="0"/>
                <a:ea typeface="楷体" pitchFamily="49" charset="-122"/>
              </a:rPr>
              <a:t>，</a:t>
            </a:r>
            <a:r>
              <a:rPr lang="zh-CN" altLang="zh-CN" sz="2400" dirty="0">
                <a:solidFill>
                  <a:schemeClr val="bg1"/>
                </a:solidFill>
                <a:latin typeface="Verdana" panose="020B0604030504040204" pitchFamily="34" charset="0"/>
                <a:ea typeface="楷体" pitchFamily="49" charset="-122"/>
              </a:rPr>
              <a:t>汉字和字符</a:t>
            </a:r>
            <a:r>
              <a:rPr lang="en-US" altLang="zh-CN" sz="2400" dirty="0">
                <a:solidFill>
                  <a:schemeClr val="bg1"/>
                </a:solidFill>
                <a:latin typeface="Verdana" panose="020B0604030504040204" pitchFamily="34" charset="0"/>
                <a:ea typeface="楷体" pitchFamily="49" charset="-122"/>
              </a:rPr>
              <a:t>7</a:t>
            </a:r>
            <a:r>
              <a:rPr lang="zh-CN" altLang="zh-CN" sz="2400" dirty="0">
                <a:solidFill>
                  <a:schemeClr val="bg1"/>
                </a:solidFill>
                <a:latin typeface="Verdana" panose="020B0604030504040204" pitchFamily="34" charset="0"/>
                <a:ea typeface="楷体" pitchFamily="49" charset="-122"/>
              </a:rPr>
              <a:t>万余个</a:t>
            </a:r>
            <a:endParaRPr lang="en-US" altLang="zh-CN" sz="2400" dirty="0">
              <a:solidFill>
                <a:schemeClr val="bg1"/>
              </a:solidFill>
              <a:latin typeface="Verdana" panose="020B0604030504040204" pitchFamily="34" charset="0"/>
              <a:ea typeface="楷体" pitchFamily="49" charset="-122"/>
            </a:endParaRPr>
          </a:p>
          <a:p>
            <a:pPr marL="742950" lvl="1" indent="-285750">
              <a:spcBef>
                <a:spcPct val="20000"/>
              </a:spcBef>
              <a:buClr>
                <a:srgbClr val="2F2F2F"/>
              </a:buClr>
              <a:buSzPct val="50000"/>
              <a:buFont typeface="Wingdings 2" panose="05020102010507070707"/>
              <a:buChar char="Þ"/>
              <a:defRPr/>
            </a:pPr>
            <a:r>
              <a:rPr lang="zh-CN" altLang="zh-CN" sz="2400" dirty="0">
                <a:solidFill>
                  <a:schemeClr val="bg1"/>
                </a:solidFill>
                <a:latin typeface="Verdana" panose="020B0604030504040204" pitchFamily="34" charset="0"/>
                <a:ea typeface="楷体" pitchFamily="49" charset="-122"/>
              </a:rPr>
              <a:t>可变</a:t>
            </a:r>
            <a:r>
              <a:rPr lang="en-US" altLang="zh-CN" sz="2400" dirty="0">
                <a:solidFill>
                  <a:schemeClr val="bg1"/>
                </a:solidFill>
                <a:latin typeface="Verdana" panose="020B0604030504040204" pitchFamily="34" charset="0"/>
                <a:ea typeface="楷体" pitchFamily="49" charset="-122"/>
              </a:rPr>
              <a:t>4</a:t>
            </a:r>
            <a:r>
              <a:rPr lang="zh-CN" altLang="zh-CN" sz="2400" dirty="0">
                <a:solidFill>
                  <a:schemeClr val="bg1"/>
                </a:solidFill>
                <a:latin typeface="Verdana" panose="020B0604030504040204" pitchFamily="34" charset="0"/>
                <a:ea typeface="楷体" pitchFamily="49" charset="-122"/>
              </a:rPr>
              <a:t>字节编码</a:t>
            </a:r>
            <a:r>
              <a:rPr lang="zh-CN" altLang="en-US" sz="2400" dirty="0">
                <a:solidFill>
                  <a:schemeClr val="bg1"/>
                </a:solidFill>
                <a:latin typeface="Verdana" panose="020B0604030504040204" pitchFamily="34" charset="0"/>
                <a:ea typeface="楷体" pitchFamily="49" charset="-122"/>
              </a:rPr>
              <a:t>：常用字符字节数少</a:t>
            </a:r>
            <a:endParaRPr lang="en-US" altLang="zh-CN" sz="2400" dirty="0">
              <a:solidFill>
                <a:schemeClr val="bg1"/>
              </a:solidFill>
              <a:latin typeface="Verdana" panose="020B0604030504040204" pitchFamily="34" charset="0"/>
              <a:ea typeface="楷体" pitchFamily="49" charset="-122"/>
            </a:endParaRPr>
          </a:p>
          <a:p>
            <a:pPr lvl="1">
              <a:spcBef>
                <a:spcPct val="20000"/>
              </a:spcBef>
              <a:buClr>
                <a:srgbClr val="2F2F2F"/>
              </a:buClr>
              <a:buSzPct val="50000"/>
              <a:defRPr/>
            </a:pPr>
            <a:r>
              <a:rPr lang="zh-CN" altLang="en-US" sz="2400" dirty="0">
                <a:solidFill>
                  <a:schemeClr val="bg1"/>
                </a:solidFill>
                <a:latin typeface="Verdana" panose="020B0604030504040204" pitchFamily="34" charset="0"/>
                <a:ea typeface="楷体" pitchFamily="49" charset="-122"/>
              </a:rPr>
              <a:t>区位码：某汉字在国家标准的位置，区位码经过处理变换后成为某汉字的国标码，</a:t>
            </a:r>
            <a:endParaRPr lang="en-US" altLang="zh-CN" sz="2400" dirty="0">
              <a:solidFill>
                <a:schemeClr val="bg1"/>
              </a:solidFill>
              <a:latin typeface="Verdana" panose="020B0604030504040204" pitchFamily="34" charset="0"/>
              <a:ea typeface="楷体" pitchFamily="49" charset="-122"/>
            </a:endParaRPr>
          </a:p>
          <a:p>
            <a:pPr lvl="1">
              <a:spcBef>
                <a:spcPct val="20000"/>
              </a:spcBef>
              <a:buClr>
                <a:srgbClr val="2F2F2F"/>
              </a:buClr>
              <a:buSzPct val="50000"/>
              <a:defRPr/>
            </a:pPr>
            <a:r>
              <a:rPr lang="zh-CN" altLang="en-US" sz="2400" dirty="0">
                <a:solidFill>
                  <a:schemeClr val="bg1"/>
                </a:solidFill>
                <a:latin typeface="Verdana" panose="020B0604030504040204" pitchFamily="34" charset="0"/>
                <a:ea typeface="楷体" pitchFamily="49" charset="-122"/>
              </a:rPr>
              <a:t>再经过处理变换后就成为该汉字在计算机内部的编码：汉字内码</a:t>
            </a:r>
            <a:endParaRPr lang="en-US" altLang="zh-CN" sz="2400" dirty="0">
              <a:solidFill>
                <a:schemeClr val="bg1"/>
              </a:solidFill>
              <a:latin typeface="Verdana" panose="020B0604030504040204" pitchFamily="34" charset="0"/>
              <a:ea typeface="楷体" pitchFamily="49" charset="-122"/>
            </a:endParaRPr>
          </a:p>
        </p:txBody>
      </p:sp>
      <p:sp>
        <p:nvSpPr>
          <p:cNvPr id="3" name="矩形 2"/>
          <p:cNvSpPr/>
          <p:nvPr/>
        </p:nvSpPr>
        <p:spPr>
          <a:xfrm>
            <a:off x="1324708" y="0"/>
            <a:ext cx="9985717" cy="113877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zh-CN" sz="4000" dirty="0">
                <a:solidFill>
                  <a:schemeClr val="bg1"/>
                </a:solidFill>
                <a:latin typeface="华文楷体" panose="02010600040101010101" pitchFamily="2" charset="-122"/>
                <a:ea typeface="华文楷体" panose="02010600040101010101" pitchFamily="2" charset="-122"/>
              </a:rPr>
              <a:t>汉字编码</a:t>
            </a:r>
            <a:r>
              <a:rPr lang="zh-CN" altLang="en-US" sz="2800" dirty="0">
                <a:solidFill>
                  <a:schemeClr val="bg1"/>
                </a:solidFill>
                <a:latin typeface="华文楷体" panose="02010600040101010101" pitchFamily="2" charset="-122"/>
                <a:ea typeface="华文楷体" panose="02010600040101010101" pitchFamily="2" charset="-122"/>
              </a:rPr>
              <a:t>（区位码，国标码，汉字机内码（两个字节））</a:t>
            </a:r>
            <a:br>
              <a:rPr lang="en-US" altLang="zh-CN" sz="2800" dirty="0">
                <a:solidFill>
                  <a:schemeClr val="bg1"/>
                </a:solidFill>
                <a:latin typeface="华文楷体" panose="02010600040101010101" pitchFamily="2" charset="-122"/>
                <a:ea typeface="华文楷体" panose="02010600040101010101" pitchFamily="2" charset="-122"/>
              </a:rPr>
            </a:br>
            <a:endParaRPr lang="zh-CN" altLang="en-US" sz="28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1056" y="1880830"/>
            <a:ext cx="11573020" cy="3416320"/>
          </a:xfrm>
          <a:prstGeom prst="rect">
            <a:avLst/>
          </a:prstGeom>
        </p:spPr>
        <p:txBody>
          <a:bodyPr wrap="square">
            <a:spAutoFit/>
          </a:bodyPr>
          <a:lstStyle/>
          <a:p>
            <a:r>
              <a:rPr lang="en-US" altLang="zh-CN" sz="2400" dirty="0">
                <a:solidFill>
                  <a:schemeClr val="bg1"/>
                </a:solidFill>
                <a:latin typeface="Verdana" panose="020B0604030504040204" pitchFamily="34" charset="0"/>
                <a:ea typeface="楷体" pitchFamily="49" charset="-122"/>
              </a:rPr>
              <a:t>GB18030-2005</a:t>
            </a:r>
            <a:r>
              <a:rPr lang="zh-CN" altLang="zh-CN" sz="2400" dirty="0">
                <a:solidFill>
                  <a:schemeClr val="bg1"/>
                </a:solidFill>
                <a:latin typeface="Verdana" panose="020B0604030504040204" pitchFamily="34" charset="0"/>
                <a:ea typeface="楷体" pitchFamily="49" charset="-122"/>
              </a:rPr>
              <a:t>版采用的是可变</a:t>
            </a:r>
            <a:r>
              <a:rPr lang="en-US" altLang="zh-CN" sz="2400" dirty="0">
                <a:solidFill>
                  <a:schemeClr val="bg1"/>
                </a:solidFill>
                <a:latin typeface="Verdana" panose="020B0604030504040204" pitchFamily="34" charset="0"/>
                <a:ea typeface="楷体" pitchFamily="49" charset="-122"/>
              </a:rPr>
              <a:t>4</a:t>
            </a:r>
            <a:r>
              <a:rPr lang="zh-CN" altLang="zh-CN" sz="2400" dirty="0">
                <a:solidFill>
                  <a:schemeClr val="bg1"/>
                </a:solidFill>
                <a:latin typeface="Verdana" panose="020B0604030504040204" pitchFamily="34" charset="0"/>
                <a:ea typeface="楷体" pitchFamily="49" charset="-122"/>
              </a:rPr>
              <a:t>字节编码，有</a:t>
            </a:r>
            <a:r>
              <a:rPr lang="en-US" altLang="zh-CN" sz="2400" dirty="0">
                <a:solidFill>
                  <a:schemeClr val="bg1"/>
                </a:solidFill>
                <a:latin typeface="Verdana" panose="020B0604030504040204" pitchFamily="34" charset="0"/>
                <a:ea typeface="楷体" pitchFamily="49" charset="-122"/>
              </a:rPr>
              <a:t>CJK</a:t>
            </a:r>
            <a:r>
              <a:rPr lang="zh-CN" altLang="zh-CN" sz="2400" dirty="0">
                <a:solidFill>
                  <a:schemeClr val="bg1"/>
                </a:solidFill>
                <a:latin typeface="Verdana" panose="020B0604030504040204" pitchFamily="34" charset="0"/>
                <a:ea typeface="楷体" pitchFamily="49" charset="-122"/>
              </a:rPr>
              <a:t>统一汉字（</a:t>
            </a:r>
            <a:r>
              <a:rPr lang="en-US" altLang="zh-CN" sz="2400" dirty="0">
                <a:solidFill>
                  <a:schemeClr val="bg1"/>
                </a:solidFill>
                <a:latin typeface="Verdana" panose="020B0604030504040204" pitchFamily="34" charset="0"/>
                <a:ea typeface="楷体" pitchFamily="49" charset="-122"/>
              </a:rPr>
              <a:t>China</a:t>
            </a:r>
            <a:r>
              <a:rPr lang="zh-CN" altLang="zh-CN" sz="2400" dirty="0">
                <a:solidFill>
                  <a:schemeClr val="bg1"/>
                </a:solidFill>
                <a:latin typeface="Verdana" panose="020B0604030504040204" pitchFamily="34" charset="0"/>
                <a:ea typeface="楷体" pitchFamily="49" charset="-122"/>
              </a:rPr>
              <a:t>、</a:t>
            </a:r>
            <a:r>
              <a:rPr lang="en-US" altLang="zh-CN" sz="2400" dirty="0">
                <a:solidFill>
                  <a:schemeClr val="bg1"/>
                </a:solidFill>
                <a:latin typeface="Verdana" panose="020B0604030504040204" pitchFamily="34" charset="0"/>
                <a:ea typeface="楷体" pitchFamily="49" charset="-122"/>
              </a:rPr>
              <a:t>Japan</a:t>
            </a:r>
            <a:r>
              <a:rPr lang="zh-CN" altLang="zh-CN" sz="2400" dirty="0">
                <a:solidFill>
                  <a:schemeClr val="bg1"/>
                </a:solidFill>
                <a:latin typeface="Verdana" panose="020B0604030504040204" pitchFamily="34" charset="0"/>
                <a:ea typeface="楷体" pitchFamily="49" charset="-122"/>
              </a:rPr>
              <a:t>、</a:t>
            </a:r>
            <a:r>
              <a:rPr lang="en-US" altLang="zh-CN" sz="2400" dirty="0">
                <a:solidFill>
                  <a:schemeClr val="bg1"/>
                </a:solidFill>
                <a:latin typeface="Verdana" panose="020B0604030504040204" pitchFamily="34" charset="0"/>
                <a:ea typeface="楷体" pitchFamily="49" charset="-122"/>
              </a:rPr>
              <a:t>Korea</a:t>
            </a:r>
            <a:r>
              <a:rPr lang="zh-CN" altLang="zh-CN" sz="2400" dirty="0">
                <a:solidFill>
                  <a:schemeClr val="bg1"/>
                </a:solidFill>
                <a:latin typeface="Verdana" panose="020B0604030504040204" pitchFamily="34" charset="0"/>
                <a:ea typeface="楷体" pitchFamily="49" charset="-122"/>
              </a:rPr>
              <a:t>）和我国少数民族文字字符（如藏、蒙古、傣、彝、朝鲜、维吾尔文）的字形等。</a:t>
            </a:r>
            <a:endParaRPr lang="en-US" altLang="zh-CN" sz="2400" dirty="0">
              <a:solidFill>
                <a:schemeClr val="bg1"/>
              </a:solidFill>
              <a:latin typeface="Verdana" panose="020B0604030504040204" pitchFamily="34" charset="0"/>
              <a:ea typeface="楷体" pitchFamily="49" charset="-122"/>
            </a:endParaRPr>
          </a:p>
          <a:p>
            <a:endParaRPr lang="zh-CN" altLang="zh-CN" sz="2400" dirty="0">
              <a:solidFill>
                <a:schemeClr val="bg1"/>
              </a:solidFill>
              <a:latin typeface="Verdana" panose="020B0604030504040204" pitchFamily="34" charset="0"/>
              <a:ea typeface="楷体" pitchFamily="49" charset="-122"/>
            </a:endParaRPr>
          </a:p>
          <a:p>
            <a:r>
              <a:rPr lang="zh-CN" altLang="zh-CN" sz="2400" dirty="0">
                <a:solidFill>
                  <a:schemeClr val="bg1"/>
                </a:solidFill>
                <a:latin typeface="Verdana" panose="020B0604030504040204" pitchFamily="34" charset="0"/>
                <a:ea typeface="楷体" pitchFamily="49" charset="-122"/>
              </a:rPr>
              <a:t>汉字编码和</a:t>
            </a:r>
            <a:r>
              <a:rPr lang="en-US" altLang="zh-CN" sz="2400" dirty="0">
                <a:solidFill>
                  <a:schemeClr val="bg1"/>
                </a:solidFill>
                <a:latin typeface="Verdana" panose="020B0604030504040204" pitchFamily="34" charset="0"/>
                <a:ea typeface="楷体" pitchFamily="49" charset="-122"/>
              </a:rPr>
              <a:t>Unicode</a:t>
            </a:r>
            <a:r>
              <a:rPr lang="zh-CN" altLang="zh-CN" sz="2400" dirty="0">
                <a:solidFill>
                  <a:schemeClr val="bg1"/>
                </a:solidFill>
                <a:latin typeface="Verdana" panose="020B0604030504040204" pitchFamily="34" charset="0"/>
                <a:ea typeface="楷体" pitchFamily="49" charset="-122"/>
              </a:rPr>
              <a:t>并不完全是兼容的，因此需要有变换和处理。事实上，它们还不是一回事：</a:t>
            </a:r>
            <a:r>
              <a:rPr lang="en-US" altLang="zh-CN" sz="2400" dirty="0">
                <a:solidFill>
                  <a:schemeClr val="bg1"/>
                </a:solidFill>
                <a:latin typeface="Verdana" panose="020B0604030504040204" pitchFamily="34" charset="0"/>
                <a:ea typeface="楷体" pitchFamily="49" charset="-122"/>
              </a:rPr>
              <a:t>GB</a:t>
            </a:r>
            <a:r>
              <a:rPr lang="zh-CN" altLang="zh-CN" sz="2400" dirty="0">
                <a:solidFill>
                  <a:schemeClr val="bg1"/>
                </a:solidFill>
                <a:latin typeface="Verdana" panose="020B0604030504040204" pitchFamily="34" charset="0"/>
                <a:ea typeface="楷体" pitchFamily="49" charset="-122"/>
              </a:rPr>
              <a:t>汉字编码标准给出的是编码要求，即字符被保存的格式，而</a:t>
            </a:r>
            <a:r>
              <a:rPr lang="en-US" altLang="zh-CN" sz="2400" dirty="0">
                <a:solidFill>
                  <a:schemeClr val="bg1"/>
                </a:solidFill>
                <a:latin typeface="Verdana" panose="020B0604030504040204" pitchFamily="34" charset="0"/>
                <a:ea typeface="楷体" pitchFamily="49" charset="-122"/>
              </a:rPr>
              <a:t>Unicode</a:t>
            </a:r>
            <a:r>
              <a:rPr lang="zh-CN" altLang="zh-CN" sz="2400" dirty="0">
                <a:solidFill>
                  <a:schemeClr val="bg1"/>
                </a:solidFill>
                <a:latin typeface="Verdana" panose="020B0604030504040204" pitchFamily="34" charset="0"/>
                <a:ea typeface="楷体" pitchFamily="49" charset="-122"/>
              </a:rPr>
              <a:t>是给出了字符的编号，没有规定这个字符如何表示（保存）。因此需要通过程序在不同编码标准之间进行转换，如上述的</a:t>
            </a:r>
            <a:r>
              <a:rPr lang="en-US" altLang="zh-CN" sz="2400" dirty="0">
                <a:solidFill>
                  <a:schemeClr val="bg1"/>
                </a:solidFill>
                <a:latin typeface="Verdana" panose="020B0604030504040204" pitchFamily="34" charset="0"/>
                <a:ea typeface="楷体" pitchFamily="49" charset="-122"/>
              </a:rPr>
              <a:t>UTF</a:t>
            </a:r>
            <a:r>
              <a:rPr lang="zh-CN" altLang="zh-CN" sz="2400" dirty="0">
                <a:solidFill>
                  <a:schemeClr val="bg1"/>
                </a:solidFill>
                <a:latin typeface="Verdana" panose="020B0604030504040204" pitchFamily="34" charset="0"/>
                <a:ea typeface="楷体" pitchFamily="49" charset="-122"/>
              </a:rPr>
              <a:t>。例如，</a:t>
            </a:r>
            <a:r>
              <a:rPr lang="en-US" altLang="zh-CN" sz="2400" dirty="0">
                <a:solidFill>
                  <a:schemeClr val="bg1"/>
                </a:solidFill>
                <a:latin typeface="Verdana" panose="020B0604030504040204" pitchFamily="34" charset="0"/>
                <a:ea typeface="楷体" pitchFamily="49" charset="-122"/>
              </a:rPr>
              <a:t>Windows</a:t>
            </a:r>
            <a:r>
              <a:rPr lang="zh-CN" altLang="zh-CN" sz="2400" dirty="0">
                <a:solidFill>
                  <a:schemeClr val="bg1"/>
                </a:solidFill>
                <a:latin typeface="Verdana" panose="020B0604030504040204" pitchFamily="34" charset="0"/>
                <a:ea typeface="楷体" pitchFamily="49" charset="-122"/>
              </a:rPr>
              <a:t>就通过一种“代码页（</a:t>
            </a:r>
            <a:r>
              <a:rPr lang="en-US" altLang="zh-CN" sz="2400" dirty="0">
                <a:solidFill>
                  <a:schemeClr val="bg1"/>
                </a:solidFill>
                <a:latin typeface="Verdana" panose="020B0604030504040204" pitchFamily="34" charset="0"/>
                <a:ea typeface="楷体" pitchFamily="49" charset="-122"/>
              </a:rPr>
              <a:t>code page</a:t>
            </a:r>
            <a:r>
              <a:rPr lang="zh-CN" altLang="zh-CN" sz="2400" dirty="0">
                <a:solidFill>
                  <a:schemeClr val="bg1"/>
                </a:solidFill>
                <a:latin typeface="Verdana" panose="020B0604030504040204" pitchFamily="34" charset="0"/>
                <a:ea typeface="楷体" pitchFamily="49" charset="-122"/>
              </a:rPr>
              <a:t>）”来适用计算机所在的国家和地区的编码要求。</a:t>
            </a:r>
            <a:endParaRPr lang="zh-CN" altLang="zh-CN" sz="2400" dirty="0">
              <a:solidFill>
                <a:schemeClr val="bg1"/>
              </a:solidFill>
              <a:latin typeface="Verdana" panose="020B0604030504040204" pitchFamily="34" charset="0"/>
              <a:ea typeface="楷体" pitchFamily="49" charset="-122"/>
            </a:endParaRPr>
          </a:p>
        </p:txBody>
      </p:sp>
      <p:sp>
        <p:nvSpPr>
          <p:cNvPr id="3" name="矩形 2"/>
          <p:cNvSpPr/>
          <p:nvPr/>
        </p:nvSpPr>
        <p:spPr>
          <a:xfrm>
            <a:off x="1324708" y="217170"/>
            <a:ext cx="9985717" cy="113877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zh-CN" sz="4000" dirty="0">
                <a:solidFill>
                  <a:schemeClr val="bg1"/>
                </a:solidFill>
                <a:latin typeface="华文楷体" panose="02010600040101010101" pitchFamily="2" charset="-122"/>
                <a:ea typeface="华文楷体" panose="02010600040101010101" pitchFamily="2" charset="-122"/>
              </a:rPr>
              <a:t>汉字编码</a:t>
            </a:r>
            <a:br>
              <a:rPr lang="en-US" altLang="zh-CN" sz="2800" dirty="0">
                <a:solidFill>
                  <a:schemeClr val="bg1"/>
                </a:solidFill>
                <a:latin typeface="华文楷体" panose="02010600040101010101" pitchFamily="2" charset="-122"/>
                <a:ea typeface="华文楷体" panose="02010600040101010101" pitchFamily="2" charset="-122"/>
              </a:rPr>
            </a:br>
            <a:endParaRPr lang="zh-CN" altLang="en-US" sz="28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0727" y="2294410"/>
            <a:ext cx="10105292" cy="3243965"/>
          </a:xfrm>
          <a:prstGeom prst="rect">
            <a:avLst/>
          </a:prstGeom>
        </p:spPr>
        <p:txBody>
          <a:bodyPr wrap="square">
            <a:spAutoFit/>
          </a:bodyPr>
          <a:lstStyle/>
          <a:p>
            <a:pPr marL="342900" lvl="0" indent="-342900" fontAlgn="base">
              <a:spcBef>
                <a:spcPct val="20000"/>
              </a:spcBef>
              <a:spcAft>
                <a:spcPct val="0"/>
              </a:spcAft>
              <a:buClr>
                <a:srgbClr val="2F2F2F"/>
              </a:buClr>
              <a:buSzPct val="50000"/>
              <a:buFont typeface="Wingdings 2" panose="05020102010507070707" pitchFamily="18" charset="2"/>
              <a:buChar char="ß"/>
            </a:pPr>
            <a:r>
              <a:rPr lang="zh-CN" altLang="en-US" sz="3200" dirty="0">
                <a:solidFill>
                  <a:schemeClr val="bg1"/>
                </a:solidFill>
                <a:latin typeface="Verdana" panose="020B0604030504040204" pitchFamily="34" charset="0"/>
                <a:ea typeface="楷体" pitchFamily="49" charset="-122"/>
              </a:rPr>
              <a:t>文档</a:t>
            </a:r>
            <a:endParaRPr lang="en-US" altLang="zh-CN" sz="3200" dirty="0">
              <a:solidFill>
                <a:schemeClr val="bg1"/>
              </a:solidFill>
              <a:latin typeface="Verdana" panose="020B0604030504040204" pitchFamily="34" charset="0"/>
              <a:ea typeface="楷体" pitchFamily="49"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zh-CN" altLang="en-US" sz="3200" dirty="0">
                <a:solidFill>
                  <a:schemeClr val="bg1"/>
                </a:solidFill>
                <a:latin typeface="Verdana" panose="020B0604030504040204" pitchFamily="34" charset="0"/>
                <a:ea typeface="楷体" pitchFamily="49" charset="-122"/>
              </a:rPr>
              <a:t>是</a:t>
            </a:r>
            <a:r>
              <a:rPr lang="zh-CN" altLang="zh-CN" sz="3200" dirty="0">
                <a:solidFill>
                  <a:schemeClr val="bg1"/>
                </a:solidFill>
                <a:latin typeface="Verdana" panose="020B0604030504040204" pitchFamily="34" charset="0"/>
                <a:ea typeface="楷体" pitchFamily="49" charset="-122"/>
              </a:rPr>
              <a:t>文本的扩展</a:t>
            </a:r>
            <a:r>
              <a:rPr lang="zh-CN" altLang="en-US" sz="3200" dirty="0">
                <a:solidFill>
                  <a:schemeClr val="bg1"/>
                </a:solidFill>
                <a:latin typeface="Verdana" panose="020B0604030504040204" pitchFamily="34" charset="0"/>
                <a:ea typeface="楷体" pitchFamily="49" charset="-122"/>
              </a:rPr>
              <a:t>，包括文本字符编码和</a:t>
            </a:r>
            <a:r>
              <a:rPr lang="zh-CN" altLang="zh-CN" sz="3200" dirty="0">
                <a:solidFill>
                  <a:schemeClr val="bg1"/>
                </a:solidFill>
                <a:latin typeface="Verdana" panose="020B0604030504040204" pitchFamily="34" charset="0"/>
                <a:ea typeface="楷体" pitchFamily="49" charset="-122"/>
              </a:rPr>
              <a:t>特征码</a:t>
            </a:r>
            <a:r>
              <a:rPr lang="zh-CN" altLang="en-US" sz="3200" dirty="0">
                <a:solidFill>
                  <a:schemeClr val="bg1"/>
                </a:solidFill>
                <a:latin typeface="Verdana" panose="020B0604030504040204" pitchFamily="34" charset="0"/>
                <a:ea typeface="楷体" pitchFamily="49" charset="-122"/>
              </a:rPr>
              <a:t>，如</a:t>
            </a:r>
            <a:r>
              <a:rPr lang="zh-CN" altLang="zh-CN" sz="3200" dirty="0">
                <a:solidFill>
                  <a:schemeClr val="bg1"/>
                </a:solidFill>
                <a:latin typeface="Verdana" panose="020B0604030504040204" pitchFamily="34" charset="0"/>
                <a:ea typeface="楷体" pitchFamily="49" charset="-122"/>
              </a:rPr>
              <a:t>字体</a:t>
            </a:r>
            <a:r>
              <a:rPr lang="zh-CN" altLang="en-US" sz="3200" dirty="0">
                <a:solidFill>
                  <a:schemeClr val="bg1"/>
                </a:solidFill>
                <a:latin typeface="Verdana" panose="020B0604030504040204" pitchFamily="34" charset="0"/>
                <a:ea typeface="楷体" pitchFamily="49" charset="-122"/>
              </a:rPr>
              <a:t>、字型，大小和字符之外的其他数据类型如排版格式</a:t>
            </a:r>
            <a:endParaRPr lang="en-US" altLang="zh-CN" sz="3200" dirty="0">
              <a:solidFill>
                <a:schemeClr val="bg1"/>
              </a:solidFill>
              <a:latin typeface="Verdana" panose="020B0604030504040204" pitchFamily="34" charset="0"/>
              <a:ea typeface="楷体" pitchFamily="49"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zh-CN" altLang="en-US" sz="3200" dirty="0">
                <a:solidFill>
                  <a:schemeClr val="bg1"/>
                </a:solidFill>
                <a:latin typeface="Verdana" panose="020B0604030504040204" pitchFamily="34" charset="0"/>
                <a:ea typeface="楷体" pitchFamily="49" charset="-122"/>
              </a:rPr>
              <a:t>不同的应用软件会支持不同的文档格式，如文字处理系统</a:t>
            </a:r>
            <a:r>
              <a:rPr lang="en-US" altLang="zh-CN" sz="3200" dirty="0">
                <a:solidFill>
                  <a:schemeClr val="bg1"/>
                </a:solidFill>
                <a:latin typeface="Verdana" panose="020B0604030504040204" pitchFamily="34" charset="0"/>
                <a:ea typeface="楷体" pitchFamily="49" charset="-122"/>
              </a:rPr>
              <a:t>WPS</a:t>
            </a:r>
            <a:r>
              <a:rPr lang="zh-CN" altLang="en-US" sz="3200" dirty="0">
                <a:solidFill>
                  <a:schemeClr val="bg1"/>
                </a:solidFill>
                <a:latin typeface="Verdana" panose="020B0604030504040204" pitchFamily="34" charset="0"/>
                <a:ea typeface="楷体" pitchFamily="49" charset="-122"/>
              </a:rPr>
              <a:t>和</a:t>
            </a:r>
            <a:r>
              <a:rPr lang="en-US" altLang="zh-CN" sz="3200" dirty="0">
                <a:solidFill>
                  <a:schemeClr val="bg1"/>
                </a:solidFill>
                <a:latin typeface="Verdana" panose="020B0604030504040204" pitchFamily="34" charset="0"/>
                <a:ea typeface="楷体" pitchFamily="49" charset="-122"/>
              </a:rPr>
              <a:t>WORD</a:t>
            </a:r>
            <a:r>
              <a:rPr lang="zh-CN" altLang="en-US" sz="3200" dirty="0">
                <a:solidFill>
                  <a:schemeClr val="bg1"/>
                </a:solidFill>
                <a:latin typeface="Verdana" panose="020B0604030504040204" pitchFamily="34" charset="0"/>
                <a:ea typeface="楷体" pitchFamily="49" charset="-122"/>
              </a:rPr>
              <a:t>它们的文档格式是不一样的</a:t>
            </a:r>
            <a:endParaRPr lang="en-US" altLang="zh-CN" sz="3200" dirty="0">
              <a:solidFill>
                <a:schemeClr val="bg1"/>
              </a:solidFill>
              <a:latin typeface="Verdana" panose="020B0604030504040204" pitchFamily="34" charset="0"/>
              <a:ea typeface="楷体" pitchFamily="49" charset="-122"/>
            </a:endParaRPr>
          </a:p>
        </p:txBody>
      </p:sp>
      <p:sp>
        <p:nvSpPr>
          <p:cNvPr id="3" name="矩形 2"/>
          <p:cNvSpPr/>
          <p:nvPr/>
        </p:nvSpPr>
        <p:spPr>
          <a:xfrm>
            <a:off x="4285859" y="498028"/>
            <a:ext cx="1415772" cy="83099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4800" dirty="0">
                <a:solidFill>
                  <a:schemeClr val="bg1"/>
                </a:solidFill>
                <a:latin typeface="Verdana" panose="020B0604030504040204" pitchFamily="34" charset="0"/>
                <a:ea typeface="楷体" pitchFamily="49" charset="-122"/>
              </a:rPr>
              <a:t>文档</a:t>
            </a:r>
            <a:endParaRPr lang="zh-CN" altLang="en-US" sz="4800" dirty="0">
              <a:solidFill>
                <a:schemeClr val="bg1"/>
              </a:solidFill>
              <a:latin typeface="Verdana" panose="020B0604030504040204" pitchFamily="34" charset="0"/>
              <a:ea typeface="楷体"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66172" y="601325"/>
            <a:ext cx="2954655" cy="923330"/>
          </a:xfrm>
          <a:prstGeom prst="rect">
            <a:avLst/>
          </a:prstGeom>
        </p:spPr>
        <p:txBody>
          <a:bodyPr wrap="none">
            <a:spAutoFit/>
          </a:bodyPr>
          <a:lstStyle/>
          <a:p>
            <a:pPr lvl="0">
              <a:defRPr/>
            </a:pPr>
            <a:r>
              <a:rPr lang="zh-CN" altLang="en-US" sz="5400" dirty="0">
                <a:solidFill>
                  <a:prstClr val="white"/>
                </a:solidFill>
                <a:latin typeface="Verdana" panose="020B0604030504040204" pitchFamily="34" charset="0"/>
                <a:ea typeface="楷体" pitchFamily="49" charset="-122"/>
              </a:rPr>
              <a:t>数据压缩</a:t>
            </a:r>
            <a:endParaRPr lang="zh-CN" altLang="en-US" sz="5400" dirty="0">
              <a:solidFill>
                <a:prstClr val="white"/>
              </a:solidFill>
              <a:latin typeface="Verdana" panose="020B0604030504040204" pitchFamily="34" charset="0"/>
              <a:ea typeface="楷体" pitchFamily="49" charset="-122"/>
            </a:endParaRPr>
          </a:p>
        </p:txBody>
      </p:sp>
      <p:sp>
        <p:nvSpPr>
          <p:cNvPr id="5" name="矩形 4"/>
          <p:cNvSpPr/>
          <p:nvPr/>
        </p:nvSpPr>
        <p:spPr>
          <a:xfrm>
            <a:off x="700088" y="2723674"/>
            <a:ext cx="9975532" cy="2554545"/>
          </a:xfrm>
          <a:prstGeom prst="rect">
            <a:avLst/>
          </a:prstGeom>
        </p:spPr>
        <p:txBody>
          <a:bodyPr wrap="square">
            <a:spAutoFit/>
          </a:bodyPr>
          <a:lstStyle/>
          <a:p>
            <a:r>
              <a:rPr lang="zh-CN" altLang="zh-CN" sz="3200" dirty="0">
                <a:solidFill>
                  <a:schemeClr val="bg1"/>
                </a:solidFill>
                <a:latin typeface="Verdana" panose="020B0604030504040204" pitchFamily="34" charset="0"/>
                <a:ea typeface="楷体" pitchFamily="49" charset="-122"/>
              </a:rPr>
              <a:t>显然，多媒体数据的体量大，为了快速、有效地实现其传输，这类数据更需要数据压缩技术。从系统的角度看，压缩就是对原数据进行重新编码的方法，重新编码的过程就是计算过程，因此就需要有相应的计算方法，这就是压缩编码方法。有很多种压缩编码，各有其应用领域。</a:t>
            </a:r>
            <a:endParaRPr lang="zh-CN" altLang="en-US" sz="3200" dirty="0">
              <a:solidFill>
                <a:schemeClr val="bg1"/>
              </a:solidFill>
              <a:latin typeface="Verdana" panose="020B0604030504040204" pitchFamily="34" charset="0"/>
              <a:ea typeface="楷体"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49952" y="246568"/>
            <a:ext cx="2954655"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5400" dirty="0">
                <a:solidFill>
                  <a:schemeClr val="bg1"/>
                </a:solidFill>
                <a:latin typeface="Verdana" panose="020B0604030504040204" pitchFamily="34" charset="0"/>
                <a:ea typeface="楷体" pitchFamily="49" charset="-122"/>
              </a:rPr>
              <a:t>数据压缩</a:t>
            </a:r>
            <a:endParaRPr lang="zh-CN" altLang="en-US" sz="5400" dirty="0">
              <a:solidFill>
                <a:schemeClr val="bg1"/>
              </a:solidFill>
              <a:latin typeface="Verdana" panose="020B0604030504040204" pitchFamily="34" charset="0"/>
              <a:ea typeface="楷体" pitchFamily="49" charset="-122"/>
            </a:endParaRPr>
          </a:p>
        </p:txBody>
      </p:sp>
      <p:sp>
        <p:nvSpPr>
          <p:cNvPr id="3" name="矩形 2"/>
          <p:cNvSpPr/>
          <p:nvPr/>
        </p:nvSpPr>
        <p:spPr>
          <a:xfrm>
            <a:off x="228599" y="1086730"/>
            <a:ext cx="11648049" cy="5410712"/>
          </a:xfrm>
          <a:prstGeom prst="rect">
            <a:avLst/>
          </a:prstGeom>
        </p:spPr>
        <p:txBody>
          <a:bodyPr wrap="square">
            <a:spAutoFit/>
          </a:bodyPr>
          <a:lstStyle/>
          <a:p>
            <a:pPr marL="342900" lvl="0" indent="-342900" fontAlgn="base">
              <a:spcBef>
                <a:spcPct val="20000"/>
              </a:spcBef>
              <a:spcAft>
                <a:spcPct val="0"/>
              </a:spcAft>
              <a:buClr>
                <a:srgbClr val="2F2F2F"/>
              </a:buClr>
              <a:buSzPct val="50000"/>
              <a:buFont typeface="Wingdings 2" panose="05020102010507070707" pitchFamily="18" charset="2"/>
              <a:buChar char="ß"/>
            </a:pPr>
            <a:r>
              <a:rPr lang="zh-CN" altLang="en-US" sz="3200" dirty="0">
                <a:solidFill>
                  <a:schemeClr val="bg1"/>
                </a:solidFill>
                <a:latin typeface="Verdana" panose="020B0604030504040204" pitchFamily="34" charset="0"/>
                <a:ea typeface="楷体" pitchFamily="49" charset="-122"/>
              </a:rPr>
              <a:t>各种数据都有编码标准，</a:t>
            </a:r>
            <a:r>
              <a:rPr lang="zh-CN" altLang="zh-CN" sz="3200" dirty="0">
                <a:solidFill>
                  <a:schemeClr val="bg1"/>
                </a:solidFill>
                <a:latin typeface="Verdana" panose="020B0604030504040204" pitchFamily="34" charset="0"/>
                <a:ea typeface="楷体" pitchFamily="49" charset="-122"/>
              </a:rPr>
              <a:t>文本有编码，其他类型的数据，如音频、视频也都有其编码和标准。不管是哪一种数据，只要有数据存储和交换的需要就需要采用同一种编码标准。</a:t>
            </a:r>
            <a:r>
              <a:rPr lang="zh-CN" altLang="en-US" sz="3200" dirty="0">
                <a:solidFill>
                  <a:schemeClr val="bg1"/>
                </a:solidFill>
                <a:latin typeface="Verdana" panose="020B0604030504040204" pitchFamily="34" charset="0"/>
                <a:ea typeface="楷体" pitchFamily="49" charset="-122"/>
              </a:rPr>
              <a:t>字符编码</a:t>
            </a:r>
            <a:endParaRPr lang="en-US" altLang="zh-CN" sz="3200" dirty="0">
              <a:solidFill>
                <a:schemeClr val="bg1"/>
              </a:solidFill>
              <a:latin typeface="Verdana" panose="020B0604030504040204" pitchFamily="34" charset="0"/>
              <a:ea typeface="楷体" pitchFamily="49" charset="-122"/>
            </a:endParaRPr>
          </a:p>
          <a:p>
            <a:pPr marL="742950" lvl="1" indent="-285750" fontAlgn="base">
              <a:spcBef>
                <a:spcPct val="20000"/>
              </a:spcBef>
              <a:spcAft>
                <a:spcPct val="0"/>
              </a:spcAft>
              <a:buClr>
                <a:srgbClr val="2F2F2F"/>
              </a:buClr>
              <a:buSzPct val="50000"/>
              <a:buFont typeface="Wingdings 2" panose="05020102010507070707" pitchFamily="18" charset="2"/>
              <a:buChar char="Þ"/>
            </a:pPr>
            <a:r>
              <a:rPr lang="zh-CN" altLang="en-US" sz="3200" dirty="0">
                <a:solidFill>
                  <a:schemeClr val="bg1"/>
                </a:solidFill>
                <a:latin typeface="Verdana" panose="020B0604030504040204" pitchFamily="34" charset="0"/>
                <a:ea typeface="楷体" pitchFamily="49" charset="-122"/>
              </a:rPr>
              <a:t>一般是等长编码如前述的</a:t>
            </a:r>
            <a:r>
              <a:rPr lang="en-US" altLang="zh-CN" sz="3200" dirty="0">
                <a:solidFill>
                  <a:schemeClr val="bg1"/>
                </a:solidFill>
                <a:latin typeface="Verdana" panose="020B0604030504040204" pitchFamily="34" charset="0"/>
                <a:ea typeface="楷体" pitchFamily="49" charset="-122"/>
              </a:rPr>
              <a:t>ASCII，UNICODE</a:t>
            </a:r>
            <a:r>
              <a:rPr lang="zh-CN" altLang="en-US" sz="3200" dirty="0">
                <a:solidFill>
                  <a:schemeClr val="bg1"/>
                </a:solidFill>
                <a:latin typeface="Verdana" panose="020B0604030504040204" pitchFamily="34" charset="0"/>
                <a:ea typeface="楷体" pitchFamily="49" charset="-122"/>
              </a:rPr>
              <a:t>码等</a:t>
            </a:r>
            <a:endParaRPr lang="en-US" altLang="zh-CN" sz="3200" dirty="0">
              <a:solidFill>
                <a:schemeClr val="bg1"/>
              </a:solidFill>
              <a:latin typeface="Verdana" panose="020B0604030504040204" pitchFamily="34" charset="0"/>
              <a:ea typeface="楷体" pitchFamily="49" charset="-122"/>
            </a:endParaRPr>
          </a:p>
          <a:p>
            <a:pPr lvl="1" fontAlgn="base">
              <a:spcBef>
                <a:spcPct val="20000"/>
              </a:spcBef>
              <a:spcAft>
                <a:spcPct val="0"/>
              </a:spcAft>
              <a:buClr>
                <a:srgbClr val="2F2F2F"/>
              </a:buClr>
              <a:buSzPct val="50000"/>
            </a:pPr>
            <a:r>
              <a:rPr lang="zh-CN" altLang="en-US" sz="3200" dirty="0">
                <a:solidFill>
                  <a:schemeClr val="bg1"/>
                </a:solidFill>
                <a:latin typeface="Verdana" panose="020B0604030504040204" pitchFamily="34" charset="0"/>
                <a:ea typeface="楷体" pitchFamily="49" charset="-122"/>
              </a:rPr>
              <a:t>有时为了节省存储空间等原因要对各种数据进行压缩，所以发展和研究了各种压缩技术：</a:t>
            </a:r>
            <a:endParaRPr lang="en-US" altLang="zh-CN" sz="3200" dirty="0">
              <a:solidFill>
                <a:schemeClr val="bg1"/>
              </a:solidFill>
              <a:latin typeface="Verdana" panose="020B0604030504040204" pitchFamily="34" charset="0"/>
              <a:ea typeface="楷体" pitchFamily="49" charset="-122"/>
            </a:endParaRPr>
          </a:p>
          <a:p>
            <a:pPr lvl="1" fontAlgn="base">
              <a:spcBef>
                <a:spcPct val="20000"/>
              </a:spcBef>
              <a:spcAft>
                <a:spcPct val="0"/>
              </a:spcAft>
              <a:buClr>
                <a:srgbClr val="2F2F2F"/>
              </a:buClr>
              <a:buSzPct val="50000"/>
            </a:pPr>
            <a:r>
              <a:rPr lang="zh-CN" altLang="en-US" sz="3200" dirty="0">
                <a:solidFill>
                  <a:schemeClr val="bg1"/>
                </a:solidFill>
                <a:latin typeface="Verdana" panose="020B0604030504040204" pitchFamily="34" charset="0"/>
                <a:ea typeface="楷体" pitchFamily="49" charset="-122"/>
              </a:rPr>
              <a:t>无损压缩：解压后的数据和压缩的数据相同，多用于文本数据的压缩</a:t>
            </a:r>
            <a:endParaRPr lang="en-US" altLang="zh-CN" sz="3200" dirty="0">
              <a:solidFill>
                <a:schemeClr val="bg1"/>
              </a:solidFill>
              <a:latin typeface="Verdana" panose="020B0604030504040204" pitchFamily="34" charset="0"/>
              <a:ea typeface="楷体" pitchFamily="49" charset="-122"/>
            </a:endParaRPr>
          </a:p>
          <a:p>
            <a:pPr lvl="1" fontAlgn="base">
              <a:spcBef>
                <a:spcPct val="20000"/>
              </a:spcBef>
              <a:spcAft>
                <a:spcPct val="0"/>
              </a:spcAft>
              <a:buClr>
                <a:srgbClr val="2F2F2F"/>
              </a:buClr>
              <a:buSzPct val="50000"/>
            </a:pPr>
            <a:r>
              <a:rPr lang="zh-CN" altLang="en-US" sz="3200" dirty="0">
                <a:solidFill>
                  <a:schemeClr val="bg1"/>
                </a:solidFill>
                <a:latin typeface="Verdana" panose="020B0604030504040204" pitchFamily="34" charset="0"/>
                <a:ea typeface="楷体" pitchFamily="49" charset="-122"/>
              </a:rPr>
              <a:t>有损压缩：解压后的数据不能完全重现压缩前的数据，往往用于多媒体数据的压缩</a:t>
            </a:r>
            <a:endParaRPr lang="zh-CN" altLang="en-US" sz="3200" dirty="0">
              <a:solidFill>
                <a:schemeClr val="bg1"/>
              </a:solidFill>
              <a:latin typeface="Verdana" panose="020B0604030504040204" pitchFamily="34" charset="0"/>
              <a:ea typeface="楷体"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5249" y="1757774"/>
            <a:ext cx="8468751" cy="4081117"/>
          </a:xfrm>
          <a:prstGeom prst="rect">
            <a:avLst/>
          </a:prstGeom>
        </p:spPr>
        <p:txBody>
          <a:bodyPr wrap="square">
            <a:spAutoFit/>
          </a:bodyPr>
          <a:lstStyle/>
          <a:p>
            <a:pPr marL="342900" lvl="1" indent="-342900">
              <a:spcBef>
                <a:spcPct val="20000"/>
              </a:spcBef>
              <a:buClr>
                <a:srgbClr val="2F2F2F"/>
              </a:buClr>
              <a:buSzPct val="50000"/>
              <a:buFont typeface="Wingdings 2" panose="05020102010507070707"/>
              <a:buChar char="ß"/>
              <a:defRPr/>
            </a:pPr>
            <a:r>
              <a:rPr lang="zh-CN" altLang="zh-CN" sz="2400" dirty="0">
                <a:solidFill>
                  <a:schemeClr val="bg1"/>
                </a:solidFill>
                <a:latin typeface="Verdana" panose="020B0604030504040204" pitchFamily="34" charset="0"/>
                <a:ea typeface="楷体" pitchFamily="49" charset="-122"/>
              </a:rPr>
              <a:t>霍夫曼编码（</a:t>
            </a:r>
            <a:r>
              <a:rPr lang="en-US" altLang="zh-CN" sz="2400" dirty="0">
                <a:solidFill>
                  <a:schemeClr val="bg1"/>
                </a:solidFill>
                <a:latin typeface="Verdana" panose="020B0604030504040204" pitchFamily="34" charset="0"/>
                <a:ea typeface="楷体" pitchFamily="49" charset="-122"/>
              </a:rPr>
              <a:t>David Huffman</a:t>
            </a:r>
            <a:r>
              <a:rPr lang="zh-CN" altLang="zh-CN" sz="2400" dirty="0">
                <a:solidFill>
                  <a:schemeClr val="bg1"/>
                </a:solidFill>
                <a:latin typeface="Verdana" panose="020B0604030504040204" pitchFamily="34" charset="0"/>
                <a:ea typeface="楷体" pitchFamily="49" charset="-122"/>
              </a:rPr>
              <a:t>）</a:t>
            </a:r>
            <a:r>
              <a:rPr lang="zh-CN" altLang="en-US" sz="2400" dirty="0">
                <a:solidFill>
                  <a:schemeClr val="bg1"/>
                </a:solidFill>
                <a:latin typeface="Verdana" panose="020B0604030504040204" pitchFamily="34" charset="0"/>
                <a:ea typeface="楷体" pitchFamily="49" charset="-122"/>
              </a:rPr>
              <a:t>，属于无损压缩</a:t>
            </a:r>
            <a:endParaRPr lang="en-US" altLang="zh-CN" sz="2400" dirty="0">
              <a:solidFill>
                <a:schemeClr val="bg1"/>
              </a:solidFill>
              <a:latin typeface="Verdana" panose="020B0604030504040204" pitchFamily="34" charset="0"/>
              <a:ea typeface="楷体" pitchFamily="49" charset="-122"/>
            </a:endParaRPr>
          </a:p>
          <a:p>
            <a:pPr marL="342900" indent="-342900">
              <a:spcBef>
                <a:spcPct val="20000"/>
              </a:spcBef>
              <a:buClr>
                <a:srgbClr val="2F2F2F"/>
              </a:buClr>
              <a:buSzPct val="50000"/>
              <a:buFont typeface="Wingdings 2" panose="05020102010507070707"/>
              <a:buChar char="ß"/>
              <a:defRPr/>
            </a:pPr>
            <a:r>
              <a:rPr lang="zh-CN" altLang="zh-CN" sz="2400" dirty="0">
                <a:solidFill>
                  <a:schemeClr val="bg1"/>
                </a:solidFill>
                <a:latin typeface="Verdana" panose="020B0604030504040204" pitchFamily="34" charset="0"/>
                <a:ea typeface="楷体" pitchFamily="49" charset="-122"/>
              </a:rPr>
              <a:t>霍夫曼编码的原理是：首先对要压缩的所有数据进行扫描，计算数据中不同码字出现的频率（次数）。再根据不同码字出现的概率，确定最高频率的码字使用最短的霍夫曼码，以此类推，最少出现的码字使用最长的霍夫曼码字。</a:t>
            </a:r>
            <a:endParaRPr lang="zh-CN" altLang="zh-CN" sz="2400" dirty="0">
              <a:solidFill>
                <a:schemeClr val="bg1"/>
              </a:solidFill>
              <a:latin typeface="Verdana" panose="020B0604030504040204" pitchFamily="34" charset="0"/>
              <a:ea typeface="楷体" pitchFamily="49" charset="-122"/>
            </a:endParaRPr>
          </a:p>
          <a:p>
            <a:pPr marL="742950" lvl="1" indent="-285750">
              <a:spcBef>
                <a:spcPct val="20000"/>
              </a:spcBef>
              <a:buClr>
                <a:srgbClr val="2F2F2F"/>
              </a:buClr>
              <a:buSzPct val="50000"/>
              <a:buFont typeface="Wingdings 2" panose="05020102010507070707"/>
              <a:buChar char="Þ"/>
              <a:defRPr/>
            </a:pPr>
            <a:r>
              <a:rPr lang="zh-CN" altLang="en-US" sz="2400" dirty="0">
                <a:solidFill>
                  <a:schemeClr val="bg1"/>
                </a:solidFill>
                <a:latin typeface="Verdana" panose="020B0604030504040204" pitchFamily="34" charset="0"/>
                <a:ea typeface="楷体" pitchFamily="49" charset="-122"/>
              </a:rPr>
              <a:t>用不同长度的码字表示不同的字符，经常</a:t>
            </a:r>
            <a:r>
              <a:rPr lang="zh-CN" altLang="zh-CN" sz="2400" dirty="0">
                <a:solidFill>
                  <a:schemeClr val="bg1"/>
                </a:solidFill>
                <a:latin typeface="Verdana" panose="020B0604030504040204" pitchFamily="34" charset="0"/>
                <a:ea typeface="楷体" pitchFamily="49" charset="-122"/>
              </a:rPr>
              <a:t>出现的码较短，很少出现的码字较长</a:t>
            </a:r>
            <a:endParaRPr lang="en-US" altLang="zh-CN" sz="2400" dirty="0">
              <a:solidFill>
                <a:schemeClr val="bg1"/>
              </a:solidFill>
              <a:latin typeface="Verdana" panose="020B0604030504040204" pitchFamily="34" charset="0"/>
              <a:ea typeface="楷体" pitchFamily="49" charset="-122"/>
            </a:endParaRPr>
          </a:p>
          <a:p>
            <a:pPr marL="742950" lvl="1" indent="-285750">
              <a:spcBef>
                <a:spcPct val="20000"/>
              </a:spcBef>
              <a:buClr>
                <a:srgbClr val="2F2F2F"/>
              </a:buClr>
              <a:buSzPct val="50000"/>
              <a:buFont typeface="Wingdings 2" panose="05020102010507070707"/>
              <a:buChar char="Þ"/>
              <a:defRPr/>
            </a:pPr>
            <a:r>
              <a:rPr lang="zh-CN" altLang="zh-CN" sz="2400" dirty="0">
                <a:solidFill>
                  <a:schemeClr val="bg1"/>
                </a:solidFill>
                <a:latin typeface="Verdana" panose="020B0604030504040204" pitchFamily="34" charset="0"/>
                <a:ea typeface="楷体" pitchFamily="49" charset="-122"/>
              </a:rPr>
              <a:t>数据的总长度变小</a:t>
            </a:r>
            <a:r>
              <a:rPr lang="zh-CN" altLang="en-US" sz="2400" dirty="0">
                <a:solidFill>
                  <a:schemeClr val="bg1"/>
                </a:solidFill>
                <a:latin typeface="Verdana" panose="020B0604030504040204" pitchFamily="34" charset="0"/>
                <a:ea typeface="楷体" pitchFamily="49" charset="-122"/>
              </a:rPr>
              <a:t>，存储空间小，传输快</a:t>
            </a:r>
            <a:endParaRPr lang="en-US" altLang="zh-CN" sz="2400" dirty="0">
              <a:solidFill>
                <a:schemeClr val="bg1"/>
              </a:solidFill>
              <a:latin typeface="Verdana" panose="020B0604030504040204" pitchFamily="34" charset="0"/>
              <a:ea typeface="楷体" pitchFamily="49" charset="-122"/>
            </a:endParaRPr>
          </a:p>
          <a:p>
            <a:pPr marL="342900" indent="-342900">
              <a:spcBef>
                <a:spcPct val="20000"/>
              </a:spcBef>
              <a:buClr>
                <a:srgbClr val="2F2F2F"/>
              </a:buClr>
              <a:buSzPct val="50000"/>
              <a:buFont typeface="Wingdings 2" panose="05020102010507070707"/>
              <a:buChar char="ß"/>
              <a:defRPr/>
            </a:pPr>
            <a:r>
              <a:rPr lang="zh-CN" altLang="en-US" sz="2400" dirty="0">
                <a:solidFill>
                  <a:schemeClr val="bg1"/>
                </a:solidFill>
                <a:latin typeface="Verdana" panose="020B0604030504040204" pitchFamily="34" charset="0"/>
                <a:ea typeface="楷体" pitchFamily="49" charset="-122"/>
              </a:rPr>
              <a:t>是一种</a:t>
            </a:r>
            <a:r>
              <a:rPr lang="zh-CN" altLang="zh-CN" sz="2400" dirty="0">
                <a:solidFill>
                  <a:schemeClr val="bg1"/>
                </a:solidFill>
                <a:latin typeface="Verdana" panose="020B0604030504040204" pitchFamily="34" charset="0"/>
                <a:ea typeface="楷体" pitchFamily="49" charset="-122"/>
              </a:rPr>
              <a:t>频率相关编码</a:t>
            </a:r>
            <a:r>
              <a:rPr lang="zh-CN" altLang="en-US" sz="2400" dirty="0">
                <a:solidFill>
                  <a:schemeClr val="bg1"/>
                </a:solidFill>
                <a:latin typeface="Verdana" panose="020B0604030504040204" pitchFamily="34" charset="0"/>
                <a:ea typeface="楷体" pitchFamily="49" charset="-122"/>
              </a:rPr>
              <a:t>（</a:t>
            </a:r>
            <a:r>
              <a:rPr lang="en-US" altLang="zh-CN" sz="2400" dirty="0">
                <a:solidFill>
                  <a:schemeClr val="bg1"/>
                </a:solidFill>
                <a:latin typeface="Verdana" panose="020B0604030504040204" pitchFamily="34" charset="0"/>
                <a:ea typeface="楷体" pitchFamily="49" charset="-122"/>
              </a:rPr>
              <a:t>Frequency-dependent encoding</a:t>
            </a:r>
            <a:r>
              <a:rPr lang="zh-CN" altLang="en-US" sz="2400" dirty="0">
                <a:solidFill>
                  <a:schemeClr val="bg1"/>
                </a:solidFill>
                <a:latin typeface="Verdana" panose="020B0604030504040204" pitchFamily="34" charset="0"/>
                <a:ea typeface="楷体" pitchFamily="49" charset="-122"/>
              </a:rPr>
              <a:t>）数据压缩</a:t>
            </a:r>
            <a:endParaRPr lang="zh-CN" altLang="en-US" sz="2400" dirty="0">
              <a:solidFill>
                <a:schemeClr val="bg1"/>
              </a:solidFill>
              <a:latin typeface="Verdana" panose="020B0604030504040204" pitchFamily="34" charset="0"/>
              <a:ea typeface="楷体" pitchFamily="49" charset="-122"/>
            </a:endParaRPr>
          </a:p>
        </p:txBody>
      </p:sp>
      <p:sp>
        <p:nvSpPr>
          <p:cNvPr id="4" name="矩形 3"/>
          <p:cNvSpPr/>
          <p:nvPr/>
        </p:nvSpPr>
        <p:spPr>
          <a:xfrm>
            <a:off x="1230846" y="301080"/>
            <a:ext cx="3647152" cy="923330"/>
          </a:xfrm>
          <a:prstGeom prst="rect">
            <a:avLst/>
          </a:prstGeom>
        </p:spPr>
        <p:txBody>
          <a:bodyPr wrap="none">
            <a:spAutoFit/>
          </a:bodyPr>
          <a:lstStyle/>
          <a:p>
            <a:pPr>
              <a:defRPr/>
            </a:pPr>
            <a:r>
              <a:rPr lang="zh-CN" altLang="en-US" sz="5400" dirty="0">
                <a:solidFill>
                  <a:schemeClr val="bg1"/>
                </a:solidFill>
                <a:latin typeface="Verdana" panose="020B0604030504040204" pitchFamily="34" charset="0"/>
                <a:ea typeface="楷体" pitchFamily="49" charset="-122"/>
              </a:rPr>
              <a:t>霍夫曼编码</a:t>
            </a:r>
            <a:endParaRPr lang="zh-CN" altLang="en-US" sz="5400" dirty="0">
              <a:solidFill>
                <a:schemeClr val="bg1"/>
              </a:solidFill>
              <a:latin typeface="Verdana" panose="020B0604030504040204" pitchFamily="34" charset="0"/>
              <a:ea typeface="楷体" pitchFamily="49" charset="-122"/>
            </a:endParaRPr>
          </a:p>
        </p:txBody>
      </p:sp>
      <p:pic>
        <p:nvPicPr>
          <p:cNvPr id="5" name="Picture 2"/>
          <p:cNvPicPr>
            <a:picLocks noChangeAspect="1" noChangeArrowheads="1"/>
          </p:cNvPicPr>
          <p:nvPr/>
        </p:nvPicPr>
        <p:blipFill>
          <a:blip r:embed="rId1" cstate="print"/>
          <a:srcRect/>
          <a:stretch>
            <a:fillRect/>
          </a:stretch>
        </p:blipFill>
        <p:spPr bwMode="auto">
          <a:xfrm>
            <a:off x="8882721" y="329024"/>
            <a:ext cx="2047875" cy="285750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3622" y="1460594"/>
            <a:ext cx="8468751" cy="2751522"/>
          </a:xfrm>
          <a:prstGeom prst="rect">
            <a:avLst/>
          </a:prstGeom>
        </p:spPr>
        <p:txBody>
          <a:bodyPr wrap="square">
            <a:spAutoFit/>
          </a:bodyPr>
          <a:lstStyle/>
          <a:p>
            <a:pPr marL="342900" indent="-342900">
              <a:spcBef>
                <a:spcPct val="20000"/>
              </a:spcBef>
              <a:buClr>
                <a:srgbClr val="2F2F2F"/>
              </a:buClr>
              <a:buSzPct val="50000"/>
              <a:buFont typeface="Wingdings 2" panose="05020102010507070707"/>
              <a:buChar char="ß"/>
              <a:defRPr/>
            </a:pPr>
            <a:r>
              <a:rPr lang="zh-CN" altLang="zh-CN" sz="2400" dirty="0">
                <a:solidFill>
                  <a:schemeClr val="bg1"/>
                </a:solidFill>
                <a:latin typeface="Verdana" panose="020B0604030504040204" pitchFamily="34" charset="0"/>
                <a:ea typeface="楷体" pitchFamily="49" charset="-122"/>
              </a:rPr>
              <a:t>我们通过一个简单例子具体解释霍夫曼编码：设一个数据集中有</a:t>
            </a:r>
            <a:r>
              <a:rPr lang="en-US" altLang="zh-CN" sz="2400" dirty="0">
                <a:solidFill>
                  <a:schemeClr val="bg1"/>
                </a:solidFill>
                <a:latin typeface="Verdana" panose="020B0604030504040204" pitchFamily="34" charset="0"/>
                <a:ea typeface="楷体" pitchFamily="49" charset="-122"/>
              </a:rPr>
              <a:t>5</a:t>
            </a:r>
            <a:r>
              <a:rPr lang="zh-CN" altLang="zh-CN" sz="2400" dirty="0">
                <a:solidFill>
                  <a:schemeClr val="bg1"/>
                </a:solidFill>
                <a:latin typeface="Verdana" panose="020B0604030504040204" pitchFamily="34" charset="0"/>
                <a:ea typeface="楷体" pitchFamily="49" charset="-122"/>
              </a:rPr>
              <a:t>种字符，分别以</a:t>
            </a:r>
            <a:r>
              <a:rPr lang="en-US" altLang="zh-CN" sz="2400" dirty="0">
                <a:solidFill>
                  <a:schemeClr val="bg1"/>
                </a:solidFill>
                <a:latin typeface="Verdana" panose="020B0604030504040204" pitchFamily="34" charset="0"/>
                <a:ea typeface="楷体" pitchFamily="49" charset="-122"/>
              </a:rPr>
              <a:t>A</a:t>
            </a:r>
            <a:r>
              <a:rPr lang="zh-CN" altLang="zh-CN" sz="2400" dirty="0">
                <a:solidFill>
                  <a:schemeClr val="bg1"/>
                </a:solidFill>
                <a:latin typeface="Verdana" panose="020B0604030504040204" pitchFamily="34" charset="0"/>
                <a:ea typeface="楷体" pitchFamily="49" charset="-122"/>
              </a:rPr>
              <a:t>～</a:t>
            </a:r>
            <a:r>
              <a:rPr lang="en-US" altLang="zh-CN" sz="2400" dirty="0">
                <a:solidFill>
                  <a:schemeClr val="bg1"/>
                </a:solidFill>
                <a:latin typeface="Verdana" panose="020B0604030504040204" pitchFamily="34" charset="0"/>
                <a:ea typeface="楷体" pitchFamily="49" charset="-122"/>
              </a:rPr>
              <a:t>E</a:t>
            </a:r>
            <a:r>
              <a:rPr lang="zh-CN" altLang="zh-CN" sz="2400" dirty="0">
                <a:solidFill>
                  <a:schemeClr val="bg1"/>
                </a:solidFill>
                <a:latin typeface="Verdana" panose="020B0604030504040204" pitchFamily="34" charset="0"/>
                <a:ea typeface="楷体" pitchFamily="49" charset="-122"/>
              </a:rPr>
              <a:t>表示，其中</a:t>
            </a:r>
            <a:r>
              <a:rPr lang="en-US" altLang="zh-CN" sz="2400" dirty="0">
                <a:solidFill>
                  <a:schemeClr val="bg1"/>
                </a:solidFill>
                <a:latin typeface="Verdana" panose="020B0604030504040204" pitchFamily="34" charset="0"/>
                <a:ea typeface="楷体" pitchFamily="49" charset="-122"/>
              </a:rPr>
              <a:t>A</a:t>
            </a:r>
            <a:r>
              <a:rPr lang="zh-CN" altLang="zh-CN" sz="2400" dirty="0">
                <a:solidFill>
                  <a:schemeClr val="bg1"/>
                </a:solidFill>
                <a:latin typeface="Verdana" panose="020B0604030504040204" pitchFamily="34" charset="0"/>
                <a:ea typeface="楷体" pitchFamily="49" charset="-122"/>
              </a:rPr>
              <a:t>出现的次数最多，其霍夫曼码最短，依次排列，</a:t>
            </a:r>
            <a:r>
              <a:rPr lang="en-US" altLang="zh-CN" sz="2400" dirty="0">
                <a:solidFill>
                  <a:schemeClr val="bg1"/>
                </a:solidFill>
                <a:latin typeface="Verdana" panose="020B0604030504040204" pitchFamily="34" charset="0"/>
                <a:ea typeface="楷体" pitchFamily="49" charset="-122"/>
              </a:rPr>
              <a:t>E</a:t>
            </a:r>
            <a:r>
              <a:rPr lang="zh-CN" altLang="zh-CN" sz="2400" dirty="0">
                <a:solidFill>
                  <a:schemeClr val="bg1"/>
                </a:solidFill>
                <a:latin typeface="Verdana" panose="020B0604030504040204" pitchFamily="34" charset="0"/>
                <a:ea typeface="楷体" pitchFamily="49" charset="-122"/>
              </a:rPr>
              <a:t>出现的次数最少，</a:t>
            </a:r>
            <a:r>
              <a:rPr lang="en-US" altLang="zh-CN" sz="2400" dirty="0">
                <a:solidFill>
                  <a:schemeClr val="bg1"/>
                </a:solidFill>
                <a:latin typeface="Verdana" panose="020B0604030504040204" pitchFamily="34" charset="0"/>
                <a:ea typeface="楷体" pitchFamily="49" charset="-122"/>
              </a:rPr>
              <a:t>E</a:t>
            </a:r>
            <a:r>
              <a:rPr lang="zh-CN" altLang="zh-CN" sz="2400" dirty="0">
                <a:solidFill>
                  <a:schemeClr val="bg1"/>
                </a:solidFill>
                <a:latin typeface="Verdana" panose="020B0604030504040204" pitchFamily="34" charset="0"/>
                <a:ea typeface="楷体" pitchFamily="49" charset="-122"/>
              </a:rPr>
              <a:t>的霍夫曼码最长。按照字符出现次数分配的码字如表所示。如果采用等长码，每个字符需要</a:t>
            </a:r>
            <a:r>
              <a:rPr lang="en-US" altLang="zh-CN" sz="2400" dirty="0">
                <a:solidFill>
                  <a:schemeClr val="bg1"/>
                </a:solidFill>
                <a:latin typeface="Verdana" panose="020B0604030504040204" pitchFamily="34" charset="0"/>
                <a:ea typeface="楷体" pitchFamily="49" charset="-122"/>
              </a:rPr>
              <a:t>3</a:t>
            </a:r>
            <a:r>
              <a:rPr lang="zh-CN" altLang="zh-CN" sz="2400" dirty="0">
                <a:solidFill>
                  <a:schemeClr val="bg1"/>
                </a:solidFill>
                <a:latin typeface="Verdana" panose="020B0604030504040204" pitchFamily="34" charset="0"/>
                <a:ea typeface="楷体" pitchFamily="49" charset="-122"/>
              </a:rPr>
              <a:t>位，所需总码位</a:t>
            </a:r>
            <a:r>
              <a:rPr lang="en-US" altLang="zh-CN" sz="2400" dirty="0">
                <a:solidFill>
                  <a:schemeClr val="bg1"/>
                </a:solidFill>
                <a:latin typeface="Verdana" panose="020B0604030504040204" pitchFamily="34" charset="0"/>
                <a:ea typeface="楷体" pitchFamily="49" charset="-122"/>
              </a:rPr>
              <a:t>171</a:t>
            </a:r>
            <a:r>
              <a:rPr lang="zh-CN" altLang="zh-CN" sz="2400" dirty="0">
                <a:solidFill>
                  <a:schemeClr val="bg1"/>
                </a:solidFill>
                <a:latin typeface="Verdana" panose="020B0604030504040204" pitchFamily="34" charset="0"/>
                <a:ea typeface="楷体" pitchFamily="49" charset="-122"/>
              </a:rPr>
              <a:t>；霍夫曼编码需要的总码位为</a:t>
            </a:r>
            <a:r>
              <a:rPr lang="en-US" altLang="zh-CN" sz="2400" dirty="0">
                <a:solidFill>
                  <a:schemeClr val="bg1"/>
                </a:solidFill>
                <a:latin typeface="Verdana" panose="020B0604030504040204" pitchFamily="34" charset="0"/>
                <a:ea typeface="楷体" pitchFamily="49" charset="-122"/>
              </a:rPr>
              <a:t>120</a:t>
            </a:r>
            <a:r>
              <a:rPr lang="zh-CN" altLang="zh-CN" sz="2400" dirty="0">
                <a:solidFill>
                  <a:schemeClr val="bg1"/>
                </a:solidFill>
                <a:latin typeface="Verdana" panose="020B0604030504040204" pitchFamily="34" charset="0"/>
                <a:ea typeface="楷体" pitchFamily="49" charset="-122"/>
              </a:rPr>
              <a:t>，与等长码相比，压缩比</a:t>
            </a:r>
            <a:r>
              <a:rPr lang="en-US" altLang="zh-CN" sz="2400" dirty="0">
                <a:solidFill>
                  <a:schemeClr val="bg1"/>
                </a:solidFill>
                <a:latin typeface="Verdana" panose="020B0604030504040204" pitchFamily="34" charset="0"/>
                <a:ea typeface="楷体" pitchFamily="49" charset="-122"/>
              </a:rPr>
              <a:t>0.7</a:t>
            </a:r>
            <a:r>
              <a:rPr lang="zh-CN" altLang="zh-CN" sz="2400" dirty="0">
                <a:solidFill>
                  <a:schemeClr val="bg1"/>
                </a:solidFill>
                <a:latin typeface="Verdana" panose="020B0604030504040204" pitchFamily="34" charset="0"/>
                <a:ea typeface="楷体" pitchFamily="49" charset="-122"/>
              </a:rPr>
              <a:t>。</a:t>
            </a:r>
            <a:endParaRPr lang="zh-CN" altLang="zh-CN" sz="2400" dirty="0">
              <a:solidFill>
                <a:schemeClr val="bg1"/>
              </a:solidFill>
              <a:latin typeface="Verdana" panose="020B0604030504040204" pitchFamily="34" charset="0"/>
              <a:ea typeface="楷体" pitchFamily="49" charset="-122"/>
            </a:endParaRPr>
          </a:p>
          <a:p>
            <a:pPr marL="342900" lvl="0" indent="-342900">
              <a:spcBef>
                <a:spcPct val="20000"/>
              </a:spcBef>
              <a:buClr>
                <a:srgbClr val="2F2F2F"/>
              </a:buClr>
              <a:buSzPct val="50000"/>
              <a:buFont typeface="Wingdings 2" panose="05020102010507070707"/>
              <a:buChar char="ß"/>
              <a:defRPr/>
            </a:pPr>
            <a:r>
              <a:rPr lang="en-US" altLang="zh-CN" sz="2400" dirty="0">
                <a:solidFill>
                  <a:schemeClr val="bg1"/>
                </a:solidFill>
                <a:latin typeface="Verdana" panose="020B0604030504040204" pitchFamily="34" charset="0"/>
                <a:ea typeface="楷体" pitchFamily="49" charset="-122"/>
              </a:rPr>
              <a:t>Example</a:t>
            </a:r>
            <a:r>
              <a:rPr lang="zh-CN" altLang="en-US" sz="2400" dirty="0">
                <a:solidFill>
                  <a:schemeClr val="bg1"/>
                </a:solidFill>
                <a:latin typeface="Verdana" panose="020B0604030504040204" pitchFamily="34" charset="0"/>
                <a:ea typeface="楷体" pitchFamily="49" charset="-122"/>
              </a:rPr>
              <a:t>：</a:t>
            </a:r>
            <a:endParaRPr lang="en-US" altLang="zh-CN" sz="2400" dirty="0">
              <a:solidFill>
                <a:schemeClr val="bg1"/>
              </a:solidFill>
              <a:latin typeface="Verdana" panose="020B0604030504040204" pitchFamily="34" charset="0"/>
              <a:ea typeface="楷体" pitchFamily="49" charset="-122"/>
            </a:endParaRPr>
          </a:p>
        </p:txBody>
      </p:sp>
      <p:pic>
        <p:nvPicPr>
          <p:cNvPr id="3" name="Picture 6"/>
          <p:cNvPicPr>
            <a:picLocks noChangeAspect="1" noChangeArrowheads="1"/>
          </p:cNvPicPr>
          <p:nvPr/>
        </p:nvPicPr>
        <p:blipFill>
          <a:blip r:embed="rId1" cstate="print"/>
          <a:srcRect/>
          <a:stretch>
            <a:fillRect/>
          </a:stretch>
        </p:blipFill>
        <p:spPr bwMode="auto">
          <a:xfrm>
            <a:off x="4098313" y="3815174"/>
            <a:ext cx="6276975" cy="2914650"/>
          </a:xfrm>
          <a:prstGeom prst="rect">
            <a:avLst/>
          </a:prstGeom>
          <a:ln>
            <a:noFill/>
          </a:ln>
          <a:effectLst>
            <a:softEdge rad="112500"/>
          </a:effectLst>
        </p:spPr>
      </p:pic>
      <p:sp>
        <p:nvSpPr>
          <p:cNvPr id="4" name="矩形 3"/>
          <p:cNvSpPr/>
          <p:nvPr/>
        </p:nvSpPr>
        <p:spPr>
          <a:xfrm>
            <a:off x="1230846" y="301080"/>
            <a:ext cx="3647152" cy="923330"/>
          </a:xfrm>
          <a:prstGeom prst="rect">
            <a:avLst/>
          </a:prstGeom>
        </p:spPr>
        <p:txBody>
          <a:bodyPr wrap="none">
            <a:spAutoFit/>
          </a:bodyPr>
          <a:lstStyle/>
          <a:p>
            <a:pPr>
              <a:defRPr/>
            </a:pPr>
            <a:r>
              <a:rPr lang="zh-CN" altLang="en-US" sz="5400" dirty="0">
                <a:solidFill>
                  <a:schemeClr val="bg1"/>
                </a:solidFill>
                <a:latin typeface="Verdana" panose="020B0604030504040204" pitchFamily="34" charset="0"/>
                <a:ea typeface="楷体" pitchFamily="49" charset="-122"/>
              </a:rPr>
              <a:t>霍夫曼编码</a:t>
            </a:r>
            <a:endParaRPr lang="zh-CN" altLang="en-US" sz="5400" dirty="0">
              <a:solidFill>
                <a:schemeClr val="bg1"/>
              </a:solidFill>
              <a:latin typeface="Verdana" panose="020B0604030504040204" pitchFamily="34" charset="0"/>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3622" y="1460594"/>
            <a:ext cx="9403348" cy="4228850"/>
          </a:xfrm>
          <a:prstGeom prst="rect">
            <a:avLst/>
          </a:prstGeom>
        </p:spPr>
        <p:txBody>
          <a:bodyPr wrap="square">
            <a:spAutoFit/>
          </a:bodyPr>
          <a:lstStyle/>
          <a:p>
            <a:r>
              <a:rPr lang="zh-CN" altLang="zh-CN" sz="2400" dirty="0">
                <a:solidFill>
                  <a:schemeClr val="bg1"/>
                </a:solidFill>
                <a:latin typeface="Verdana" panose="020B0604030504040204" pitchFamily="34" charset="0"/>
                <a:ea typeface="楷体" pitchFamily="49" charset="-122"/>
              </a:rPr>
              <a:t>霍夫曼压缩后的编码需要解码，它的一个重要特征是在解码时，对压缩码序列从左往右扫描，每当发现一个位串（二进制序列）对应表中霍夫曼码字，那么这个位串就一定表示对应该码字的字符，也就是说，霍夫曼码是没有重码的。霍夫曼编码是有序无损压缩。</a:t>
            </a:r>
            <a:endParaRPr lang="zh-CN" altLang="zh-CN" sz="2400" dirty="0">
              <a:solidFill>
                <a:schemeClr val="bg1"/>
              </a:solidFill>
              <a:latin typeface="Verdana" panose="020B0604030504040204" pitchFamily="34" charset="0"/>
              <a:ea typeface="楷体" pitchFamily="49" charset="-122"/>
            </a:endParaRPr>
          </a:p>
          <a:p>
            <a:r>
              <a:rPr lang="zh-CN" altLang="zh-CN" sz="2400" dirty="0">
                <a:solidFill>
                  <a:schemeClr val="bg1"/>
                </a:solidFill>
                <a:latin typeface="Verdana" panose="020B0604030504040204" pitchFamily="34" charset="0"/>
                <a:ea typeface="楷体" pitchFamily="49" charset="-122"/>
              </a:rPr>
              <a:t>霍夫曼编码应用范围很广，在文本文档、音视频和图像编码中都有应用。还有一种也是常用于图像压缩编码的方法叫算术编码。霍夫曼是对字符（或等长字节）编码，为有序码，而算术编码是无序码。算术编码是根据整个数据中符号的概率和它的编码间隔，经过计算最终得到的结果区间是一个</a:t>
            </a:r>
            <a:r>
              <a:rPr lang="en-US" altLang="zh-CN" sz="2400" dirty="0">
                <a:solidFill>
                  <a:schemeClr val="bg1"/>
                </a:solidFill>
                <a:latin typeface="Verdana" panose="020B0604030504040204" pitchFamily="34" charset="0"/>
                <a:ea typeface="楷体" pitchFamily="49" charset="-122"/>
              </a:rPr>
              <a:t>0</a:t>
            </a:r>
            <a:r>
              <a:rPr lang="zh-CN" altLang="zh-CN" sz="2400" dirty="0">
                <a:solidFill>
                  <a:schemeClr val="bg1"/>
                </a:solidFill>
                <a:latin typeface="Verdana" panose="020B0604030504040204" pitchFamily="34" charset="0"/>
                <a:ea typeface="楷体" pitchFamily="49" charset="-122"/>
              </a:rPr>
              <a:t>到</a:t>
            </a:r>
            <a:r>
              <a:rPr lang="en-US" altLang="zh-CN" sz="2400" dirty="0">
                <a:solidFill>
                  <a:schemeClr val="bg1"/>
                </a:solidFill>
                <a:latin typeface="Verdana" panose="020B0604030504040204" pitchFamily="34" charset="0"/>
                <a:ea typeface="楷体" pitchFamily="49" charset="-122"/>
              </a:rPr>
              <a:t>1</a:t>
            </a:r>
            <a:r>
              <a:rPr lang="zh-CN" altLang="zh-CN" sz="2400" dirty="0">
                <a:solidFill>
                  <a:schemeClr val="bg1"/>
                </a:solidFill>
                <a:latin typeface="Verdana" panose="020B0604030504040204" pitchFamily="34" charset="0"/>
                <a:ea typeface="楷体" pitchFamily="49" charset="-122"/>
              </a:rPr>
              <a:t>之间的小数。解压时使用该小数与模型参数即可以解码重建得到该符号序列。</a:t>
            </a:r>
            <a:endParaRPr lang="zh-CN" altLang="zh-CN" sz="2400" dirty="0">
              <a:solidFill>
                <a:schemeClr val="bg1"/>
              </a:solidFill>
              <a:latin typeface="Verdana" panose="020B0604030504040204" pitchFamily="34" charset="0"/>
              <a:ea typeface="楷体" pitchFamily="49" charset="-122"/>
            </a:endParaRPr>
          </a:p>
          <a:p>
            <a:pPr marL="342900" indent="-342900">
              <a:spcBef>
                <a:spcPct val="20000"/>
              </a:spcBef>
              <a:buClr>
                <a:srgbClr val="2F2F2F"/>
              </a:buClr>
              <a:buSzPct val="50000"/>
              <a:buFont typeface="Wingdings 2" panose="05020102010507070707"/>
              <a:buChar char="ß"/>
              <a:defRPr/>
            </a:pPr>
            <a:endParaRPr lang="zh-CN" altLang="zh-CN" sz="2400" dirty="0">
              <a:solidFill>
                <a:schemeClr val="bg1"/>
              </a:solidFill>
              <a:latin typeface="Verdana" panose="020B0604030504040204" pitchFamily="34" charset="0"/>
              <a:ea typeface="楷体" pitchFamily="49" charset="-122"/>
            </a:endParaRPr>
          </a:p>
        </p:txBody>
      </p:sp>
      <p:sp>
        <p:nvSpPr>
          <p:cNvPr id="4" name="矩形 3"/>
          <p:cNvSpPr/>
          <p:nvPr/>
        </p:nvSpPr>
        <p:spPr>
          <a:xfrm>
            <a:off x="1230846" y="301080"/>
            <a:ext cx="3647152" cy="923330"/>
          </a:xfrm>
          <a:prstGeom prst="rect">
            <a:avLst/>
          </a:prstGeom>
        </p:spPr>
        <p:txBody>
          <a:bodyPr wrap="none">
            <a:spAutoFit/>
          </a:bodyPr>
          <a:lstStyle/>
          <a:p>
            <a:pPr>
              <a:defRPr/>
            </a:pPr>
            <a:r>
              <a:rPr lang="zh-CN" altLang="en-US" sz="5400" dirty="0">
                <a:solidFill>
                  <a:schemeClr val="bg1"/>
                </a:solidFill>
                <a:latin typeface="Verdana" panose="020B0604030504040204" pitchFamily="34" charset="0"/>
                <a:ea typeface="楷体" pitchFamily="49" charset="-122"/>
              </a:rPr>
              <a:t>霍夫曼编码</a:t>
            </a:r>
            <a:endParaRPr lang="zh-CN" altLang="en-US" sz="5400" dirty="0">
              <a:solidFill>
                <a:schemeClr val="bg1"/>
              </a:solidFill>
              <a:latin typeface="Verdana" panose="020B0604030504040204" pitchFamily="34" charset="0"/>
              <a:ea typeface="楷体"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60291" y="1446814"/>
            <a:ext cx="8979877" cy="4745915"/>
          </a:xfrm>
          <a:prstGeom prst="rect">
            <a:avLst/>
          </a:prstGeom>
        </p:spPr>
        <p:txBody>
          <a:bodyPr wrap="square">
            <a:spAutoFit/>
          </a:bodyPr>
          <a:lstStyle/>
          <a:p>
            <a:pPr marL="342900" lvl="0" indent="-342900" fontAlgn="base">
              <a:lnSpc>
                <a:spcPct val="80000"/>
              </a:lnSpc>
              <a:spcBef>
                <a:spcPct val="20000"/>
              </a:spcBef>
              <a:spcAft>
                <a:spcPct val="0"/>
              </a:spcAft>
              <a:buClr>
                <a:srgbClr val="2F2F2F"/>
              </a:buClr>
              <a:buSzPct val="50000"/>
              <a:buFont typeface="Wingdings 2" panose="05020102010507070707" pitchFamily="18" charset="2"/>
              <a:buChar char="ß"/>
            </a:pPr>
            <a:r>
              <a:rPr lang="zh-CN" altLang="zh-CN" sz="2800" dirty="0">
                <a:solidFill>
                  <a:schemeClr val="bg1"/>
                </a:solidFill>
                <a:latin typeface="Verdana" panose="020B0604030504040204" pitchFamily="34" charset="0"/>
                <a:ea typeface="楷体" pitchFamily="49" charset="-122"/>
              </a:rPr>
              <a:t>在某些应用中，一个编码可能是连续出现的，例如，图像中某一段区域的颜色是相同的，那么这一段颜色的编码是一个连续的序列。行程长度编码（</a:t>
            </a:r>
            <a:r>
              <a:rPr lang="en-US" altLang="zh-CN" sz="2800" dirty="0">
                <a:solidFill>
                  <a:schemeClr val="bg1"/>
                </a:solidFill>
                <a:latin typeface="Verdana" panose="020B0604030504040204" pitchFamily="34" charset="0"/>
                <a:ea typeface="楷体" pitchFamily="49" charset="-122"/>
              </a:rPr>
              <a:t>Run Length Encoding</a:t>
            </a:r>
            <a:r>
              <a:rPr lang="zh-CN" altLang="zh-CN" sz="2800" dirty="0">
                <a:solidFill>
                  <a:schemeClr val="bg1"/>
                </a:solidFill>
                <a:latin typeface="Verdana" panose="020B0604030504040204" pitchFamily="34" charset="0"/>
                <a:ea typeface="楷体" pitchFamily="49" charset="-122"/>
              </a:rPr>
              <a:t>，</a:t>
            </a:r>
            <a:r>
              <a:rPr lang="en-US" altLang="zh-CN" sz="2800" dirty="0">
                <a:solidFill>
                  <a:schemeClr val="bg1"/>
                </a:solidFill>
                <a:latin typeface="Verdana" panose="020B0604030504040204" pitchFamily="34" charset="0"/>
                <a:ea typeface="楷体" pitchFamily="49" charset="-122"/>
              </a:rPr>
              <a:t>RLE</a:t>
            </a:r>
            <a:r>
              <a:rPr lang="zh-CN" altLang="zh-CN" sz="2800" dirty="0">
                <a:solidFill>
                  <a:schemeClr val="bg1"/>
                </a:solidFill>
                <a:latin typeface="Verdana" panose="020B0604030504040204" pitchFamily="34" charset="0"/>
                <a:ea typeface="楷体" pitchFamily="49" charset="-122"/>
              </a:rPr>
              <a:t>）或称游程编码就是用于图像编码的。在图像中，总有连续区域具有相同的颜色，此时就不需要为这个区域的每一个颜色点保存数据，只需要记录一个颜色数据和这个颜色点的数目就行了，这个数目就是行程长度。</a:t>
            </a:r>
            <a:endParaRPr lang="en-US" altLang="zh-CN" sz="2800" dirty="0">
              <a:solidFill>
                <a:schemeClr val="bg1"/>
              </a:solidFill>
              <a:latin typeface="Verdana" panose="020B0604030504040204" pitchFamily="34" charset="0"/>
              <a:ea typeface="楷体" pitchFamily="49" charset="-122"/>
            </a:endParaRPr>
          </a:p>
          <a:p>
            <a:pPr marL="342900" indent="-342900" fontAlgn="base">
              <a:lnSpc>
                <a:spcPct val="80000"/>
              </a:lnSpc>
              <a:spcBef>
                <a:spcPct val="20000"/>
              </a:spcBef>
              <a:spcAft>
                <a:spcPct val="0"/>
              </a:spcAft>
              <a:buClr>
                <a:srgbClr val="2F2F2F"/>
              </a:buClr>
              <a:buSzPct val="50000"/>
              <a:buFont typeface="Wingdings 2" panose="05020102010507070707" pitchFamily="18" charset="2"/>
              <a:buChar char="ß"/>
            </a:pPr>
            <a:r>
              <a:rPr lang="en-US" altLang="zh-CN" sz="2800" dirty="0">
                <a:solidFill>
                  <a:schemeClr val="bg1"/>
                </a:solidFill>
                <a:latin typeface="Verdana" panose="020B0604030504040204" pitchFamily="34" charset="0"/>
                <a:ea typeface="楷体" pitchFamily="49" charset="-122"/>
              </a:rPr>
              <a:t>RLE</a:t>
            </a:r>
            <a:r>
              <a:rPr lang="zh-CN" altLang="en-US" sz="2800" dirty="0">
                <a:solidFill>
                  <a:schemeClr val="bg1"/>
                </a:solidFill>
                <a:latin typeface="Verdana" panose="020B0604030504040204" pitchFamily="34" charset="0"/>
                <a:ea typeface="楷体" pitchFamily="49" charset="-122"/>
              </a:rPr>
              <a:t>压缩算法简单，属于无损压缩，解压快，应用广泛，</a:t>
            </a:r>
            <a:r>
              <a:rPr lang="zh-CN" altLang="zh-CN" sz="2800" dirty="0">
                <a:solidFill>
                  <a:schemeClr val="bg1"/>
                </a:solidFill>
                <a:latin typeface="Verdana" panose="020B0604030504040204" pitchFamily="34" charset="0"/>
                <a:ea typeface="楷体" pitchFamily="49" charset="-122"/>
              </a:rPr>
              <a:t>在文本数据、音频、图像数据中有较为广泛的应用。</a:t>
            </a:r>
            <a:r>
              <a:rPr lang="en-US" altLang="zh-CN" sz="2800" dirty="0">
                <a:solidFill>
                  <a:schemeClr val="bg1"/>
                </a:solidFill>
                <a:latin typeface="Verdana" panose="020B0604030504040204" pitchFamily="34" charset="0"/>
                <a:ea typeface="楷体" pitchFamily="49" charset="-122"/>
              </a:rPr>
              <a:t>Windows</a:t>
            </a:r>
            <a:r>
              <a:rPr lang="zh-CN" altLang="zh-CN" sz="2800" dirty="0">
                <a:solidFill>
                  <a:schemeClr val="bg1"/>
                </a:solidFill>
                <a:latin typeface="Verdana" panose="020B0604030504040204" pitchFamily="34" charset="0"/>
                <a:ea typeface="楷体" pitchFamily="49" charset="-122"/>
              </a:rPr>
              <a:t>系统的</a:t>
            </a:r>
            <a:r>
              <a:rPr lang="en-US" altLang="zh-CN" sz="2800" dirty="0">
                <a:solidFill>
                  <a:schemeClr val="bg1"/>
                </a:solidFill>
                <a:latin typeface="Verdana" panose="020B0604030504040204" pitchFamily="34" charset="0"/>
                <a:ea typeface="楷体" pitchFamily="49" charset="-122"/>
              </a:rPr>
              <a:t>256</a:t>
            </a:r>
            <a:r>
              <a:rPr lang="zh-CN" altLang="zh-CN" sz="2800" dirty="0">
                <a:solidFill>
                  <a:schemeClr val="bg1"/>
                </a:solidFill>
                <a:latin typeface="Verdana" panose="020B0604030504040204" pitchFamily="34" charset="0"/>
                <a:ea typeface="楷体" pitchFamily="49" charset="-122"/>
              </a:rPr>
              <a:t>色显示模式下，</a:t>
            </a:r>
            <a:r>
              <a:rPr lang="en-US" altLang="zh-CN" sz="2800" dirty="0">
                <a:solidFill>
                  <a:schemeClr val="bg1"/>
                </a:solidFill>
                <a:latin typeface="Verdana" panose="020B0604030504040204" pitchFamily="34" charset="0"/>
                <a:ea typeface="楷体" pitchFamily="49" charset="-122"/>
              </a:rPr>
              <a:t>RLE</a:t>
            </a:r>
            <a:r>
              <a:rPr lang="zh-CN" altLang="zh-CN" sz="2800" dirty="0">
                <a:solidFill>
                  <a:schemeClr val="bg1"/>
                </a:solidFill>
                <a:latin typeface="Verdana" panose="020B0604030504040204" pitchFamily="34" charset="0"/>
                <a:ea typeface="楷体" pitchFamily="49" charset="-122"/>
              </a:rPr>
              <a:t>是首选的压缩编码技术。</a:t>
            </a:r>
            <a:endParaRPr lang="zh-CN" altLang="zh-CN" sz="2800" dirty="0">
              <a:solidFill>
                <a:schemeClr val="bg1"/>
              </a:solidFill>
              <a:latin typeface="Verdana" panose="020B0604030504040204" pitchFamily="34" charset="0"/>
              <a:ea typeface="楷体" pitchFamily="49" charset="-122"/>
            </a:endParaRPr>
          </a:p>
          <a:p>
            <a:pPr marL="342900" lvl="0" indent="-342900" fontAlgn="base">
              <a:lnSpc>
                <a:spcPct val="80000"/>
              </a:lnSpc>
              <a:spcBef>
                <a:spcPct val="20000"/>
              </a:spcBef>
              <a:spcAft>
                <a:spcPct val="0"/>
              </a:spcAft>
              <a:buClr>
                <a:srgbClr val="2F2F2F"/>
              </a:buClr>
              <a:buSzPct val="50000"/>
              <a:buFont typeface="Wingdings 2" panose="05020102010507070707" pitchFamily="18" charset="2"/>
              <a:buChar char="ß"/>
            </a:pPr>
            <a:endParaRPr lang="en-US" altLang="zh-CN" sz="2800" dirty="0">
              <a:solidFill>
                <a:schemeClr val="bg1"/>
              </a:solidFill>
              <a:latin typeface="Verdana" panose="020B0604030504040204" pitchFamily="34" charset="0"/>
              <a:ea typeface="楷体" pitchFamily="49" charset="-122"/>
            </a:endParaRPr>
          </a:p>
        </p:txBody>
      </p:sp>
      <p:sp>
        <p:nvSpPr>
          <p:cNvPr id="3" name="矩形 2"/>
          <p:cNvSpPr/>
          <p:nvPr/>
        </p:nvSpPr>
        <p:spPr>
          <a:xfrm>
            <a:off x="2293662" y="357350"/>
            <a:ext cx="8412880" cy="923330"/>
          </a:xfrm>
          <a:prstGeom prst="rect">
            <a:avLst/>
          </a:prstGeom>
        </p:spPr>
        <p:txBody>
          <a:bodyPr wrap="none">
            <a:spAutoFit/>
          </a:bodyPr>
          <a:lstStyle/>
          <a:p>
            <a:pPr lvl="0">
              <a:defRPr/>
            </a:pPr>
            <a:r>
              <a:rPr lang="en-US" altLang="zh-CN" sz="5400" dirty="0">
                <a:solidFill>
                  <a:schemeClr val="bg1"/>
                </a:solidFill>
                <a:latin typeface="Verdana" panose="020B0604030504040204" pitchFamily="34" charset="0"/>
                <a:ea typeface="楷体" pitchFamily="49" charset="-122"/>
              </a:rPr>
              <a:t>RLE</a:t>
            </a:r>
            <a:r>
              <a:rPr lang="zh-CN" altLang="zh-CN" sz="5400" dirty="0">
                <a:solidFill>
                  <a:schemeClr val="bg1"/>
                </a:solidFill>
                <a:latin typeface="Verdana" panose="020B0604030504040204" pitchFamily="34" charset="0"/>
                <a:ea typeface="楷体" pitchFamily="49" charset="-122"/>
              </a:rPr>
              <a:t>编码</a:t>
            </a:r>
            <a:r>
              <a:rPr lang="zh-CN" altLang="en-US" sz="5400" dirty="0">
                <a:solidFill>
                  <a:schemeClr val="bg1"/>
                </a:solidFill>
                <a:latin typeface="Verdana" panose="020B0604030504040204" pitchFamily="34" charset="0"/>
                <a:ea typeface="楷体" pitchFamily="49" charset="-122"/>
              </a:rPr>
              <a:t>（</a:t>
            </a:r>
            <a:r>
              <a:rPr lang="zh-CN" altLang="zh-CN" sz="5400" dirty="0">
                <a:solidFill>
                  <a:schemeClr val="bg1"/>
                </a:solidFill>
                <a:latin typeface="Verdana" panose="020B0604030504040204" pitchFamily="34" charset="0"/>
                <a:ea typeface="楷体" pitchFamily="49" charset="-122"/>
              </a:rPr>
              <a:t>行程长度编码</a:t>
            </a:r>
            <a:r>
              <a:rPr lang="zh-CN" altLang="en-US" sz="5400" dirty="0">
                <a:solidFill>
                  <a:schemeClr val="bg1"/>
                </a:solidFill>
                <a:latin typeface="Verdana" panose="020B0604030504040204" pitchFamily="34" charset="0"/>
                <a:ea typeface="楷体" pitchFamily="49" charset="-122"/>
              </a:rPr>
              <a:t>）</a:t>
            </a:r>
            <a:endParaRPr lang="zh-CN" altLang="en-US" sz="5400" dirty="0">
              <a:solidFill>
                <a:schemeClr val="bg1"/>
              </a:solidFill>
              <a:latin typeface="Verdana" panose="020B0604030504040204" pitchFamily="34" charset="0"/>
              <a:ea typeface="楷体"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latin typeface="华文楷体" panose="02010600040101010101" pitchFamily="2" charset="-122"/>
                <a:ea typeface="华文楷体" panose="02010600040101010101" pitchFamily="2" charset="-122"/>
              </a:rPr>
              <a:t>数和数据概述</a:t>
            </a:r>
            <a:br>
              <a:rPr lang="zh-CN" altLang="en-US" dirty="0">
                <a:solidFill>
                  <a:schemeClr val="bg1"/>
                </a:solidFill>
                <a:latin typeface="华文楷体" panose="02010600040101010101" pitchFamily="2" charset="-122"/>
                <a:ea typeface="华文楷体" panose="02010600040101010101" pitchFamily="2" charset="-122"/>
              </a:rPr>
            </a:br>
            <a:endParaRPr lang="zh-CN" altLang="en-US" dirty="0"/>
          </a:p>
        </p:txBody>
      </p:sp>
      <p:sp>
        <p:nvSpPr>
          <p:cNvPr id="5" name="文本框 4"/>
          <p:cNvSpPr txBox="1"/>
          <p:nvPr/>
        </p:nvSpPr>
        <p:spPr>
          <a:xfrm>
            <a:off x="1005840" y="1508760"/>
            <a:ext cx="10046970" cy="5693866"/>
          </a:xfrm>
          <a:prstGeom prst="rect">
            <a:avLst/>
          </a:prstGeom>
          <a:noFill/>
        </p:spPr>
        <p:txBody>
          <a:bodyPr wrap="square" rtlCol="0">
            <a:spAutoFit/>
          </a:bodyPr>
          <a:lstStyle/>
          <a:p>
            <a:r>
              <a:rPr lang="en-US" altLang="zh-CN" sz="2800" dirty="0">
                <a:solidFill>
                  <a:schemeClr val="bg1"/>
                </a:solidFill>
                <a:latin typeface="华文楷体" panose="02010600040101010101" pitchFamily="2" charset="-122"/>
                <a:ea typeface="华文楷体" panose="02010600040101010101" pitchFamily="2" charset="-122"/>
              </a:rPr>
              <a:t>      </a:t>
            </a:r>
            <a:r>
              <a:rPr lang="zh-CN" altLang="zh-CN" sz="2800" dirty="0">
                <a:solidFill>
                  <a:schemeClr val="bg1"/>
                </a:solidFill>
                <a:latin typeface="华文楷体" panose="02010600040101010101" pitchFamily="2" charset="-122"/>
                <a:ea typeface="华文楷体" panose="02010600040101010101" pitchFamily="2" charset="-122"/>
              </a:rPr>
              <a:t>人类日常使用的十进制，数码和运算符号多，运算规则也过于复杂。在计算机诞生的那个年代，电子技术才开始起步，能够使用的电子器件只有是外形如同白灼灯泡的电子管，没有足够的技术条件实现复杂的计算。因此，只有两个数码的二进制就成了很自然的选择。二进制容易使用物理器件表示，例如，开关的开、合，电压的高、低，磁极化的有、无等。二进制是所有计数系统中最简单的，它的数位有一个专业的名字：比特（</a:t>
            </a:r>
            <a:r>
              <a:rPr lang="en-US" altLang="zh-CN" sz="2800" dirty="0">
                <a:solidFill>
                  <a:schemeClr val="bg1"/>
                </a:solidFill>
                <a:latin typeface="华文楷体" panose="02010600040101010101" pitchFamily="2" charset="-122"/>
                <a:ea typeface="华文楷体" panose="02010600040101010101" pitchFamily="2" charset="-122"/>
              </a:rPr>
              <a:t>bit</a:t>
            </a:r>
            <a:r>
              <a:rPr lang="zh-CN" altLang="zh-CN" sz="2800" dirty="0">
                <a:solidFill>
                  <a:schemeClr val="bg1"/>
                </a:solidFill>
                <a:latin typeface="华文楷体" panose="02010600040101010101" pitchFamily="2" charset="-122"/>
                <a:ea typeface="华文楷体" panose="02010600040101010101" pitchFamily="2" charset="-122"/>
              </a:rPr>
              <a:t>）。比特一词，有时候成了虚拟状态的代名词。</a:t>
            </a:r>
            <a:endParaRPr lang="en-US" altLang="zh-CN" sz="2800" dirty="0">
              <a:solidFill>
                <a:schemeClr val="bg1"/>
              </a:solidFill>
              <a:latin typeface="华文楷体" panose="02010600040101010101" pitchFamily="2" charset="-122"/>
              <a:ea typeface="华文楷体" panose="02010600040101010101" pitchFamily="2" charset="-122"/>
            </a:endParaRPr>
          </a:p>
          <a:p>
            <a:r>
              <a:rPr lang="en-US" altLang="zh-CN" sz="2800" dirty="0">
                <a:solidFill>
                  <a:schemeClr val="bg1"/>
                </a:solidFill>
                <a:latin typeface="华文楷体" panose="02010600040101010101" pitchFamily="2" charset="-122"/>
                <a:ea typeface="华文楷体" panose="02010600040101010101" pitchFamily="2" charset="-122"/>
              </a:rPr>
              <a:t>     </a:t>
            </a:r>
            <a:r>
              <a:rPr lang="zh-CN" altLang="zh-CN" sz="2800" dirty="0">
                <a:solidFill>
                  <a:schemeClr val="bg1"/>
                </a:solidFill>
                <a:latin typeface="华文楷体" panose="02010600040101010101" pitchFamily="2" charset="-122"/>
                <a:ea typeface="华文楷体" panose="02010600040101010101" pitchFamily="2" charset="-122"/>
              </a:rPr>
              <a:t>在计算机中，不管数据表示的是什么，其功能之一就是进行数字计算（</a:t>
            </a:r>
            <a:r>
              <a:rPr lang="en-US" altLang="zh-CN" sz="2800" dirty="0">
                <a:solidFill>
                  <a:schemeClr val="bg1"/>
                </a:solidFill>
                <a:latin typeface="华文楷体" panose="02010600040101010101" pitchFamily="2" charset="-122"/>
                <a:ea typeface="华文楷体" panose="02010600040101010101" pitchFamily="2" charset="-122"/>
              </a:rPr>
              <a:t>Arithmetic</a:t>
            </a:r>
            <a:r>
              <a:rPr lang="zh-CN" altLang="zh-CN" sz="2800" dirty="0">
                <a:solidFill>
                  <a:schemeClr val="bg1"/>
                </a:solidFill>
                <a:latin typeface="华文楷体" panose="02010600040101010101" pitchFamily="2" charset="-122"/>
                <a:ea typeface="华文楷体" panose="02010600040101010101" pitchFamily="2" charset="-122"/>
              </a:rPr>
              <a:t>），另一个功能是进行逻辑运算。因此，二进制和计算机逻辑是计算机科学的重要基础。</a:t>
            </a:r>
            <a:endParaRPr lang="zh-CN" altLang="zh-CN" sz="2800" dirty="0">
              <a:solidFill>
                <a:schemeClr val="bg1"/>
              </a:solidFill>
              <a:latin typeface="华文楷体" panose="02010600040101010101" pitchFamily="2" charset="-122"/>
              <a:ea typeface="华文楷体" panose="02010600040101010101" pitchFamily="2" charset="-122"/>
            </a:endParaRPr>
          </a:p>
          <a:p>
            <a:endParaRPr lang="zh-CN" altLang="zh-CN" sz="2800" dirty="0">
              <a:solidFill>
                <a:schemeClr val="bg1"/>
              </a:solidFill>
              <a:latin typeface="华文楷体" panose="02010600040101010101" pitchFamily="2" charset="-122"/>
              <a:ea typeface="华文楷体" panose="02010600040101010101" pitchFamily="2" charset="-122"/>
            </a:endParaRPr>
          </a:p>
          <a:p>
            <a:endParaRPr lang="zh-CN" altLang="en-US" sz="28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5981" y="1892584"/>
            <a:ext cx="8979877" cy="4518160"/>
          </a:xfrm>
          <a:prstGeom prst="rect">
            <a:avLst/>
          </a:prstGeom>
        </p:spPr>
        <p:txBody>
          <a:bodyPr wrap="square">
            <a:spAutoFit/>
          </a:bodyPr>
          <a:lstStyle/>
          <a:p>
            <a:pPr marL="342900" lvl="0" indent="-342900" fontAlgn="base">
              <a:lnSpc>
                <a:spcPct val="80000"/>
              </a:lnSpc>
              <a:spcBef>
                <a:spcPct val="20000"/>
              </a:spcBef>
              <a:spcAft>
                <a:spcPct val="0"/>
              </a:spcAft>
              <a:buClr>
                <a:srgbClr val="2F2F2F"/>
              </a:buClr>
              <a:buSzPct val="50000"/>
              <a:buFont typeface="Wingdings 2" panose="05020102010507070707" pitchFamily="18" charset="2"/>
              <a:buChar char="ß"/>
            </a:pPr>
            <a:r>
              <a:rPr lang="en-US" altLang="zh-CN" sz="2800" dirty="0">
                <a:solidFill>
                  <a:schemeClr val="bg1"/>
                </a:solidFill>
                <a:latin typeface="Verdana" panose="020B0604030504040204" pitchFamily="34" charset="0"/>
                <a:ea typeface="楷体" pitchFamily="49" charset="-122"/>
              </a:rPr>
              <a:t>Example</a:t>
            </a:r>
            <a:r>
              <a:rPr lang="zh-CN" altLang="en-US" sz="2800" dirty="0">
                <a:solidFill>
                  <a:schemeClr val="bg1"/>
                </a:solidFill>
                <a:latin typeface="Verdana" panose="020B0604030504040204" pitchFamily="34" charset="0"/>
                <a:ea typeface="楷体" pitchFamily="49" charset="-122"/>
              </a:rPr>
              <a:t>：</a:t>
            </a:r>
            <a:endParaRPr lang="en-US" altLang="zh-CN" sz="2800" dirty="0">
              <a:solidFill>
                <a:schemeClr val="bg1"/>
              </a:solidFill>
              <a:latin typeface="Verdana" panose="020B0604030504040204" pitchFamily="34" charset="0"/>
              <a:ea typeface="楷体" pitchFamily="49" charset="-122"/>
            </a:endParaRPr>
          </a:p>
          <a:p>
            <a:pPr marL="742950" lvl="1" indent="-285750" fontAlgn="base">
              <a:lnSpc>
                <a:spcPct val="80000"/>
              </a:lnSpc>
              <a:spcBef>
                <a:spcPct val="20000"/>
              </a:spcBef>
              <a:spcAft>
                <a:spcPct val="0"/>
              </a:spcAft>
              <a:buClr>
                <a:srgbClr val="2F2F2F"/>
              </a:buClr>
              <a:buSzPct val="50000"/>
              <a:buFont typeface="Wingdings 2" panose="05020102010507070707" pitchFamily="18" charset="2"/>
              <a:buChar char="Þ"/>
            </a:pPr>
            <a:r>
              <a:rPr lang="zh-CN" altLang="zh-CN" sz="2800" dirty="0">
                <a:solidFill>
                  <a:schemeClr val="bg1"/>
                </a:solidFill>
                <a:latin typeface="Verdana" panose="020B0604030504040204" pitchFamily="34" charset="0"/>
                <a:ea typeface="楷体" pitchFamily="49" charset="-122"/>
              </a:rPr>
              <a:t>一段红色线的长度有</a:t>
            </a:r>
            <a:r>
              <a:rPr lang="en-US" altLang="zh-CN" sz="2800" dirty="0">
                <a:solidFill>
                  <a:schemeClr val="bg1"/>
                </a:solidFill>
                <a:latin typeface="Verdana" panose="020B0604030504040204" pitchFamily="34" charset="0"/>
                <a:ea typeface="楷体" pitchFamily="49" charset="-122"/>
              </a:rPr>
              <a:t>200</a:t>
            </a:r>
            <a:r>
              <a:rPr lang="zh-CN" altLang="zh-CN" sz="2800" dirty="0">
                <a:solidFill>
                  <a:schemeClr val="bg1"/>
                </a:solidFill>
                <a:latin typeface="Verdana" panose="020B0604030504040204" pitchFamily="34" charset="0"/>
                <a:ea typeface="楷体" pitchFamily="49" charset="-122"/>
              </a:rPr>
              <a:t>个点</a:t>
            </a:r>
            <a:r>
              <a:rPr lang="zh-CN" altLang="en-US" sz="2800" dirty="0">
                <a:solidFill>
                  <a:schemeClr val="bg1"/>
                </a:solidFill>
                <a:latin typeface="Verdana" panose="020B0604030504040204" pitchFamily="34" charset="0"/>
                <a:ea typeface="楷体" pitchFamily="49" charset="-122"/>
              </a:rPr>
              <a:t>，点数据</a:t>
            </a:r>
            <a:r>
              <a:rPr lang="en-US" altLang="zh-CN" sz="2800" dirty="0">
                <a:solidFill>
                  <a:schemeClr val="bg1"/>
                </a:solidFill>
                <a:latin typeface="Verdana" panose="020B0604030504040204" pitchFamily="34" charset="0"/>
                <a:ea typeface="楷体" pitchFamily="49" charset="-122"/>
              </a:rPr>
              <a:t>8</a:t>
            </a:r>
            <a:r>
              <a:rPr lang="zh-CN" altLang="en-US" sz="2800" dirty="0">
                <a:solidFill>
                  <a:schemeClr val="bg1"/>
                </a:solidFill>
                <a:latin typeface="Verdana" panose="020B0604030504040204" pitchFamily="34" charset="0"/>
                <a:ea typeface="楷体" pitchFamily="49" charset="-122"/>
              </a:rPr>
              <a:t>位</a:t>
            </a:r>
            <a:endParaRPr lang="en-US" altLang="zh-CN" sz="2800" dirty="0">
              <a:solidFill>
                <a:schemeClr val="bg1"/>
              </a:solidFill>
              <a:latin typeface="Verdana" panose="020B0604030504040204" pitchFamily="34" charset="0"/>
              <a:ea typeface="楷体" pitchFamily="49" charset="-122"/>
            </a:endParaRPr>
          </a:p>
          <a:p>
            <a:pPr marL="742950" lvl="1" indent="-285750" fontAlgn="base">
              <a:lnSpc>
                <a:spcPct val="80000"/>
              </a:lnSpc>
              <a:spcBef>
                <a:spcPct val="20000"/>
              </a:spcBef>
              <a:spcAft>
                <a:spcPct val="0"/>
              </a:spcAft>
              <a:buClr>
                <a:srgbClr val="2F2F2F"/>
              </a:buClr>
              <a:buSzPct val="50000"/>
            </a:pPr>
            <a:r>
              <a:rPr lang="en-US" altLang="zh-CN" sz="2800" dirty="0">
                <a:solidFill>
                  <a:schemeClr val="bg1"/>
                </a:solidFill>
                <a:latin typeface="Verdana" panose="020B0604030504040204" pitchFamily="34" charset="0"/>
                <a:ea typeface="楷体" pitchFamily="49" charset="-122"/>
              </a:rPr>
              <a:t>		#R200</a:t>
            </a:r>
            <a:endParaRPr lang="en-US" altLang="zh-CN" sz="2800" dirty="0">
              <a:solidFill>
                <a:schemeClr val="bg1"/>
              </a:solidFill>
              <a:latin typeface="Verdana" panose="020B0604030504040204" pitchFamily="34" charset="0"/>
              <a:ea typeface="楷体" pitchFamily="49" charset="-122"/>
            </a:endParaRPr>
          </a:p>
          <a:p>
            <a:pPr marL="742950" lvl="1" indent="-285750" fontAlgn="base">
              <a:lnSpc>
                <a:spcPct val="80000"/>
              </a:lnSpc>
              <a:spcBef>
                <a:spcPct val="20000"/>
              </a:spcBef>
              <a:spcAft>
                <a:spcPct val="0"/>
              </a:spcAft>
              <a:buClr>
                <a:srgbClr val="2F2F2F"/>
              </a:buClr>
              <a:buSzPct val="50000"/>
              <a:buFont typeface="Wingdings 2" panose="05020102010507070707" pitchFamily="18" charset="2"/>
              <a:buChar char="Þ"/>
            </a:pPr>
            <a:r>
              <a:rPr lang="en-US" altLang="zh-CN" sz="2800" dirty="0">
                <a:solidFill>
                  <a:schemeClr val="bg1"/>
                </a:solidFill>
                <a:latin typeface="Verdana" panose="020B0604030504040204" pitchFamily="34" charset="0"/>
                <a:ea typeface="楷体" pitchFamily="49" charset="-122"/>
              </a:rPr>
              <a:t>#</a:t>
            </a:r>
            <a:r>
              <a:rPr lang="zh-CN" altLang="en-US" sz="2800" dirty="0">
                <a:solidFill>
                  <a:schemeClr val="bg1"/>
                </a:solidFill>
                <a:latin typeface="Verdana" panose="020B0604030504040204" pitchFamily="34" charset="0"/>
                <a:ea typeface="楷体" pitchFamily="49" charset="-122"/>
              </a:rPr>
              <a:t>为控制位，</a:t>
            </a:r>
            <a:r>
              <a:rPr lang="en-US" altLang="zh-CN" sz="2800" dirty="0">
                <a:solidFill>
                  <a:schemeClr val="bg1"/>
                </a:solidFill>
                <a:latin typeface="Verdana" panose="020B0604030504040204" pitchFamily="34" charset="0"/>
                <a:ea typeface="楷体" pitchFamily="49" charset="-122"/>
              </a:rPr>
              <a:t>R</a:t>
            </a:r>
            <a:r>
              <a:rPr lang="zh-CN" altLang="en-US" sz="2800" dirty="0">
                <a:solidFill>
                  <a:schemeClr val="bg1"/>
                </a:solidFill>
                <a:latin typeface="Verdana" panose="020B0604030504040204" pitchFamily="34" charset="0"/>
                <a:ea typeface="楷体" pitchFamily="49" charset="-122"/>
              </a:rPr>
              <a:t>为颜色，</a:t>
            </a:r>
            <a:r>
              <a:rPr lang="en-US" altLang="zh-CN" sz="2800" dirty="0">
                <a:solidFill>
                  <a:schemeClr val="bg1"/>
                </a:solidFill>
                <a:latin typeface="Verdana" panose="020B0604030504040204" pitchFamily="34" charset="0"/>
                <a:ea typeface="楷体" pitchFamily="49" charset="-122"/>
              </a:rPr>
              <a:t>200</a:t>
            </a:r>
            <a:r>
              <a:rPr lang="zh-CN" altLang="en-US" sz="2800" dirty="0">
                <a:solidFill>
                  <a:schemeClr val="bg1"/>
                </a:solidFill>
                <a:latin typeface="Verdana" panose="020B0604030504040204" pitchFamily="34" charset="0"/>
                <a:ea typeface="楷体" pitchFamily="49" charset="-122"/>
              </a:rPr>
              <a:t>为行程长度</a:t>
            </a:r>
            <a:endParaRPr lang="en-US" altLang="zh-CN" sz="2800" dirty="0">
              <a:solidFill>
                <a:schemeClr val="bg1"/>
              </a:solidFill>
              <a:latin typeface="Verdana" panose="020B0604030504040204" pitchFamily="34" charset="0"/>
              <a:ea typeface="楷体" pitchFamily="49" charset="-122"/>
            </a:endParaRPr>
          </a:p>
          <a:p>
            <a:pPr marL="342900" lvl="0" indent="-342900" fontAlgn="base">
              <a:lnSpc>
                <a:spcPct val="80000"/>
              </a:lnSpc>
              <a:spcBef>
                <a:spcPct val="20000"/>
              </a:spcBef>
              <a:spcAft>
                <a:spcPct val="0"/>
              </a:spcAft>
              <a:buClr>
                <a:srgbClr val="2F2F2F"/>
              </a:buClr>
              <a:buSzPct val="50000"/>
              <a:buFont typeface="Wingdings 2" panose="05020102010507070707" pitchFamily="18" charset="2"/>
              <a:buChar char="ß"/>
            </a:pPr>
            <a:r>
              <a:rPr lang="zh-CN" altLang="zh-CN" sz="2800" dirty="0">
                <a:solidFill>
                  <a:schemeClr val="bg1"/>
                </a:solidFill>
                <a:latin typeface="Verdana" panose="020B0604030504040204" pitchFamily="34" charset="0"/>
                <a:ea typeface="楷体" pitchFamily="49" charset="-122"/>
              </a:rPr>
              <a:t>进行</a:t>
            </a:r>
            <a:r>
              <a:rPr lang="en-US" altLang="zh-CN" sz="2800" dirty="0">
                <a:solidFill>
                  <a:schemeClr val="bg1"/>
                </a:solidFill>
                <a:latin typeface="Verdana" panose="020B0604030504040204" pitchFamily="34" charset="0"/>
                <a:ea typeface="楷体" pitchFamily="49" charset="-122"/>
              </a:rPr>
              <a:t>RLE</a:t>
            </a:r>
            <a:r>
              <a:rPr lang="zh-CN" altLang="zh-CN" sz="2800" dirty="0">
                <a:solidFill>
                  <a:schemeClr val="bg1"/>
                </a:solidFill>
                <a:latin typeface="Verdana" panose="020B0604030504040204" pitchFamily="34" charset="0"/>
                <a:ea typeface="楷体" pitchFamily="49" charset="-122"/>
              </a:rPr>
              <a:t>压缩，要扫描源数据，找到使用最少的或者没有出现过的数（符）作为压缩的控制符号。解压时，扫描每一个字节的数据，如果是控制符，则解压输出，否则直接输出。</a:t>
            </a:r>
            <a:endParaRPr lang="en-US" altLang="zh-CN" sz="2800" dirty="0">
              <a:solidFill>
                <a:schemeClr val="bg1"/>
              </a:solidFill>
              <a:latin typeface="Verdana" panose="020B0604030504040204" pitchFamily="34" charset="0"/>
              <a:ea typeface="楷体" pitchFamily="49" charset="-122"/>
            </a:endParaRPr>
          </a:p>
          <a:p>
            <a:pPr marL="342900" lvl="0" indent="-342900" fontAlgn="base">
              <a:lnSpc>
                <a:spcPct val="80000"/>
              </a:lnSpc>
              <a:spcBef>
                <a:spcPct val="20000"/>
              </a:spcBef>
              <a:spcAft>
                <a:spcPct val="0"/>
              </a:spcAft>
              <a:buClr>
                <a:srgbClr val="2F2F2F"/>
              </a:buClr>
              <a:buSzPct val="50000"/>
              <a:buFont typeface="Wingdings 2" panose="05020102010507070707" pitchFamily="18" charset="2"/>
              <a:buChar char="ß"/>
            </a:pPr>
            <a:r>
              <a:rPr lang="zh-CN" altLang="en-US" sz="2800" dirty="0">
                <a:solidFill>
                  <a:schemeClr val="bg1"/>
                </a:solidFill>
                <a:latin typeface="Verdana" panose="020B0604030504040204" pitchFamily="34" charset="0"/>
                <a:ea typeface="楷体" pitchFamily="49" charset="-122"/>
              </a:rPr>
              <a:t>无损压缩 ，应用：文本，程序….</a:t>
            </a:r>
            <a:endParaRPr lang="zh-CN" altLang="en-US" sz="2800" dirty="0">
              <a:solidFill>
                <a:schemeClr val="bg1"/>
              </a:solidFill>
              <a:latin typeface="Verdana" panose="020B0604030504040204" pitchFamily="34" charset="0"/>
              <a:ea typeface="楷体" pitchFamily="49" charset="-122"/>
            </a:endParaRPr>
          </a:p>
          <a:p>
            <a:pPr marL="342900" lvl="0" indent="-342900" fontAlgn="base">
              <a:lnSpc>
                <a:spcPct val="80000"/>
              </a:lnSpc>
              <a:spcBef>
                <a:spcPct val="20000"/>
              </a:spcBef>
              <a:spcAft>
                <a:spcPct val="0"/>
              </a:spcAft>
              <a:buClr>
                <a:srgbClr val="2F2F2F"/>
              </a:buClr>
              <a:buSzPct val="50000"/>
              <a:buFont typeface="Wingdings 2" panose="05020102010507070707" pitchFamily="18" charset="2"/>
              <a:buChar char="ß"/>
            </a:pPr>
            <a:r>
              <a:rPr lang="zh-CN" altLang="en-US" sz="2800" dirty="0">
                <a:solidFill>
                  <a:schemeClr val="bg1"/>
                </a:solidFill>
                <a:latin typeface="Verdana" panose="020B0604030504040204" pitchFamily="34" charset="0"/>
                <a:ea typeface="楷体" pitchFamily="49" charset="-122"/>
              </a:rPr>
              <a:t>有损压缩，应用：音频、视频、图像</a:t>
            </a:r>
            <a:r>
              <a:rPr lang="en-US" altLang="zh-CN" sz="2800" dirty="0">
                <a:solidFill>
                  <a:schemeClr val="bg1"/>
                </a:solidFill>
                <a:latin typeface="Verdana" panose="020B0604030504040204" pitchFamily="34" charset="0"/>
                <a:ea typeface="楷体" pitchFamily="49" charset="-122"/>
              </a:rPr>
              <a:t>…</a:t>
            </a:r>
            <a:endParaRPr lang="en-US" altLang="zh-CN" sz="2800" dirty="0">
              <a:solidFill>
                <a:schemeClr val="bg1"/>
              </a:solidFill>
              <a:latin typeface="Verdana" panose="020B0604030504040204" pitchFamily="34" charset="0"/>
              <a:ea typeface="楷体" pitchFamily="49" charset="-122"/>
            </a:endParaRPr>
          </a:p>
          <a:p>
            <a:pPr marL="342900" lvl="0" indent="-342900" fontAlgn="base">
              <a:lnSpc>
                <a:spcPct val="80000"/>
              </a:lnSpc>
              <a:spcBef>
                <a:spcPct val="20000"/>
              </a:spcBef>
              <a:spcAft>
                <a:spcPct val="0"/>
              </a:spcAft>
              <a:buClr>
                <a:srgbClr val="2F2F2F"/>
              </a:buClr>
              <a:buSzPct val="50000"/>
              <a:buFont typeface="Wingdings 2" panose="05020102010507070707" pitchFamily="18" charset="2"/>
              <a:buChar char="ß"/>
            </a:pPr>
            <a:endParaRPr lang="zh-CN" altLang="en-US" sz="3000" dirty="0">
              <a:solidFill>
                <a:schemeClr val="bg1"/>
              </a:solidFill>
              <a:latin typeface="Franklin Gothic Book"/>
              <a:ea typeface="黑体" panose="02010609060101010101" pitchFamily="49" charset="-122"/>
            </a:endParaRPr>
          </a:p>
        </p:txBody>
      </p:sp>
      <p:sp>
        <p:nvSpPr>
          <p:cNvPr id="3" name="矩形 2"/>
          <p:cNvSpPr/>
          <p:nvPr/>
        </p:nvSpPr>
        <p:spPr>
          <a:xfrm>
            <a:off x="2293662" y="357350"/>
            <a:ext cx="2872902"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5400" dirty="0">
                <a:solidFill>
                  <a:schemeClr val="bg1"/>
                </a:solidFill>
                <a:latin typeface="Verdana" panose="020B0604030504040204" pitchFamily="34" charset="0"/>
                <a:ea typeface="楷体" pitchFamily="49" charset="-122"/>
              </a:rPr>
              <a:t>RLE</a:t>
            </a:r>
            <a:r>
              <a:rPr lang="zh-CN" altLang="zh-CN" sz="5400" dirty="0">
                <a:solidFill>
                  <a:schemeClr val="bg1"/>
                </a:solidFill>
                <a:latin typeface="Verdana" panose="020B0604030504040204" pitchFamily="34" charset="0"/>
                <a:ea typeface="楷体" pitchFamily="49" charset="-122"/>
              </a:rPr>
              <a:t>编码</a:t>
            </a:r>
            <a:endParaRPr lang="zh-CN" altLang="en-US" sz="5400" dirty="0">
              <a:solidFill>
                <a:schemeClr val="bg1"/>
              </a:solidFill>
              <a:latin typeface="Verdana" panose="020B0604030504040204" pitchFamily="34" charset="0"/>
              <a:ea typeface="楷体"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702" y="1524588"/>
            <a:ext cx="10803988" cy="5262979"/>
          </a:xfrm>
          <a:prstGeom prst="rect">
            <a:avLst/>
          </a:prstGeom>
        </p:spPr>
        <p:txBody>
          <a:bodyPr wrap="square">
            <a:spAutoFit/>
          </a:bodyPr>
          <a:lstStyle/>
          <a:p>
            <a:pPr lvl="1" fontAlgn="base">
              <a:spcBef>
                <a:spcPct val="20000"/>
              </a:spcBef>
              <a:spcAft>
                <a:spcPct val="0"/>
              </a:spcAft>
              <a:buClr>
                <a:srgbClr val="2F2F2F"/>
              </a:buClr>
              <a:buSzPct val="50000"/>
            </a:pPr>
            <a:r>
              <a:rPr lang="zh-CN" altLang="en-US" sz="2800" dirty="0">
                <a:solidFill>
                  <a:schemeClr val="bg1"/>
                </a:solidFill>
                <a:latin typeface="Verdana" panose="020B0604030504040204" pitchFamily="34" charset="0"/>
                <a:ea typeface="楷体" pitchFamily="49" charset="-122"/>
              </a:rPr>
              <a:t>有损压缩：解压后的数据不能完全重现压缩前的数据，往往用于多媒体数据 的压缩</a:t>
            </a:r>
            <a:endParaRPr lang="zh-CN" altLang="en-US" sz="2800" dirty="0">
              <a:solidFill>
                <a:schemeClr val="bg1"/>
              </a:solidFill>
              <a:latin typeface="Verdana" panose="020B0604030504040204" pitchFamily="34" charset="0"/>
              <a:ea typeface="楷体" pitchFamily="49" charset="-122"/>
            </a:endParaRPr>
          </a:p>
          <a:p>
            <a:r>
              <a:rPr lang="en-US" altLang="zh-CN" sz="2800" dirty="0">
                <a:solidFill>
                  <a:schemeClr val="bg1"/>
                </a:solidFill>
                <a:latin typeface="Verdana" panose="020B0604030504040204" pitchFamily="34" charset="0"/>
                <a:ea typeface="楷体" pitchFamily="49" charset="-122"/>
              </a:rPr>
              <a:t>    </a:t>
            </a:r>
            <a:r>
              <a:rPr lang="zh-CN" altLang="zh-CN" sz="2800" dirty="0">
                <a:solidFill>
                  <a:schemeClr val="bg1"/>
                </a:solidFill>
                <a:latin typeface="Verdana" panose="020B0604030504040204" pitchFamily="34" charset="0"/>
                <a:ea typeface="楷体" pitchFamily="49" charset="-122"/>
              </a:rPr>
              <a:t>从数据的角度，任何原数据中都有大量的重复数据，即冗余数据。减少或者丢弃某些冗余数据，并不会损失数据所表示的有效信息，或者这种损失是可以接受的。严格意义上说，音、视频及图形图像数据并不需要“完整无缺”，如果损失了少量的数据（在人的视、听范围内）能够换来更高的压缩效率，那么也是可取的。因此大量的多媒体数据，尤其是音、视频数据、图像数据都是有损压缩的。例如，我们熟知的照片（</a:t>
            </a:r>
            <a:r>
              <a:rPr lang="en-US" altLang="zh-CN" sz="2800" dirty="0">
                <a:solidFill>
                  <a:schemeClr val="bg1"/>
                </a:solidFill>
                <a:latin typeface="Verdana" panose="020B0604030504040204" pitchFamily="34" charset="0"/>
                <a:ea typeface="楷体" pitchFamily="49" charset="-122"/>
              </a:rPr>
              <a:t>JPEG</a:t>
            </a:r>
            <a:r>
              <a:rPr lang="zh-CN" altLang="zh-CN" sz="2800" dirty="0">
                <a:solidFill>
                  <a:schemeClr val="bg1"/>
                </a:solidFill>
                <a:latin typeface="Verdana" panose="020B0604030504040204" pitchFamily="34" charset="0"/>
                <a:ea typeface="楷体" pitchFamily="49" charset="-122"/>
              </a:rPr>
              <a:t>）数据、</a:t>
            </a:r>
            <a:r>
              <a:rPr lang="en-US" altLang="zh-CN" sz="2800" dirty="0">
                <a:solidFill>
                  <a:schemeClr val="bg1"/>
                </a:solidFill>
                <a:latin typeface="Verdana" panose="020B0604030504040204" pitchFamily="34" charset="0"/>
                <a:ea typeface="楷体" pitchFamily="49" charset="-122"/>
              </a:rPr>
              <a:t>MPEG</a:t>
            </a:r>
            <a:r>
              <a:rPr lang="zh-CN" altLang="zh-CN" sz="2800" dirty="0">
                <a:solidFill>
                  <a:schemeClr val="bg1"/>
                </a:solidFill>
                <a:latin typeface="Verdana" panose="020B0604030504040204" pitchFamily="34" charset="0"/>
                <a:ea typeface="楷体" pitchFamily="49" charset="-122"/>
              </a:rPr>
              <a:t>视频数据、</a:t>
            </a:r>
            <a:r>
              <a:rPr lang="en-US" altLang="zh-CN" sz="2800" dirty="0">
                <a:solidFill>
                  <a:schemeClr val="bg1"/>
                </a:solidFill>
                <a:latin typeface="Verdana" panose="020B0604030504040204" pitchFamily="34" charset="0"/>
                <a:ea typeface="楷体" pitchFamily="49" charset="-122"/>
              </a:rPr>
              <a:t>MP3</a:t>
            </a:r>
            <a:r>
              <a:rPr lang="zh-CN" altLang="zh-CN" sz="2800" dirty="0">
                <a:solidFill>
                  <a:schemeClr val="bg1"/>
                </a:solidFill>
                <a:latin typeface="Verdana" panose="020B0604030504040204" pitchFamily="34" charset="0"/>
                <a:ea typeface="楷体" pitchFamily="49" charset="-122"/>
              </a:rPr>
              <a:t>数据等都是采用了有损压缩编码。</a:t>
            </a:r>
            <a:endParaRPr lang="zh-CN" altLang="zh-CN" sz="2800" dirty="0">
              <a:solidFill>
                <a:schemeClr val="bg1"/>
              </a:solidFill>
              <a:latin typeface="Verdana" panose="020B0604030504040204" pitchFamily="34" charset="0"/>
              <a:ea typeface="楷体" pitchFamily="49" charset="-122"/>
            </a:endParaRPr>
          </a:p>
          <a:p>
            <a:pPr marL="342900" lvl="0" indent="-342900" fontAlgn="base">
              <a:lnSpc>
                <a:spcPct val="80000"/>
              </a:lnSpc>
              <a:spcBef>
                <a:spcPct val="20000"/>
              </a:spcBef>
              <a:spcAft>
                <a:spcPct val="0"/>
              </a:spcAft>
              <a:buClr>
                <a:srgbClr val="2F2F2F"/>
              </a:buClr>
              <a:buSzPct val="50000"/>
              <a:buFont typeface="Wingdings 2" panose="05020102010507070707" pitchFamily="18" charset="2"/>
              <a:buChar char="ß"/>
            </a:pPr>
            <a:endParaRPr lang="en-US" altLang="zh-CN" sz="2800" dirty="0">
              <a:solidFill>
                <a:schemeClr val="bg1"/>
              </a:solidFill>
              <a:latin typeface="Verdana" panose="020B0604030504040204" pitchFamily="34" charset="0"/>
              <a:ea typeface="楷体" pitchFamily="49" charset="-122"/>
            </a:endParaRPr>
          </a:p>
          <a:p>
            <a:pPr lvl="0" fontAlgn="base">
              <a:lnSpc>
                <a:spcPct val="80000"/>
              </a:lnSpc>
              <a:spcBef>
                <a:spcPct val="20000"/>
              </a:spcBef>
              <a:spcAft>
                <a:spcPct val="0"/>
              </a:spcAft>
              <a:buClr>
                <a:srgbClr val="2F2F2F"/>
              </a:buClr>
              <a:buSzPct val="50000"/>
            </a:pPr>
            <a:r>
              <a:rPr lang="zh-CN" altLang="en-US" sz="2800" dirty="0">
                <a:solidFill>
                  <a:schemeClr val="bg1"/>
                </a:solidFill>
                <a:latin typeface="Verdana" panose="020B0604030504040204" pitchFamily="34" charset="0"/>
                <a:ea typeface="楷体" pitchFamily="49" charset="-122"/>
              </a:rPr>
              <a:t>      </a:t>
            </a:r>
            <a:endParaRPr lang="zh-CN" altLang="en-US" sz="2800" dirty="0">
              <a:solidFill>
                <a:schemeClr val="bg1"/>
              </a:solidFill>
              <a:latin typeface="Verdana" panose="020B0604030504040204" pitchFamily="34" charset="0"/>
              <a:ea typeface="楷体" pitchFamily="49" charset="-122"/>
            </a:endParaRPr>
          </a:p>
        </p:txBody>
      </p:sp>
      <p:sp>
        <p:nvSpPr>
          <p:cNvPr id="3" name="矩形 2"/>
          <p:cNvSpPr/>
          <p:nvPr/>
        </p:nvSpPr>
        <p:spPr>
          <a:xfrm>
            <a:off x="3376875" y="413621"/>
            <a:ext cx="4339650" cy="923330"/>
          </a:xfrm>
          <a:prstGeom prst="rect">
            <a:avLst/>
          </a:prstGeom>
        </p:spPr>
        <p:txBody>
          <a:bodyPr wrap="none">
            <a:spAutoFit/>
          </a:bodyPr>
          <a:lstStyle/>
          <a:p>
            <a:pPr lvl="0">
              <a:defRPr/>
            </a:pPr>
            <a:r>
              <a:rPr lang="zh-CN" altLang="en-US" sz="5400" dirty="0">
                <a:solidFill>
                  <a:schemeClr val="bg1"/>
                </a:solidFill>
                <a:latin typeface="Verdana" panose="020B0604030504040204" pitchFamily="34" charset="0"/>
                <a:ea typeface="楷体" pitchFamily="49" charset="-122"/>
              </a:rPr>
              <a:t>有损压缩</a:t>
            </a:r>
            <a:r>
              <a:rPr lang="zh-CN" altLang="zh-CN" sz="5400" dirty="0">
                <a:solidFill>
                  <a:schemeClr val="bg1"/>
                </a:solidFill>
                <a:latin typeface="Verdana" panose="020B0604030504040204" pitchFamily="34" charset="0"/>
                <a:ea typeface="楷体" pitchFamily="49" charset="-122"/>
              </a:rPr>
              <a:t>编码</a:t>
            </a:r>
            <a:endParaRPr lang="zh-CN" altLang="en-US" sz="5400" dirty="0">
              <a:solidFill>
                <a:schemeClr val="bg1"/>
              </a:solidFill>
              <a:latin typeface="Verdana" panose="020B0604030504040204" pitchFamily="34" charset="0"/>
              <a:ea typeface="楷体"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142" y="1444578"/>
            <a:ext cx="10803988" cy="4936736"/>
          </a:xfrm>
          <a:prstGeom prst="rect">
            <a:avLst/>
          </a:prstGeom>
        </p:spPr>
        <p:txBody>
          <a:bodyPr wrap="square">
            <a:spAutoFit/>
          </a:bodyPr>
          <a:lstStyle/>
          <a:p>
            <a:pPr lvl="1" fontAlgn="base">
              <a:spcBef>
                <a:spcPct val="20000"/>
              </a:spcBef>
              <a:spcAft>
                <a:spcPct val="0"/>
              </a:spcAft>
              <a:buClr>
                <a:srgbClr val="2F2F2F"/>
              </a:buClr>
              <a:buSzPct val="50000"/>
            </a:pPr>
            <a:endParaRPr lang="en-US" altLang="zh-CN" dirty="0"/>
          </a:p>
          <a:p>
            <a:pPr lvl="1" fontAlgn="base">
              <a:spcBef>
                <a:spcPct val="20000"/>
              </a:spcBef>
              <a:spcAft>
                <a:spcPct val="0"/>
              </a:spcAft>
              <a:buClr>
                <a:srgbClr val="2F2F2F"/>
              </a:buClr>
              <a:buSzPct val="50000"/>
            </a:pPr>
            <a:r>
              <a:rPr lang="zh-CN" altLang="zh-CN" sz="2800" dirty="0">
                <a:solidFill>
                  <a:schemeClr val="bg1"/>
                </a:solidFill>
                <a:latin typeface="Verdana" panose="020B0604030504040204" pitchFamily="34" charset="0"/>
                <a:ea typeface="楷体" pitchFamily="49" charset="-122"/>
              </a:rPr>
              <a:t>为了提高数据的传输效率，压缩技术就能起到很好的作用。即使网络速度已相对较快的今天，仍然要考虑传输流量，尤其是在线视频，出现卡顿是会影响用户体验，因此采用的都是压缩后的视频数据，而且是有损压缩为主。</a:t>
            </a:r>
            <a:endParaRPr lang="zh-CN" altLang="zh-CN" sz="2800" dirty="0">
              <a:solidFill>
                <a:schemeClr val="bg1"/>
              </a:solidFill>
              <a:latin typeface="Verdana" panose="020B0604030504040204" pitchFamily="34" charset="0"/>
              <a:ea typeface="楷体" pitchFamily="49" charset="-122"/>
            </a:endParaRPr>
          </a:p>
          <a:p>
            <a:pPr lvl="1" fontAlgn="base">
              <a:spcBef>
                <a:spcPct val="20000"/>
              </a:spcBef>
              <a:spcAft>
                <a:spcPct val="0"/>
              </a:spcAft>
              <a:buClr>
                <a:srgbClr val="2F2F2F"/>
              </a:buClr>
              <a:buSzPct val="50000"/>
            </a:pPr>
            <a:endParaRPr lang="en-US" altLang="zh-CN" sz="2800" dirty="0">
              <a:solidFill>
                <a:schemeClr val="bg1"/>
              </a:solidFill>
              <a:latin typeface="Verdana" panose="020B0604030504040204" pitchFamily="34" charset="0"/>
              <a:ea typeface="楷体" pitchFamily="49" charset="-122"/>
            </a:endParaRPr>
          </a:p>
          <a:p>
            <a:pPr lvl="1" fontAlgn="base">
              <a:spcBef>
                <a:spcPct val="20000"/>
              </a:spcBef>
              <a:spcAft>
                <a:spcPct val="0"/>
              </a:spcAft>
              <a:buClr>
                <a:srgbClr val="2F2F2F"/>
              </a:buClr>
              <a:buSzPct val="50000"/>
            </a:pPr>
            <a:r>
              <a:rPr lang="zh-CN" altLang="zh-CN" sz="2800" dirty="0">
                <a:solidFill>
                  <a:schemeClr val="bg1"/>
                </a:solidFill>
                <a:latin typeface="Verdana" panose="020B0604030504040204" pitchFamily="34" charset="0"/>
                <a:ea typeface="楷体" pitchFamily="49" charset="-122"/>
              </a:rPr>
              <a:t>大多数音、视频和图像数据都是压缩的，相应的播放程序中有解压计算。通用的压缩解压程序，如</a:t>
            </a:r>
            <a:r>
              <a:rPr lang="en-US" altLang="zh-CN" sz="2800" dirty="0">
                <a:solidFill>
                  <a:schemeClr val="bg1"/>
                </a:solidFill>
                <a:latin typeface="Verdana" panose="020B0604030504040204" pitchFamily="34" charset="0"/>
                <a:ea typeface="楷体" pitchFamily="49" charset="-122"/>
              </a:rPr>
              <a:t>ZIP</a:t>
            </a:r>
            <a:r>
              <a:rPr lang="zh-CN" altLang="zh-CN" sz="2800" dirty="0">
                <a:solidFill>
                  <a:schemeClr val="bg1"/>
                </a:solidFill>
                <a:latin typeface="Verdana" panose="020B0604030504040204" pitchFamily="34" charset="0"/>
                <a:ea typeface="楷体" pitchFamily="49" charset="-122"/>
              </a:rPr>
              <a:t>、</a:t>
            </a:r>
            <a:r>
              <a:rPr lang="en-US" altLang="zh-CN" sz="2800" dirty="0">
                <a:solidFill>
                  <a:schemeClr val="bg1"/>
                </a:solidFill>
                <a:latin typeface="Verdana" panose="020B0604030504040204" pitchFamily="34" charset="0"/>
                <a:ea typeface="楷体" pitchFamily="49" charset="-122"/>
              </a:rPr>
              <a:t>RAR</a:t>
            </a:r>
            <a:r>
              <a:rPr lang="zh-CN" altLang="zh-CN" sz="2800" dirty="0">
                <a:solidFill>
                  <a:schemeClr val="bg1"/>
                </a:solidFill>
                <a:latin typeface="Verdana" panose="020B0604030504040204" pitchFamily="34" charset="0"/>
                <a:ea typeface="楷体" pitchFamily="49" charset="-122"/>
              </a:rPr>
              <a:t>等，它们的主要作用是在传输多个文件时，将其压缩在一个包中，看上去是一个文件，这个过程称为“打包”。接收到这个压缩文件后再经过解压（称为解包）还原。</a:t>
            </a:r>
            <a:endParaRPr lang="zh-CN" altLang="en-US" sz="2800" dirty="0">
              <a:solidFill>
                <a:schemeClr val="bg1"/>
              </a:solidFill>
              <a:latin typeface="Verdana" panose="020B0604030504040204" pitchFamily="34" charset="0"/>
              <a:ea typeface="楷体" pitchFamily="49" charset="-122"/>
            </a:endParaRPr>
          </a:p>
        </p:txBody>
      </p:sp>
      <p:sp>
        <p:nvSpPr>
          <p:cNvPr id="3" name="矩形 2"/>
          <p:cNvSpPr/>
          <p:nvPr/>
        </p:nvSpPr>
        <p:spPr>
          <a:xfrm>
            <a:off x="3376875" y="413621"/>
            <a:ext cx="4339650" cy="923330"/>
          </a:xfrm>
          <a:prstGeom prst="rect">
            <a:avLst/>
          </a:prstGeom>
        </p:spPr>
        <p:txBody>
          <a:bodyPr wrap="none">
            <a:spAutoFit/>
          </a:bodyPr>
          <a:lstStyle/>
          <a:p>
            <a:pPr lvl="0">
              <a:defRPr/>
            </a:pPr>
            <a:r>
              <a:rPr lang="zh-CN" altLang="en-US" sz="5400" dirty="0">
                <a:solidFill>
                  <a:schemeClr val="bg1"/>
                </a:solidFill>
                <a:latin typeface="Verdana" panose="020B0604030504040204" pitchFamily="34" charset="0"/>
                <a:ea typeface="楷体" pitchFamily="49" charset="-122"/>
              </a:rPr>
              <a:t>有损压缩</a:t>
            </a:r>
            <a:r>
              <a:rPr lang="zh-CN" altLang="zh-CN" sz="5400" dirty="0">
                <a:solidFill>
                  <a:schemeClr val="bg1"/>
                </a:solidFill>
                <a:latin typeface="Verdana" panose="020B0604030504040204" pitchFamily="34" charset="0"/>
                <a:ea typeface="楷体" pitchFamily="49" charset="-122"/>
              </a:rPr>
              <a:t>编码</a:t>
            </a:r>
            <a:endParaRPr lang="zh-CN" altLang="en-US" sz="5400" dirty="0">
              <a:solidFill>
                <a:schemeClr val="bg1"/>
              </a:solidFill>
              <a:latin typeface="Verdana" panose="020B0604030504040204" pitchFamily="34" charset="0"/>
              <a:ea typeface="楷体"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852" y="372366"/>
            <a:ext cx="10803988" cy="6278642"/>
          </a:xfrm>
          <a:prstGeom prst="rect">
            <a:avLst/>
          </a:prstGeom>
        </p:spPr>
        <p:txBody>
          <a:bodyPr wrap="square">
            <a:spAutoFit/>
          </a:bodyPr>
          <a:lstStyle/>
          <a:p>
            <a:pPr lvl="1" fontAlgn="base">
              <a:spcBef>
                <a:spcPct val="20000"/>
              </a:spcBef>
              <a:spcAft>
                <a:spcPct val="0"/>
              </a:spcAft>
              <a:buClr>
                <a:srgbClr val="2F2F2F"/>
              </a:buClr>
              <a:buSzPct val="50000"/>
            </a:pPr>
            <a:endParaRPr lang="en-US" altLang="zh-CN" dirty="0"/>
          </a:p>
          <a:p>
            <a:r>
              <a:rPr lang="en-US" altLang="zh-CN" sz="2400" dirty="0">
                <a:solidFill>
                  <a:schemeClr val="bg1"/>
                </a:solidFill>
                <a:latin typeface="Verdana" panose="020B0604030504040204" pitchFamily="34" charset="0"/>
                <a:ea typeface="楷体" pitchFamily="49" charset="-122"/>
              </a:rPr>
              <a:t>     </a:t>
            </a:r>
            <a:r>
              <a:rPr lang="zh-CN" altLang="zh-CN" sz="2400" dirty="0">
                <a:solidFill>
                  <a:schemeClr val="bg1"/>
                </a:solidFill>
                <a:latin typeface="Verdana" panose="020B0604030504040204" pitchFamily="34" charset="0"/>
                <a:ea typeface="楷体" pitchFamily="49" charset="-122"/>
              </a:rPr>
              <a:t>数据科学是以研究数据为中心的科学。数据可以被归纳为是在计算机中存储、运算、交换和管理的所有的</a:t>
            </a:r>
            <a:r>
              <a:rPr lang="en-US" altLang="zh-CN" sz="2400" dirty="0">
                <a:solidFill>
                  <a:schemeClr val="bg1"/>
                </a:solidFill>
                <a:latin typeface="Verdana" panose="020B0604030504040204" pitchFamily="34" charset="0"/>
                <a:ea typeface="楷体" pitchFamily="49" charset="-122"/>
              </a:rPr>
              <a:t>0</a:t>
            </a:r>
            <a:r>
              <a:rPr lang="zh-CN" altLang="zh-CN" sz="2400" dirty="0">
                <a:solidFill>
                  <a:schemeClr val="bg1"/>
                </a:solidFill>
                <a:latin typeface="Verdana" panose="020B0604030504040204" pitchFamily="34" charset="0"/>
                <a:ea typeface="楷体" pitchFamily="49" charset="-122"/>
              </a:rPr>
              <a:t>和</a:t>
            </a:r>
            <a:r>
              <a:rPr lang="en-US" altLang="zh-CN" sz="2400" dirty="0">
                <a:solidFill>
                  <a:schemeClr val="bg1"/>
                </a:solidFill>
                <a:latin typeface="Verdana" panose="020B0604030504040204" pitchFamily="34" charset="0"/>
                <a:ea typeface="楷体" pitchFamily="49" charset="-122"/>
              </a:rPr>
              <a:t>1</a:t>
            </a:r>
            <a:r>
              <a:rPr lang="zh-CN" altLang="zh-CN" sz="2400" dirty="0">
                <a:solidFill>
                  <a:schemeClr val="bg1"/>
                </a:solidFill>
                <a:latin typeface="Verdana" panose="020B0604030504040204" pitchFamily="34" charset="0"/>
                <a:ea typeface="楷体" pitchFamily="49" charset="-122"/>
              </a:rPr>
              <a:t>。数据可以被分类为数和码。</a:t>
            </a:r>
            <a:endParaRPr lang="zh-CN" altLang="zh-CN" sz="2400" dirty="0">
              <a:solidFill>
                <a:schemeClr val="bg1"/>
              </a:solidFill>
              <a:latin typeface="Verdana" panose="020B0604030504040204" pitchFamily="34" charset="0"/>
              <a:ea typeface="楷体" pitchFamily="49" charset="-122"/>
            </a:endParaRPr>
          </a:p>
          <a:p>
            <a:r>
              <a:rPr lang="en-US" altLang="zh-CN" sz="2400" dirty="0">
                <a:solidFill>
                  <a:schemeClr val="bg1"/>
                </a:solidFill>
                <a:latin typeface="Verdana" panose="020B0604030504040204" pitchFamily="34" charset="0"/>
                <a:ea typeface="楷体" pitchFamily="49" charset="-122"/>
              </a:rPr>
              <a:t>    </a:t>
            </a:r>
            <a:r>
              <a:rPr lang="zh-CN" altLang="zh-CN" sz="2400" dirty="0">
                <a:solidFill>
                  <a:schemeClr val="bg1"/>
                </a:solidFill>
                <a:latin typeface="Verdana" panose="020B0604030504040204" pitchFamily="34" charset="0"/>
                <a:ea typeface="楷体" pitchFamily="49" charset="-122"/>
              </a:rPr>
              <a:t>编码的目的是为了对特定的对象进行唯一标识以便检索、交换和处理。编码需要按照一定的规则，这些规则就叫做码制。编码是计算机数据的基本表示形式。</a:t>
            </a:r>
            <a:endParaRPr lang="zh-CN" altLang="zh-CN" sz="2400" dirty="0">
              <a:solidFill>
                <a:schemeClr val="bg1"/>
              </a:solidFill>
              <a:latin typeface="Verdana" panose="020B0604030504040204" pitchFamily="34" charset="0"/>
              <a:ea typeface="楷体" pitchFamily="49" charset="-122"/>
            </a:endParaRPr>
          </a:p>
          <a:p>
            <a:r>
              <a:rPr lang="en-US" altLang="zh-CN" sz="2400" dirty="0">
                <a:solidFill>
                  <a:schemeClr val="bg1"/>
                </a:solidFill>
                <a:latin typeface="Verdana" panose="020B0604030504040204" pitchFamily="34" charset="0"/>
                <a:ea typeface="楷体" pitchFamily="49" charset="-122"/>
              </a:rPr>
              <a:t>   </a:t>
            </a:r>
            <a:r>
              <a:rPr lang="zh-CN" altLang="zh-CN" sz="2400" dirty="0">
                <a:solidFill>
                  <a:schemeClr val="bg1"/>
                </a:solidFill>
                <a:latin typeface="Verdana" panose="020B0604030504040204" pitchFamily="34" charset="0"/>
                <a:ea typeface="楷体" pitchFamily="49" charset="-122"/>
              </a:rPr>
              <a:t>多媒体包括文本、音频、视频、图形图像和动画等数据类型</a:t>
            </a:r>
            <a:r>
              <a:rPr lang="zh-CN" altLang="en-US" sz="2400" dirty="0">
                <a:solidFill>
                  <a:schemeClr val="bg1"/>
                </a:solidFill>
                <a:latin typeface="Verdana" panose="020B0604030504040204" pitchFamily="34" charset="0"/>
                <a:ea typeface="楷体" pitchFamily="49" charset="-122"/>
              </a:rPr>
              <a:t>。</a:t>
            </a:r>
            <a:r>
              <a:rPr lang="zh-CN" altLang="zh-CN" sz="2400" dirty="0">
                <a:solidFill>
                  <a:schemeClr val="bg1"/>
                </a:solidFill>
                <a:latin typeface="Verdana" panose="020B0604030504040204" pitchFamily="34" charset="0"/>
                <a:ea typeface="楷体" pitchFamily="49" charset="-122"/>
              </a:rPr>
              <a:t>文本由字符组成。文本中的字符为定长二进制代码，因此文本数据就是字符编码的二进制序列。例如，英文为单字节，汉字为双字节。</a:t>
            </a:r>
            <a:endParaRPr lang="zh-CN" altLang="zh-CN" sz="2400" dirty="0">
              <a:solidFill>
                <a:schemeClr val="bg1"/>
              </a:solidFill>
              <a:latin typeface="Verdana" panose="020B0604030504040204" pitchFamily="34" charset="0"/>
              <a:ea typeface="楷体" pitchFamily="49" charset="-122"/>
            </a:endParaRPr>
          </a:p>
          <a:p>
            <a:r>
              <a:rPr lang="en-US" altLang="zh-CN" sz="2400" dirty="0">
                <a:solidFill>
                  <a:schemeClr val="bg1"/>
                </a:solidFill>
                <a:latin typeface="Verdana" panose="020B0604030504040204" pitchFamily="34" charset="0"/>
                <a:ea typeface="楷体" pitchFamily="49" charset="-122"/>
              </a:rPr>
              <a:t>   ASCII</a:t>
            </a:r>
            <a:r>
              <a:rPr lang="zh-CN" altLang="zh-CN" sz="2400" dirty="0">
                <a:solidFill>
                  <a:schemeClr val="bg1"/>
                </a:solidFill>
                <a:latin typeface="Verdana" panose="020B0604030504040204" pitchFamily="34" charset="0"/>
                <a:ea typeface="楷体" pitchFamily="49" charset="-122"/>
              </a:rPr>
              <a:t>是计算机数据交换的标准代码，也是基础代码，是单字节编码。</a:t>
            </a:r>
            <a:r>
              <a:rPr lang="en-US" altLang="zh-CN" sz="2400" dirty="0">
                <a:solidFill>
                  <a:schemeClr val="bg1"/>
                </a:solidFill>
                <a:latin typeface="Verdana" panose="020B0604030504040204" pitchFamily="34" charset="0"/>
                <a:ea typeface="楷体" pitchFamily="49" charset="-122"/>
              </a:rPr>
              <a:t>Unicode</a:t>
            </a:r>
            <a:r>
              <a:rPr lang="zh-CN" altLang="zh-CN" sz="2400" dirty="0">
                <a:solidFill>
                  <a:schemeClr val="bg1"/>
                </a:solidFill>
                <a:latin typeface="Verdana" panose="020B0604030504040204" pitchFamily="34" charset="0"/>
                <a:ea typeface="楷体" pitchFamily="49" charset="-122"/>
              </a:rPr>
              <a:t>是通用多文种字符集，常用的是</a:t>
            </a:r>
            <a:r>
              <a:rPr lang="en-US" altLang="zh-CN" sz="2400" dirty="0">
                <a:solidFill>
                  <a:schemeClr val="bg1"/>
                </a:solidFill>
                <a:latin typeface="Verdana" panose="020B0604030504040204" pitchFamily="34" charset="0"/>
                <a:ea typeface="楷体" pitchFamily="49" charset="-122"/>
              </a:rPr>
              <a:t>Unicode16</a:t>
            </a:r>
            <a:r>
              <a:rPr lang="zh-CN" altLang="zh-CN" sz="2400" dirty="0">
                <a:solidFill>
                  <a:schemeClr val="bg1"/>
                </a:solidFill>
                <a:latin typeface="Verdana" panose="020B0604030504040204" pitchFamily="34" charset="0"/>
                <a:ea typeface="楷体" pitchFamily="49" charset="-122"/>
              </a:rPr>
              <a:t>，是双字节编码。</a:t>
            </a:r>
            <a:r>
              <a:rPr lang="en-US" altLang="zh-CN" sz="2400" dirty="0">
                <a:solidFill>
                  <a:schemeClr val="bg1"/>
                </a:solidFill>
                <a:latin typeface="Verdana" panose="020B0604030504040204" pitchFamily="34" charset="0"/>
                <a:ea typeface="楷体" pitchFamily="49" charset="-122"/>
              </a:rPr>
              <a:t>UTF</a:t>
            </a:r>
            <a:r>
              <a:rPr lang="zh-CN" altLang="zh-CN" sz="2400" dirty="0">
                <a:solidFill>
                  <a:schemeClr val="bg1"/>
                </a:solidFill>
                <a:latin typeface="Verdana" panose="020B0604030504040204" pitchFamily="34" charset="0"/>
                <a:ea typeface="楷体" pitchFamily="49" charset="-122"/>
              </a:rPr>
              <a:t>在</a:t>
            </a:r>
            <a:r>
              <a:rPr lang="en-US" altLang="zh-CN" sz="2400" dirty="0">
                <a:solidFill>
                  <a:schemeClr val="bg1"/>
                </a:solidFill>
                <a:latin typeface="Verdana" panose="020B0604030504040204" pitchFamily="34" charset="0"/>
                <a:ea typeface="楷体" pitchFamily="49" charset="-122"/>
              </a:rPr>
              <a:t>Unicode</a:t>
            </a:r>
            <a:r>
              <a:rPr lang="zh-CN" altLang="zh-CN" sz="2400" dirty="0">
                <a:solidFill>
                  <a:schemeClr val="bg1"/>
                </a:solidFill>
                <a:latin typeface="Verdana" panose="020B0604030504040204" pitchFamily="34" charset="0"/>
                <a:ea typeface="楷体" pitchFamily="49" charset="-122"/>
              </a:rPr>
              <a:t>和其他语言编码之间进行转换。汉字编码使用国标</a:t>
            </a:r>
            <a:r>
              <a:rPr lang="en-US" altLang="zh-CN" sz="2400" dirty="0">
                <a:solidFill>
                  <a:schemeClr val="bg1"/>
                </a:solidFill>
                <a:latin typeface="Verdana" panose="020B0604030504040204" pitchFamily="34" charset="0"/>
                <a:ea typeface="楷体" pitchFamily="49" charset="-122"/>
              </a:rPr>
              <a:t>GB18030</a:t>
            </a:r>
            <a:r>
              <a:rPr lang="zh-CN" altLang="zh-CN" sz="2400" dirty="0">
                <a:solidFill>
                  <a:schemeClr val="bg1"/>
                </a:solidFill>
                <a:latin typeface="Verdana" panose="020B0604030504040204" pitchFamily="34" charset="0"/>
                <a:ea typeface="楷体" pitchFamily="49" charset="-122"/>
              </a:rPr>
              <a:t>，最新的</a:t>
            </a:r>
            <a:r>
              <a:rPr lang="en-US" altLang="zh-CN" sz="2400" dirty="0">
                <a:solidFill>
                  <a:schemeClr val="bg1"/>
                </a:solidFill>
                <a:latin typeface="Verdana" panose="020B0604030504040204" pitchFamily="34" charset="0"/>
                <a:ea typeface="楷体" pitchFamily="49" charset="-122"/>
              </a:rPr>
              <a:t>2005</a:t>
            </a:r>
            <a:r>
              <a:rPr lang="zh-CN" altLang="zh-CN" sz="2400" dirty="0">
                <a:solidFill>
                  <a:schemeClr val="bg1"/>
                </a:solidFill>
                <a:latin typeface="Verdana" panose="020B0604030504040204" pitchFamily="34" charset="0"/>
                <a:ea typeface="楷体" pitchFamily="49" charset="-122"/>
              </a:rPr>
              <a:t>版包含了</a:t>
            </a:r>
            <a:r>
              <a:rPr lang="en-US" altLang="zh-CN" sz="2400" dirty="0">
                <a:solidFill>
                  <a:schemeClr val="bg1"/>
                </a:solidFill>
                <a:latin typeface="Verdana" panose="020B0604030504040204" pitchFamily="34" charset="0"/>
                <a:ea typeface="楷体" pitchFamily="49" charset="-122"/>
              </a:rPr>
              <a:t>7</a:t>
            </a:r>
            <a:r>
              <a:rPr lang="zh-CN" altLang="zh-CN" sz="2400" dirty="0">
                <a:solidFill>
                  <a:schemeClr val="bg1"/>
                </a:solidFill>
                <a:latin typeface="Verdana" panose="020B0604030504040204" pitchFamily="34" charset="0"/>
                <a:ea typeface="楷体" pitchFamily="49" charset="-122"/>
              </a:rPr>
              <a:t>万多个汉字。</a:t>
            </a:r>
            <a:endParaRPr lang="zh-CN" altLang="zh-CN" sz="2400" dirty="0">
              <a:solidFill>
                <a:schemeClr val="bg1"/>
              </a:solidFill>
              <a:latin typeface="Verdana" panose="020B0604030504040204" pitchFamily="34" charset="0"/>
              <a:ea typeface="楷体" pitchFamily="49" charset="-122"/>
            </a:endParaRPr>
          </a:p>
          <a:p>
            <a:r>
              <a:rPr lang="en-US" altLang="zh-CN" sz="2400">
                <a:solidFill>
                  <a:schemeClr val="bg1"/>
                </a:solidFill>
                <a:latin typeface="Verdana" panose="020B0604030504040204" pitchFamily="34" charset="0"/>
                <a:ea typeface="楷体" pitchFamily="49" charset="-122"/>
              </a:rPr>
              <a:t>   </a:t>
            </a:r>
            <a:r>
              <a:rPr lang="zh-CN" altLang="zh-CN" sz="2400">
                <a:solidFill>
                  <a:schemeClr val="bg1"/>
                </a:solidFill>
                <a:latin typeface="Verdana" panose="020B0604030504040204" pitchFamily="34" charset="0"/>
                <a:ea typeface="楷体" pitchFamily="49" charset="-122"/>
              </a:rPr>
              <a:t>文档</a:t>
            </a:r>
            <a:r>
              <a:rPr lang="zh-CN" altLang="zh-CN" sz="2400" dirty="0">
                <a:solidFill>
                  <a:schemeClr val="bg1"/>
                </a:solidFill>
                <a:latin typeface="Verdana" panose="020B0604030504040204" pitchFamily="34" charset="0"/>
                <a:ea typeface="楷体" pitchFamily="49" charset="-122"/>
              </a:rPr>
              <a:t>是文本格式的扩展，除了文本字符还包括格式控制的排版信息。</a:t>
            </a:r>
            <a:endParaRPr lang="zh-CN" altLang="zh-CN" sz="2400" dirty="0">
              <a:solidFill>
                <a:schemeClr val="bg1"/>
              </a:solidFill>
              <a:latin typeface="Verdana" panose="020B0604030504040204" pitchFamily="34" charset="0"/>
              <a:ea typeface="楷体" pitchFamily="49" charset="-122"/>
            </a:endParaRPr>
          </a:p>
          <a:p>
            <a:r>
              <a:rPr lang="zh-CN" altLang="zh-CN" sz="2400" dirty="0">
                <a:solidFill>
                  <a:schemeClr val="bg1"/>
                </a:solidFill>
                <a:latin typeface="Verdana" panose="020B0604030504040204" pitchFamily="34" charset="0"/>
                <a:ea typeface="楷体" pitchFamily="49" charset="-122"/>
              </a:rPr>
              <a:t>数据压缩能够减少存储的数据量，但主要目的是为了传输。数据压缩是不等长编码。数据压缩有无损压缩和有损压缩两种。霍夫曼编码、</a:t>
            </a:r>
            <a:r>
              <a:rPr lang="en-US" altLang="zh-CN" sz="2400" dirty="0">
                <a:solidFill>
                  <a:schemeClr val="bg1"/>
                </a:solidFill>
                <a:latin typeface="Verdana" panose="020B0604030504040204" pitchFamily="34" charset="0"/>
                <a:ea typeface="楷体" pitchFamily="49" charset="-122"/>
              </a:rPr>
              <a:t>RLE</a:t>
            </a:r>
            <a:r>
              <a:rPr lang="zh-CN" altLang="zh-CN" sz="2400" dirty="0">
                <a:solidFill>
                  <a:schemeClr val="bg1"/>
                </a:solidFill>
                <a:latin typeface="Verdana" panose="020B0604030504040204" pitchFamily="34" charset="0"/>
                <a:ea typeface="楷体" pitchFamily="49" charset="-122"/>
              </a:rPr>
              <a:t>是常用的无损压缩编码方法。</a:t>
            </a:r>
            <a:endParaRPr lang="zh-CN" altLang="zh-CN" sz="2400" dirty="0">
              <a:solidFill>
                <a:schemeClr val="bg1"/>
              </a:solidFill>
              <a:latin typeface="Verdana" panose="020B0604030504040204" pitchFamily="34" charset="0"/>
              <a:ea typeface="楷体" pitchFamily="49" charset="-122"/>
            </a:endParaRPr>
          </a:p>
        </p:txBody>
      </p:sp>
      <p:sp>
        <p:nvSpPr>
          <p:cNvPr id="3" name="矩形 2"/>
          <p:cNvSpPr/>
          <p:nvPr/>
        </p:nvSpPr>
        <p:spPr>
          <a:xfrm>
            <a:off x="782265" y="-89299"/>
            <a:ext cx="1569660" cy="923330"/>
          </a:xfrm>
          <a:prstGeom prst="rect">
            <a:avLst/>
          </a:prstGeom>
        </p:spPr>
        <p:txBody>
          <a:bodyPr wrap="none">
            <a:spAutoFit/>
          </a:bodyPr>
          <a:lstStyle/>
          <a:p>
            <a:pPr lvl="0">
              <a:defRPr/>
            </a:pPr>
            <a:r>
              <a:rPr lang="zh-CN" altLang="en-US" sz="5400" dirty="0">
                <a:solidFill>
                  <a:schemeClr val="bg1"/>
                </a:solidFill>
                <a:latin typeface="Verdana" panose="020B0604030504040204" pitchFamily="34" charset="0"/>
                <a:ea typeface="楷体" pitchFamily="49" charset="-122"/>
              </a:rPr>
              <a:t>小结</a:t>
            </a:r>
            <a:endParaRPr lang="zh-CN" altLang="en-US" sz="5400" dirty="0">
              <a:solidFill>
                <a:schemeClr val="bg1"/>
              </a:solidFill>
              <a:latin typeface="Verdana" panose="020B0604030504040204" pitchFamily="34" charset="0"/>
              <a:ea typeface="楷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8"/>
          <p:cNvSpPr>
            <a:spLocks noChangeArrowheads="1"/>
          </p:cNvSpPr>
          <p:nvPr/>
        </p:nvSpPr>
        <p:spPr bwMode="auto">
          <a:xfrm>
            <a:off x="0" y="690699"/>
            <a:ext cx="18207698"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90204" pitchFamily="34" charset="0"/>
              </a:defRPr>
            </a:lvl1pPr>
            <a:lvl2pPr eaLnBrk="0" fontAlgn="base" hangingPunct="0">
              <a:spcBef>
                <a:spcPct val="0"/>
              </a:spcBef>
              <a:spcAft>
                <a:spcPct val="0"/>
              </a:spcAft>
              <a:defRPr>
                <a:solidFill>
                  <a:schemeClr val="tx1"/>
                </a:solidFill>
                <a:latin typeface="Arial" panose="020B0604020202090204" pitchFamily="34" charset="0"/>
              </a:defRPr>
            </a:lvl2pPr>
            <a:lvl3pPr eaLnBrk="0" fontAlgn="base" hangingPunct="0">
              <a:spcBef>
                <a:spcPct val="0"/>
              </a:spcBef>
              <a:spcAft>
                <a:spcPct val="0"/>
              </a:spcAft>
              <a:defRPr>
                <a:solidFill>
                  <a:schemeClr val="tx1"/>
                </a:solidFill>
                <a:latin typeface="Arial" panose="020B0604020202090204" pitchFamily="34" charset="0"/>
              </a:defRPr>
            </a:lvl3pPr>
            <a:lvl4pPr eaLnBrk="0" fontAlgn="base" hangingPunct="0">
              <a:spcBef>
                <a:spcPct val="0"/>
              </a:spcBef>
              <a:spcAft>
                <a:spcPct val="0"/>
              </a:spcAft>
              <a:defRPr>
                <a:solidFill>
                  <a:schemeClr val="tx1"/>
                </a:solidFill>
                <a:latin typeface="Arial" panose="020B0604020202090204" pitchFamily="34" charset="0"/>
              </a:defRPr>
            </a:lvl4pPr>
            <a:lvl5pPr eaLnBrk="0" fontAlgn="base" hangingPunct="0">
              <a:spcBef>
                <a:spcPct val="0"/>
              </a:spcBef>
              <a:spcAft>
                <a:spcPct val="0"/>
              </a:spcAft>
              <a:defRPr>
                <a:solidFill>
                  <a:schemeClr val="tx1"/>
                </a:solidFill>
                <a:latin typeface="Arial" panose="020B0604020202090204" pitchFamily="34" charset="0"/>
              </a:defRPr>
            </a:lvl5pPr>
            <a:lvl6pPr eaLnBrk="0" fontAlgn="base" hangingPunct="0">
              <a:spcBef>
                <a:spcPct val="0"/>
              </a:spcBef>
              <a:spcAft>
                <a:spcPct val="0"/>
              </a:spcAft>
              <a:defRPr>
                <a:solidFill>
                  <a:schemeClr val="tx1"/>
                </a:solidFill>
                <a:latin typeface="Arial" panose="020B0604020202090204" pitchFamily="34" charset="0"/>
              </a:defRPr>
            </a:lvl6pPr>
            <a:lvl7pPr eaLnBrk="0" fontAlgn="base" hangingPunct="0">
              <a:spcBef>
                <a:spcPct val="0"/>
              </a:spcBef>
              <a:spcAft>
                <a:spcPct val="0"/>
              </a:spcAft>
              <a:defRPr>
                <a:solidFill>
                  <a:schemeClr val="tx1"/>
                </a:solidFill>
                <a:latin typeface="Arial" panose="020B0604020202090204" pitchFamily="34" charset="0"/>
              </a:defRPr>
            </a:lvl7pPr>
            <a:lvl8pPr eaLnBrk="0" fontAlgn="base" hangingPunct="0">
              <a:spcBef>
                <a:spcPct val="0"/>
              </a:spcBef>
              <a:spcAft>
                <a:spcPct val="0"/>
              </a:spcAft>
              <a:defRPr>
                <a:solidFill>
                  <a:schemeClr val="tx1"/>
                </a:solidFill>
                <a:latin typeface="Arial" panose="020B0604020202090204" pitchFamily="34" charset="0"/>
              </a:defRPr>
            </a:lvl8pPr>
            <a:lvl9pPr eaLnBrk="0" fontAlgn="base" hangingPunct="0">
              <a:spcBef>
                <a:spcPct val="0"/>
              </a:spcBef>
              <a:spcAft>
                <a:spcPct val="0"/>
              </a:spcAft>
              <a:defRPr>
                <a:solidFill>
                  <a:schemeClr val="tx1"/>
                </a:solidFill>
                <a:latin typeface="Arial" panose="020B060402020209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lang="zh-CN" altLang="zh-CN" sz="2400" b="1" dirty="0">
                <a:solidFill>
                  <a:schemeClr val="bg1"/>
                </a:solidFill>
                <a:latin typeface="Candara"/>
                <a:ea typeface="华文楷体" panose="02010600040101010101" pitchFamily="2" charset="-122"/>
              </a:rPr>
              <a:t>任何进制的数，按本节开始所示的多项式展开后相加的结果就是十进制。</a:t>
            </a:r>
            <a:endParaRPr lang="en-US" altLang="zh-CN"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lang="zh-CN" altLang="zh-CN" sz="2400" b="1" dirty="0">
                <a:solidFill>
                  <a:schemeClr val="bg1"/>
                </a:solidFill>
                <a:latin typeface="Candara"/>
                <a:ea typeface="华文楷体" panose="02010600040101010101" pitchFamily="2" charset="-122"/>
              </a:rPr>
              <a:t>二进制就是按照二进制多项式展开。例如，转换</a:t>
            </a:r>
            <a:r>
              <a:rPr lang="en-US" altLang="zh-CN" sz="2400" b="1" dirty="0">
                <a:solidFill>
                  <a:schemeClr val="bg1"/>
                </a:solidFill>
                <a:latin typeface="Candara"/>
                <a:ea typeface="华文楷体" panose="02010600040101010101" pitchFamily="2" charset="-122"/>
              </a:rPr>
              <a:t>101001102</a:t>
            </a:r>
            <a:r>
              <a:rPr lang="zh-CN" altLang="en-US" sz="2400" b="1" dirty="0">
                <a:solidFill>
                  <a:schemeClr val="bg1"/>
                </a:solidFill>
                <a:latin typeface="Candara"/>
                <a:ea typeface="华文楷体" panose="02010600040101010101" pitchFamily="2" charset="-122"/>
              </a:rPr>
              <a:t>为十进制的展开求和如下：</a:t>
            </a:r>
            <a:endParaRPr lang="zh-CN" altLang="en-US"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lang="en-US" altLang="zh-CN" sz="2400" b="1" dirty="0">
                <a:solidFill>
                  <a:schemeClr val="bg1"/>
                </a:solidFill>
                <a:latin typeface="Candara"/>
                <a:ea typeface="华文楷体" panose="02010600040101010101" pitchFamily="2" charset="-122"/>
              </a:rPr>
              <a:t>1×27+0×26+1×25+0×24+0×23+1×22+1×21+0×20 =128+32+4+2=16610</a:t>
            </a:r>
            <a:endParaRPr lang="en-US" altLang="zh-CN"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sz="2400" b="1" dirty="0">
              <a:solidFill>
                <a:schemeClr val="bg1"/>
              </a:solidFill>
              <a:latin typeface="Candara"/>
              <a:ea typeface="华文楷体" panose="02010600040101010101" pitchFamily="2" charset="-122"/>
            </a:endParaRPr>
          </a:p>
          <a:p>
            <a:r>
              <a:rPr lang="zh-CN" altLang="en-US" sz="2400" b="1" dirty="0">
                <a:solidFill>
                  <a:schemeClr val="bg1"/>
                </a:solidFill>
                <a:latin typeface="Candara"/>
                <a:ea typeface="华文楷体" panose="02010600040101010101" pitchFamily="2" charset="-122"/>
              </a:rPr>
              <a:t>十进制转换为二进制：</a:t>
            </a:r>
            <a:endParaRPr lang="en-US" altLang="zh-CN"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lang="zh-CN" altLang="en-US" sz="2400" b="1" dirty="0">
                <a:solidFill>
                  <a:schemeClr val="bg1"/>
                </a:solidFill>
                <a:latin typeface="Candara"/>
                <a:ea typeface="华文楷体" panose="02010600040101010101" pitchFamily="2" charset="-122"/>
              </a:rPr>
              <a:t>	</a:t>
            </a:r>
            <a:endParaRPr lang="zh-CN" altLang="en-US"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90204" pitchFamily="34" charset="0"/>
            </a:endParaRPr>
          </a:p>
        </p:txBody>
      </p:sp>
      <p:sp>
        <p:nvSpPr>
          <p:cNvPr id="23" name="Rectangle 20"/>
          <p:cNvSpPr>
            <a:spLocks noChangeArrowheads="1"/>
          </p:cNvSpPr>
          <p:nvPr/>
        </p:nvSpPr>
        <p:spPr bwMode="auto">
          <a:xfrm>
            <a:off x="-140677" y="2586765"/>
            <a:ext cx="1448479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90204" pitchFamily="34" charset="0"/>
              </a:defRPr>
            </a:lvl1pPr>
            <a:lvl2pPr eaLnBrk="0" fontAlgn="base" hangingPunct="0">
              <a:spcBef>
                <a:spcPct val="0"/>
              </a:spcBef>
              <a:spcAft>
                <a:spcPct val="0"/>
              </a:spcAft>
              <a:defRPr>
                <a:solidFill>
                  <a:schemeClr val="tx1"/>
                </a:solidFill>
                <a:latin typeface="Arial" panose="020B0604020202090204" pitchFamily="34" charset="0"/>
              </a:defRPr>
            </a:lvl2pPr>
            <a:lvl3pPr eaLnBrk="0" fontAlgn="base" hangingPunct="0">
              <a:spcBef>
                <a:spcPct val="0"/>
              </a:spcBef>
              <a:spcAft>
                <a:spcPct val="0"/>
              </a:spcAft>
              <a:defRPr>
                <a:solidFill>
                  <a:schemeClr val="tx1"/>
                </a:solidFill>
                <a:latin typeface="Arial" panose="020B0604020202090204" pitchFamily="34" charset="0"/>
              </a:defRPr>
            </a:lvl3pPr>
            <a:lvl4pPr eaLnBrk="0" fontAlgn="base" hangingPunct="0">
              <a:spcBef>
                <a:spcPct val="0"/>
              </a:spcBef>
              <a:spcAft>
                <a:spcPct val="0"/>
              </a:spcAft>
              <a:defRPr>
                <a:solidFill>
                  <a:schemeClr val="tx1"/>
                </a:solidFill>
                <a:latin typeface="Arial" panose="020B0604020202090204" pitchFamily="34" charset="0"/>
              </a:defRPr>
            </a:lvl4pPr>
            <a:lvl5pPr eaLnBrk="0" fontAlgn="base" hangingPunct="0">
              <a:spcBef>
                <a:spcPct val="0"/>
              </a:spcBef>
              <a:spcAft>
                <a:spcPct val="0"/>
              </a:spcAft>
              <a:defRPr>
                <a:solidFill>
                  <a:schemeClr val="tx1"/>
                </a:solidFill>
                <a:latin typeface="Arial" panose="020B0604020202090204" pitchFamily="34" charset="0"/>
              </a:defRPr>
            </a:lvl5pPr>
            <a:lvl6pPr eaLnBrk="0" fontAlgn="base" hangingPunct="0">
              <a:spcBef>
                <a:spcPct val="0"/>
              </a:spcBef>
              <a:spcAft>
                <a:spcPct val="0"/>
              </a:spcAft>
              <a:defRPr>
                <a:solidFill>
                  <a:schemeClr val="tx1"/>
                </a:solidFill>
                <a:latin typeface="Arial" panose="020B0604020202090204" pitchFamily="34" charset="0"/>
              </a:defRPr>
            </a:lvl6pPr>
            <a:lvl7pPr eaLnBrk="0" fontAlgn="base" hangingPunct="0">
              <a:spcBef>
                <a:spcPct val="0"/>
              </a:spcBef>
              <a:spcAft>
                <a:spcPct val="0"/>
              </a:spcAft>
              <a:defRPr>
                <a:solidFill>
                  <a:schemeClr val="tx1"/>
                </a:solidFill>
                <a:latin typeface="Arial" panose="020B0604020202090204" pitchFamily="34" charset="0"/>
              </a:defRPr>
            </a:lvl7pPr>
            <a:lvl8pPr eaLnBrk="0" fontAlgn="base" hangingPunct="0">
              <a:spcBef>
                <a:spcPct val="0"/>
              </a:spcBef>
              <a:spcAft>
                <a:spcPct val="0"/>
              </a:spcAft>
              <a:defRPr>
                <a:solidFill>
                  <a:schemeClr val="tx1"/>
                </a:solidFill>
                <a:latin typeface="Arial" panose="020B0604020202090204" pitchFamily="34" charset="0"/>
              </a:defRPr>
            </a:lvl8pPr>
            <a:lvl9pPr eaLnBrk="0" fontAlgn="base" hangingPunct="0">
              <a:spcBef>
                <a:spcPct val="0"/>
              </a:spcBef>
              <a:spcAft>
                <a:spcPct val="0"/>
              </a:spcAft>
              <a:defRPr>
                <a:solidFill>
                  <a:schemeClr val="tx1"/>
                </a:solidFill>
                <a:latin typeface="Arial" panose="020B060402020209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Courier New" panose="02070609020205090404" pitchFamily="49" charset="0"/>
                <a:ea typeface="宋体" panose="02010600030101010101" pitchFamily="2" charset="-122"/>
                <a:cs typeface="Courier New" panose="02070609020205090404" pitchFamily="49" charset="0"/>
              </a:rPr>
              <a:t>	</a:t>
            </a:r>
            <a:r>
              <a:rPr lang="zh-CN" altLang="en-US" sz="2400" b="1" dirty="0">
                <a:solidFill>
                  <a:schemeClr val="bg1"/>
                </a:solidFill>
                <a:latin typeface="Candara"/>
                <a:ea typeface="华文楷体" panose="02010600040101010101" pitchFamily="2" charset="-122"/>
              </a:rPr>
              <a:t>十进制整数部分用</a:t>
            </a:r>
            <a:r>
              <a:rPr lang="en-US" altLang="zh-CN" sz="2400" b="1" dirty="0">
                <a:solidFill>
                  <a:schemeClr val="bg1"/>
                </a:solidFill>
                <a:latin typeface="Candara"/>
                <a:ea typeface="华文楷体" panose="02010600040101010101" pitchFamily="2" charset="-122"/>
              </a:rPr>
              <a:t>2</a:t>
            </a:r>
            <a:r>
              <a:rPr lang="zh-CN" altLang="en-US" sz="2400" b="1" dirty="0">
                <a:solidFill>
                  <a:schemeClr val="bg1"/>
                </a:solidFill>
                <a:latin typeface="Candara"/>
                <a:ea typeface="华文楷体" panose="02010600040101010101" pitchFamily="2" charset="-122"/>
              </a:rPr>
              <a:t>整除，余数按顺序组合即得对应的二进制。</a:t>
            </a:r>
            <a:endParaRPr lang="en-US" altLang="zh-CN" sz="2400" b="1" dirty="0">
              <a:solidFill>
                <a:schemeClr val="bg1"/>
              </a:solidFill>
              <a:latin typeface="Candara"/>
              <a:ea typeface="华文楷体" panose="02010600040101010101" pitchFamily="2" charset="-122"/>
            </a:endParaRPr>
          </a:p>
          <a:p>
            <a:pPr lvl="0"/>
            <a:r>
              <a:rPr lang="zh-CN" altLang="en-US" sz="2400" b="1" dirty="0">
                <a:solidFill>
                  <a:schemeClr val="bg1"/>
                </a:solidFill>
                <a:latin typeface="Candara"/>
                <a:ea typeface="华文楷体" panose="02010600040101010101" pitchFamily="2" charset="-122"/>
              </a:rPr>
              <a:t>例如，将</a:t>
            </a:r>
            <a:r>
              <a:rPr lang="en-US" altLang="zh-CN" sz="2400" b="1" dirty="0">
                <a:solidFill>
                  <a:schemeClr val="bg1"/>
                </a:solidFill>
                <a:latin typeface="Candara"/>
                <a:ea typeface="华文楷体" panose="02010600040101010101" pitchFamily="2" charset="-122"/>
              </a:rPr>
              <a:t>45</a:t>
            </a:r>
            <a:r>
              <a:rPr lang="zh-CN" altLang="en-US" sz="2400" b="1" dirty="0">
                <a:solidFill>
                  <a:schemeClr val="bg1"/>
                </a:solidFill>
                <a:latin typeface="Candara"/>
                <a:ea typeface="华文楷体" panose="02010600040101010101" pitchFamily="2" charset="-122"/>
              </a:rPr>
              <a:t>转换为二进制的整除，结果是余数从高到最后按序得</a:t>
            </a:r>
            <a:r>
              <a:rPr lang="en-US" altLang="zh-CN" sz="2400" b="1" dirty="0">
                <a:solidFill>
                  <a:schemeClr val="bg1"/>
                </a:solidFill>
                <a:latin typeface="Candara"/>
                <a:ea typeface="华文楷体" panose="02010600040101010101" pitchFamily="2" charset="-122"/>
              </a:rPr>
              <a:t>101101</a:t>
            </a:r>
            <a:r>
              <a:rPr lang="zh-CN" altLang="en-US" sz="2400" b="1" dirty="0">
                <a:solidFill>
                  <a:schemeClr val="bg1"/>
                </a:solidFill>
                <a:latin typeface="Candara"/>
                <a:ea typeface="华文楷体" panose="02010600040101010101" pitchFamily="2" charset="-122"/>
              </a:rPr>
              <a:t>（</a:t>
            </a:r>
            <a:endParaRPr lang="en-US" altLang="zh-CN" sz="2400" b="1" dirty="0">
              <a:solidFill>
                <a:schemeClr val="bg1"/>
              </a:solidFill>
              <a:latin typeface="Candara"/>
              <a:ea typeface="华文楷体" panose="02010600040101010101" pitchFamily="2" charset="-122"/>
            </a:endParaRPr>
          </a:p>
          <a:p>
            <a:pPr lvl="0"/>
            <a:r>
              <a:rPr lang="zh-CN" altLang="en-US" sz="2400" b="1" dirty="0">
                <a:solidFill>
                  <a:schemeClr val="bg1"/>
                </a:solidFill>
                <a:latin typeface="Candara"/>
                <a:ea typeface="华文楷体" panose="02010600040101010101" pitchFamily="2" charset="-122"/>
              </a:rPr>
              <a:t>最后的余数是最高位）</a:t>
            </a:r>
            <a:endParaRPr lang="en-US" altLang="zh-CN"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lang="en-US" altLang="zh-CN"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lang="zh-CN" altLang="en-US" sz="2400" b="1" dirty="0">
                <a:solidFill>
                  <a:schemeClr val="bg1"/>
                </a:solidFill>
                <a:latin typeface="Candara"/>
                <a:ea typeface="华文楷体" panose="02010600040101010101" pitchFamily="2" charset="-122"/>
              </a:rPr>
              <a:t>同样，十进制小数部分乘以</a:t>
            </a:r>
            <a:r>
              <a:rPr lang="en-US" altLang="zh-CN" sz="2400" b="1" dirty="0">
                <a:solidFill>
                  <a:schemeClr val="bg1"/>
                </a:solidFill>
                <a:latin typeface="Candara"/>
                <a:ea typeface="华文楷体" panose="02010600040101010101" pitchFamily="2" charset="-122"/>
              </a:rPr>
              <a:t>2</a:t>
            </a:r>
            <a:r>
              <a:rPr lang="zh-CN" altLang="en-US" sz="2400" b="1" dirty="0">
                <a:solidFill>
                  <a:schemeClr val="bg1"/>
                </a:solidFill>
                <a:latin typeface="Candara"/>
                <a:ea typeface="华文楷体" panose="02010600040101010101" pitchFamily="2" charset="-122"/>
              </a:rPr>
              <a:t>，将进位按序组合。例如：</a:t>
            </a:r>
            <a:r>
              <a:rPr lang="en-US" altLang="zh-CN" sz="2400" b="1" dirty="0">
                <a:solidFill>
                  <a:schemeClr val="bg1"/>
                </a:solidFill>
                <a:latin typeface="Candara"/>
                <a:ea typeface="华文楷体" panose="02010600040101010101" pitchFamily="2" charset="-122"/>
              </a:rPr>
              <a:t>10</a:t>
            </a:r>
            <a:r>
              <a:rPr lang="zh-CN" altLang="en-US" sz="2400" b="1" dirty="0">
                <a:solidFill>
                  <a:schemeClr val="bg1"/>
                </a:solidFill>
                <a:latin typeface="Candara"/>
                <a:ea typeface="华文楷体" panose="02010600040101010101" pitchFamily="2" charset="-122"/>
              </a:rPr>
              <a:t>进制的</a:t>
            </a:r>
            <a:r>
              <a:rPr lang="en-US" altLang="zh-CN" sz="2400" b="1" dirty="0">
                <a:solidFill>
                  <a:schemeClr val="bg1"/>
                </a:solidFill>
                <a:latin typeface="Candara"/>
                <a:ea typeface="华文楷体" panose="02010600040101010101" pitchFamily="2" charset="-122"/>
              </a:rPr>
              <a:t>0.625</a:t>
            </a:r>
            <a:r>
              <a:rPr lang="zh-CN" altLang="en-US" sz="2400" b="1" dirty="0">
                <a:solidFill>
                  <a:schemeClr val="bg1"/>
                </a:solidFill>
                <a:latin typeface="Candara"/>
                <a:ea typeface="华文楷体" panose="02010600040101010101" pitchFamily="2" charset="-122"/>
              </a:rPr>
              <a:t>转换为</a:t>
            </a:r>
            <a:r>
              <a:rPr lang="en-US" altLang="zh-CN" sz="2400" b="1" dirty="0">
                <a:solidFill>
                  <a:schemeClr val="bg1"/>
                </a:solidFill>
                <a:latin typeface="Candara"/>
                <a:ea typeface="华文楷体" panose="02010600040101010101" pitchFamily="2" charset="-122"/>
              </a:rPr>
              <a:t>2</a:t>
            </a:r>
            <a:r>
              <a:rPr lang="zh-CN" altLang="en-US" sz="2400" b="1" dirty="0">
                <a:solidFill>
                  <a:schemeClr val="bg1"/>
                </a:solidFill>
                <a:latin typeface="Candara"/>
                <a:ea typeface="华文楷体" panose="02010600040101010101" pitchFamily="2" charset="-122"/>
              </a:rPr>
              <a:t>进制，</a:t>
            </a:r>
            <a:endParaRPr lang="en-US" altLang="zh-CN"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lang="zh-CN" altLang="en-US" sz="2400" b="1" dirty="0">
                <a:solidFill>
                  <a:schemeClr val="bg1"/>
                </a:solidFill>
                <a:latin typeface="Candara"/>
                <a:ea typeface="华文楷体" panose="02010600040101010101" pitchFamily="2" charset="-122"/>
              </a:rPr>
              <a:t>转换过程如下：</a:t>
            </a:r>
            <a:endParaRPr lang="zh-CN" altLang="en-US"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lang="zh-CN" altLang="en-US" sz="2400" b="1" dirty="0">
                <a:solidFill>
                  <a:schemeClr val="bg1"/>
                </a:solidFill>
                <a:latin typeface="Candara"/>
                <a:ea typeface="华文楷体" panose="02010600040101010101" pitchFamily="2" charset="-122"/>
              </a:rPr>
              <a:t>	</a:t>
            </a:r>
            <a:r>
              <a:rPr lang="en-US" altLang="zh-CN" sz="2400" b="1" dirty="0">
                <a:solidFill>
                  <a:schemeClr val="bg1"/>
                </a:solidFill>
                <a:latin typeface="Candara"/>
                <a:ea typeface="华文楷体" panose="02010600040101010101" pitchFamily="2" charset="-122"/>
              </a:rPr>
              <a:t>0.625 × 2		</a:t>
            </a:r>
            <a:r>
              <a:rPr lang="zh-CN" altLang="en-US" sz="2400" b="1" dirty="0">
                <a:solidFill>
                  <a:schemeClr val="bg1"/>
                </a:solidFill>
                <a:latin typeface="Candara"/>
                <a:ea typeface="华文楷体" panose="02010600040101010101" pitchFamily="2" charset="-122"/>
              </a:rPr>
              <a:t>积为</a:t>
            </a:r>
            <a:r>
              <a:rPr lang="en-US" altLang="zh-CN" sz="2400" b="1" dirty="0">
                <a:solidFill>
                  <a:schemeClr val="bg1"/>
                </a:solidFill>
                <a:latin typeface="Candara"/>
                <a:ea typeface="华文楷体" panose="02010600040101010101" pitchFamily="2" charset="-122"/>
              </a:rPr>
              <a:t>1.25	</a:t>
            </a:r>
            <a:r>
              <a:rPr lang="zh-CN" altLang="en-US" sz="2400" b="1" dirty="0">
                <a:solidFill>
                  <a:schemeClr val="bg1"/>
                </a:solidFill>
                <a:latin typeface="Candara"/>
                <a:ea typeface="华文楷体" panose="02010600040101010101" pitchFamily="2" charset="-122"/>
              </a:rPr>
              <a:t>进位位为</a:t>
            </a:r>
            <a:r>
              <a:rPr lang="en-US" altLang="zh-CN" sz="2400" b="1" dirty="0">
                <a:solidFill>
                  <a:schemeClr val="bg1"/>
                </a:solidFill>
                <a:latin typeface="Candara"/>
                <a:ea typeface="华文楷体" panose="02010600040101010101" pitchFamily="2" charset="-122"/>
              </a:rPr>
              <a:t>1</a:t>
            </a:r>
            <a:r>
              <a:rPr lang="zh-CN" altLang="en-US" sz="2400" b="1" dirty="0">
                <a:solidFill>
                  <a:schemeClr val="bg1"/>
                </a:solidFill>
                <a:latin typeface="Candara"/>
                <a:ea typeface="华文楷体" panose="02010600040101010101" pitchFamily="2" charset="-122"/>
              </a:rPr>
              <a:t>（高位）	小数部分积</a:t>
            </a:r>
            <a:r>
              <a:rPr lang="en-US" altLang="zh-CN" sz="2400" b="1" dirty="0">
                <a:solidFill>
                  <a:schemeClr val="bg1"/>
                </a:solidFill>
                <a:latin typeface="Candara"/>
                <a:ea typeface="华文楷体" panose="02010600040101010101" pitchFamily="2" charset="-122"/>
              </a:rPr>
              <a:t>0.25</a:t>
            </a:r>
            <a:endParaRPr lang="en-US" altLang="zh-CN"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lang="en-US" altLang="zh-CN" sz="2400" b="1" dirty="0">
                <a:solidFill>
                  <a:schemeClr val="bg1"/>
                </a:solidFill>
                <a:latin typeface="Candara"/>
                <a:ea typeface="华文楷体" panose="02010600040101010101" pitchFamily="2" charset="-122"/>
              </a:rPr>
              <a:t>	0.25  × 2		</a:t>
            </a:r>
            <a:r>
              <a:rPr lang="zh-CN" altLang="en-US" sz="2400" b="1" dirty="0">
                <a:solidFill>
                  <a:schemeClr val="bg1"/>
                </a:solidFill>
                <a:latin typeface="Candara"/>
                <a:ea typeface="华文楷体" panose="02010600040101010101" pitchFamily="2" charset="-122"/>
              </a:rPr>
              <a:t>积为</a:t>
            </a:r>
            <a:r>
              <a:rPr lang="en-US" altLang="zh-CN" sz="2400" b="1" dirty="0">
                <a:solidFill>
                  <a:schemeClr val="bg1"/>
                </a:solidFill>
                <a:latin typeface="Candara"/>
                <a:ea typeface="华文楷体" panose="02010600040101010101" pitchFamily="2" charset="-122"/>
              </a:rPr>
              <a:t>0.5	</a:t>
            </a:r>
            <a:r>
              <a:rPr lang="zh-CN" altLang="en-US" sz="2400" b="1" dirty="0">
                <a:solidFill>
                  <a:schemeClr val="bg1"/>
                </a:solidFill>
                <a:latin typeface="Candara"/>
                <a:ea typeface="华文楷体" panose="02010600040101010101" pitchFamily="2" charset="-122"/>
              </a:rPr>
              <a:t>进位位为</a:t>
            </a:r>
            <a:r>
              <a:rPr lang="en-US" altLang="zh-CN" sz="2400" b="1" dirty="0">
                <a:solidFill>
                  <a:schemeClr val="bg1"/>
                </a:solidFill>
                <a:latin typeface="Candara"/>
                <a:ea typeface="华文楷体" panose="02010600040101010101" pitchFamily="2" charset="-122"/>
              </a:rPr>
              <a:t>0		</a:t>
            </a:r>
            <a:r>
              <a:rPr lang="zh-CN" altLang="en-US" sz="2400" b="1" dirty="0">
                <a:solidFill>
                  <a:schemeClr val="bg1"/>
                </a:solidFill>
                <a:latin typeface="Candara"/>
                <a:ea typeface="华文楷体" panose="02010600040101010101" pitchFamily="2" charset="-122"/>
              </a:rPr>
              <a:t>小数部分积</a:t>
            </a:r>
            <a:r>
              <a:rPr lang="en-US" altLang="zh-CN" sz="2400" b="1" dirty="0">
                <a:solidFill>
                  <a:schemeClr val="bg1"/>
                </a:solidFill>
                <a:latin typeface="Candara"/>
                <a:ea typeface="华文楷体" panose="02010600040101010101" pitchFamily="2" charset="-122"/>
              </a:rPr>
              <a:t>0.5</a:t>
            </a:r>
            <a:endParaRPr lang="en-US" altLang="zh-CN"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lang="en-US" altLang="zh-CN" sz="2400" b="1" dirty="0">
                <a:solidFill>
                  <a:schemeClr val="bg1"/>
                </a:solidFill>
                <a:latin typeface="Candara"/>
                <a:ea typeface="华文楷体" panose="02010600040101010101" pitchFamily="2" charset="-122"/>
              </a:rPr>
              <a:t>	0.5   × 2		</a:t>
            </a:r>
            <a:r>
              <a:rPr lang="zh-CN" altLang="en-US" sz="2400" b="1" dirty="0">
                <a:solidFill>
                  <a:schemeClr val="bg1"/>
                </a:solidFill>
                <a:latin typeface="Candara"/>
                <a:ea typeface="华文楷体" panose="02010600040101010101" pitchFamily="2" charset="-122"/>
              </a:rPr>
              <a:t>积为</a:t>
            </a:r>
            <a:r>
              <a:rPr lang="en-US" altLang="zh-CN" sz="2400" b="1" dirty="0">
                <a:solidFill>
                  <a:schemeClr val="bg1"/>
                </a:solidFill>
                <a:latin typeface="Candara"/>
                <a:ea typeface="华文楷体" panose="02010600040101010101" pitchFamily="2" charset="-122"/>
              </a:rPr>
              <a:t>1.0	</a:t>
            </a:r>
            <a:r>
              <a:rPr lang="zh-CN" altLang="en-US" sz="2400" b="1" dirty="0">
                <a:solidFill>
                  <a:schemeClr val="bg1"/>
                </a:solidFill>
                <a:latin typeface="Candara"/>
                <a:ea typeface="华文楷体" panose="02010600040101010101" pitchFamily="2" charset="-122"/>
              </a:rPr>
              <a:t>进位位为</a:t>
            </a:r>
            <a:r>
              <a:rPr lang="en-US" altLang="zh-CN" sz="2400" b="1" dirty="0">
                <a:solidFill>
                  <a:schemeClr val="bg1"/>
                </a:solidFill>
                <a:latin typeface="Candara"/>
                <a:ea typeface="华文楷体" panose="02010600040101010101" pitchFamily="2" charset="-122"/>
              </a:rPr>
              <a:t>1</a:t>
            </a:r>
            <a:r>
              <a:rPr lang="zh-CN" altLang="en-US" sz="2400" b="1" dirty="0">
                <a:solidFill>
                  <a:schemeClr val="bg1"/>
                </a:solidFill>
                <a:latin typeface="Candara"/>
                <a:ea typeface="华文楷体" panose="02010600040101010101" pitchFamily="2" charset="-122"/>
              </a:rPr>
              <a:t>（低位）	小数部分积</a:t>
            </a:r>
            <a:r>
              <a:rPr lang="en-US" altLang="zh-CN" sz="2400" b="1" dirty="0">
                <a:solidFill>
                  <a:schemeClr val="bg1"/>
                </a:solidFill>
                <a:latin typeface="Candara"/>
                <a:ea typeface="华文楷体" panose="02010600040101010101" pitchFamily="2" charset="-122"/>
              </a:rPr>
              <a:t>0</a:t>
            </a:r>
            <a:endParaRPr lang="en-US" altLang="zh-CN"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lang="zh-CN" altLang="en-US" sz="2400" b="1" dirty="0">
                <a:solidFill>
                  <a:schemeClr val="bg1"/>
                </a:solidFill>
                <a:latin typeface="Candara"/>
                <a:ea typeface="华文楷体" panose="02010600040101010101" pitchFamily="2" charset="-122"/>
              </a:rPr>
              <a:t>将进位为从高到低排列的结果</a:t>
            </a:r>
            <a:r>
              <a:rPr lang="en-US" altLang="zh-CN" sz="2400" b="1" dirty="0">
                <a:solidFill>
                  <a:schemeClr val="bg1"/>
                </a:solidFill>
                <a:latin typeface="Candara"/>
                <a:ea typeface="华文楷体" panose="02010600040101010101" pitchFamily="2" charset="-122"/>
              </a:rPr>
              <a:t>0.101</a:t>
            </a:r>
            <a:r>
              <a:rPr lang="zh-CN" altLang="en-US" sz="2400" b="1" dirty="0">
                <a:solidFill>
                  <a:schemeClr val="bg1"/>
                </a:solidFill>
                <a:latin typeface="Candara"/>
                <a:ea typeface="华文楷体" panose="02010600040101010101" pitchFamily="2" charset="-122"/>
              </a:rPr>
              <a:t>，就是十进制数</a:t>
            </a:r>
            <a:r>
              <a:rPr lang="en-US" altLang="zh-CN" sz="2400" b="1" dirty="0">
                <a:solidFill>
                  <a:schemeClr val="bg1"/>
                </a:solidFill>
                <a:latin typeface="Candara"/>
                <a:ea typeface="华文楷体" panose="02010600040101010101" pitchFamily="2" charset="-122"/>
              </a:rPr>
              <a:t>0.625</a:t>
            </a:r>
            <a:r>
              <a:rPr lang="zh-CN" altLang="en-US" sz="2400" b="1" dirty="0">
                <a:solidFill>
                  <a:schemeClr val="bg1"/>
                </a:solidFill>
                <a:latin typeface="Candara"/>
                <a:ea typeface="华文楷体" panose="02010600040101010101" pitchFamily="2" charset="-122"/>
              </a:rPr>
              <a:t>对应的二进制。</a:t>
            </a:r>
            <a:endParaRPr lang="zh-CN" altLang="en-US" sz="2400" b="1" dirty="0">
              <a:solidFill>
                <a:schemeClr val="bg1"/>
              </a:solidFill>
              <a:latin typeface="Candara"/>
              <a:ea typeface="华文楷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lang="zh-CN" altLang="en-US" sz="2400" b="1" dirty="0">
                <a:solidFill>
                  <a:schemeClr val="bg1"/>
                </a:solidFill>
                <a:latin typeface="Candara"/>
                <a:ea typeface="华文楷体" panose="02010600040101010101" pitchFamily="2" charset="-122"/>
              </a:rPr>
              <a:t>有时部分积是一个无限循环或不循环的小数，这时只需考虑转换前后的精度相当即可。 </a:t>
            </a:r>
            <a:endParaRPr lang="zh-CN" altLang="en-US" sz="2400" b="1" dirty="0">
              <a:solidFill>
                <a:schemeClr val="bg1"/>
              </a:solidFill>
              <a:latin typeface="Candara"/>
              <a:ea typeface="华文楷体" panose="02010600040101010101" pitchFamily="2" charset="-122"/>
            </a:endParaRPr>
          </a:p>
        </p:txBody>
      </p:sp>
      <p:sp>
        <p:nvSpPr>
          <p:cNvPr id="25" name="矩形 24"/>
          <p:cNvSpPr/>
          <p:nvPr/>
        </p:nvSpPr>
        <p:spPr>
          <a:xfrm>
            <a:off x="497702" y="55622"/>
            <a:ext cx="4720865" cy="707886"/>
          </a:xfrm>
          <a:prstGeom prst="rect">
            <a:avLst/>
          </a:prstGeom>
        </p:spPr>
        <p:txBody>
          <a:bodyPr wrap="square">
            <a:spAutoFit/>
          </a:bodyPr>
          <a:lstStyle/>
          <a:p>
            <a:pPr>
              <a:defRPr/>
            </a:pPr>
            <a:r>
              <a:rPr lang="zh-CN" altLang="en-US" sz="4000" dirty="0">
                <a:solidFill>
                  <a:schemeClr val="bg1"/>
                </a:solidFill>
                <a:latin typeface="华文楷体" panose="02010600040101010101" pitchFamily="2" charset="-122"/>
                <a:ea typeface="华文楷体" panose="02010600040101010101" pitchFamily="2" charset="-122"/>
              </a:rPr>
              <a:t>数制转换例子</a:t>
            </a:r>
            <a:endParaRPr lang="zh-CN" altLang="en-US" sz="40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68803" y="464033"/>
            <a:ext cx="4814138" cy="646331"/>
          </a:xfrm>
          <a:prstGeom prst="rect">
            <a:avLst/>
          </a:prstGeom>
        </p:spPr>
        <p:txBody>
          <a:bodyPr wrap="none">
            <a:spAutoFit/>
          </a:bodyPr>
          <a:lstStyle/>
          <a:p>
            <a:r>
              <a:rPr lang="zh-CN" altLang="en-US" sz="3600" dirty="0">
                <a:solidFill>
                  <a:schemeClr val="bg1"/>
                </a:solidFill>
                <a:latin typeface="华文楷体" panose="02010600040101010101" pitchFamily="2" charset="-122"/>
                <a:ea typeface="华文楷体" panose="02010600040101010101" pitchFamily="2" charset="-122"/>
              </a:rPr>
              <a:t>二进制的基本运算规则</a:t>
            </a:r>
            <a:endParaRPr lang="zh-CN" altLang="en-US" sz="3600" dirty="0">
              <a:solidFill>
                <a:schemeClr val="bg1"/>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1"/>
          <a:stretch>
            <a:fillRect/>
          </a:stretch>
        </p:blipFill>
        <p:spPr>
          <a:xfrm>
            <a:off x="7441810" y="599607"/>
            <a:ext cx="3005424" cy="3062905"/>
          </a:xfrm>
          <a:prstGeom prst="rect">
            <a:avLst/>
          </a:prstGeom>
        </p:spPr>
      </p:pic>
      <p:pic>
        <p:nvPicPr>
          <p:cNvPr id="4" name="图片 3"/>
          <p:cNvPicPr>
            <a:picLocks noChangeAspect="1"/>
          </p:cNvPicPr>
          <p:nvPr/>
        </p:nvPicPr>
        <p:blipFill>
          <a:blip r:embed="rId2"/>
          <a:stretch>
            <a:fillRect/>
          </a:stretch>
        </p:blipFill>
        <p:spPr>
          <a:xfrm>
            <a:off x="4831937" y="3997868"/>
            <a:ext cx="5615297" cy="2561509"/>
          </a:xfrm>
          <a:prstGeom prst="rect">
            <a:avLst/>
          </a:prstGeom>
        </p:spPr>
      </p:pic>
      <p:pic>
        <p:nvPicPr>
          <p:cNvPr id="5" name="图片 4"/>
          <p:cNvPicPr>
            <a:picLocks noChangeAspect="1"/>
          </p:cNvPicPr>
          <p:nvPr/>
        </p:nvPicPr>
        <p:blipFill>
          <a:blip r:embed="rId3"/>
          <a:stretch>
            <a:fillRect/>
          </a:stretch>
        </p:blipFill>
        <p:spPr>
          <a:xfrm>
            <a:off x="1120761" y="1601207"/>
            <a:ext cx="2810500" cy="2914141"/>
          </a:xfrm>
          <a:prstGeom prst="rect">
            <a:avLst/>
          </a:prstGeom>
        </p:spPr>
      </p:pic>
      <p:sp>
        <p:nvSpPr>
          <p:cNvPr id="6" name="文本框 5"/>
          <p:cNvSpPr txBox="1"/>
          <p:nvPr/>
        </p:nvSpPr>
        <p:spPr>
          <a:xfrm>
            <a:off x="800100" y="4515348"/>
            <a:ext cx="3486150" cy="2077492"/>
          </a:xfrm>
          <a:prstGeom prst="rect">
            <a:avLst/>
          </a:prstGeom>
          <a:noFill/>
        </p:spPr>
        <p:txBody>
          <a:bodyPr wrap="square" rtlCol="0">
            <a:spAutoFit/>
          </a:bodyPr>
          <a:lstStyle/>
          <a:p>
            <a:r>
              <a:rPr lang="en-US" altLang="zh-CN" sz="2580" dirty="0">
                <a:solidFill>
                  <a:schemeClr val="bg1"/>
                </a:solidFill>
                <a:latin typeface="华文楷体" panose="02010600040101010101" pitchFamily="2" charset="-122"/>
                <a:ea typeface="华文楷体" panose="02010600040101010101" pitchFamily="2" charset="-122"/>
              </a:rPr>
              <a:t>CPU</a:t>
            </a:r>
            <a:r>
              <a:rPr lang="zh-CN" altLang="en-US" sz="2580" dirty="0">
                <a:solidFill>
                  <a:schemeClr val="bg1"/>
                </a:solidFill>
                <a:latin typeface="华文楷体" panose="02010600040101010101" pitchFamily="2" charset="-122"/>
                <a:ea typeface="华文楷体" panose="02010600040101010101" pitchFamily="2" charset="-122"/>
              </a:rPr>
              <a:t>中的多位二进制数之间乘除的一般运算原理就是根据相应的算法用</a:t>
            </a:r>
            <a:r>
              <a:rPr lang="en-US" altLang="zh-CN" sz="2580" dirty="0">
                <a:solidFill>
                  <a:schemeClr val="bg1"/>
                </a:solidFill>
                <a:latin typeface="华文楷体" panose="02010600040101010101" pitchFamily="2" charset="-122"/>
                <a:ea typeface="华文楷体" panose="02010600040101010101" pitchFamily="2" charset="-122"/>
              </a:rPr>
              <a:t>CPU</a:t>
            </a:r>
            <a:r>
              <a:rPr lang="zh-CN" altLang="en-US" sz="2580" dirty="0">
                <a:solidFill>
                  <a:schemeClr val="bg1"/>
                </a:solidFill>
                <a:latin typeface="华文楷体" panose="02010600040101010101" pitchFamily="2" charset="-122"/>
                <a:ea typeface="华文楷体" panose="02010600040101010101" pitchFamily="2" charset="-122"/>
              </a:rPr>
              <a:t>的硬件电路逐位移位，相加实现运算</a:t>
            </a:r>
            <a:endParaRPr lang="zh-CN" altLang="en-US" sz="258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4394" y="0"/>
            <a:ext cx="8065478" cy="1323439"/>
          </a:xfrm>
          <a:prstGeom prst="rect">
            <a:avLst/>
          </a:prstGeom>
        </p:spPr>
        <p:txBody>
          <a:bodyPr wrap="square">
            <a:spAutoFit/>
          </a:bodyPr>
          <a:lstStyle/>
          <a:p>
            <a:pPr>
              <a:defRPr/>
            </a:pPr>
            <a:r>
              <a:rPr lang="zh-CN" altLang="en-US" sz="4000" dirty="0">
                <a:solidFill>
                  <a:schemeClr val="bg1"/>
                </a:solidFill>
                <a:latin typeface="华文楷体" panose="02010600040101010101" pitchFamily="2" charset="-122"/>
                <a:ea typeface="华文楷体" panose="02010600040101010101" pitchFamily="2" charset="-122"/>
              </a:rPr>
              <a:t>计算机中的数（可以进行数学运算的）</a:t>
            </a:r>
            <a:endParaRPr lang="zh-CN" altLang="en-US" sz="4000" dirty="0">
              <a:solidFill>
                <a:schemeClr val="bg1"/>
              </a:solidFill>
              <a:latin typeface="华文楷体" panose="02010600040101010101" pitchFamily="2" charset="-122"/>
              <a:ea typeface="华文楷体" panose="02010600040101010101" pitchFamily="2" charset="-122"/>
            </a:endParaRPr>
          </a:p>
        </p:txBody>
      </p:sp>
      <p:sp>
        <p:nvSpPr>
          <p:cNvPr id="4" name="矩形 3"/>
          <p:cNvSpPr/>
          <p:nvPr/>
        </p:nvSpPr>
        <p:spPr>
          <a:xfrm>
            <a:off x="1744394" y="1308296"/>
            <a:ext cx="7399606" cy="1717393"/>
          </a:xfrm>
          <a:prstGeom prst="rect">
            <a:avLst/>
          </a:prstGeom>
        </p:spPr>
        <p:txBody>
          <a:bodyPr wrap="square">
            <a:spAutoFit/>
          </a:bodyPr>
          <a:lstStyle/>
          <a:p>
            <a:pPr marL="273050" lvl="0" indent="-273050" fontAlgn="base">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问题：符号的表示？很小的数，大的数的表示？</a:t>
            </a:r>
            <a:endParaRPr lang="en-US" altLang="zh-CN" sz="2400" dirty="0">
              <a:solidFill>
                <a:schemeClr val="bg1"/>
              </a:solidFill>
              <a:latin typeface="Candara"/>
              <a:ea typeface="华文楷体" panose="02010600040101010101" pitchFamily="2" charset="-122"/>
            </a:endParaRPr>
          </a:p>
          <a:p>
            <a:pPr marL="273050" lvl="0" indent="-273050" fontAlgn="base">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思路：约定相应的规则（定点数，浮点数，原码，反码，补码等）</a:t>
            </a:r>
            <a:endParaRPr lang="en-US" altLang="zh-CN" sz="2400" dirty="0">
              <a:solidFill>
                <a:schemeClr val="bg1"/>
              </a:solidFill>
              <a:latin typeface="Candara"/>
              <a:ea typeface="华文楷体" panose="02010600040101010101" pitchFamily="2" charset="-122"/>
            </a:endParaRPr>
          </a:p>
          <a:p>
            <a:pPr marL="273050" lvl="0" indent="-273050" fontAlgn="base">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任何情况下，计算机内部仅使用二进制</a:t>
            </a:r>
            <a:endParaRPr lang="zh-CN" altLang="en-US" sz="2400" dirty="0">
              <a:solidFill>
                <a:schemeClr val="bg1"/>
              </a:solidFill>
              <a:latin typeface="Candara"/>
              <a:ea typeface="华文楷体" panose="02010600040101010101" pitchFamily="2" charset="-122"/>
            </a:endParaRPr>
          </a:p>
        </p:txBody>
      </p:sp>
      <p:sp>
        <p:nvSpPr>
          <p:cNvPr id="5" name="矩形 4"/>
          <p:cNvSpPr/>
          <p:nvPr/>
        </p:nvSpPr>
        <p:spPr>
          <a:xfrm>
            <a:off x="1744394" y="3129395"/>
            <a:ext cx="8065478" cy="2739211"/>
          </a:xfrm>
          <a:prstGeom prst="rect">
            <a:avLst/>
          </a:prstGeom>
        </p:spPr>
        <p:txBody>
          <a:bodyPr wrap="square">
            <a:spAutoFit/>
          </a:bodyPr>
          <a:lstStyle/>
          <a:p>
            <a:pPr marL="285750" lvl="0" indent="-285750">
              <a:buFont typeface="Arial" panose="020B0604020202090204" pitchFamily="34" charset="0"/>
              <a:buChar char="•"/>
              <a:defRPr/>
            </a:pPr>
            <a:r>
              <a:rPr lang="zh-CN" altLang="zh-CN" sz="2800" dirty="0">
                <a:solidFill>
                  <a:schemeClr val="bg1"/>
                </a:solidFill>
                <a:latin typeface="Candara"/>
                <a:ea typeface="华文楷体" panose="02010600040101010101" pitchFamily="2" charset="-122"/>
              </a:rPr>
              <a:t>机器数</a:t>
            </a:r>
            <a:r>
              <a:rPr lang="zh-CN" altLang="en-US" sz="2400" dirty="0">
                <a:solidFill>
                  <a:schemeClr val="bg1"/>
                </a:solidFill>
                <a:latin typeface="Candara"/>
                <a:ea typeface="华文楷体" panose="02010600040101010101" pitchFamily="2" charset="-122"/>
              </a:rPr>
              <a:t>：</a:t>
            </a:r>
            <a:r>
              <a:rPr lang="zh-CN" altLang="zh-CN" sz="2400" dirty="0">
                <a:solidFill>
                  <a:schemeClr val="bg1"/>
                </a:solidFill>
                <a:latin typeface="Candara"/>
                <a:ea typeface="华文楷体" panose="02010600040101010101" pitchFamily="2" charset="-122"/>
              </a:rPr>
              <a:t>带符号的二进制数</a:t>
            </a:r>
            <a:r>
              <a:rPr lang="zh-CN" altLang="en-US" sz="2400" dirty="0">
                <a:solidFill>
                  <a:schemeClr val="bg1"/>
                </a:solidFill>
                <a:latin typeface="Candara"/>
                <a:ea typeface="华文楷体" panose="02010600040101010101" pitchFamily="2" charset="-122"/>
              </a:rPr>
              <a:t>，数在计算机内部的表示</a:t>
            </a:r>
            <a:endParaRPr lang="en-US" altLang="zh-CN" sz="2400" dirty="0">
              <a:solidFill>
                <a:schemeClr val="bg1"/>
              </a:solidFill>
              <a:latin typeface="Candara"/>
              <a:ea typeface="华文楷体" panose="02010600040101010101" pitchFamily="2" charset="-122"/>
            </a:endParaRPr>
          </a:p>
          <a:p>
            <a:pPr marL="285750" lvl="0" indent="-285750">
              <a:buFont typeface="Arial" panose="020B0604020202090204" pitchFamily="34" charset="0"/>
              <a:buChar char="•"/>
              <a:defRPr/>
            </a:pPr>
            <a:r>
              <a:rPr lang="zh-CN" altLang="zh-CN" sz="2400" dirty="0">
                <a:solidFill>
                  <a:schemeClr val="bg1"/>
                </a:solidFill>
                <a:latin typeface="Candara"/>
                <a:ea typeface="华文楷体" panose="02010600040101010101" pitchFamily="2" charset="-122"/>
              </a:rPr>
              <a:t>符号数值化</a:t>
            </a:r>
            <a:r>
              <a:rPr lang="zh-CN" altLang="en-US" sz="2400" dirty="0">
                <a:solidFill>
                  <a:schemeClr val="bg1"/>
                </a:solidFill>
                <a:latin typeface="Candara"/>
                <a:ea typeface="华文楷体" panose="02010600040101010101" pitchFamily="2" charset="-122"/>
              </a:rPr>
              <a:t>，一般用单符号来表示：</a:t>
            </a:r>
            <a:endParaRPr lang="en-US" altLang="zh-CN" sz="2400" dirty="0">
              <a:solidFill>
                <a:schemeClr val="bg1"/>
              </a:solidFill>
              <a:latin typeface="Candara"/>
              <a:ea typeface="华文楷体" panose="02010600040101010101" pitchFamily="2" charset="-122"/>
            </a:endParaRPr>
          </a:p>
          <a:p>
            <a:pPr marL="742950" lvl="1" indent="-285750">
              <a:buFont typeface="Arial" panose="020B0604020202090204" pitchFamily="34" charset="0"/>
              <a:buChar char="•"/>
              <a:defRPr/>
            </a:pPr>
            <a:r>
              <a:rPr lang="zh-CN" altLang="en-US" sz="2400" dirty="0">
                <a:solidFill>
                  <a:schemeClr val="bg1"/>
                </a:solidFill>
                <a:latin typeface="Candara"/>
                <a:ea typeface="华文楷体" panose="02010600040101010101" pitchFamily="2" charset="-122"/>
              </a:rPr>
              <a:t>最高位</a:t>
            </a:r>
            <a:r>
              <a:rPr lang="en-US" altLang="zh-CN" sz="2400" dirty="0">
                <a:solidFill>
                  <a:schemeClr val="bg1"/>
                </a:solidFill>
                <a:latin typeface="Candara"/>
                <a:ea typeface="华文楷体" panose="02010600040101010101" pitchFamily="2" charset="-122"/>
              </a:rPr>
              <a:t>0</a:t>
            </a:r>
            <a:r>
              <a:rPr lang="zh-CN" altLang="en-US" sz="2400" dirty="0">
                <a:solidFill>
                  <a:schemeClr val="bg1"/>
                </a:solidFill>
                <a:latin typeface="Candara"/>
                <a:ea typeface="华文楷体" panose="02010600040101010101" pitchFamily="2" charset="-122"/>
              </a:rPr>
              <a:t>，正数</a:t>
            </a:r>
            <a:endParaRPr lang="en-US" altLang="zh-CN" sz="2400" dirty="0">
              <a:solidFill>
                <a:schemeClr val="bg1"/>
              </a:solidFill>
              <a:latin typeface="Candara"/>
              <a:ea typeface="华文楷体" panose="02010600040101010101" pitchFamily="2" charset="-122"/>
            </a:endParaRPr>
          </a:p>
          <a:p>
            <a:pPr marL="742950" lvl="1" indent="-285750">
              <a:buFont typeface="Arial" panose="020B0604020202090204" pitchFamily="34" charset="0"/>
              <a:buChar char="•"/>
              <a:defRPr/>
            </a:pPr>
            <a:r>
              <a:rPr lang="zh-CN" altLang="en-US" sz="2400" dirty="0">
                <a:solidFill>
                  <a:schemeClr val="bg1"/>
                </a:solidFill>
                <a:latin typeface="Candara"/>
                <a:ea typeface="华文楷体" panose="02010600040101010101" pitchFamily="2" charset="-122"/>
              </a:rPr>
              <a:t>最高位</a:t>
            </a:r>
            <a:r>
              <a:rPr lang="en-US" altLang="zh-CN" sz="2400" dirty="0">
                <a:solidFill>
                  <a:schemeClr val="bg1"/>
                </a:solidFill>
                <a:latin typeface="Candara"/>
                <a:ea typeface="华文楷体" panose="02010600040101010101" pitchFamily="2" charset="-122"/>
              </a:rPr>
              <a:t>1</a:t>
            </a:r>
            <a:r>
              <a:rPr lang="zh-CN" altLang="en-US" sz="2400" dirty="0">
                <a:solidFill>
                  <a:schemeClr val="bg1"/>
                </a:solidFill>
                <a:latin typeface="Candara"/>
                <a:ea typeface="华文楷体" panose="02010600040101010101" pitchFamily="2" charset="-122"/>
              </a:rPr>
              <a:t>，负数</a:t>
            </a:r>
            <a:endParaRPr lang="en-US" altLang="zh-CN" sz="2400" dirty="0">
              <a:solidFill>
                <a:schemeClr val="bg1"/>
              </a:solidFill>
              <a:latin typeface="Candara"/>
              <a:ea typeface="华文楷体" panose="02010600040101010101" pitchFamily="2" charset="-122"/>
            </a:endParaRPr>
          </a:p>
          <a:p>
            <a:pPr lvl="0">
              <a:defRPr/>
            </a:pPr>
            <a:r>
              <a:rPr lang="en-US" altLang="zh-CN" sz="2400" dirty="0">
                <a:solidFill>
                  <a:schemeClr val="bg1"/>
                </a:solidFill>
                <a:latin typeface="Candara"/>
                <a:ea typeface="华文楷体" panose="02010600040101010101" pitchFamily="2" charset="-122"/>
              </a:rPr>
              <a:t>Example</a:t>
            </a:r>
            <a:r>
              <a:rPr lang="zh-CN" altLang="en-US" sz="2400" dirty="0">
                <a:solidFill>
                  <a:schemeClr val="bg1"/>
                </a:solidFill>
                <a:latin typeface="Candara"/>
                <a:ea typeface="华文楷体" panose="02010600040101010101" pitchFamily="2" charset="-122"/>
              </a:rPr>
              <a:t>：</a:t>
            </a:r>
            <a:endParaRPr lang="en-US" altLang="zh-CN" sz="2400" dirty="0">
              <a:solidFill>
                <a:schemeClr val="bg1"/>
              </a:solidFill>
              <a:latin typeface="Candara"/>
              <a:ea typeface="华文楷体" panose="02010600040101010101" pitchFamily="2" charset="-122"/>
            </a:endParaRPr>
          </a:p>
          <a:p>
            <a:pPr lvl="1">
              <a:defRPr/>
            </a:pPr>
            <a:r>
              <a:rPr lang="en-US" altLang="zh-CN" sz="2400" dirty="0">
                <a:solidFill>
                  <a:schemeClr val="bg1"/>
                </a:solidFill>
                <a:latin typeface="Candara"/>
                <a:ea typeface="华文楷体" panose="02010600040101010101" pitchFamily="2" charset="-122"/>
              </a:rPr>
              <a:t>+1011010     </a:t>
            </a:r>
            <a:r>
              <a:rPr lang="zh-CN" altLang="en-US" sz="2400" dirty="0">
                <a:solidFill>
                  <a:schemeClr val="bg1"/>
                </a:solidFill>
                <a:latin typeface="Candara"/>
                <a:ea typeface="华文楷体" panose="02010600040101010101" pitchFamily="2" charset="-122"/>
              </a:rPr>
              <a:t>机器数为  </a:t>
            </a:r>
            <a:r>
              <a:rPr lang="en-US" altLang="zh-CN" sz="2400" dirty="0">
                <a:solidFill>
                  <a:schemeClr val="bg1"/>
                </a:solidFill>
                <a:latin typeface="Candara"/>
                <a:ea typeface="华文楷体" panose="02010600040101010101" pitchFamily="2" charset="-122"/>
              </a:rPr>
              <a:t>01011010  </a:t>
            </a:r>
            <a:endParaRPr lang="en-US" altLang="zh-CN" sz="2400" dirty="0">
              <a:solidFill>
                <a:schemeClr val="bg1"/>
              </a:solidFill>
              <a:latin typeface="Candara"/>
              <a:ea typeface="华文楷体" panose="02010600040101010101" pitchFamily="2" charset="-122"/>
            </a:endParaRPr>
          </a:p>
          <a:p>
            <a:pPr lvl="1">
              <a:defRPr/>
            </a:pPr>
            <a:r>
              <a:rPr lang="en-US" altLang="zh-CN" sz="2400" dirty="0">
                <a:solidFill>
                  <a:schemeClr val="bg1"/>
                </a:solidFill>
                <a:latin typeface="Candara"/>
                <a:ea typeface="华文楷体" panose="02010600040101010101" pitchFamily="2" charset="-122"/>
              </a:rPr>
              <a:t>-1011010	 </a:t>
            </a:r>
            <a:r>
              <a:rPr lang="zh-CN" altLang="en-US" sz="2400" dirty="0">
                <a:solidFill>
                  <a:schemeClr val="bg1"/>
                </a:solidFill>
                <a:latin typeface="Candara"/>
                <a:ea typeface="华文楷体" panose="02010600040101010101" pitchFamily="2" charset="-122"/>
              </a:rPr>
              <a:t>机器数为  </a:t>
            </a:r>
            <a:r>
              <a:rPr lang="en-US" altLang="zh-CN" sz="2400" dirty="0">
                <a:solidFill>
                  <a:schemeClr val="bg1"/>
                </a:solidFill>
                <a:latin typeface="Candara"/>
                <a:ea typeface="华文楷体" panose="02010600040101010101" pitchFamily="2" charset="-122"/>
              </a:rPr>
              <a:t>11011010</a:t>
            </a:r>
            <a:r>
              <a:rPr lang="zh-CN" altLang="en-US" sz="2400" dirty="0">
                <a:solidFill>
                  <a:schemeClr val="bg1"/>
                </a:solidFill>
                <a:latin typeface="Candara"/>
                <a:ea typeface="华文楷体" panose="02010600040101010101" pitchFamily="2" charset="-122"/>
              </a:rPr>
              <a:t> </a:t>
            </a:r>
            <a:endParaRPr lang="zh-CN" altLang="en-US" sz="2400" dirty="0">
              <a:solidFill>
                <a:schemeClr val="bg1"/>
              </a:solidFill>
              <a:latin typeface="Candara"/>
              <a:ea typeface="华文楷体" panose="02010600040101010101" pitchFamily="2" charset="-122"/>
            </a:endParaRPr>
          </a:p>
        </p:txBody>
      </p:sp>
      <p:grpSp>
        <p:nvGrpSpPr>
          <p:cNvPr id="6" name="组合 5"/>
          <p:cNvGrpSpPr/>
          <p:nvPr/>
        </p:nvGrpSpPr>
        <p:grpSpPr>
          <a:xfrm>
            <a:off x="6164385" y="5212524"/>
            <a:ext cx="1573139" cy="523220"/>
            <a:chOff x="5436096" y="5589240"/>
            <a:chExt cx="1573139" cy="523220"/>
          </a:xfrm>
          <a:gradFill>
            <a:gsLst>
              <a:gs pos="0">
                <a:srgbClr val="FFEFD1"/>
              </a:gs>
              <a:gs pos="54000">
                <a:srgbClr val="F0EBD5"/>
              </a:gs>
              <a:gs pos="100000">
                <a:srgbClr val="D1C39F"/>
              </a:gs>
            </a:gsLst>
            <a:path path="circle">
              <a:fillToRect l="100000" t="100000"/>
            </a:path>
          </a:gradFill>
        </p:grpSpPr>
        <p:sp>
          <p:nvSpPr>
            <p:cNvPr id="7" name="矩形 6"/>
            <p:cNvSpPr/>
            <p:nvPr/>
          </p:nvSpPr>
          <p:spPr>
            <a:xfrm>
              <a:off x="6106424" y="5589240"/>
              <a:ext cx="902811" cy="523220"/>
            </a:xfrm>
            <a:prstGeom prst="rect">
              <a:avLst/>
            </a:prstGeom>
            <a:grp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prstClr val="black"/>
                  </a:solidFill>
                  <a:effectLst/>
                  <a:uLnTx/>
                  <a:uFillTx/>
                  <a:latin typeface="Candara"/>
                  <a:ea typeface="华文楷体" panose="02010600040101010101" pitchFamily="2" charset="-122"/>
                </a:rPr>
                <a:t>原码</a:t>
              </a:r>
              <a:endParaRPr kumimoji="0" lang="zh-CN" altLang="en-US" sz="2800" b="1" i="0" u="none" strike="noStrike" kern="0" cap="none" spc="0" normalizeH="0" baseline="0" noProof="0" dirty="0">
                <a:ln>
                  <a:noFill/>
                </a:ln>
                <a:solidFill>
                  <a:prstClr val="black"/>
                </a:solidFill>
                <a:effectLst/>
                <a:uLnTx/>
                <a:uFillTx/>
                <a:latin typeface="Candara"/>
                <a:ea typeface="华文楷体" panose="02010600040101010101" pitchFamily="2" charset="-122"/>
              </a:endParaRPr>
            </a:p>
          </p:txBody>
        </p:sp>
        <p:cxnSp>
          <p:nvCxnSpPr>
            <p:cNvPr id="8" name="直接箭头连接符 7"/>
            <p:cNvCxnSpPr/>
            <p:nvPr/>
          </p:nvCxnSpPr>
          <p:spPr>
            <a:xfrm flipH="1" flipV="1">
              <a:off x="5436096" y="5733256"/>
              <a:ext cx="670328" cy="117594"/>
            </a:xfrm>
            <a:prstGeom prst="straightConnector1">
              <a:avLst/>
            </a:prstGeom>
            <a:grpFill/>
            <a:ln w="9525" cap="flat" cmpd="sng" algn="ctr">
              <a:solidFill>
                <a:srgbClr val="31B6FD"/>
              </a:solidFill>
              <a:prstDash val="solid"/>
              <a:tailEnd type="arrow"/>
            </a:ln>
            <a:effectLst/>
          </p:spPr>
        </p:cxnSp>
        <p:cxnSp>
          <p:nvCxnSpPr>
            <p:cNvPr id="9" name="直接箭头连接符 8"/>
            <p:cNvCxnSpPr/>
            <p:nvPr/>
          </p:nvCxnSpPr>
          <p:spPr>
            <a:xfrm flipH="1">
              <a:off x="5436096" y="5850850"/>
              <a:ext cx="670328" cy="98430"/>
            </a:xfrm>
            <a:prstGeom prst="straightConnector1">
              <a:avLst/>
            </a:prstGeom>
            <a:grpFill/>
            <a:ln w="9525" cap="flat" cmpd="sng" algn="ctr">
              <a:solidFill>
                <a:srgbClr val="31B6FD"/>
              </a:solidFill>
              <a:prstDash val="soli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1510" y="934240"/>
            <a:ext cx="11132820" cy="5426101"/>
          </a:xfrm>
          <a:prstGeom prst="rect">
            <a:avLst/>
          </a:prstGeom>
        </p:spPr>
        <p:txBody>
          <a:bodyPr wrap="square">
            <a:spAutoFit/>
          </a:bodyPr>
          <a:lstStyle/>
          <a:p>
            <a:pPr marL="722630" lvl="1" indent="-273050" fontAlgn="base">
              <a:spcBef>
                <a:spcPct val="20000"/>
              </a:spcBef>
              <a:spcAft>
                <a:spcPct val="0"/>
              </a:spcAft>
              <a:buClr>
                <a:srgbClr val="31B6FD"/>
              </a:buClr>
              <a:buSzPct val="100000"/>
              <a:buFont typeface="Symbol" panose="05050102010706020507" pitchFamily="18" charset="2"/>
              <a:buChar char=""/>
            </a:pPr>
            <a:r>
              <a:rPr lang="en-US" altLang="zh-CN" sz="2200" dirty="0">
                <a:solidFill>
                  <a:schemeClr val="bg1"/>
                </a:solidFill>
                <a:latin typeface="Candara"/>
                <a:ea typeface="华文楷体" panose="02010600040101010101" pitchFamily="2" charset="-122"/>
              </a:rPr>
              <a:t>n</a:t>
            </a:r>
            <a:r>
              <a:rPr lang="zh-CN" altLang="en-US" sz="2200" dirty="0">
                <a:solidFill>
                  <a:schemeClr val="bg1"/>
                </a:solidFill>
                <a:latin typeface="Candara"/>
                <a:ea typeface="华文楷体" panose="02010600040101010101" pitchFamily="2" charset="-122"/>
              </a:rPr>
              <a:t>位二进制数原码</a:t>
            </a:r>
            <a:r>
              <a:rPr lang="en-US" altLang="zh-CN" sz="2200" dirty="0">
                <a:solidFill>
                  <a:schemeClr val="bg1"/>
                </a:solidFill>
                <a:latin typeface="Candara"/>
                <a:ea typeface="华文楷体" panose="02010600040101010101" pitchFamily="2" charset="-122"/>
              </a:rPr>
              <a:t>，</a:t>
            </a:r>
            <a:r>
              <a:rPr lang="zh-CN" altLang="en-US" sz="2200" dirty="0">
                <a:solidFill>
                  <a:schemeClr val="bg1"/>
                </a:solidFill>
                <a:latin typeface="Candara"/>
                <a:ea typeface="华文楷体" panose="02010600040101010101" pitchFamily="2" charset="-122"/>
              </a:rPr>
              <a:t>最高位被设置为符号位，其后的</a:t>
            </a:r>
            <a:r>
              <a:rPr lang="en-US" altLang="zh-CN" sz="2200" dirty="0">
                <a:solidFill>
                  <a:schemeClr val="bg1"/>
                </a:solidFill>
                <a:latin typeface="Candara"/>
                <a:ea typeface="华文楷体" panose="02010600040101010101" pitchFamily="2" charset="-122"/>
              </a:rPr>
              <a:t>n-1</a:t>
            </a:r>
            <a:r>
              <a:rPr lang="zh-CN" altLang="en-US" sz="2200" dirty="0">
                <a:solidFill>
                  <a:schemeClr val="bg1"/>
                </a:solidFill>
                <a:latin typeface="Candara"/>
                <a:ea typeface="华文楷体" panose="02010600040101010101" pitchFamily="2" charset="-122"/>
              </a:rPr>
              <a:t>位表示真值。</a:t>
            </a:r>
            <a:r>
              <a:rPr lang="zh-CN" altLang="en-US" sz="2000" dirty="0">
                <a:solidFill>
                  <a:schemeClr val="bg1"/>
                </a:solidFill>
                <a:latin typeface="Candara"/>
                <a:ea typeface="华文楷体" panose="02010600040101010101" pitchFamily="2" charset="-122"/>
              </a:rPr>
              <a:t>注意：计算机中使用定长格式的数据</a:t>
            </a:r>
            <a:endParaRPr lang="zh-CN" altLang="en-US" sz="2000" dirty="0">
              <a:solidFill>
                <a:schemeClr val="bg1"/>
              </a:solidFill>
              <a:latin typeface="Candara"/>
              <a:ea typeface="华文楷体" panose="02010600040101010101" pitchFamily="2" charset="-122"/>
            </a:endParaRPr>
          </a:p>
          <a:p>
            <a:pPr marL="419100" lvl="0" indent="-382905" fontAlgn="base">
              <a:spcBef>
                <a:spcPct val="0"/>
              </a:spcBef>
              <a:spcAft>
                <a:spcPct val="0"/>
              </a:spcAft>
            </a:pPr>
            <a:r>
              <a:rPr lang="zh-CN" altLang="en-US" sz="2200" dirty="0">
                <a:solidFill>
                  <a:schemeClr val="bg1"/>
                </a:solidFill>
                <a:latin typeface="Candara"/>
                <a:ea typeface="华文楷体" panose="02010600040101010101" pitchFamily="2" charset="-122"/>
              </a:rPr>
              <a:t>例如：</a:t>
            </a:r>
            <a:r>
              <a:rPr lang="en-US" altLang="zh-CN" sz="2200" dirty="0">
                <a:solidFill>
                  <a:schemeClr val="bg1"/>
                </a:solidFill>
                <a:latin typeface="Candara"/>
                <a:ea typeface="华文楷体" panose="02010600040101010101" pitchFamily="2" charset="-122"/>
              </a:rPr>
              <a:t>+661  </a:t>
            </a:r>
            <a:r>
              <a:rPr lang="zh-CN" altLang="en-US" sz="2200" dirty="0">
                <a:solidFill>
                  <a:schemeClr val="bg1"/>
                </a:solidFill>
                <a:latin typeface="Candara"/>
                <a:ea typeface="华文楷体" panose="02010600040101010101" pitchFamily="2" charset="-122"/>
              </a:rPr>
              <a:t>或  -661的机器</a:t>
            </a:r>
            <a:r>
              <a:rPr lang="en-US" altLang="zh-CN" sz="2200" dirty="0">
                <a:solidFill>
                  <a:schemeClr val="bg1"/>
                </a:solidFill>
                <a:latin typeface="Candara"/>
                <a:ea typeface="华文楷体" panose="02010600040101010101" pitchFamily="2" charset="-122"/>
              </a:rPr>
              <a:t>16</a:t>
            </a:r>
            <a:r>
              <a:rPr lang="zh-CN" altLang="en-US" sz="2200" dirty="0">
                <a:solidFill>
                  <a:schemeClr val="bg1"/>
                </a:solidFill>
                <a:latin typeface="Candara"/>
                <a:ea typeface="华文楷体" panose="02010600040101010101" pitchFamily="2" charset="-122"/>
              </a:rPr>
              <a:t>位原码表示为：</a:t>
            </a:r>
            <a:endParaRPr lang="en-US" altLang="zh-CN" sz="2200" dirty="0">
              <a:solidFill>
                <a:schemeClr val="bg1"/>
              </a:solidFill>
              <a:latin typeface="Candara"/>
              <a:ea typeface="华文楷体" panose="02010600040101010101" pitchFamily="2" charset="-122"/>
            </a:endParaRPr>
          </a:p>
          <a:p>
            <a:pPr marL="419100" lvl="0" indent="-382905" fontAlgn="base">
              <a:spcBef>
                <a:spcPct val="0"/>
              </a:spcBef>
              <a:spcAft>
                <a:spcPct val="0"/>
              </a:spcAft>
            </a:pPr>
            <a:r>
              <a:rPr lang="en-US" altLang="zh-CN" sz="2600" dirty="0">
                <a:solidFill>
                  <a:schemeClr val="bg1"/>
                </a:solidFill>
                <a:effectLst>
                  <a:outerShdw blurRad="38100" dist="38100" dir="2700000" algn="tl">
                    <a:srgbClr val="C0C0C0"/>
                  </a:outerShdw>
                </a:effectLst>
                <a:latin typeface="Tahoma" panose="020B0804030504040204" pitchFamily="34" charset="0"/>
                <a:ea typeface="宋体" panose="02010600030101010101" pitchFamily="2" charset="-122"/>
              </a:rPr>
              <a:t>  +</a:t>
            </a:r>
            <a:r>
              <a:rPr kumimoji="1" lang="en-US" altLang="zh-CN" sz="2200" dirty="0">
                <a:solidFill>
                  <a:schemeClr val="bg1"/>
                </a:solidFill>
                <a:latin typeface="Times New Roman" panose="02020603050405020304" pitchFamily="18" charset="0"/>
                <a:ea typeface="宋体" panose="02010600030101010101" pitchFamily="2" charset="-122"/>
              </a:rPr>
              <a:t>661</a:t>
            </a:r>
            <a:r>
              <a:rPr lang="zh-CN" altLang="en-US" sz="2600" dirty="0">
                <a:solidFill>
                  <a:schemeClr val="bg1"/>
                </a:solidFill>
                <a:effectLst>
                  <a:outerShdw blurRad="38100" dist="38100" dir="2700000" algn="tl">
                    <a:srgbClr val="C0C0C0"/>
                  </a:outerShdw>
                </a:effectLst>
                <a:latin typeface="Tahoma" panose="020B0804030504040204" pitchFamily="34" charset="0"/>
                <a:ea typeface="宋体" panose="02010600030101010101" pitchFamily="2" charset="-122"/>
              </a:rPr>
              <a:t>： </a:t>
            </a:r>
            <a:r>
              <a:rPr kumimoji="1" lang="zh-CN" altLang="en-US" sz="2200" dirty="0">
                <a:solidFill>
                  <a:schemeClr val="bg1"/>
                </a:solidFill>
                <a:latin typeface="Times New Roman" panose="02020603050405020304" pitchFamily="18" charset="0"/>
                <a:ea typeface="宋体" panose="02010600030101010101" pitchFamily="2" charset="-122"/>
              </a:rPr>
              <a:t>0 000001010010101</a:t>
            </a:r>
            <a:endParaRPr lang="zh-CN" altLang="en-US" sz="2600" dirty="0">
              <a:solidFill>
                <a:schemeClr val="bg1"/>
              </a:solidFill>
              <a:effectLst>
                <a:outerShdw blurRad="38100" dist="38100" dir="2700000" algn="tl">
                  <a:srgbClr val="C0C0C0"/>
                </a:outerShdw>
              </a:effectLst>
              <a:latin typeface="Tahoma" panose="020B0804030504040204" pitchFamily="34" charset="0"/>
              <a:ea typeface="宋体" panose="02010600030101010101" pitchFamily="2" charset="-122"/>
            </a:endParaRPr>
          </a:p>
          <a:p>
            <a:pPr marL="419100" lvl="0" indent="-382905" fontAlgn="base">
              <a:spcBef>
                <a:spcPct val="50000"/>
              </a:spcBef>
              <a:spcAft>
                <a:spcPct val="0"/>
              </a:spcAft>
            </a:pPr>
            <a:r>
              <a:rPr kumimoji="1" lang="zh-CN" altLang="en-US" sz="2200" dirty="0">
                <a:solidFill>
                  <a:schemeClr val="bg1"/>
                </a:solidFill>
                <a:latin typeface="Times New Roman" panose="02020603050405020304" pitchFamily="18" charset="0"/>
                <a:ea typeface="宋体" panose="02010600030101010101" pitchFamily="2" charset="-122"/>
              </a:rPr>
              <a:t>    </a:t>
            </a:r>
            <a:r>
              <a:rPr kumimoji="1" lang="en-US" altLang="zh-CN" sz="2600" dirty="0">
                <a:solidFill>
                  <a:schemeClr val="bg1"/>
                </a:solidFill>
                <a:latin typeface="Times New Roman" panose="02020603050405020304" pitchFamily="18" charset="0"/>
                <a:ea typeface="宋体" panose="02010600030101010101" pitchFamily="2" charset="-122"/>
              </a:rPr>
              <a:t>-661</a:t>
            </a:r>
            <a:r>
              <a:rPr kumimoji="1" lang="zh-CN" altLang="en-US" sz="2600" dirty="0">
                <a:solidFill>
                  <a:schemeClr val="bg1"/>
                </a:solidFill>
                <a:latin typeface="Times New Roman" panose="02020603050405020304" pitchFamily="18" charset="0"/>
                <a:ea typeface="宋体" panose="02010600030101010101" pitchFamily="2" charset="-122"/>
              </a:rPr>
              <a:t>： </a:t>
            </a:r>
            <a:r>
              <a:rPr kumimoji="1" lang="en-US" altLang="zh-CN" sz="2200" dirty="0">
                <a:solidFill>
                  <a:schemeClr val="bg1"/>
                </a:solidFill>
                <a:latin typeface="Times New Roman" panose="02020603050405020304" pitchFamily="18" charset="0"/>
                <a:ea typeface="宋体" panose="02010600030101010101" pitchFamily="2" charset="-122"/>
              </a:rPr>
              <a:t>1  000001010010101</a:t>
            </a:r>
            <a:endParaRPr kumimoji="1" lang="en-US" altLang="zh-CN" sz="1900" dirty="0">
              <a:solidFill>
                <a:schemeClr val="bg1"/>
              </a:solidFill>
              <a:latin typeface="Times New Roman" panose="02020603050405020304" pitchFamily="18" charset="0"/>
              <a:ea typeface="宋体" panose="02010600030101010101" pitchFamily="2" charset="-122"/>
            </a:endParaRPr>
          </a:p>
          <a:p>
            <a:pPr marL="419100" lvl="0" indent="-382905" fontAlgn="base">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原码的特点：简单直观</a:t>
            </a:r>
            <a:endParaRPr lang="en-US" altLang="zh-CN" sz="2400" dirty="0">
              <a:solidFill>
                <a:schemeClr val="bg1"/>
              </a:solidFill>
              <a:latin typeface="Candara"/>
              <a:ea typeface="华文楷体" panose="02010600040101010101" pitchFamily="2" charset="-122"/>
            </a:endParaRPr>
          </a:p>
          <a:p>
            <a:pPr marL="419100" lvl="0" indent="-382905" fontAlgn="base">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用原码可以比较方便地进行乘法运算：</a:t>
            </a:r>
            <a:endParaRPr lang="en-US" altLang="zh-CN" sz="2400" dirty="0">
              <a:solidFill>
                <a:schemeClr val="bg1"/>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buFont typeface="Symbol" panose="05050102010706020507" pitchFamily="18" charset="2"/>
              <a:buChar char=""/>
            </a:pPr>
            <a:r>
              <a:rPr lang="zh-CN" altLang="en-US" sz="2200" dirty="0">
                <a:solidFill>
                  <a:schemeClr val="bg1"/>
                </a:solidFill>
                <a:latin typeface="Candara"/>
                <a:ea typeface="华文楷体" panose="02010600040101010101" pitchFamily="2" charset="-122"/>
              </a:rPr>
              <a:t>尾数相乘，符号位简单相加法就可以得到乘积</a:t>
            </a:r>
            <a:endParaRPr lang="en-US" altLang="zh-CN" sz="2200" dirty="0">
              <a:solidFill>
                <a:schemeClr val="bg1"/>
              </a:solidFill>
              <a:latin typeface="Candara"/>
              <a:ea typeface="华文楷体" panose="02010600040101010101" pitchFamily="2" charset="-122"/>
            </a:endParaRPr>
          </a:p>
          <a:p>
            <a:pPr>
              <a:lnSpc>
                <a:spcPct val="90000"/>
              </a:lnSpc>
            </a:pPr>
            <a:r>
              <a:rPr lang="zh-CN" altLang="en-US" dirty="0">
                <a:solidFill>
                  <a:schemeClr val="bg1"/>
                </a:solidFill>
              </a:rPr>
              <a:t>        </a:t>
            </a:r>
            <a:r>
              <a:rPr lang="zh-CN" altLang="en-US" sz="2400" dirty="0">
                <a:solidFill>
                  <a:schemeClr val="bg1"/>
                </a:solidFill>
                <a:latin typeface="Candara"/>
                <a:ea typeface="华文楷体" panose="02010600040101010101" pitchFamily="2" charset="-122"/>
              </a:rPr>
              <a:t>缺点：使用原码进行减法，硬件电路实现困难，因为要判断结果符号。</a:t>
            </a:r>
            <a:endParaRPr lang="en-US" altLang="zh-CN" sz="2400" dirty="0">
              <a:solidFill>
                <a:schemeClr val="bg1"/>
              </a:solidFill>
              <a:latin typeface="Candara"/>
              <a:ea typeface="华文楷体" panose="02010600040101010101" pitchFamily="2" charset="-122"/>
            </a:endParaRPr>
          </a:p>
          <a:p>
            <a:pPr lvl="1">
              <a:lnSpc>
                <a:spcPct val="90000"/>
              </a:lnSpc>
            </a:pPr>
            <a:r>
              <a:rPr lang="zh-CN" altLang="en-US" sz="2400" dirty="0">
                <a:solidFill>
                  <a:schemeClr val="bg1"/>
                </a:solidFill>
                <a:latin typeface="Candara"/>
                <a:ea typeface="华文楷体" panose="02010600040101010101" pitchFamily="2" charset="-122"/>
              </a:rPr>
              <a:t>  因为用原码进行减法运算复杂，</a:t>
            </a:r>
            <a:r>
              <a:rPr lang="en-US" altLang="zh-CN" sz="2400" dirty="0">
                <a:solidFill>
                  <a:schemeClr val="bg1"/>
                </a:solidFill>
                <a:latin typeface="Candara"/>
                <a:ea typeface="华文楷体" panose="02010600040101010101" pitchFamily="2" charset="-122"/>
              </a:rPr>
              <a:t>CPU</a:t>
            </a:r>
            <a:r>
              <a:rPr lang="zh-CN" altLang="en-US" sz="2400" dirty="0">
                <a:solidFill>
                  <a:schemeClr val="bg1"/>
                </a:solidFill>
                <a:latin typeface="Candara"/>
                <a:ea typeface="华文楷体" panose="02010600040101010101" pitchFamily="2" charset="-122"/>
              </a:rPr>
              <a:t>内部的电路也复杂，所以常采用补码表示</a:t>
            </a:r>
            <a:endParaRPr lang="zh-CN" altLang="en-US" sz="2400" dirty="0">
              <a:solidFill>
                <a:schemeClr val="bg1"/>
              </a:solidFill>
              <a:latin typeface="Candara"/>
              <a:ea typeface="华文楷体" panose="02010600040101010101" pitchFamily="2" charset="-122"/>
            </a:endParaRPr>
          </a:p>
          <a:p>
            <a:pPr lvl="1">
              <a:lnSpc>
                <a:spcPct val="90000"/>
              </a:lnSpc>
            </a:pPr>
            <a:r>
              <a:rPr lang="zh-CN" altLang="en-US" sz="2400" dirty="0">
                <a:solidFill>
                  <a:schemeClr val="bg1"/>
                </a:solidFill>
                <a:latin typeface="Candara"/>
                <a:ea typeface="华文楷体" panose="02010600040101010101" pitchFamily="2" charset="-122"/>
              </a:rPr>
              <a:t>另外约定：机器数在计算机中采用定长数</a:t>
            </a:r>
            <a:r>
              <a:rPr lang="en-US" altLang="zh-CN" sz="2400" dirty="0">
                <a:solidFill>
                  <a:schemeClr val="bg1"/>
                </a:solidFill>
                <a:latin typeface="Candara"/>
                <a:ea typeface="华文楷体" panose="02010600040101010101" pitchFamily="2" charset="-122"/>
              </a:rPr>
              <a:t>(</a:t>
            </a:r>
            <a:r>
              <a:rPr lang="zh-CN" altLang="en-US" sz="2400" dirty="0">
                <a:solidFill>
                  <a:schemeClr val="bg1"/>
                </a:solidFill>
                <a:latin typeface="Candara"/>
                <a:ea typeface="华文楷体" panose="02010600040101010101" pitchFamily="2" charset="-122"/>
              </a:rPr>
              <a:t>若干个字节</a:t>
            </a:r>
            <a:r>
              <a:rPr lang="en-US" altLang="zh-CN" sz="2400" dirty="0">
                <a:solidFill>
                  <a:schemeClr val="bg1"/>
                </a:solidFill>
                <a:latin typeface="Candara"/>
                <a:ea typeface="华文楷体" panose="02010600040101010101" pitchFamily="2" charset="-122"/>
              </a:rPr>
              <a:t>)</a:t>
            </a:r>
            <a:r>
              <a:rPr lang="zh-CN" altLang="en-US" sz="2400" dirty="0">
                <a:solidFill>
                  <a:schemeClr val="bg1"/>
                </a:solidFill>
                <a:latin typeface="Candara"/>
                <a:ea typeface="华文楷体" panose="02010600040101010101" pitchFamily="2" charset="-122"/>
              </a:rPr>
              <a:t>来表示，参加运算的结果只能在定长范围内。</a:t>
            </a:r>
            <a:endParaRPr lang="en-US" altLang="zh-CN" sz="2400" dirty="0">
              <a:solidFill>
                <a:schemeClr val="bg1"/>
              </a:solidFill>
              <a:latin typeface="Candara"/>
              <a:ea typeface="华文楷体" panose="02010600040101010101" pitchFamily="2" charset="-122"/>
            </a:endParaRPr>
          </a:p>
          <a:p>
            <a:pPr lvl="1">
              <a:lnSpc>
                <a:spcPct val="90000"/>
              </a:lnSpc>
            </a:pPr>
            <a:r>
              <a:rPr lang="zh-CN" altLang="en-US" sz="2400" dirty="0">
                <a:solidFill>
                  <a:schemeClr val="bg1"/>
                </a:solidFill>
                <a:latin typeface="Candara"/>
                <a:ea typeface="华文楷体" panose="02010600040101010101" pitchFamily="2" charset="-122"/>
              </a:rPr>
              <a:t>另外约定：超出长度的，溢出（</a:t>
            </a:r>
            <a:r>
              <a:rPr lang="en-US" altLang="zh-CN" sz="2400" dirty="0">
                <a:solidFill>
                  <a:schemeClr val="bg1"/>
                </a:solidFill>
                <a:latin typeface="Candara"/>
                <a:ea typeface="华文楷体" panose="02010600040101010101" pitchFamily="2" charset="-122"/>
              </a:rPr>
              <a:t>Overflow</a:t>
            </a:r>
            <a:r>
              <a:rPr lang="zh-CN" altLang="en-US" sz="2400" dirty="0">
                <a:solidFill>
                  <a:schemeClr val="bg1"/>
                </a:solidFill>
                <a:latin typeface="Candara"/>
                <a:ea typeface="华文楷体" panose="02010600040101010101" pitchFamily="2" charset="-122"/>
              </a:rPr>
              <a:t>）</a:t>
            </a:r>
            <a:r>
              <a:rPr lang="en-US" altLang="zh-CN" sz="2400" dirty="0">
                <a:solidFill>
                  <a:schemeClr val="bg1"/>
                </a:solidFill>
                <a:latin typeface="Candara"/>
                <a:ea typeface="华文楷体" panose="02010600040101010101" pitchFamily="2" charset="-122"/>
              </a:rPr>
              <a:t>,</a:t>
            </a:r>
            <a:r>
              <a:rPr lang="zh-CN" altLang="en-US" sz="2400" dirty="0">
                <a:solidFill>
                  <a:schemeClr val="bg1"/>
                </a:solidFill>
                <a:latin typeface="Candara"/>
                <a:ea typeface="华文楷体" panose="02010600040101010101" pitchFamily="2" charset="-122"/>
              </a:rPr>
              <a:t>即若干位的机器数表示都有相应的表示范围，如</a:t>
            </a:r>
            <a:r>
              <a:rPr lang="en-US" altLang="zh-CN" sz="2400" dirty="0">
                <a:solidFill>
                  <a:schemeClr val="bg1"/>
                </a:solidFill>
                <a:latin typeface="Candara"/>
                <a:ea typeface="华文楷体" panose="02010600040101010101" pitchFamily="2" charset="-122"/>
              </a:rPr>
              <a:t>8</a:t>
            </a:r>
            <a:r>
              <a:rPr lang="zh-CN" altLang="en-US" sz="2400" dirty="0">
                <a:solidFill>
                  <a:schemeClr val="bg1"/>
                </a:solidFill>
                <a:latin typeface="Candara"/>
                <a:ea typeface="华文楷体" panose="02010600040101010101" pitchFamily="2" charset="-122"/>
              </a:rPr>
              <a:t>位原码整数表示的范围为</a:t>
            </a:r>
            <a:r>
              <a:rPr lang="en-US" altLang="zh-CN" sz="2400" dirty="0">
                <a:solidFill>
                  <a:schemeClr val="bg1"/>
                </a:solidFill>
                <a:latin typeface="Candara"/>
                <a:ea typeface="华文楷体" panose="02010600040101010101" pitchFamily="2" charset="-122"/>
              </a:rPr>
              <a:t>-127</a:t>
            </a:r>
            <a:r>
              <a:rPr lang="zh-CN" altLang="en-US" sz="2400" dirty="0">
                <a:solidFill>
                  <a:schemeClr val="bg1"/>
                </a:solidFill>
                <a:latin typeface="Candara"/>
                <a:ea typeface="华文楷体" panose="02010600040101010101" pitchFamily="2" charset="-122"/>
              </a:rPr>
              <a:t>到</a:t>
            </a:r>
            <a:r>
              <a:rPr lang="en-US" altLang="zh-CN" sz="2400" dirty="0">
                <a:solidFill>
                  <a:schemeClr val="bg1"/>
                </a:solidFill>
                <a:latin typeface="Candara"/>
                <a:ea typeface="华文楷体" panose="02010600040101010101" pitchFamily="2" charset="-122"/>
              </a:rPr>
              <a:t>+127</a:t>
            </a:r>
            <a:endParaRPr lang="zh-CN" altLang="en-US" sz="2200" dirty="0">
              <a:solidFill>
                <a:schemeClr val="bg1"/>
              </a:solidFill>
              <a:latin typeface="Candara"/>
              <a:ea typeface="华文楷体" panose="02010600040101010101" pitchFamily="2" charset="-122"/>
            </a:endParaRPr>
          </a:p>
        </p:txBody>
      </p:sp>
      <p:sp>
        <p:nvSpPr>
          <p:cNvPr id="3" name="矩形 2"/>
          <p:cNvSpPr/>
          <p:nvPr/>
        </p:nvSpPr>
        <p:spPr>
          <a:xfrm>
            <a:off x="3495431" y="301959"/>
            <a:ext cx="2749471" cy="707886"/>
          </a:xfrm>
          <a:prstGeom prst="rect">
            <a:avLst/>
          </a:prstGeom>
        </p:spPr>
        <p:txBody>
          <a:bodyPr wrap="none">
            <a:spAutoFit/>
          </a:bodyPr>
          <a:lstStyle/>
          <a:p>
            <a:pPr marR="0" lvl="0" indent="0" fontAlgn="auto">
              <a:lnSpc>
                <a:spcPct val="100000"/>
              </a:lnSpc>
              <a:spcBef>
                <a:spcPts val="0"/>
              </a:spcBef>
              <a:spcAft>
                <a:spcPts val="0"/>
              </a:spcAft>
              <a:buClrTx/>
              <a:buSzTx/>
              <a:buFontTx/>
              <a:buNone/>
              <a:defRPr/>
            </a:pPr>
            <a:r>
              <a:rPr lang="zh-CN" altLang="en-US" sz="4000" dirty="0">
                <a:solidFill>
                  <a:schemeClr val="bg1"/>
                </a:solidFill>
                <a:latin typeface="华文楷体" panose="02010600040101010101" pitchFamily="2" charset="-122"/>
                <a:ea typeface="华文楷体" panose="02010600040101010101" pitchFamily="2" charset="-122"/>
              </a:rPr>
              <a:t>原码表示法</a:t>
            </a:r>
            <a:endParaRPr lang="zh-CN" altLang="en-US" sz="40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46838" y="1968829"/>
            <a:ext cx="7785881" cy="4524315"/>
          </a:xfrm>
          <a:prstGeom prst="rect">
            <a:avLst/>
          </a:prstGeom>
        </p:spPr>
        <p:txBody>
          <a:bodyPr wrap="square">
            <a:spAutoFit/>
          </a:bodyPr>
          <a:lstStyle/>
          <a:p>
            <a:pPr marL="419100" lvl="0" indent="-382905" fontAlgn="base">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反码的定义是：一个正数的反码就是它的原码，负数的反码其最高位（符号位）为</a:t>
            </a:r>
            <a:r>
              <a:rPr lang="en-US" altLang="zh-CN" sz="2400" dirty="0">
                <a:solidFill>
                  <a:schemeClr val="bg1"/>
                </a:solidFill>
                <a:latin typeface="Candara"/>
                <a:ea typeface="华文楷体" panose="02010600040101010101" pitchFamily="2" charset="-122"/>
              </a:rPr>
              <a:t>1</a:t>
            </a:r>
            <a:r>
              <a:rPr lang="zh-CN" altLang="en-US" sz="2400" dirty="0">
                <a:solidFill>
                  <a:schemeClr val="bg1"/>
                </a:solidFill>
                <a:latin typeface="Candara"/>
                <a:ea typeface="华文楷体" panose="02010600040101010101" pitchFamily="2" charset="-122"/>
              </a:rPr>
              <a:t>，其余各位按位求反</a:t>
            </a:r>
            <a:endParaRPr lang="en-US" altLang="zh-CN" sz="2400" dirty="0">
              <a:solidFill>
                <a:schemeClr val="bg1"/>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例如，  </a:t>
            </a:r>
            <a:r>
              <a:rPr lang="en-US" altLang="zh-CN" sz="2400" dirty="0">
                <a:solidFill>
                  <a:schemeClr val="bg1"/>
                </a:solidFill>
                <a:latin typeface="Candara"/>
                <a:ea typeface="华文楷体" panose="02010600040101010101" pitchFamily="2" charset="-122"/>
              </a:rPr>
              <a:t>+1010010 </a:t>
            </a:r>
            <a:r>
              <a:rPr lang="zh-CN" altLang="en-US" sz="2400" dirty="0">
                <a:solidFill>
                  <a:schemeClr val="bg1"/>
                </a:solidFill>
                <a:latin typeface="Candara"/>
                <a:ea typeface="华文楷体" panose="02010600040101010101" pitchFamily="2" charset="-122"/>
              </a:rPr>
              <a:t>    </a:t>
            </a:r>
            <a:r>
              <a:rPr lang="en-US" altLang="zh-CN" sz="2400" dirty="0">
                <a:solidFill>
                  <a:schemeClr val="bg1"/>
                </a:solidFill>
                <a:latin typeface="Candara"/>
                <a:ea typeface="华文楷体" panose="02010600040101010101" pitchFamily="2" charset="-122"/>
              </a:rPr>
              <a:t>8</a:t>
            </a:r>
            <a:r>
              <a:rPr lang="zh-CN" altLang="en-US" sz="2400" dirty="0">
                <a:solidFill>
                  <a:schemeClr val="bg1"/>
                </a:solidFill>
                <a:latin typeface="Candara"/>
                <a:ea typeface="华文楷体" panose="02010600040101010101" pitchFamily="2" charset="-122"/>
              </a:rPr>
              <a:t>位形式的反码为  </a:t>
            </a:r>
            <a:r>
              <a:rPr lang="en-US" altLang="zh-CN" sz="2400" dirty="0">
                <a:solidFill>
                  <a:schemeClr val="bg1"/>
                </a:solidFill>
                <a:latin typeface="Candara"/>
                <a:ea typeface="华文楷体" panose="02010600040101010101" pitchFamily="2" charset="-122"/>
              </a:rPr>
              <a:t>01010010</a:t>
            </a:r>
            <a:r>
              <a:rPr lang="zh-CN" altLang="en-US" sz="2400" dirty="0">
                <a:solidFill>
                  <a:schemeClr val="bg1"/>
                </a:solidFill>
                <a:latin typeface="Candara"/>
                <a:ea typeface="华文楷体" panose="02010600040101010101" pitchFamily="2" charset="-122"/>
              </a:rPr>
              <a:t> </a:t>
            </a:r>
            <a:endParaRPr lang="en-US" altLang="zh-CN" sz="2400" dirty="0">
              <a:solidFill>
                <a:schemeClr val="bg1"/>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pPr>
            <a:r>
              <a:rPr lang="en-US" altLang="zh-CN" sz="2400" dirty="0">
                <a:solidFill>
                  <a:schemeClr val="bg1"/>
                </a:solidFill>
                <a:latin typeface="Candara"/>
                <a:ea typeface="华文楷体" panose="02010600040101010101" pitchFamily="2" charset="-122"/>
              </a:rPr>
              <a:t>			-</a:t>
            </a:r>
            <a:r>
              <a:rPr lang="zh-CN" altLang="en-US" sz="2400" dirty="0">
                <a:solidFill>
                  <a:schemeClr val="bg1"/>
                </a:solidFill>
                <a:latin typeface="Candara"/>
                <a:ea typeface="华文楷体" panose="02010600040101010101" pitchFamily="2" charset="-122"/>
              </a:rPr>
              <a:t> </a:t>
            </a:r>
            <a:r>
              <a:rPr lang="en-US" altLang="zh-CN" sz="2400" dirty="0">
                <a:solidFill>
                  <a:schemeClr val="bg1"/>
                </a:solidFill>
                <a:latin typeface="Candara"/>
                <a:ea typeface="华文楷体" panose="02010600040101010101" pitchFamily="2" charset="-122"/>
              </a:rPr>
              <a:t>1010010</a:t>
            </a:r>
            <a:r>
              <a:rPr lang="zh-CN" altLang="en-US" sz="2400" dirty="0">
                <a:solidFill>
                  <a:schemeClr val="bg1"/>
                </a:solidFill>
                <a:latin typeface="Candara"/>
                <a:ea typeface="华文楷体" panose="02010600040101010101" pitchFamily="2" charset="-122"/>
              </a:rPr>
              <a:t>    </a:t>
            </a:r>
            <a:r>
              <a:rPr lang="en-US" altLang="zh-CN" sz="2400" dirty="0">
                <a:solidFill>
                  <a:schemeClr val="bg1"/>
                </a:solidFill>
                <a:latin typeface="Candara"/>
                <a:ea typeface="华文楷体" panose="02010600040101010101" pitchFamily="2" charset="-122"/>
              </a:rPr>
              <a:t>8</a:t>
            </a:r>
            <a:r>
              <a:rPr lang="zh-CN" altLang="en-US" sz="2400" dirty="0">
                <a:solidFill>
                  <a:schemeClr val="bg1"/>
                </a:solidFill>
                <a:latin typeface="Candara"/>
                <a:ea typeface="华文楷体" panose="02010600040101010101" pitchFamily="2" charset="-122"/>
              </a:rPr>
              <a:t>位形式的反码为  </a:t>
            </a:r>
            <a:r>
              <a:rPr lang="en-US" altLang="zh-CN" sz="2400" dirty="0">
                <a:solidFill>
                  <a:schemeClr val="bg1"/>
                </a:solidFill>
                <a:latin typeface="Candara"/>
                <a:ea typeface="华文楷体" panose="02010600040101010101" pitchFamily="2" charset="-122"/>
              </a:rPr>
              <a:t>1 0101101</a:t>
            </a:r>
            <a:endParaRPr lang="en-US" altLang="zh-CN" sz="2400" dirty="0">
              <a:solidFill>
                <a:schemeClr val="bg1"/>
              </a:solidFill>
              <a:latin typeface="Candara"/>
              <a:ea typeface="华文楷体" panose="02010600040101010101" pitchFamily="2" charset="-122"/>
            </a:endParaRPr>
          </a:p>
          <a:p>
            <a:pPr marL="722630" lvl="1" indent="-273050" fontAlgn="base">
              <a:lnSpc>
                <a:spcPct val="80000"/>
              </a:lnSpc>
              <a:spcBef>
                <a:spcPct val="20000"/>
              </a:spcBef>
              <a:spcAft>
                <a:spcPct val="0"/>
              </a:spcAft>
              <a:buClr>
                <a:srgbClr val="31B6FD"/>
              </a:buClr>
              <a:buSzPct val="100000"/>
              <a:buFont typeface="Symbol" panose="05050102010706020507" pitchFamily="18" charset="2"/>
              <a:buChar char=""/>
            </a:pPr>
            <a:r>
              <a:rPr lang="zh-CN" altLang="en-US" sz="2400" dirty="0">
                <a:solidFill>
                  <a:schemeClr val="bg1"/>
                </a:solidFill>
                <a:latin typeface="Candara"/>
                <a:ea typeface="华文楷体" panose="02010600040101010101" pitchFamily="2" charset="-122"/>
              </a:rPr>
              <a:t>例如，</a:t>
            </a:r>
            <a:r>
              <a:rPr lang="en-US" altLang="zh-CN" sz="2400" dirty="0">
                <a:solidFill>
                  <a:schemeClr val="bg1"/>
                </a:solidFill>
                <a:latin typeface="Candara"/>
                <a:ea typeface="华文楷体" panose="02010600040101010101" pitchFamily="2" charset="-122"/>
              </a:rPr>
              <a:t>16</a:t>
            </a:r>
            <a:r>
              <a:rPr lang="zh-CN" altLang="en-US" sz="2400" dirty="0">
                <a:solidFill>
                  <a:schemeClr val="bg1"/>
                </a:solidFill>
                <a:latin typeface="Candara"/>
                <a:ea typeface="华文楷体" panose="02010600040101010101" pitchFamily="2" charset="-122"/>
              </a:rPr>
              <a:t>位有符号数</a:t>
            </a:r>
            <a:r>
              <a:rPr lang="en-US" altLang="zh-CN" sz="2400" dirty="0">
                <a:solidFill>
                  <a:schemeClr val="bg1"/>
                </a:solidFill>
                <a:latin typeface="Candara"/>
                <a:ea typeface="华文楷体" panose="02010600040101010101" pitchFamily="2" charset="-122"/>
              </a:rPr>
              <a:t>661</a:t>
            </a:r>
            <a:r>
              <a:rPr lang="zh-CN" altLang="en-US" sz="2400" dirty="0">
                <a:solidFill>
                  <a:schemeClr val="bg1"/>
                </a:solidFill>
                <a:latin typeface="Candara"/>
                <a:ea typeface="华文楷体" panose="02010600040101010101" pitchFamily="2" charset="-122"/>
              </a:rPr>
              <a:t>：</a:t>
            </a:r>
            <a:endParaRPr lang="zh-CN" altLang="en-US" sz="2400" dirty="0">
              <a:solidFill>
                <a:schemeClr val="bg1"/>
              </a:solidFill>
              <a:latin typeface="Candara"/>
              <a:ea typeface="华文楷体" panose="02010600040101010101" pitchFamily="2" charset="-122"/>
            </a:endParaRPr>
          </a:p>
          <a:p>
            <a:pPr marL="419100" lvl="0" indent="-382905" algn="ctr" fontAlgn="base">
              <a:lnSpc>
                <a:spcPct val="80000"/>
              </a:lnSpc>
              <a:spcBef>
                <a:spcPct val="20000"/>
              </a:spcBef>
              <a:spcAft>
                <a:spcPct val="0"/>
              </a:spcAft>
              <a:buClr>
                <a:srgbClr val="31B6FD"/>
              </a:buClr>
              <a:buSzPct val="100000"/>
            </a:pPr>
            <a:r>
              <a:rPr lang="zh-CN" altLang="en-US" sz="2400" dirty="0">
                <a:solidFill>
                  <a:schemeClr val="bg1"/>
                </a:solidFill>
                <a:latin typeface="Candara"/>
                <a:ea typeface="华文楷体" panose="02010600040101010101" pitchFamily="2" charset="-122"/>
              </a:rPr>
              <a:t>   0000 0010 1001 0101 = +661 </a:t>
            </a:r>
            <a:endParaRPr lang="zh-CN" altLang="en-US" sz="2400" dirty="0">
              <a:solidFill>
                <a:schemeClr val="bg1"/>
              </a:solidFill>
              <a:latin typeface="Candara"/>
              <a:ea typeface="华文楷体" panose="02010600040101010101" pitchFamily="2" charset="-122"/>
            </a:endParaRPr>
          </a:p>
          <a:p>
            <a:pPr marL="419100" lvl="0" indent="-382905" algn="ctr" fontAlgn="base">
              <a:lnSpc>
                <a:spcPct val="80000"/>
              </a:lnSpc>
              <a:spcBef>
                <a:spcPct val="20000"/>
              </a:spcBef>
              <a:spcAft>
                <a:spcPct val="0"/>
              </a:spcAft>
              <a:buClr>
                <a:srgbClr val="31B6FD"/>
              </a:buClr>
              <a:buSzPct val="100000"/>
            </a:pPr>
            <a:r>
              <a:rPr lang="zh-CN" altLang="en-US" sz="2400" dirty="0">
                <a:solidFill>
                  <a:schemeClr val="bg1"/>
                </a:solidFill>
                <a:latin typeface="Candara"/>
                <a:ea typeface="华文楷体" panose="02010600040101010101" pitchFamily="2" charset="-122"/>
              </a:rPr>
              <a:t>反码 </a:t>
            </a:r>
            <a:endParaRPr lang="zh-CN" altLang="en-US" sz="2400" dirty="0">
              <a:solidFill>
                <a:schemeClr val="bg1"/>
              </a:solidFill>
              <a:latin typeface="Candara"/>
              <a:ea typeface="华文楷体" panose="02010600040101010101" pitchFamily="2" charset="-122"/>
            </a:endParaRPr>
          </a:p>
          <a:p>
            <a:pPr marL="419100" lvl="0" indent="-382905" algn="ctr" fontAlgn="base">
              <a:lnSpc>
                <a:spcPct val="80000"/>
              </a:lnSpc>
              <a:spcBef>
                <a:spcPct val="20000"/>
              </a:spcBef>
              <a:spcAft>
                <a:spcPct val="0"/>
              </a:spcAft>
              <a:buClr>
                <a:srgbClr val="31B6FD"/>
              </a:buClr>
              <a:buSzPct val="100000"/>
            </a:pPr>
            <a:r>
              <a:rPr lang="zh-CN" altLang="en-US" sz="2400" dirty="0">
                <a:solidFill>
                  <a:schemeClr val="bg1"/>
                </a:solidFill>
                <a:latin typeface="Candara"/>
                <a:ea typeface="华文楷体" panose="02010600040101010101" pitchFamily="2" charset="-122"/>
              </a:rPr>
              <a:t> 1111 1101 0110 1010  </a:t>
            </a:r>
            <a:r>
              <a:rPr lang="en-US" altLang="zh-CN" sz="2400" dirty="0">
                <a:solidFill>
                  <a:schemeClr val="bg1"/>
                </a:solidFill>
                <a:latin typeface="Candara"/>
                <a:ea typeface="华文楷体" panose="02010600040101010101" pitchFamily="2" charset="-122"/>
              </a:rPr>
              <a:t>= </a:t>
            </a:r>
            <a:r>
              <a:rPr lang="zh-CN" altLang="en-US" sz="2400" dirty="0">
                <a:solidFill>
                  <a:schemeClr val="bg1"/>
                </a:solidFill>
                <a:latin typeface="Candara"/>
                <a:ea typeface="华文楷体" panose="02010600040101010101" pitchFamily="2" charset="-122"/>
              </a:rPr>
              <a:t>-661</a:t>
            </a:r>
            <a:endParaRPr lang="zh-CN" altLang="en-US" sz="2400" dirty="0">
              <a:solidFill>
                <a:schemeClr val="bg1"/>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pPr>
            <a:endParaRPr lang="en-US" altLang="zh-CN" sz="2400" dirty="0">
              <a:solidFill>
                <a:schemeClr val="bg1"/>
              </a:solidFill>
              <a:latin typeface="Candara"/>
              <a:ea typeface="华文楷体" panose="02010600040101010101" pitchFamily="2" charset="-122"/>
            </a:endParaRPr>
          </a:p>
          <a:p>
            <a:pPr marL="36195" lvl="0" fontAlgn="base">
              <a:spcBef>
                <a:spcPct val="20000"/>
              </a:spcBef>
              <a:spcAft>
                <a:spcPct val="0"/>
              </a:spcAft>
              <a:buClr>
                <a:srgbClr val="31B6FD"/>
              </a:buClr>
              <a:buSzPct val="100000"/>
            </a:pPr>
            <a:endParaRPr lang="en-US" altLang="zh-CN" sz="2400" dirty="0">
              <a:solidFill>
                <a:srgbClr val="073E87"/>
              </a:solidFill>
              <a:latin typeface="Candara"/>
              <a:ea typeface="华文楷体" panose="02010600040101010101" pitchFamily="2" charset="-122"/>
            </a:endParaRPr>
          </a:p>
          <a:p>
            <a:pPr marL="722630" lvl="1" indent="-273050" fontAlgn="base">
              <a:spcBef>
                <a:spcPct val="20000"/>
              </a:spcBef>
              <a:spcAft>
                <a:spcPct val="0"/>
              </a:spcAft>
              <a:buClr>
                <a:srgbClr val="31B6FD"/>
              </a:buClr>
              <a:buSzPct val="100000"/>
            </a:pPr>
            <a:endParaRPr lang="en-US" altLang="zh-CN" sz="2400" dirty="0">
              <a:solidFill>
                <a:srgbClr val="073E87"/>
              </a:solidFill>
              <a:latin typeface="Candara"/>
              <a:ea typeface="华文楷体" panose="02010600040101010101" pitchFamily="2" charset="-122"/>
            </a:endParaRPr>
          </a:p>
        </p:txBody>
      </p:sp>
      <p:sp>
        <p:nvSpPr>
          <p:cNvPr id="3" name="矩形 2"/>
          <p:cNvSpPr/>
          <p:nvPr/>
        </p:nvSpPr>
        <p:spPr>
          <a:xfrm>
            <a:off x="4782820" y="483579"/>
            <a:ext cx="2749471" cy="707886"/>
          </a:xfrm>
          <a:prstGeom prst="rect">
            <a:avLst/>
          </a:prstGeom>
        </p:spPr>
        <p:txBody>
          <a:bodyPr wrap="none">
            <a:spAutoFit/>
          </a:bodyPr>
          <a:lstStyle/>
          <a:p>
            <a:pPr>
              <a:defRPr/>
            </a:pPr>
            <a:r>
              <a:rPr lang="zh-CN" altLang="en-US" sz="4000" dirty="0">
                <a:solidFill>
                  <a:schemeClr val="bg1"/>
                </a:solidFill>
                <a:latin typeface="华文楷体" panose="02010600040101010101" pitchFamily="2" charset="-122"/>
                <a:ea typeface="华文楷体" panose="02010600040101010101" pitchFamily="2" charset="-122"/>
              </a:rPr>
              <a:t>反码表示法</a:t>
            </a:r>
            <a:endParaRPr lang="zh-CN" altLang="en-US" sz="4000" dirty="0">
              <a:solidFill>
                <a:schemeClr val="bg1"/>
              </a:solidFill>
              <a:latin typeface="华文楷体" panose="02010600040101010101" pitchFamily="2" charset="-122"/>
              <a:ea typeface="华文楷体" panose="0201060004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9570</Words>
  <Application>WPS 文字</Application>
  <PresentationFormat>宽屏</PresentationFormat>
  <Paragraphs>391</Paragraphs>
  <Slides>43</Slides>
  <Notes>0</Notes>
  <HiddenSlides>0</HiddenSlides>
  <MMClips>0</MMClips>
  <ScaleCrop>false</ScaleCrop>
  <HeadingPairs>
    <vt:vector size="8" baseType="variant">
      <vt:variant>
        <vt:lpstr>已用的字体</vt:lpstr>
      </vt:variant>
      <vt:variant>
        <vt:i4>36</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82" baseType="lpstr">
      <vt:lpstr>Arial</vt:lpstr>
      <vt:lpstr>方正书宋_GBK</vt:lpstr>
      <vt:lpstr>Wingdings</vt:lpstr>
      <vt:lpstr>华文楷体</vt:lpstr>
      <vt:lpstr>Candara</vt:lpstr>
      <vt:lpstr>Thonburi</vt:lpstr>
      <vt:lpstr>Courier New</vt:lpstr>
      <vt:lpstr>宋体</vt:lpstr>
      <vt:lpstr>Symbol</vt:lpstr>
      <vt:lpstr>Kingsoft Sign</vt:lpstr>
      <vt:lpstr>Tahoma</vt:lpstr>
      <vt:lpstr>Times New Roman</vt:lpstr>
      <vt:lpstr>华文新魏</vt:lpstr>
      <vt:lpstr>仿宋_GB2312</vt:lpstr>
      <vt:lpstr>方正仿宋_GBK</vt:lpstr>
      <vt:lpstr>Wingdings 2</vt:lpstr>
      <vt:lpstr>Franklin Gothic Medium</vt:lpstr>
      <vt:lpstr>微软雅黑</vt:lpstr>
      <vt:lpstr>Franklin Gothic Book</vt:lpstr>
      <vt:lpstr>黑体</vt:lpstr>
      <vt:lpstr>Wingdings 2</vt:lpstr>
      <vt:lpstr>Verdana</vt:lpstr>
      <vt:lpstr>楷体</vt:lpstr>
      <vt:lpstr>汉仪楷体KW</vt:lpstr>
      <vt:lpstr>汉仪旗黑</vt:lpstr>
      <vt:lpstr>宋体</vt:lpstr>
      <vt:lpstr>Arial Unicode MS</vt:lpstr>
      <vt:lpstr>等线 Light</vt:lpstr>
      <vt:lpstr>汉仪中等线KW</vt:lpstr>
      <vt:lpstr>等线</vt:lpstr>
      <vt:lpstr>Calibri</vt:lpstr>
      <vt:lpstr>Helvetica Neue</vt:lpstr>
      <vt:lpstr>汉仪书宋二KW</vt:lpstr>
      <vt:lpstr>宋体-简</vt:lpstr>
      <vt:lpstr>汉仪中黑KW</vt:lpstr>
      <vt:lpstr>Wingdings</vt:lpstr>
      <vt:lpstr>Office 主题​​</vt:lpstr>
      <vt:lpstr>SmartDraw.2</vt:lpstr>
      <vt:lpstr>SmartDraw.2</vt:lpstr>
      <vt:lpstr>数据表示与信息编码</vt:lpstr>
      <vt:lpstr>PowerPoint 演示文稿</vt:lpstr>
      <vt:lpstr>PowerPoint 演示文稿</vt:lpstr>
      <vt:lpstr>数和数据概述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数据表示与信息编码</dc:title>
  <dc:creator>吕 萍</dc:creator>
  <cp:lastModifiedBy>lijjiaming</cp:lastModifiedBy>
  <cp:revision>253</cp:revision>
  <dcterms:created xsi:type="dcterms:W3CDTF">2022-01-11T08:14:53Z</dcterms:created>
  <dcterms:modified xsi:type="dcterms:W3CDTF">2022-01-11T08:14:53Z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2052-3.9.6.6441</vt:lpwstr>
  </property>
</Properties>
</file>