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52"/>
  </p:handoutMasterIdLst>
  <p:sldIdLst>
    <p:sldId id="256" r:id="rId4"/>
    <p:sldId id="257" r:id="rId6"/>
    <p:sldId id="396" r:id="rId7"/>
    <p:sldId id="259" r:id="rId8"/>
    <p:sldId id="559" r:id="rId9"/>
    <p:sldId id="399" r:id="rId10"/>
    <p:sldId id="263" r:id="rId11"/>
    <p:sldId id="560" r:id="rId12"/>
    <p:sldId id="561" r:id="rId13"/>
    <p:sldId id="591" r:id="rId14"/>
    <p:sldId id="592" r:id="rId15"/>
    <p:sldId id="593" r:id="rId16"/>
    <p:sldId id="594" r:id="rId17"/>
    <p:sldId id="595" r:id="rId18"/>
    <p:sldId id="269" r:id="rId19"/>
    <p:sldId id="397" r:id="rId20"/>
    <p:sldId id="556" r:id="rId21"/>
    <p:sldId id="530" r:id="rId22"/>
    <p:sldId id="531" r:id="rId23"/>
    <p:sldId id="421" r:id="rId24"/>
    <p:sldId id="532" r:id="rId25"/>
    <p:sldId id="533" r:id="rId26"/>
    <p:sldId id="534" r:id="rId27"/>
    <p:sldId id="535" r:id="rId28"/>
    <p:sldId id="562" r:id="rId29"/>
    <p:sldId id="563" r:id="rId30"/>
    <p:sldId id="451" r:id="rId31"/>
    <p:sldId id="536" r:id="rId32"/>
    <p:sldId id="310" r:id="rId33"/>
    <p:sldId id="540" r:id="rId34"/>
    <p:sldId id="541" r:id="rId35"/>
    <p:sldId id="542" r:id="rId36"/>
    <p:sldId id="557" r:id="rId37"/>
    <p:sldId id="558" r:id="rId38"/>
    <p:sldId id="543" r:id="rId39"/>
    <p:sldId id="544" r:id="rId40"/>
    <p:sldId id="545" r:id="rId41"/>
    <p:sldId id="546" r:id="rId42"/>
    <p:sldId id="547" r:id="rId43"/>
    <p:sldId id="548" r:id="rId44"/>
    <p:sldId id="550" r:id="rId45"/>
    <p:sldId id="549" r:id="rId46"/>
    <p:sldId id="551" r:id="rId47"/>
    <p:sldId id="552" r:id="rId48"/>
    <p:sldId id="553" r:id="rId49"/>
    <p:sldId id="554" r:id="rId50"/>
    <p:sldId id="555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8" autoAdjust="0"/>
    <p:restoredTop sz="94301" autoAdjust="0"/>
  </p:normalViewPr>
  <p:slideViewPr>
    <p:cSldViewPr>
      <p:cViewPr varScale="1">
        <p:scale>
          <a:sx n="63" d="100"/>
          <a:sy n="63" d="100"/>
        </p:scale>
        <p:origin x="6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9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7" Type="http://schemas.openxmlformats.org/officeDocument/2006/relationships/slide" Target="slides/slide27.xml"/><Relationship Id="rId6" Type="http://schemas.openxmlformats.org/officeDocument/2006/relationships/slide" Target="slides/slide20.xml"/><Relationship Id="rId5" Type="http://schemas.openxmlformats.org/officeDocument/2006/relationships/slide" Target="slides/slide16.xml"/><Relationship Id="rId4" Type="http://schemas.openxmlformats.org/officeDocument/2006/relationships/slide" Target="slides/slide6.xml"/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B678-2FB0-42A8-BC6E-583D48112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DB84B-7A21-4D96-BC3E-B38CE9E4FF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28.34646" units="1/dev"/>
        </inkml:channelProperties>
      </inkml:inkSource>
      <inkml:timestamp xml:id="ts0" timeString="2019-02-27T13:13: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1489 14163 0,'0'25'250,"0"0"-250,74 0 31,-49 0-31,0-25 31,24 0-15,-24 24-16,0-24 31,0 25-15,-1-25-1,26 25 32,-25-25-31,0 0-16,24 0 15,-24 25 1,25 0 0,-25-25-1,-1 0 1,1 0-16,0 0 31,0 0-15,0 0-16,24 0 15,-24 0 1,49 0 0,-49 0-16,25 0 15,-1 0-15,-24 0 16,0 25-16,25-25 16,-26 0 15,26 24-31,0-24 15,-26 0 1,26 0-16,0 0 16,-26 0-16,76 0 31,-1 0-31,50 25 31,-124-25-31,24 0 16,-24 0-16,25 0 0,-1 25 15,-24-25 1,0 0-16,24 0 0,-24 0 31,50 0-31,49 0 16,24 50 0,-24-26-1,-24 1 1,-26-25-1,-49 0-15,0 0 16,0 0 0,-1 0 15,1 0-31,0 0 16,0 0-16,24 0 0,-24 0 15,74 0 1,-74 0-16,0 0 15,25 0-15,-1 0 16,1 0 0,24 0-1,-49 0-15,99 0 16,-99 0 0,0 0-16,-1 0 0,26 0 15,25 0 1,-51 0-16,26 0 15,49 0-15,-49 0 16,24 0 0,-24-25-16,-1 1 15,1 24-15,0-25 16,-1 25-16,1 0 16,-1 0-1,1 0 1,49-50-16,-24 25 31,24 25-15,-50 0-1,1 0-15,0 0 16,-25 0 0,24 0-16,-24 0 0,0 0 31,24 0-31,-24 0 15,0 0-15,25 0 16,-26 0 0,1 0-16,0 0 0,25 0 31,-26 0-31,1 0 31,0 0-15,0 0-16,0 0 0,49 0 31,-49 0-31,0 0 16,24 0-16,-24 0 15,25 0-15,-26 0 0,26 0 16,49 0 0,-74 0-1,25 0 1,-25 0-16,24 0 0,50 0 15,-24 0 1,-50 0 0,-1 0-16,51 0 31,-50 0-31,-1 0 16,1 0-1,0 0-15,0 0 16,0 0-16,24 0 0,1 0 15,-1 0 1,51 0 0,-76 0-1,1 0 1,0-24 0,0 24-1,24-25-15,-24 0 16,0 25-1,25-25-15,-50 0 32,49 0 30,-49 1-46,25 24-1,-25-50 1,0 25 0,50-24-1,-50 24 17,0-25-17,0 25 1,0 1-1,0-1 17,0 0-32,0 0 31,0 0-15,0 1-1,0-1 1,0 0-16,0 0 31,0 0-15,0 1-16,0-1 62,-25 0 1,25 0-48,-25 25 1,0 0 0,-49 0-1,-25 0 1,-50-25-1,99 1-15,1 24 16,-26-25-16,50 25 0,1-25 16,-26 25-1,25 0-15,0 0 32,1-25-32,-26 25 31,0 0-16,1 0-15,24 0 32,0 0-32,0 0 0,1 0 31,-26 0-15,25 0 15,-24 0-16,24 0 1,-25 0 0,25 0-1,-24 0-15,24 0 32,-50 0-32,1 0 31,49 0-31,0 0 0,-74 0 15,74 0-15,-24 0 32,-1 0-32,25 0 0,-24 0 31,-1 0-15,25 0-16,1 0 15,-1 0-15,0 0 16,0 0-1,0 0 1,1 0-16,-1 0 16,0 0-16,0 0 15,-24 0-15,24 0 16,-25 0 0,25 0-16,0 0 0,1 0 31,-1 0-31,0 0 0,0 0 15,0 0-15,-24 0 32,24 0-32,0 0 0,-24 0 31,-1 0-31,0 0 31,1 0-31,-1 0 16,1 0-1,24 0 1,-25 0-16,25 0 16,1 0-1,-1 0-15,-25 0 16,25 0 0,-49 0-16,0 0 31,49 0-31,-25 0 0,-49 0 15,49 0 1,25 0 0,1 0-16,-26 0 31,25 0-31,-24 0 16,-1 25-1,0-25 1,1 0-1,-1 0 1,1 0-16,24 0 16,-25 25-1,25-25-15,-74 0 16,74 25 0,1-25-16,-1 0 31,-50 24-31,26-24 15,24 0-15,-25 0 32,26 0-32,-1 0 0,0 0 31,0 0-31,-25 0 31,26 0-15,-26 0-1,25 0-15,-24 0 16,24 0 0,-25 0-1,-49 25 1,74-25 0,0 0-16,-74 0 31,74 0-31,-24 0 0,-1 0 15,25 0-15,-24 0 16,-1 0 0,25 0-1,-24 0-15,-1 0 16,25 0 0,-24 0-1,24 0 1,0 0-16,0 0 15,0 0-15,1 0 16,-1 0 0,0 0-1,0 0 17,0 0-1,1 0-31,-1 0 15,-25 0-15,25 0 0,-49 0 32,49 0-32,0 0 15,-24 0 1,-1 0-16,25 0 16,-49 0-1,-25 0 1,49 0-16,25 0 15,1 0-15,-1 0 16,0 0-16,0 0 16,-24 0-1,-1 0 1,25 0 0,-24 0-16,24 0 31,-50-25-31,50 25 15,-24 0 1,24 0 0,0 0 93,0 0-31,1 0-62,-1 0-1,25 25 1,-25-25 0,0 25 15,25 0-31,-25-25 16,1 49-1,24-24 1,-25-25-1,25 25 17,-25 0-17,25 0 17,-25-1-32,25 1 46,0 0-30,0 0 31,0 0 0,0-1 0,0 1 46,0 0-93,0 0 79,0 0-17,0-1-31,0 1 16,0 0 16,0 0-32,25 0-31,0-25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147480000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28.34646" units="1/dev"/>
        </inkml:channelProperties>
      </inkml:inkSource>
      <inkml:timestamp xml:id="ts0" timeString="2019-09-10T01:12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10418 13494 0,'-49'0'156,"24"0"-156,-25 0 16,1 0-1,-26 25-15,26-1 0,-1 1 16,25 0 0,-99 0-16,75 24 31,-51 1-31,-73 24 15,24 1 17,-25 24-32,25 0 31,1-49-15,73-1-1,1-24 1,24 0-1,25 0 1,25 0-16,-49-25 16,24 0 62,0 0 47</inkml:trace>
  <inkml:trace contextRef="#ctx0" brushRef="#br0">8831 14089 0,'-25'0'109,"0"0"-93,-24 25-16,-26 0 31,50-1-16,1-24-15,-1 25 0,0 0 63,0 0-16,25 0 31,-25-25 47,1 24-94,24 1-15,24 0 328,51-25-313,-50 0 0,-1 0 16,1 0-31,0 0-1,49 0 1,-24 0-16,-25 0 31,0 0 0,-1 0-15,1 0 0,50 0-16,-51 0 15,1 0 1,0 0-16,25 25 15,-26-25 17</inkml:trace>
  <inkml:trace contextRef="#ctx0" brushRef="#br0">10939 13022 0,'-25'50'204,"1"-50"-204,-26 50 15,0-1 1,50-24-1,-99 25 1,74-1 0,1-24-1,24 0 1,-25 0 15,0-25-31,0 25 16,0-25 15</inkml:trace>
  <inkml:trace contextRef="#ctx0" brushRef="#br0">10939 13221 0,'0'0'0,"25"0"16,0 0-1,0 25-15,-1-25 125,1 0-93,0 0 77,0 25 78</inkml:trace>
  <inkml:trace contextRef="#ctx0" brushRef="#br0">10666 13419 0,'25'0'141,"25"0"-126,148 0 1,-123 0-16,-26 0 16,-24 0-16,0 0 15,0 0-15,-1 0 16,1 0 109,0 0-125</inkml:trace>
  <inkml:trace contextRef="#ctx0" brushRef="#br0">10518 13568 0,'0'25'94,"24"25"-63,1-50-31,-25 24 15,0 51 1,0-50 47,0-1 15,25-24 125,-25-24-94,25-1-93,0 0-1,-1 0 48</inkml:trace>
  <inkml:trace contextRef="#ctx0" brushRef="#br0">10642 13643 0,'49'0'203,"-24"0"-187,0 0-16,0 0 31,-1 0-31,51 0 16,-50 0 15,-1 0 78,1 0 32,-25 24-141,0 1 16,0 0-1,-25 0 1,1 24 0,-26-24-1,50 0 1,-25-25-1,25 25 1,-25-25 0,1 25-1,-1-1 17,-25-24 202,25-24-187,1 24 0,24-25-32</inkml:trace>
  <inkml:trace contextRef="#ctx0" brushRef="#br0">10989 13667 0,'25'0'46,"-25"-24"-14,49 24-32,-24 0 31,25 0-31,-26 0 16,1 0-1,25 0 1,-1 0-1,-49 24 204,0 26-203,-49 0-1,24-50 1,0 0 0,0 0-1,-24 24 1,24 1 0</inkml:trace>
  <inkml:trace contextRef="#ctx0" brushRef="#br0">11063 13692 0,'0'25'141,"0"0"-125,0 0-1,0-1-15,0 1 16,0 50 0,0-51 15,0 1-31,0 0 0,0 0 15,0 24 1,0 26 0,0-1 15,0-49-31,0 49 0,0-24 31,0-25-15,0 0-16,0 0 15,0-1 17</inkml:trace>
  <inkml:trace contextRef="#ctx0" brushRef="#br0">11882 13122 0,'-25'24'125,"-25"26"-125,1 0 15,-1 24 1,1 1 0,-1-26-1,25-24-15,-24 49 16,24-49 0,0-25-1,0 25 1,0 0-1,1-25 1,-1 0 0</inkml:trace>
  <inkml:trace contextRef="#ctx0" brushRef="#br0">11807 13419 0,'0'-24'203,"25"24"-203,0 24 16,25 1-16,-50 0 16,24-25-1,26 25 1,-50 0-16,25-25 15,-25 24 1,49-24 0,-49 25 46,0 0-46,25 0-16,0-25 78</inkml:trace>
  <inkml:trace contextRef="#ctx0" brushRef="#br0">11659 13618 0,'0'25'250,"0"-1"-234,0 1 31</inkml:trace>
  <inkml:trace contextRef="#ctx0" brushRef="#br0">11510 13915 0,'49'0'94,"1"0"-94,24 0 16,-49 0-1,50 0 1,-26 0 0,1 0-1,-25 0 1,-1-24 203,-48 73-63,24-24-156,-25-25 31,0 25-31,0 0 16,0 49-1,1-49 1,-1 0-16,25-1 16,-25 26-1,-25 0 17</inkml:trace>
  <inkml:trace contextRef="#ctx0" brushRef="#br0">8409 7739 0,'0'-25'109,"-25"25"-109,-24 0 32,-50 0-17,-1 0 1,1 25-1,-50 49-15,75-49 0,-50 0 16,25 49 0,-1-49-1,1 25 1,-99 0 0,-50 74-1,124-50-15,49-49 16,-49 24-16,75-49 15,-1 50 1,0-25 15,26 0-31,-1-1 0,0-24 32,-49 50-32,49-25 31,-25-25 141</inkml:trace>
  <inkml:trace contextRef="#ctx0" brushRef="#br0">6574 8136 0,'-25'0'78,"0"0"-62,-49 0-1,49 0 1,0 25 0,-74 24-16,74-24 31,-25 50-16,26-51-15,-26-24 32,25 25-17,0 0 1,25 25 15,0-26 63,0 1-63,0 0-31,-25-25 16,25 25-1,-24 24-15,24-24 47,-25 0-31,25 0 0,0 0-1,49-25 282,51 0-281,-1 24-1,99 26-15,100 0 32,-199-50-17,-49 24 1,-25-24 46,-25-24 126</inkml:trace>
  <inkml:trace contextRef="#ctx0" brushRef="#br0">8955 6747 0,'0'25'125,"-25"49"-109,0 1-16,-24-1 15,-1-24-15,25-1 16,-49 1-16,49-25 15,-49 24-15,-1 26 32,50-75-1,25 49 188,149-49-204,50 25 1,98 25 0,-148-26-16,-74-24 15,-51 0 1</inkml:trace>
  <inkml:trace contextRef="#ctx0" brushRef="#br0">9004 7119 0,'-24'50'78,"-1"49"-78,-25 25 16,1 99-1,-26-74 1,50 0 0,25-125-1,0 51 1,0-50-1,0 24-15,0-24 0,0 50 16,-49 49-16,24-75 31,25-24-31</inkml:trace>
  <inkml:trace contextRef="#ctx0" brushRef="#br0">8806 7491 0,'0'50'63,"-50"-1"-47,1 1-16,-26-1 15,1 26 1,24-26-1,26-24 1,24 0 31</inkml:trace>
  <inkml:trace contextRef="#ctx0" brushRef="#br0">8831 7565 0,'25'-24'47,"-1"24"-32,26 0 1,49 173-16,50 125 15,-50-149 1,-49-100 0,-25-24 156</inkml:trace>
  <inkml:trace contextRef="#ctx0" brushRef="#br0">9228 6945 0,'0'100'94,"24"-100"-94,-24 24 15</inkml:trace>
  <inkml:trace contextRef="#ctx0" brushRef="#br0">9277 7020 0,'25'-25'63,"0"25"-16,25 0-32,-26 0 1,1 0-16,25 0 15,24 0 1,-24 0 0,-25 0 15,24 0-15,-24 0-16,0 0 203,-25 25-188,0 24 1,0 1-16,0-25 31,0 0-31,0-1 31,-25 26-15,0-50 140</inkml:trace>
  <inkml:trace contextRef="#ctx0" brushRef="#br0">9401 7045 0,'-24'0'79,"24"24"-79,0 1 15,0 0 1,0 25-16,-50-26 0,50 1 15,0 0 1,0 25 0,0-26 15,0 1 188,74-25-219,1 0 15,-50 0-15,24 0 16,1 0 15,-25 0-31,-1 0 31</inkml:trace>
  <inkml:trace contextRef="#ctx0" brushRef="#br0">9377 7615 0,'24'0'125,"1"0"-125,50 0 0,-51 0 31,26 0-31,0 0 16,-1 0-1,1 0 1,24 0 0,-49 0-1</inkml:trace>
  <inkml:trace contextRef="#ctx0" brushRef="#br0">9426 7913 0,'0'-25'219,"50"25"-203,148 0-1,-123 0 1,-26 0-16,-24 0 16,25 0-16,-26 0 15,1 0-15</inkml:trace>
  <inkml:trace contextRef="#ctx0" brushRef="#br0">9749 7689 0,'-25'25'94,"25"50"-94,0-1 0,0 25 15,0-49 1,0-25 0,0 24-16,0-24 31,0 25-15,0-25-1</inkml:trace>
  <inkml:trace contextRef="#ctx0" brushRef="#br0">9426 8210 0,'124'50'125,"-25"-25"-125,100-25 15,-100 0-15,124 25 32,-99-25-32,-49 49 0,49-49 0,-99 25 31,24-25-31</inkml:trace>
  <inkml:trace contextRef="#ctx0" brushRef="#br0">11286 6499 0,'0'-25'47,"0"50"172,0 0-203,0-1 30,0 26-46,0 0 125,25-26-109</inkml:trace>
  <inkml:trace contextRef="#ctx0" brushRef="#br0">10865 7094 0,'173'25'47,"26"49"-32,-1-74 1,50 25-1,-223-25 1,0 0 0,-25 25 109</inkml:trace>
  <inkml:trace contextRef="#ctx0" brushRef="#br0">11113 7268 0,'-25'25'63,"25"74"-48,0-25-15,-25-49 16,25 124-1,-25-75 1,1 75 0,-1 25-1,-50 24 1,26-123-16,-1 24 16,50-74-1,0-1-15,-25 51 0,-24-26 31,24 1-15,0-25 0,-24-25-1,49 25 1,-25-1 0,0 1-1,25 0-15,-25-25 47,-24 0-16,24 25-31</inkml:trace>
  <inkml:trace contextRef="#ctx0" brushRef="#br0">11187 7491 0,'50'0'109,"-1"0"-93,1 0-16,25 0 31,-51 0-31,1 0 16,0 0 15,0 0 0,0 0 1,24 0-17,-24 0 1,0 0 0,-50 25 202,-25 0-202,1-1-16,24 1 16,-25-25 15,50 25 31</inkml:trace>
  <inkml:trace contextRef="#ctx0" brushRef="#br0">11411 7640 0,'0'49'125,"0"-24"-125</inkml:trace>
  <inkml:trace contextRef="#ctx0" brushRef="#br0">11162 7764 0,'50'0'31,"24"0"-31,26 0 0,-26 0 31,-49 0-31,0 0 16,0 0 0,-1 0-1,26 0 1,0 0 0,198 0-1,-124 25 1,-100-1 156,-24 26-157,0-25 1,0 49-16,-24-24 16,-1-25-16,0 0 0,25-1 31,-25-24-16,25 25 1,-25-25-16,25 25 31,-24-25-31,-1 0 32,0 0 14,-25 0-14</inkml:trace>
  <inkml:trace contextRef="#ctx0" brushRef="#br0">11460 7962 0,'0'25'93,"0"50"-77,0-51 0,0 26-1,0 0-15,0-1 31,0 1-15,0-25 0,0 49-1,25 0 1,-25-49-16,0 25 16,0-25-1,0 24 16,0-24 1,0 0 15,0 0-32,0-1-15,-25 1 125,25 0-109,-25-25 15,1 0-31,-1 0 31,-25 0 1,25 0 30,0 0-15,1 0-47,-1 0 31,0 0 0,0 0-15,0 0-16,1 0 16,-1 0-1,0 0-15,25-25 0,-25 25 47,0-25-31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9C2DBB-707D-46B6-9BDC-15AA3E75F82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B5C253-9A4B-4297-803C-9887A4F9083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en-US" altLang="zh-CN"/>
              <a:t>http://10.77.16.249/djsim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232 w 5184"/>
                  <a:gd name="T3" fmla="*/ 3159 h 3159"/>
                  <a:gd name="T4" fmla="*/ 5232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7" name="Freeform 5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62 w 556"/>
                  <a:gd name="T5" fmla="*/ 3159 h 3159"/>
                  <a:gd name="T6" fmla="*/ 562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" name="Freeform 6"/>
            <p:cNvSpPr/>
            <p:nvPr/>
          </p:nvSpPr>
          <p:spPr bwMode="ltGray">
            <a:xfrm>
              <a:off x="552" y="951"/>
              <a:ext cx="12" cy="420"/>
            </a:xfrm>
            <a:custGeom>
              <a:avLst/>
              <a:gdLst>
                <a:gd name="T0" fmla="*/ 0 w 12"/>
                <a:gd name="T1" fmla="*/ 0 h 420"/>
                <a:gd name="T2" fmla="*/ 0 w 12"/>
                <a:gd name="T3" fmla="*/ 420 h 420"/>
                <a:gd name="T4" fmla="*/ 12 w 12"/>
                <a:gd name="T5" fmla="*/ 420 h 420"/>
                <a:gd name="T6" fmla="*/ 12 w 12"/>
                <a:gd name="T7" fmla="*/ 0 h 420"/>
                <a:gd name="T8" fmla="*/ 0 w 12"/>
                <a:gd name="T9" fmla="*/ 0 h 420"/>
                <a:gd name="T10" fmla="*/ 0 w 12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Tahoma" charset="0"/>
                <a:ea typeface="宋体" charset="0"/>
              </a:endParaRPr>
            </a:p>
          </p:txBody>
        </p:sp>
        <p:sp>
          <p:nvSpPr>
            <p:cNvPr id="7" name="Freeform 7"/>
            <p:cNvSpPr/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54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54 w 251"/>
                <a:gd name="T7" fmla="*/ 12 h 12"/>
                <a:gd name="T8" fmla="*/ 254 w 251"/>
                <a:gd name="T9" fmla="*/ 0 h 12"/>
                <a:gd name="T10" fmla="*/ 254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Freeform 8"/>
            <p:cNvSpPr/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687 w 251"/>
                <a:gd name="T5" fmla="*/ 12 h 12"/>
                <a:gd name="T6" fmla="*/ 687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" name="Group 9"/>
            <p:cNvGrpSpPr/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09789-DF58-4F94-BBC9-483FEE7359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E378F-8457-4D70-93C1-E9E793CD79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F89CA-5D6D-403C-8EBA-EE12F954B0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341438"/>
            <a:ext cx="4038600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67ABC-E730-4D0A-8B96-5D09C89386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3995D-60F9-4816-BD48-C8AD8459D105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8D5C-67B6-457B-AE29-28842A5CE2D6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3F3A-0B53-4CBE-9096-3264A752A04A}" type="slidenum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09789-DF58-4F94-BBC9-483FEE735980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A55E1-8E66-4871-AA31-C5A03FBE3CC8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itchFamily="49" charset="-122"/>
                <a:ea typeface="楷体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CE81F-A34A-4F23-89A3-BB8AD72505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4CD20-3569-49AA-9986-52898FC693D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4D217D-E573-4F28-91B2-6572696BA559}" type="slidenum">
              <a:rPr lang="en-US" altLang="zh-CN" smtClean="0"/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10490-0674-428A-9AA3-9CDF2788B39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>
              <a:defRPr/>
            </a:pPr>
            <a:fld id="{AA635736-52A6-4DD1-8A09-55CAA7D388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10DC9-B069-4112-9094-FFB877B4F93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7FBDF-D1C1-49FA-AE48-61970863A0D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A55E1-8E66-4871-AA31-C5A03FBE3C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D06BB-25CF-4F9F-8B8C-423177285E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4CD20-3569-49AA-9986-52898FC693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D217D-E573-4F28-91B2-6572696BA5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10490-0674-428A-9AA3-9CDF2788B3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35736-52A6-4DD1-8A09-55CAA7D388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0DC9-B069-4112-9094-FFB877B4F9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/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232 w 5184"/>
                <a:gd name="T3" fmla="*/ 3159 h 3159"/>
                <a:gd name="T4" fmla="*/ 5232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3" name="Freeform 4"/>
            <p:cNvSpPr/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62 w 556"/>
                <a:gd name="T5" fmla="*/ 3159 h 3159"/>
                <a:gd name="T6" fmla="*/ 562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34" name="Group 5"/>
            <p:cNvGrpSpPr/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36" name="Freeform 7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37" name="Freeform 8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769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769 w 4724"/>
                  <a:gd name="T7" fmla="*/ 12 h 12"/>
                  <a:gd name="T8" fmla="*/ 4769 w 4724"/>
                  <a:gd name="T9" fmla="*/ 0 h 12"/>
                  <a:gd name="T10" fmla="*/ 4769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38" name="Freeform 9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39" name="Freeform 10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3" name="Freeform 11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>
                  <a:gd name="T0" fmla="*/ 0 w 12"/>
                  <a:gd name="T1" fmla="*/ 0 h 420"/>
                  <a:gd name="T2" fmla="*/ 0 w 12"/>
                  <a:gd name="T3" fmla="*/ 420 h 420"/>
                  <a:gd name="T4" fmla="*/ 12 w 12"/>
                  <a:gd name="T5" fmla="*/ 420 h 420"/>
                  <a:gd name="T6" fmla="*/ 12 w 12"/>
                  <a:gd name="T7" fmla="*/ 0 h 420"/>
                  <a:gd name="T8" fmla="*/ 0 w 12"/>
                  <a:gd name="T9" fmla="*/ 0 h 420"/>
                  <a:gd name="T10" fmla="*/ 0 w 12"/>
                  <a:gd name="T11" fmla="*/ 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  <p:sp>
            <p:nvSpPr>
              <p:cNvPr id="1041" name="Freeform 12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687 w 251"/>
                  <a:gd name="T5" fmla="*/ 12 h 12"/>
                  <a:gd name="T6" fmla="*/ 687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42" name="Freeform 13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54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54 w 251"/>
                  <a:gd name="T7" fmla="*/ 12 h 12"/>
                  <a:gd name="T8" fmla="*/ 254 w 251"/>
                  <a:gd name="T9" fmla="*/ 0 h 12"/>
                  <a:gd name="T10" fmla="*/ 254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8206" name="Freeform 14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>
                  <a:gd name="T0" fmla="*/ 0 w 418"/>
                  <a:gd name="T1" fmla="*/ 0 h 12"/>
                  <a:gd name="T2" fmla="*/ 0 w 418"/>
                  <a:gd name="T3" fmla="*/ 12 h 12"/>
                  <a:gd name="T4" fmla="*/ 418 w 418"/>
                  <a:gd name="T5" fmla="*/ 12 h 12"/>
                  <a:gd name="T6" fmla="*/ 418 w 418"/>
                  <a:gd name="T7" fmla="*/ 0 h 12"/>
                  <a:gd name="T8" fmla="*/ 0 w 418"/>
                  <a:gd name="T9" fmla="*/ 0 h 12"/>
                  <a:gd name="T10" fmla="*/ 0 w 4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Tahoma" charset="0"/>
                  <a:ea typeface="宋体" charset="0"/>
                </a:endParaRPr>
              </a:p>
            </p:txBody>
          </p:sp>
        </p:grpSp>
      </p:grpSp>
      <p:sp>
        <p:nvSpPr>
          <p:cNvPr id="820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宋体" charset="0"/>
              </a:defRPr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黑体" pitchFamily="49" charset="-122"/>
          <a:ea typeface="黑体" pitchFamily="49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charset="0"/>
          <a:ea typeface="黑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charset="0"/>
          <a:ea typeface="黑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charset="0"/>
          <a:ea typeface="黑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Verdana" panose="020B0604030504040204" charset="0"/>
          <a:ea typeface="黑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宋体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charset="0"/>
        <a:buChar char="n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0C67FBDF-D1C1-49FA-AE48-61970863A0DB}" type="slidenum">
              <a:rPr lang="en-US" altLang="zh-CN" smtClean="0"/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hyperlink" Target="http://www.baike.com/wiki/%E8%BD%AF%E4%BB%B6" TargetMode="External"/><Relationship Id="rId2" Type="http://schemas.openxmlformats.org/officeDocument/2006/relationships/hyperlink" Target="http://www.baike.com/wiki/%E7%A1%AC%E4%BB%B6" TargetMode="External"/><Relationship Id="rId1" Type="http://schemas.openxmlformats.org/officeDocument/2006/relationships/hyperlink" Target="http://www.baike.com/wiki/%E8%AE%A1%E7%AE%97%E6%9C%B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hyperlink" Target="https://thonny.org/" TargetMode="Externa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12.png"/><Relationship Id="rId3" Type="http://schemas.openxmlformats.org/officeDocument/2006/relationships/customXml" Target="../ink/ink1.xml"/><Relationship Id="rId2" Type="http://schemas.openxmlformats.org/officeDocument/2006/relationships/image" Target="../media/image11.jpeg"/><Relationship Id="rId1" Type="http://schemas.openxmlformats.org/officeDocument/2006/relationships/hyperlink" Target="https://www.python.org/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www.bilibili.com/video/av88021729/" TargetMode="External"/><Relationship Id="rId1" Type="http://schemas.openxmlformats.org/officeDocument/2006/relationships/hyperlink" Target="https://thonny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8299" y="980728"/>
            <a:ext cx="6511381" cy="23012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</a:rPr>
              <a:t>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章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  <a:effectLst/>
              </a:rPr>
              <a:t>Python</a:t>
            </a:r>
            <a:r>
              <a:rPr lang="zh-CN" altLang="zh-CN" dirty="0">
                <a:solidFill>
                  <a:schemeClr val="tx1"/>
                </a:solidFill>
                <a:effectLst/>
              </a:rPr>
              <a:t>语言概述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130" name="副标题 2"/>
          <p:cNvSpPr>
            <a:spLocks noGrp="1"/>
          </p:cNvSpPr>
          <p:nvPr>
            <p:ph type="subTitle" idx="1"/>
          </p:nvPr>
        </p:nvSpPr>
        <p:spPr>
          <a:xfrm>
            <a:off x="1691680" y="4437112"/>
            <a:ext cx="6480048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CS, ZJU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467600" cy="1115659"/>
          </a:xfrm>
        </p:spPr>
        <p:txBody>
          <a:bodyPr>
            <a:normAutofit fontScale="90000"/>
          </a:bodyPr>
          <a:lstStyle/>
          <a:p>
            <a:r>
              <a:rPr lang="en-US" altLang="zh-CN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二进制的运算规则和位运算</a:t>
            </a:r>
            <a:br>
              <a:rPr lang="zh-CN" altLang="en-US" sz="4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001419"/>
          </a:xfrm>
        </p:spPr>
        <p:txBody>
          <a:bodyPr/>
          <a:lstStyle/>
          <a:p>
            <a:r>
              <a:rPr lang="zh-CN" altLang="en-US" dirty="0"/>
              <a:t>加法                         乘法</a:t>
            </a:r>
            <a:endParaRPr lang="en-US" altLang="zh-CN" dirty="0"/>
          </a:p>
          <a:p>
            <a:r>
              <a:rPr lang="en-US" altLang="zh-CN" dirty="0"/>
              <a:t>0+0=0                      0</a:t>
            </a:r>
            <a:r>
              <a:rPr lang="zh-CN" altLang="en-US" dirty="0"/>
              <a:t>*</a:t>
            </a:r>
            <a:r>
              <a:rPr lang="en-US" altLang="zh-CN" dirty="0"/>
              <a:t>0=0</a:t>
            </a:r>
            <a:endParaRPr lang="en-US" altLang="zh-CN" dirty="0"/>
          </a:p>
          <a:p>
            <a:r>
              <a:rPr lang="en-US" altLang="zh-CN" dirty="0"/>
              <a:t>0+1=1                      0</a:t>
            </a:r>
            <a:r>
              <a:rPr lang="zh-CN" altLang="en-US" dirty="0"/>
              <a:t>*</a:t>
            </a:r>
            <a:r>
              <a:rPr lang="en-US" altLang="zh-CN" dirty="0"/>
              <a:t>1=0</a:t>
            </a:r>
            <a:endParaRPr lang="en-US" altLang="zh-CN" dirty="0"/>
          </a:p>
          <a:p>
            <a:r>
              <a:rPr lang="en-US" altLang="zh-CN" dirty="0"/>
              <a:t>1+0=1                      1</a:t>
            </a:r>
            <a:r>
              <a:rPr lang="zh-CN" altLang="en-US" dirty="0"/>
              <a:t>*</a:t>
            </a:r>
            <a:r>
              <a:rPr lang="en-US" altLang="zh-CN" dirty="0"/>
              <a:t>0=0</a:t>
            </a:r>
            <a:endParaRPr lang="en-US" altLang="zh-CN" dirty="0"/>
          </a:p>
          <a:p>
            <a:r>
              <a:rPr lang="en-US" altLang="zh-CN" dirty="0"/>
              <a:t>1+1=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0                    1</a:t>
            </a:r>
            <a:r>
              <a:rPr lang="zh-CN" altLang="en-US" dirty="0"/>
              <a:t>*</a:t>
            </a:r>
            <a:r>
              <a:rPr lang="en-US" altLang="zh-CN" dirty="0"/>
              <a:t>1=1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Python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程序设计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DCE81F-A34A-4F23-89A3-BB8AD725059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7864" y="4077072"/>
            <a:ext cx="5040559" cy="23449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二进制减法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几个基本观察</a:t>
            </a:r>
            <a:endParaRPr lang="en-US" altLang="zh-CN" dirty="0"/>
          </a:p>
          <a:p>
            <a:r>
              <a:rPr lang="en-US" altLang="zh-CN" dirty="0"/>
              <a:t>     5-3=5+(-3)</a:t>
            </a:r>
            <a:endParaRPr lang="en-US" altLang="zh-CN" dirty="0"/>
          </a:p>
          <a:p>
            <a:r>
              <a:rPr lang="en-US" altLang="zh-CN" dirty="0"/>
              <a:t>     a-a=0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计算机有位数限制的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Python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程序设计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DCE81F-A34A-4F23-89A3-BB8AD725059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原码表示法</a:t>
            </a:r>
            <a:b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580" lvl="1" indent="0"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None/>
            </a:pPr>
            <a:r>
              <a:rPr lang="en-US" altLang="zh-CN" sz="2200" dirty="0">
                <a:latin typeface="Candara"/>
                <a:ea typeface="华文楷体" panose="02010600040101010101" pitchFamily="2" charset="-122"/>
              </a:rPr>
              <a:t>n</a:t>
            </a:r>
            <a:r>
              <a:rPr lang="zh-CN" altLang="en-US" sz="2200" dirty="0">
                <a:latin typeface="Candara"/>
                <a:ea typeface="华文楷体" panose="02010600040101010101" pitchFamily="2" charset="-122"/>
              </a:rPr>
              <a:t>位二进制数原码</a:t>
            </a:r>
            <a:r>
              <a:rPr lang="en-US" altLang="zh-CN" sz="2200" dirty="0">
                <a:latin typeface="Candara"/>
                <a:ea typeface="华文楷体" panose="02010600040101010101" pitchFamily="2" charset="-122"/>
              </a:rPr>
              <a:t>，</a:t>
            </a:r>
            <a:r>
              <a:rPr lang="zh-CN" altLang="en-US" sz="2200" dirty="0">
                <a:latin typeface="Candara"/>
                <a:ea typeface="华文楷体" panose="02010600040101010101" pitchFamily="2" charset="-122"/>
              </a:rPr>
              <a:t>最高位被设置为符号位，其后的</a:t>
            </a:r>
            <a:r>
              <a:rPr lang="en-US" altLang="zh-CN" sz="2200" dirty="0">
                <a:latin typeface="Candara"/>
                <a:ea typeface="华文楷体" panose="02010600040101010101" pitchFamily="2" charset="-122"/>
              </a:rPr>
              <a:t>n-1</a:t>
            </a:r>
            <a:r>
              <a:rPr lang="zh-CN" altLang="en-US" sz="2200" dirty="0">
                <a:latin typeface="Candara"/>
                <a:ea typeface="华文楷体" panose="02010600040101010101" pitchFamily="2" charset="-122"/>
              </a:rPr>
              <a:t>位表示真值。</a:t>
            </a:r>
            <a:r>
              <a:rPr lang="zh-CN" altLang="en-US" sz="2000" dirty="0">
                <a:latin typeface="Candara"/>
                <a:ea typeface="华文楷体" panose="02010600040101010101" pitchFamily="2" charset="-122"/>
              </a:rPr>
              <a:t>注意：计算机中使用定长格式的数据</a:t>
            </a:r>
            <a:endParaRPr lang="zh-CN" altLang="en-US" sz="2000" dirty="0">
              <a:latin typeface="Candara"/>
              <a:ea typeface="华文楷体" panose="02010600040101010101" pitchFamily="2" charset="-122"/>
            </a:endParaRPr>
          </a:p>
          <a:p>
            <a:pPr marL="419100" lvl="0" indent="-38290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latin typeface="Candara"/>
                <a:ea typeface="华文楷体" panose="02010600040101010101" pitchFamily="2" charset="-122"/>
              </a:rPr>
              <a:t>例如：</a:t>
            </a:r>
            <a:r>
              <a:rPr lang="en-US" altLang="zh-CN" sz="2200" dirty="0">
                <a:latin typeface="Candara"/>
                <a:ea typeface="华文楷体" panose="02010600040101010101" pitchFamily="2" charset="-122"/>
              </a:rPr>
              <a:t>+661  </a:t>
            </a:r>
            <a:r>
              <a:rPr lang="zh-CN" altLang="en-US" sz="2200" dirty="0">
                <a:latin typeface="Candara"/>
                <a:ea typeface="华文楷体" panose="02010600040101010101" pitchFamily="2" charset="-122"/>
              </a:rPr>
              <a:t>或  -661的机器</a:t>
            </a:r>
            <a:r>
              <a:rPr lang="en-US" altLang="zh-CN" sz="2200" dirty="0">
                <a:latin typeface="Candara"/>
                <a:ea typeface="华文楷体" panose="02010600040101010101" pitchFamily="2" charset="-122"/>
              </a:rPr>
              <a:t>16</a:t>
            </a:r>
            <a:r>
              <a:rPr lang="zh-CN" altLang="en-US" sz="2200" dirty="0">
                <a:latin typeface="Candara"/>
                <a:ea typeface="华文楷体" panose="02010600040101010101" pitchFamily="2" charset="-122"/>
              </a:rPr>
              <a:t>位原码表示为：</a:t>
            </a:r>
            <a:endParaRPr lang="en-US" altLang="zh-CN" sz="2200" dirty="0">
              <a:latin typeface="Candara"/>
              <a:ea typeface="华文楷体" panose="02010600040101010101" pitchFamily="2" charset="-122"/>
            </a:endParaRPr>
          </a:p>
          <a:p>
            <a:pPr marL="419100" lvl="0" indent="-38290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宋体" pitchFamily="2" charset="-122"/>
              </a:rPr>
              <a:t>  +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itchFamily="2" charset="-122"/>
              </a:rPr>
              <a:t>661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charset="0"/>
                <a:ea typeface="宋体" pitchFamily="2" charset="-122"/>
              </a:rPr>
              <a:t>： </a:t>
            </a:r>
            <a:r>
              <a:rPr kumimoji="1" lang="zh-CN" altLang="en-US" sz="2200" dirty="0">
                <a:latin typeface="Times New Roman" panose="02020603050405020304" pitchFamily="18" charset="0"/>
                <a:ea typeface="宋体" pitchFamily="2" charset="-122"/>
              </a:rPr>
              <a:t>0 000001010010101</a:t>
            </a:r>
            <a:endParaRPr lang="zh-CN" altLang="en-US" sz="2600" dirty="0">
              <a:effectLst>
                <a:outerShdw blurRad="38100" dist="38100" dir="2700000" algn="tl">
                  <a:srgbClr val="C0C0C0"/>
                </a:outerShdw>
              </a:effectLst>
              <a:latin typeface="Tahoma" charset="0"/>
              <a:ea typeface="宋体" pitchFamily="2" charset="-122"/>
            </a:endParaRPr>
          </a:p>
          <a:p>
            <a:pPr marL="419100" lvl="0" indent="-382905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200" dirty="0">
                <a:latin typeface="Times New Roman" panose="02020603050405020304" pitchFamily="18" charset="0"/>
                <a:ea typeface="宋体" pitchFamily="2" charset="-122"/>
              </a:rPr>
              <a:t>    </a:t>
            </a:r>
            <a:r>
              <a:rPr kumimoji="1" lang="en-US" altLang="zh-CN" sz="2600" dirty="0">
                <a:latin typeface="Times New Roman" panose="02020603050405020304" pitchFamily="18" charset="0"/>
                <a:ea typeface="宋体" pitchFamily="2" charset="-122"/>
              </a:rPr>
              <a:t>-661</a:t>
            </a:r>
            <a:r>
              <a:rPr kumimoji="1" lang="zh-CN" altLang="en-US" sz="2600" dirty="0">
                <a:latin typeface="Times New Roman" panose="02020603050405020304" pitchFamily="18" charset="0"/>
                <a:ea typeface="宋体" pitchFamily="2" charset="-122"/>
              </a:rPr>
              <a:t>： 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itchFamily="2" charset="-122"/>
              </a:rPr>
              <a:t>1  000001010010101</a:t>
            </a:r>
            <a:endParaRPr kumimoji="1" lang="en-US" altLang="zh-CN" sz="1900" dirty="0">
              <a:latin typeface="Times New Roman" panose="02020603050405020304" pitchFamily="18" charset="0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另外约定：机器数在计算机中采用定长数</a:t>
            </a:r>
            <a:r>
              <a:rPr lang="en-US" altLang="zh-CN" sz="2400" dirty="0">
                <a:latin typeface="Candara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若干个字节</a:t>
            </a:r>
            <a:r>
              <a:rPr lang="en-US" altLang="zh-CN" sz="2400" dirty="0">
                <a:latin typeface="Candara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来表示，参加运算的结果只能在定长范围内。</a:t>
            </a:r>
            <a:endParaRPr lang="en-US" altLang="zh-CN" sz="2400" dirty="0">
              <a:latin typeface="Candara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另外约定：超出长度的，溢出（</a:t>
            </a:r>
            <a:r>
              <a:rPr lang="en-US" altLang="zh-CN" sz="2400" dirty="0">
                <a:latin typeface="Candara"/>
                <a:ea typeface="华文楷体" panose="02010600040101010101" pitchFamily="2" charset="-122"/>
              </a:rPr>
              <a:t>Overflow</a:t>
            </a: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）</a:t>
            </a:r>
            <a:r>
              <a:rPr lang="en-US" altLang="zh-CN" sz="2400" dirty="0">
                <a:latin typeface="Candara"/>
                <a:ea typeface="华文楷体" panose="02010600040101010101" pitchFamily="2" charset="-122"/>
              </a:rPr>
              <a:t>,</a:t>
            </a: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即若干位的机器数表示都有相应的表示范围，如</a:t>
            </a:r>
            <a:r>
              <a:rPr lang="en-US" altLang="zh-CN" sz="2400" dirty="0">
                <a:latin typeface="Candara"/>
                <a:ea typeface="华文楷体" panose="02010600040101010101" pitchFamily="2" charset="-122"/>
              </a:rPr>
              <a:t>8</a:t>
            </a: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位原码整数表示的范围为</a:t>
            </a:r>
            <a:r>
              <a:rPr lang="en-US" altLang="zh-CN" sz="2400" dirty="0">
                <a:latin typeface="Candara"/>
                <a:ea typeface="华文楷体" panose="02010600040101010101" pitchFamily="2" charset="-122"/>
              </a:rPr>
              <a:t>-127</a:t>
            </a: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到</a:t>
            </a:r>
            <a:r>
              <a:rPr lang="en-US" altLang="zh-CN" sz="2400" dirty="0">
                <a:latin typeface="Candara"/>
                <a:ea typeface="华文楷体" panose="02010600040101010101" pitchFamily="2" charset="-122"/>
              </a:rPr>
              <a:t>+127</a:t>
            </a:r>
            <a:endParaRPr lang="zh-CN" altLang="en-US" sz="2200" dirty="0">
              <a:latin typeface="Candara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Python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程序设计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DCE81F-A34A-4F23-89A3-BB8AD725059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反码表示法</a:t>
            </a:r>
            <a:b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marL="36195" lvl="0" indent="0" fontAlgn="base"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None/>
            </a:pP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反码的定义是：一个正数的反码就是它的原码，负数的反码其最高位（符号位）为</a:t>
            </a:r>
            <a:r>
              <a:rPr lang="en-US" altLang="zh-CN" sz="2400" dirty="0">
                <a:latin typeface="Candara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Candara"/>
                <a:ea typeface="华文楷体" panose="02010600040101010101" pitchFamily="2" charset="-122"/>
              </a:rPr>
              <a:t>，其余各位按位求反</a:t>
            </a:r>
            <a:endParaRPr lang="en-US" altLang="zh-CN" sz="2400" dirty="0">
              <a:latin typeface="Candara"/>
              <a:ea typeface="华文楷体" panose="02010600040101010101" pitchFamily="2" charset="-122"/>
            </a:endParaRPr>
          </a:p>
          <a:p>
            <a:pPr marL="3683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Python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程序设计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DCE81F-A34A-4F23-89A3-BB8AD725059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683568" y="2564905"/>
          <a:ext cx="7632849" cy="269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83"/>
                <a:gridCol w="2544283"/>
                <a:gridCol w="2544283"/>
              </a:tblGrid>
              <a:tr h="89763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反码</a:t>
                      </a:r>
                      <a:endParaRPr lang="zh-CN" altLang="en-US" dirty="0"/>
                    </a:p>
                  </a:txBody>
                  <a:tcPr/>
                </a:tc>
              </a:tr>
              <a:tr h="897632">
                <a:tc>
                  <a:txBody>
                    <a:bodyPr/>
                    <a:lstStyle/>
                    <a:p>
                      <a:r>
                        <a:rPr lang="en-US" altLang="zh-CN" dirty="0"/>
                        <a:t>661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0 000001010010101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ndara"/>
                          <a:ea typeface="华文楷体" panose="02010600040101010101" pitchFamily="2" charset="-122"/>
                        </a:rPr>
                        <a:t>0000 0010 1001 0101</a:t>
                      </a:r>
                      <a:endParaRPr lang="zh-CN" altLang="en-US" dirty="0"/>
                    </a:p>
                  </a:txBody>
                  <a:tcPr/>
                </a:tc>
              </a:tr>
              <a:tr h="897632">
                <a:tc>
                  <a:txBody>
                    <a:bodyPr/>
                    <a:lstStyle/>
                    <a:p>
                      <a:r>
                        <a:rPr lang="en-US" altLang="zh-CN" dirty="0"/>
                        <a:t>-661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8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1  000001010010101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ndara"/>
                          <a:ea typeface="华文楷体" panose="02010600040101010101" pitchFamily="2" charset="-122"/>
                        </a:rPr>
                        <a:t>1111 1101 0110 1010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补码 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Candara"/>
                <a:ea typeface="华文楷体" panose="02010600040101010101" pitchFamily="2" charset="-122"/>
              </a:rPr>
              <a:t>补码的定义是：正数的补码等于它的原码，负数的补码等于它的反码加</a:t>
            </a:r>
            <a:r>
              <a:rPr lang="en-US" altLang="zh-CN" sz="3200" dirty="0">
                <a:latin typeface="Candara"/>
                <a:ea typeface="华文楷体" panose="02010600040101010101" pitchFamily="2" charset="-122"/>
              </a:rPr>
              <a:t>1</a:t>
            </a:r>
            <a:endParaRPr lang="en-US" altLang="zh-CN" sz="3200" dirty="0">
              <a:latin typeface="Candara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Candara"/>
                <a:ea typeface="华文楷体" panose="02010600040101010101" pitchFamily="2" charset="-122"/>
              </a:rPr>
              <a:t>补码一个有意思的特性是：补码的补码将还原为原码</a:t>
            </a:r>
            <a:endParaRPr lang="en-US" altLang="zh-CN" sz="3200" dirty="0">
              <a:latin typeface="Candara"/>
              <a:ea typeface="华文楷体" panose="02010600040101010101" pitchFamily="2" charset="-122"/>
            </a:endParaRPr>
          </a:p>
          <a:p>
            <a:endParaRPr lang="zh-CN" altLang="en-US" sz="2800" dirty="0">
              <a:latin typeface="Candara"/>
              <a:ea typeface="华文楷体" panose="02010600040101010101" pitchFamily="2" charset="-122"/>
            </a:endParaRPr>
          </a:p>
          <a:p>
            <a:endParaRPr lang="en-US" altLang="zh-CN" sz="3200" dirty="0">
              <a:latin typeface="Candara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Python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程序设计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DCE81F-A34A-4F23-89A3-BB8AD725059B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D4D2D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D4D2D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251520" y="4005064"/>
          <a:ext cx="8663880" cy="2416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088232"/>
                <a:gridCol w="2376264"/>
                <a:gridCol w="3119264"/>
              </a:tblGrid>
              <a:tr h="805666">
                <a:tc>
                  <a:txBody>
                    <a:bodyPr/>
                    <a:lstStyle/>
                    <a:p>
                      <a:r>
                        <a:rPr lang="zh-CN" altLang="en-US" dirty="0"/>
                        <a:t>数字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补码</a:t>
                      </a:r>
                      <a:endParaRPr lang="zh-CN" altLang="en-US" dirty="0"/>
                    </a:p>
                  </a:txBody>
                  <a:tcPr/>
                </a:tc>
              </a:tr>
              <a:tr h="805666">
                <a:tc>
                  <a:txBody>
                    <a:bodyPr/>
                    <a:lstStyle/>
                    <a:p>
                      <a:r>
                        <a:rPr lang="en-US" altLang="zh-CN" dirty="0"/>
                        <a:t>661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8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0000001010010101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ndara"/>
                          <a:ea typeface="华文楷体" panose="02010600040101010101" pitchFamily="2" charset="-122"/>
                        </a:rPr>
                        <a:t>0000 0010 1001 0101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0000 0010 1001 0101</a:t>
                      </a:r>
                      <a:endParaRPr lang="zh-CN" altLang="en-US" dirty="0"/>
                    </a:p>
                  </a:txBody>
                  <a:tcPr/>
                </a:tc>
              </a:tr>
              <a:tr h="805666">
                <a:tc>
                  <a:txBody>
                    <a:bodyPr/>
                    <a:lstStyle/>
                    <a:p>
                      <a:r>
                        <a:rPr lang="en-US" altLang="zh-CN" dirty="0"/>
                        <a:t>-661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18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1000001010010101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andara"/>
                          <a:ea typeface="华文楷体" panose="02010600040101010101" pitchFamily="2" charset="-122"/>
                        </a:rPr>
                        <a:t>1111 1101 0110 1010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1111 1101 0110 1011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8685" y="1685919"/>
            <a:ext cx="6831667" cy="432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十进制的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a=11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b=-10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，用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8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位二进制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457200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Tx/>
              <a:buChar char="–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补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= a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原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= 00001011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457200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Tx/>
              <a:buChar char="–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原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=10001010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，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反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=11110101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，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457200" marR="0" lvl="1" indent="-2571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Tx/>
              <a:buChar char="–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补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= 1000 0110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使用补码计算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之和 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                   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00001011         a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补码，符号位为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0    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               +    11110010	b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补码，符号位为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1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------------------------------------------------------------------------------------------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                 1  00000001	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产生的进位，丢掉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Char char="–"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8685" y="938615"/>
            <a:ext cx="58016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补码实现减法运算（减法变加法）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文本编码</a:t>
            </a:r>
            <a:r>
              <a:rPr lang="en-US" altLang="zh-CN" dirty="0"/>
              <a:t>---ASCII</a:t>
            </a:r>
            <a:r>
              <a:rPr lang="zh-CN" altLang="zh-CN" dirty="0"/>
              <a:t>码</a:t>
            </a:r>
            <a:endParaRPr lang="zh-CN" altLang="en-US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27583" y="1844824"/>
            <a:ext cx="8110041" cy="4536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dirty="0"/>
              <a:t>字符编码</a:t>
            </a:r>
            <a:r>
              <a:rPr lang="en-US" altLang="zh-CN" dirty="0"/>
              <a:t>(Character Code)</a:t>
            </a:r>
            <a:r>
              <a:rPr lang="zh-CN" altLang="zh-CN" dirty="0"/>
              <a:t>是用二进制编码来表示字母、数字以及专门符号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普遍采用是</a:t>
            </a:r>
            <a:r>
              <a:rPr lang="en-US" altLang="zh-CN" dirty="0"/>
              <a:t>ASCII(American Standard Code for Information Interchange)</a:t>
            </a:r>
            <a:r>
              <a:rPr lang="zh-CN" altLang="zh-CN" dirty="0"/>
              <a:t>码</a:t>
            </a:r>
            <a:r>
              <a:rPr lang="zh-CN" altLang="en-US" dirty="0"/>
              <a:t>，例如：</a:t>
            </a:r>
            <a:endParaRPr lang="en-US" altLang="zh-CN" dirty="0"/>
          </a:p>
          <a:p>
            <a:pPr>
              <a:defRPr/>
            </a:pPr>
            <a:endParaRPr lang="en-US" altLang="zh-CN" dirty="0">
              <a:latin typeface="华文中宋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4005065"/>
          <a:ext cx="7920879" cy="2520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976"/>
                <a:gridCol w="1405509"/>
                <a:gridCol w="1500798"/>
                <a:gridCol w="1071999"/>
                <a:gridCol w="1393598"/>
                <a:gridCol w="1071999"/>
              </a:tblGrid>
              <a:tr h="635447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ASCII值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字符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5447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(space)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@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、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692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!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4692"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"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368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66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编码的要素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码字：                          </a:t>
            </a:r>
            <a:r>
              <a:rPr lang="en-US" altLang="zh-CN" dirty="0"/>
              <a:t>a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编码：                         </a:t>
            </a:r>
            <a:r>
              <a:rPr lang="en-US" altLang="zh-CN" dirty="0"/>
              <a:t>97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位和字节表示：      </a:t>
            </a:r>
            <a:r>
              <a:rPr lang="en-US" altLang="zh-CN" dirty="0"/>
              <a:t>01100001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zh-CN" dirty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218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Unicode</a:t>
            </a:r>
            <a:r>
              <a:rPr lang="zh-CN" altLang="zh-CN" dirty="0"/>
              <a:t>码是计算机科学领域里的一项业界标准</a:t>
            </a:r>
            <a:r>
              <a:rPr lang="en-US" altLang="zh-CN" dirty="0"/>
              <a:t>,</a:t>
            </a:r>
            <a:r>
              <a:rPr lang="zh-CN" altLang="zh-CN" dirty="0"/>
              <a:t>包括字符集、编码方案等。</a:t>
            </a:r>
            <a:endParaRPr lang="en-US" altLang="zh-CN" dirty="0"/>
          </a:p>
          <a:p>
            <a:r>
              <a:rPr lang="en-US" altLang="zh-CN" dirty="0"/>
              <a:t>Unicode</a:t>
            </a:r>
            <a:r>
              <a:rPr lang="zh-CN" altLang="zh-CN" dirty="0"/>
              <a:t>是为了解决传统的字符编码方案的局限而产生的，它为每种语言中的每个字符设定了统一并且唯一的二进制编码，以满足跨语言、跨平台进行文本转换、处理的要求。</a:t>
            </a:r>
            <a:endParaRPr lang="en-US" altLang="zh-CN" dirty="0"/>
          </a:p>
          <a:p>
            <a:r>
              <a:rPr lang="en-US" altLang="zh-CN" dirty="0"/>
              <a:t>‘\</a:t>
            </a:r>
            <a:r>
              <a:rPr lang="en-US" altLang="zh-CN" dirty="0" err="1"/>
              <a:t>u4e16</a:t>
            </a:r>
            <a:r>
              <a:rPr lang="en-US" altLang="zh-CN" dirty="0"/>
              <a:t>\</a:t>
            </a:r>
            <a:r>
              <a:rPr lang="en-US" altLang="zh-CN" dirty="0" err="1"/>
              <a:t>u754c</a:t>
            </a:r>
            <a:r>
              <a:rPr lang="en-US" altLang="zh-CN" dirty="0"/>
              <a:t>\</a:t>
            </a:r>
            <a:r>
              <a:rPr lang="en-US" altLang="zh-CN" dirty="0" err="1"/>
              <a:t>u60a8</a:t>
            </a:r>
            <a:r>
              <a:rPr lang="en-US" altLang="zh-CN" dirty="0"/>
              <a:t>\</a:t>
            </a:r>
            <a:r>
              <a:rPr lang="en-US" altLang="zh-CN" dirty="0" err="1"/>
              <a:t>u597d</a:t>
            </a:r>
            <a:r>
              <a:rPr lang="en-US" altLang="zh-CN" dirty="0"/>
              <a:t>’ </a:t>
            </a:r>
            <a:r>
              <a:rPr lang="zh-CN" altLang="en-US" dirty="0"/>
              <a:t>代表汉字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世界你好</a:t>
            </a:r>
            <a:r>
              <a:rPr lang="en-US" altLang="zh-CN" dirty="0"/>
              <a:t>，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“</a:t>
            </a:r>
            <a:r>
              <a:rPr lang="en-US" altLang="zh-CN" dirty="0"/>
              <a:t>\</a:t>
            </a:r>
            <a:r>
              <a:rPr lang="en-US" altLang="zh-CN" dirty="0" err="1"/>
              <a:t>u”表示Unicode码</a:t>
            </a:r>
            <a:r>
              <a:rPr lang="en-US" altLang="zh-CN" dirty="0"/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码并不是存储器中的编码，使用时是把</a:t>
            </a:r>
            <a:r>
              <a:rPr lang="en-US" altLang="zh-CN" dirty="0"/>
              <a:t>Unicode</a:t>
            </a:r>
            <a:r>
              <a:rPr lang="zh-CN" altLang="en-US" dirty="0"/>
              <a:t>编码转换字节或位，</a:t>
            </a:r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编码就起这个作用。</a:t>
            </a:r>
            <a:endParaRPr lang="en-US" altLang="zh-CN" dirty="0"/>
          </a:p>
          <a:p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每一个</a:t>
            </a:r>
            <a:r>
              <a:rPr lang="en-US" altLang="zh-CN" dirty="0"/>
              <a:t>ASCII</a:t>
            </a:r>
            <a:r>
              <a:rPr lang="zh-CN" altLang="en-US" dirty="0"/>
              <a:t>字符都有一个</a:t>
            </a:r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编码，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该</a:t>
            </a:r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编码正好与</a:t>
            </a:r>
            <a:r>
              <a:rPr lang="en-US" altLang="zh-CN" dirty="0"/>
              <a:t>8</a:t>
            </a:r>
            <a:r>
              <a:rPr lang="zh-CN" altLang="en-US" dirty="0"/>
              <a:t>位的</a:t>
            </a:r>
            <a:r>
              <a:rPr lang="en-US" altLang="zh-CN" dirty="0"/>
              <a:t>ASCII</a:t>
            </a:r>
            <a:r>
              <a:rPr lang="zh-CN" altLang="en-US" dirty="0"/>
              <a:t>编码一样</a:t>
            </a:r>
            <a:endParaRPr lang="en-US" altLang="zh-CN" dirty="0"/>
          </a:p>
          <a:p>
            <a:pPr marL="36830" indent="0">
              <a:buNone/>
            </a:pP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编写</a:t>
            </a:r>
            <a:r>
              <a:rPr lang="en-US" altLang="zh-CN" dirty="0" err="1"/>
              <a:t>Python3</a:t>
            </a:r>
            <a:r>
              <a:rPr lang="zh-CN" altLang="en-US" dirty="0"/>
              <a:t>程序，默认的是</a:t>
            </a:r>
            <a:r>
              <a:rPr lang="en-US" altLang="zh-CN" dirty="0" err="1"/>
              <a:t>UTF</a:t>
            </a:r>
            <a:r>
              <a:rPr lang="en-US" altLang="zh-CN" dirty="0"/>
              <a:t>-8</a:t>
            </a:r>
            <a:r>
              <a:rPr lang="zh-CN" altLang="en-US" dirty="0"/>
              <a:t>编码</a:t>
            </a:r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60127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3200" b="1" dirty="0"/>
              <a:t>计算机基础</a:t>
            </a:r>
            <a:endParaRPr lang="zh-CN" altLang="zh-CN" sz="3200" b="1" dirty="0"/>
          </a:p>
          <a:p>
            <a:pPr>
              <a:defRPr/>
            </a:pPr>
            <a:r>
              <a:rPr lang="en-US" altLang="zh-CN" sz="3200" dirty="0" err="1">
                <a:latin typeface="+mn-ea"/>
              </a:rPr>
              <a:t>Python语言简介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en-US" altLang="zh-CN" sz="3200" dirty="0">
                <a:latin typeface="+mn-ea"/>
              </a:rPr>
              <a:t>Python</a:t>
            </a:r>
            <a:r>
              <a:rPr lang="zh-CN" altLang="zh-CN" sz="3200" dirty="0">
                <a:latin typeface="+mn-ea"/>
              </a:rPr>
              <a:t>开发环境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zh-CN" sz="3200" dirty="0">
                <a:latin typeface="+mn-ea"/>
              </a:rPr>
              <a:t>标识符和变量</a:t>
            </a:r>
            <a:endParaRPr lang="en-US" altLang="zh-CN" sz="3200" dirty="0">
              <a:latin typeface="+mn-ea"/>
            </a:endParaRPr>
          </a:p>
          <a:p>
            <a:pPr>
              <a:defRPr/>
            </a:pPr>
            <a:r>
              <a:rPr lang="zh-CN" altLang="zh-CN" sz="3200" dirty="0"/>
              <a:t>输入及输出函数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882E9-A3ED-4FE4-B868-6B9119A1109F}" type="slidenum">
              <a:rPr lang="zh-CN" altLang="en-US"/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094" y="114647"/>
            <a:ext cx="7643812" cy="7794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计算机系统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Data and Computation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06F2C-3E89-4EEA-BF35-482AC65DF36F}" type="slidenum">
              <a:rPr lang="zh-CN" altLang="en-US"/>
            </a:fld>
            <a:endParaRPr lang="zh-CN" altLang="en-US"/>
          </a:p>
        </p:txBody>
      </p:sp>
      <p:pic>
        <p:nvPicPr>
          <p:cNvPr id="7" name="Picture 3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8208912" cy="5297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8" name="Object 2"/>
          <p:cNvGraphicFramePr>
            <a:graphicFrameLocks noGrp="1"/>
          </p:cNvGraphicFramePr>
          <p:nvPr>
            <p:ph idx="1"/>
          </p:nvPr>
        </p:nvGraphicFramePr>
        <p:xfrm>
          <a:off x="764380" y="1417638"/>
          <a:ext cx="7912075" cy="500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1" name="" r:id="rId1" imgW="6853555" imgH="4044950" progId="SmartDraw.2">
                  <p:embed/>
                </p:oleObj>
              </mc:Choice>
              <mc:Fallback>
                <p:oleObj name="" r:id="rId1" imgW="6853555" imgH="4044950" progId="SmartDraw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0" y="1417638"/>
                        <a:ext cx="7912075" cy="5004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存储单位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3236"/>
            <a:ext cx="7696200" cy="427989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操作系统（Operating</a:t>
            </a:r>
            <a:r>
              <a:rPr lang="en-US" altLang="zh-CN" dirty="0"/>
              <a:t> </a:t>
            </a:r>
            <a:r>
              <a:rPr lang="en-US" altLang="zh-CN" dirty="0" err="1"/>
              <a:t>System，简称OS）是管理和控制</a:t>
            </a:r>
            <a:r>
              <a:rPr lang="en-US" altLang="zh-CN" dirty="0" err="1">
                <a:hlinkClick r:id="rId1"/>
              </a:rPr>
              <a:t>计算机</a:t>
            </a:r>
            <a:r>
              <a:rPr lang="en-US" altLang="zh-CN" dirty="0" err="1">
                <a:hlinkClick r:id="rId2"/>
              </a:rPr>
              <a:t>硬件</a:t>
            </a:r>
            <a:r>
              <a:rPr lang="en-US" altLang="zh-CN" dirty="0" err="1"/>
              <a:t>与</a:t>
            </a:r>
            <a:r>
              <a:rPr lang="en-US" altLang="zh-CN" dirty="0" err="1">
                <a:hlinkClick r:id="rId3"/>
              </a:rPr>
              <a:t>软件</a:t>
            </a:r>
            <a:r>
              <a:rPr lang="en-US" altLang="zh-CN" dirty="0" err="1"/>
              <a:t>资源的计算机程序，是直接运行在“裸机”上的最基本的系统软件</a:t>
            </a:r>
            <a:endParaRPr lang="en-US" altLang="zh-CN" dirty="0"/>
          </a:p>
          <a:p>
            <a:r>
              <a:rPr lang="en-US" altLang="zh-CN" dirty="0"/>
              <a:t>Unix/Linux</a:t>
            </a:r>
            <a:endParaRPr lang="en-US" altLang="zh-CN" dirty="0"/>
          </a:p>
          <a:p>
            <a:r>
              <a:rPr lang="en-US" altLang="zh-CN" dirty="0"/>
              <a:t>Windows</a:t>
            </a:r>
            <a:endParaRPr lang="en-US" altLang="zh-CN" dirty="0"/>
          </a:p>
          <a:p>
            <a:r>
              <a:rPr lang="en-US" altLang="zh-CN" dirty="0"/>
              <a:t>Mac OS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程序设计语言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机器语言</a:t>
            </a:r>
            <a:r>
              <a:rPr lang="en-US" altLang="zh-CN" dirty="0"/>
              <a:t>:</a:t>
            </a:r>
            <a:r>
              <a:rPr lang="zh-CN" altLang="en-US" dirty="0"/>
              <a:t>以二进制代码的形式存在</a:t>
            </a:r>
            <a:endParaRPr lang="en-US" altLang="zh-CN" dirty="0"/>
          </a:p>
          <a:p>
            <a:r>
              <a:rPr lang="zh-CN" altLang="en-US" dirty="0"/>
              <a:t>汇编语言：用助记符表示机器指令</a:t>
            </a:r>
            <a:endParaRPr lang="en-US" altLang="zh-CN" dirty="0"/>
          </a:p>
          <a:p>
            <a:r>
              <a:rPr lang="zh-CN" altLang="en-US" dirty="0"/>
              <a:t>高级语言</a:t>
            </a:r>
            <a:r>
              <a:rPr lang="en-US" altLang="zh-CN" dirty="0"/>
              <a:t>:</a:t>
            </a:r>
            <a:r>
              <a:rPr lang="zh-CN" altLang="en-US" dirty="0"/>
              <a:t>接近于英语</a:t>
            </a:r>
            <a:endParaRPr lang="en-US" altLang="zh-CN" dirty="0"/>
          </a:p>
          <a:p>
            <a:r>
              <a:rPr lang="en-US" altLang="zh-CN" dirty="0"/>
              <a:t>     C/C++  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     Java 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     Python </a:t>
            </a:r>
            <a:r>
              <a:rPr lang="zh-CN" altLang="en-US" dirty="0"/>
              <a:t>语言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3+2</a:t>
            </a:r>
            <a:r>
              <a:rPr lang="zh-CN" altLang="en-US" dirty="0"/>
              <a:t>”的各种表示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机器语言：</a:t>
            </a:r>
            <a:r>
              <a:rPr lang="en-US" altLang="zh-CN" dirty="0"/>
              <a:t>1101101010011010</a:t>
            </a:r>
            <a:endParaRPr lang="en-US" altLang="zh-CN" dirty="0"/>
          </a:p>
          <a:p>
            <a:r>
              <a:rPr lang="zh-CN" altLang="en-US" dirty="0"/>
              <a:t>汇编语言：</a:t>
            </a:r>
            <a:r>
              <a:rPr lang="en-US" altLang="zh-CN" dirty="0"/>
              <a:t>add 3 2</a:t>
            </a:r>
            <a:endParaRPr lang="en-US" altLang="zh-CN" dirty="0"/>
          </a:p>
          <a:p>
            <a:r>
              <a:rPr lang="zh-CN" altLang="en-US" dirty="0"/>
              <a:t>高级语言</a:t>
            </a:r>
            <a:r>
              <a:rPr lang="en-US" altLang="zh-CN" dirty="0"/>
              <a:t>(Python</a:t>
            </a:r>
            <a:r>
              <a:rPr lang="zh-CN" altLang="en-US" dirty="0"/>
              <a:t>为例）：</a:t>
            </a:r>
            <a:endParaRPr lang="en-US" altLang="zh-CN" dirty="0"/>
          </a:p>
          <a:p>
            <a:r>
              <a:rPr lang="en-US" altLang="zh-CN" dirty="0"/>
              <a:t>       &gt;&gt;&gt;3+2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汇编语言：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汇编程序</a:t>
            </a:r>
            <a:r>
              <a:rPr lang="en-US" altLang="zh-CN" dirty="0"/>
              <a:t>---------------</a:t>
            </a:r>
            <a:r>
              <a:rPr lang="zh-CN" altLang="en-US" dirty="0"/>
              <a:t>机器语言表示文件</a:t>
            </a:r>
            <a:endParaRPr lang="en-US" altLang="zh-CN" dirty="0"/>
          </a:p>
          <a:p>
            <a:r>
              <a:rPr lang="zh-CN" altLang="en-US" dirty="0"/>
              <a:t>高级语言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解释和编译两种方法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源程序</a:t>
            </a:r>
            <a:r>
              <a:rPr lang="en-US" altLang="zh-CN" dirty="0"/>
              <a:t>-----------------</a:t>
            </a:r>
            <a:r>
              <a:rPr lang="zh-CN" altLang="en-US" dirty="0"/>
              <a:t>显示结果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源程序</a:t>
            </a:r>
            <a:r>
              <a:rPr lang="en-US" altLang="zh-CN" dirty="0"/>
              <a:t>--------------</a:t>
            </a:r>
            <a:r>
              <a:rPr lang="zh-CN" altLang="en-US" dirty="0"/>
              <a:t>执行文件</a:t>
            </a:r>
            <a:r>
              <a:rPr lang="en-US" altLang="zh-CN" dirty="0"/>
              <a:t>--------</a:t>
            </a:r>
            <a:r>
              <a:rPr lang="zh-CN" altLang="en-US" dirty="0"/>
              <a:t>显示结果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491880" y="2204864"/>
            <a:ext cx="108012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汇编器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24200" y="3861048"/>
            <a:ext cx="87173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59832" y="4509120"/>
            <a:ext cx="871736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编译器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28184" y="4365104"/>
            <a:ext cx="50405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1143000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en-US" altLang="zh-CN" dirty="0" err="1"/>
              <a:t>Python语言简介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555816"/>
            <a:ext cx="6048673" cy="486624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zh-CN" dirty="0"/>
              <a:t>是一种面向对象的解释型计算机程序设计语言，由荷兰人</a:t>
            </a:r>
            <a:r>
              <a:rPr lang="en-US" altLang="zh-CN" dirty="0"/>
              <a:t>Guido van Rossum</a:t>
            </a:r>
            <a:r>
              <a:rPr lang="zh-CN" altLang="zh-CN" dirty="0"/>
              <a:t>于</a:t>
            </a:r>
            <a:r>
              <a:rPr lang="en-US" altLang="zh-CN" dirty="0"/>
              <a:t>1989</a:t>
            </a:r>
            <a:r>
              <a:rPr lang="zh-CN" altLang="zh-CN" dirty="0"/>
              <a:t>年发明，第一个公开发行版发行于</a:t>
            </a:r>
            <a:r>
              <a:rPr lang="en-US" altLang="zh-CN" dirty="0"/>
              <a:t>1991</a:t>
            </a:r>
            <a:r>
              <a:rPr lang="zh-CN" altLang="zh-CN" dirty="0"/>
              <a:t>年。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的设计哲学是</a:t>
            </a:r>
            <a:r>
              <a:rPr lang="en-US" altLang="zh-CN" dirty="0"/>
              <a:t>“</a:t>
            </a:r>
            <a:r>
              <a:rPr lang="zh-CN" altLang="zh-CN" dirty="0"/>
              <a:t>优雅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明确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简单</a:t>
            </a:r>
            <a:r>
              <a:rPr lang="en-US" altLang="zh-CN" dirty="0"/>
              <a:t>”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是自由软件之一</a:t>
            </a:r>
            <a:r>
              <a:rPr lang="zh-CN" altLang="en-US" dirty="0"/>
              <a:t>，</a:t>
            </a:r>
            <a:r>
              <a:rPr lang="zh-CN" altLang="zh-CN" dirty="0"/>
              <a:t>免费、开源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已经被移植到许多平台上。这些平台包括</a:t>
            </a:r>
            <a:r>
              <a:rPr lang="en-US" altLang="zh-CN" dirty="0"/>
              <a:t>Unix/Linux</a:t>
            </a:r>
            <a:r>
              <a:rPr lang="zh-CN" altLang="zh-CN" dirty="0"/>
              <a:t>、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Mac OS</a:t>
            </a:r>
            <a:r>
              <a:rPr lang="zh-CN" altLang="zh-CN" dirty="0"/>
              <a:t>。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1555816"/>
            <a:ext cx="2759224" cy="3140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集</a:t>
            </a:r>
            <a:r>
              <a:rPr lang="zh-CN" altLang="zh-CN" dirty="0"/>
              <a:t>成开发环境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IDLE：Python</a:t>
            </a:r>
            <a:r>
              <a:rPr lang="zh-CN" altLang="en-US" dirty="0"/>
              <a:t>安装包</a:t>
            </a:r>
            <a:r>
              <a:rPr lang="en-US" altLang="zh-CN" dirty="0" err="1"/>
              <a:t>内置</a:t>
            </a:r>
            <a:r>
              <a:rPr lang="zh-CN" altLang="en-US" dirty="0"/>
              <a:t>开发环境</a:t>
            </a:r>
            <a:endParaRPr lang="en-US" altLang="zh-CN" dirty="0"/>
          </a:p>
          <a:p>
            <a:r>
              <a:rPr lang="en-US" altLang="zh-CN" dirty="0" err="1"/>
              <a:t>Thonny</a:t>
            </a:r>
            <a:r>
              <a:rPr lang="zh-CN" altLang="zh-CN" dirty="0"/>
              <a:t>，</a:t>
            </a:r>
            <a:r>
              <a:rPr lang="en-US" altLang="zh-CN" dirty="0"/>
              <a:t>Python IDE for beginners</a:t>
            </a:r>
            <a:endParaRPr lang="en-US" altLang="zh-CN" dirty="0"/>
          </a:p>
          <a:p>
            <a:r>
              <a:rPr lang="zh-CN" altLang="zh-CN" dirty="0"/>
              <a:t>网址是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err="1">
                <a:hlinkClick r:id="rId1"/>
              </a:rPr>
              <a:t>thonny.org</a:t>
            </a:r>
            <a:r>
              <a:rPr lang="en-US" altLang="zh-CN" dirty="0">
                <a:hlinkClick r:id="rId1"/>
              </a:rPr>
              <a:t>/</a:t>
            </a:r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en-US" altLang="zh-CN" dirty="0"/>
              <a:t>:</a:t>
            </a:r>
            <a:r>
              <a:rPr lang="zh-CN" altLang="zh-CN" dirty="0"/>
              <a:t>安装</a:t>
            </a:r>
            <a:r>
              <a:rPr lang="en-US" altLang="zh-CN" dirty="0"/>
              <a:t>Anaconda</a:t>
            </a:r>
            <a:r>
              <a:rPr lang="zh-CN" altLang="zh-CN" dirty="0"/>
              <a:t>自带的高级</a:t>
            </a:r>
            <a:r>
              <a:rPr lang="en-US" altLang="zh-CN" dirty="0"/>
              <a:t>IDE</a:t>
            </a:r>
            <a:r>
              <a:rPr lang="zh-CN" altLang="zh-CN" dirty="0"/>
              <a:t>，数据科学家首选开发环境</a:t>
            </a:r>
            <a:endParaRPr lang="zh-CN" altLang="zh-CN" dirty="0"/>
          </a:p>
          <a:p>
            <a:r>
              <a:rPr lang="en-US" altLang="zh-CN" dirty="0" err="1"/>
              <a:t>PyCharm</a:t>
            </a:r>
            <a:r>
              <a:rPr lang="en-US" altLang="zh-CN" dirty="0"/>
              <a:t> </a:t>
            </a:r>
            <a:r>
              <a:rPr lang="zh-CN" altLang="zh-CN" dirty="0"/>
              <a:t>：由著名的</a:t>
            </a:r>
            <a:r>
              <a:rPr lang="en-US" altLang="zh-CN" dirty="0" err="1"/>
              <a:t>JetBrains</a:t>
            </a:r>
            <a:r>
              <a:rPr lang="zh-CN" altLang="zh-CN" dirty="0"/>
              <a:t>公司开发，带有一整套可以帮助用户在使用</a:t>
            </a:r>
            <a:r>
              <a:rPr lang="en-US" altLang="zh-CN" dirty="0"/>
              <a:t>Python</a:t>
            </a:r>
            <a:r>
              <a:rPr lang="zh-CN" altLang="zh-CN" dirty="0"/>
              <a:t>语言开发时提高其效率的</a:t>
            </a:r>
            <a:r>
              <a:rPr lang="zh-CN" altLang="zh-CN"/>
              <a:t>工具</a:t>
            </a:r>
            <a:r>
              <a:rPr lang="zh-CN" altLang="en-US"/>
              <a:t>。程序员的开发环境</a:t>
            </a:r>
            <a:r>
              <a:rPr lang="zh-CN" altLang="zh-CN"/>
              <a:t> 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>
          <a:xfrm>
            <a:off x="359588" y="34149"/>
            <a:ext cx="641905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1.3 Python IDLE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507413" cy="18734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Python </a:t>
            </a:r>
            <a:r>
              <a:rPr lang="zh-CN" altLang="en-US" dirty="0"/>
              <a:t>：</a:t>
            </a: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err="1">
                <a:hlinkClick r:id="rId1"/>
              </a:rPr>
              <a:t>www.python.org</a:t>
            </a:r>
            <a:r>
              <a:rPr lang="en-US" altLang="zh-CN" dirty="0">
                <a:hlinkClick r:id="rId1"/>
              </a:rPr>
              <a:t>/downloads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选择</a:t>
            </a:r>
            <a:r>
              <a:rPr lang="en-US" altLang="zh-CN" dirty="0"/>
              <a:t>Python</a:t>
            </a:r>
            <a:r>
              <a:rPr lang="zh-CN" altLang="en-US" dirty="0"/>
              <a:t>版本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选择操作系统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7F85A-D60B-4C4B-AE71-9E446321B153}" type="slidenum">
              <a:rPr lang="zh-CN" altLang="en-US"/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Data and Computation</a:t>
            </a:r>
            <a:endParaRPr lang="en-US" altLang="zh-CN" dirty="0"/>
          </a:p>
        </p:txBody>
      </p:sp>
      <p:sp>
        <p:nvSpPr>
          <p:cNvPr id="6" name="AutoShape 4" descr="data:image/jpeg;base64,/9j/4AAQSkZJRgABAQAAAQABAAD/2wBDABcXFxcXFxcXFxcXFxkZGRkZGRkZGRkZGRkZGRkZGRkZGRkZGRkZGRkZGRkZGRkZGRkZGRkZGRkZGRkZGRkZGRn/wQARCAEsAYwDACIAAREAAhEA/8QAmwABAAMBAQEAAAAAAAAAAAAAAAIDBAEFBgEBAQEBAQAAAAAAAAAAAAAAAAECAwQQAAIABAMEBQkEBgcIAQUBAAECAAMREgQhIhMxMkJBUVJhYgUjcXKBgpGSohQzobJDscLS4vAkU2NzwdHhFUSDk6PD8fI0NUVkhLPjEQEAAgIDAQEBAAMAAAAAAAAAAREhQTFRYRJxIgJigf/aAAwDAAABEQIRAD8A92EIR6GSEIQCEIQCEIQCEIQCEIQCEIQCEIQCEIz4r/483MioAyJG9gMiIK0QjyxMmbTYtMsmS5M9S59MrZTfeH1RxqoGlMjo77Nrdszy5nnVVtfGl11rRB6sI8uZLdNgsoNKe+Y9u0aZfbKPS8cZ/tFttzq+JXRtGl/7rw/w9qA9WEYJ0hPs50shWtPOzDzdqqxPEIJeFdEu3rztd94Oat2r1oDZCPNDNhmfLZ3ItiXvO1X23dvnWOy8TOm0VRLR/PXbT+yYct/i1dmH0PRhHlvPf+lSuHROe6v9iumX+1+WJjEzUKSW2d8wSbX1WrfdxfJph9D0YR5/2mdQ5S/NrOaZk2rYtbp9aJDFO02ipVNossi1qi5Qb7+DSSNPZhcDdCMk2dMSY9AmzlrLY77mvcqQM7dI1c0VfaZrl7V0+eQNY+iy7Vdwvdb7sLHoQjzFxUxElKwDuUkvU3apdlZrc2alY6cXNtdwJdstVmkZ3Ojubbc1z2a3XWtq0wselCPMnz5wUTLclxdiJL4mVBN4q9/LG+UxeWjEqxZQ2itufp6IbFkIQioQhCAQhCAQhCAQhCAQhCAQhCAQhCAQhCAQhCAQhCAQhCARmOJXIKkxyXmpRQu+UaNvdVpGmPNMh7lZpbuu2xT+bcK1s1tHPL/NEm1ahiZZaUpuVphZQGFCGSlVbqOfqxNZyPNmSVqXlqrN2dVaCvXl+Kxh+zziAQthUzXlKWuKMTJZFZuks6Nc2q1TzRdhpMxJrzXUKZktbs+e+Y1vuhl1QubFq4mUyO+rQ4lsKC64uJYNK7mJ4uzHRiFZgoV7SzJtKApcCQV33b9N1tvijI+Gm2oUAuZlE1cs0E/aq1etRX4xMy5m0DLJMp9rqmJMGyeX4lBud2Gm3Z8Wq6FyNCYhZjLar2tWyZQWNQVNDW75lWLG2baGK6uWsY0lTNrLZZRkam2tswbJ1oeFQeNjqu2a2xKbIZmmOqi/aSGVsrrUZbv55oZoXlJDuzUls9hlt2rOy0VSxhazAioLLLnqLe0uqu5Ty9qMpws06RKVbVnXPf8Af3OGty1ahxXcLcMGw8xmZxJ2abSW+zXZXFVlW9N0qqnVa3zRB6LGVclzJdyZ6t3L15RW8nDhWZ1VVvM1syBeRaWy6aaYxfZpqlLZXQnGZTIKTWa1slZLRw7KPTUlhUrbmwoe4kA+9S6KKAZC4cvTzNm06Tp4unVEneU8l9qrbOmraC2KwjjDpJ2QmeatZbqLkOHtavDFH2acysEAlS7lZJUwmYpolM6PkL6Nbc265oZFtuDVE0rbiLLe0/MsSaThaiU0pdzTPDvVWrnzc3aij7NiKSGul6BI02tpsbVbri3EyHmujrns1JsytmMHlkI3cw+qILAMPOuW1dLPpNOWspm37qfTASsLY6hZVmm/MdHDnXlytjKJEy4tshL89OnbWq6pbXaO1VvltitcO7ojCTYuylKQjJdMa+6/dZp5dpbqa2A9JZcq0WqtllmXZ/iiBTDB77ZZeWLsqFgEyrSu9aFbm4Y5hw6KEdLc3aot4S+V1mi9hqa3TGKXKaZfbKC0xGKba5alrMWztaj2tNsXWIHoKZM1btLbQL1etbv5YiUwwe8iWHa4VJAJJyag6+VuaMbydhLvostpcqTZ4pyXacv6zg9sHwszRam0exas2zKl77nvVxcBXUuz1RM9DYFw9q6VUUeSt9OGvDv3NbHJi4biZUYyEut5lVRcNNfljNsJikFpKzvvtJK2pfO2gbPoYcTLqXTEGw893djLFSuIWq2BSHUhKc53C65uLhW3hZ6GyY0tJYmbJ3UFp2gLpyuL5uufzQWdKlolymQGcIiNbcWdhuCFsqtEnRvs7S+YyWT3ikcnS2eUirvWZJb5Zi3fhFzyLXmJLtvbjYJ70dvTVqXTxZjT6eqKp6F9kQt1k1W6KhaEEivpHwjzpkh1lP5pUslTEdrh59mdc+1RuJmbVdphcj1dolt1627rrhaD1ViO1S9kJpYiuWNAtrFgM6+ExhMh79p9nFm0VthcuqksrtKVsrXlblF3FEVw01aXS1ZbZHm7uy81tn/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+H5bbuaAzDEzL5vDbSdbchs812X/SXfpPpi7DTXmK99aqQNSGW1GUNmnRvtVuakDhJZJuLsuq2XUWpcNVtBdVvEzRZKkiXcbnmM1tzuRcba9QVaL6vTCL2Jh0LmXet9K2VF3tXipEZzWSZpUgMstmG7Kimn4xZQVrQV6+mKZuHWa1xaYuko1hADoTUo1Q2W/htbOGaHFng10nKasnf4A138MVS8SBLW9TfbLb+82vV338XzRacMm02lz8QewHRfS27d1eKI/ZxtJG6yQptPPd8FWxeL1oDuIeYjSLQljTUV7uLfy8v7sZziXWdnMl/eNL2NpuVQpKzC1btXattt4Y3PLWZbdXS6uKZal3eyKmw0t3vcu3FoZtOoZ9F27xWrywzeBjXFTihvdZecqsx5ZXZq4Yk2k5pVQqu2nPVGzDTGmy7mYMVd0uUUVgrEBgOi4U+qI/Zlo3nZ1zBVvu1KoJou60j1la6LpctZSBF3ZnPNixNSSetjWEXeRZCEIoQIrkRWEIBCEIDhANKgGmedDQ9YhQCpoKnf1n0x2EAhCEEIQhBSEIQCEIQQhCEAhCEAjLizOEktJJuTUbaBiozIFRbXd2dMWNPlo1rEg7hkTU5ZCmrpEVHF4fcS1pqvA1u5SRu8YW3iiTVUqLTGnYWU8tpitMt1JaH/nwxzC4lp7BAPu0UzS9AxmMAaKo6Fzuu8K9qEpZe0mSGmM+WhGY2qhtyz1XqdV3Ly2xiw7Az5bLLszmrNbfW1mCEgG7UktmZm5rWt5om4HtwjgIO41/GOxpCKTtHWcqm1gSEborapFct1dLRazBQWYgAZkncIpkBqPMavnGZguWlQaL7WADN6fDE2qKu7zErVUaXfTLiUi5Xy3qW5bY0EVpmcs+qvpjNMDLcyDOWyzaCpJVq7VadJa1mXxFY1A1z9sICEIRRw1pkaHd6IrmMyAMBcq8Q5qGmY9WvDEzQsB1au7pAr+PwiUByopWuX85xVtWPDJmMu8NWWAR6C90d2S7uTI7PKwU7qbvDwxbDIp2jsuiU127XRVB7yLm39lY6izSrbRxcwA83UKm/NSdROY1N1cMWwh+jE7TpC33Gct1tlq3+7wr610U4eZi1283FEWIPu+YNQNkoLLTlVrmZovxUh5qjZuQVVxaSwV60IrQ9xX2xkk4cvdMuZnRV2erTdThzuXTxKzarW5ozmxpmNizPkrRZcpwQXQhqNQsaghW3aVt5uK6N0ZgGm4fiuelwNLNVf1qRF6sGVWG5gGHRkRWLAlFTO11kul2Vx7CmtD3nsr80GvZrVNq8zZXeqv7zRNVVBRRTp7yesnpMUSHpr/jCEIBCEIBCEICtyylCDpJCsPWIAI9U8vfFkUz1d5Z2ZteqsMhysDTPTVoql7SqspLLW1quTu8LjQVPKrNE2Jz2aW8lwzWmYst1AqpV8gxyyKvbq7JaNEQdb0ZakVBFRvB6CPzeyIynuWjGrpomdGsAV9jVDe2GxbCEIoQhCCEIR5WOmYhHtE1ZaMt8s2MWEyVns6g2+c4tXFS22JMq9N7ipt4siOgEg1oT1Nw+2KgcQc6S0p0Ztc3cRbYKes3h7UpLl5Up2BBZFYg5EEgVqIti+jNLMyYXLO62zWFAABQKotqRmFNWVl640wOWZirbIaBPOE5aKEDvJrbSGBbCIqWNbkKekjMdeUSgEIQghCEICqYuVyorPkMwKkV6/wCd0VSxc1Hw6otKhqLQnpFOIZU5eiNUZsXO2Eh2AqxoiDdVmyH67vZEntUZuElTRU+bmLdbMl1DaumPFwmCGNM2dtWlS1mMibI0ZredvW5ezHsvh2mYVcPtSptQX0DNpoacvze9HmvKxXk0/wBGmpMlz5i6Jo/StGZ54GjCGbJxUzBzX21stZsqb+k38LR6lG6COnI/5jd8rR5sjDTpc5p8+ZLbETtNQDbLlqOBM7SW7TRttmy81czVodDWhvdyu+ZoohPbJF5r0anFzfNTxRpBB3EH0ZxUFsVmNNo2ZOZ1E0Va9S1C/VHTLWqL2aHouy/ePFFyJMVRXegyBYnpNo6eaCAKiKNwVR7AIFe80pSmVO/Pi3aeKOKHVVU0e0KLtxagoTTo+aLsWQiAcdTL6w/lfqjpYUqCOrf+FYAudT1k/hlEoAUAEIBCEIIRwmgJ6qmOxFuE99B17yB/jBUWUtLZOtCvxXpjzZM+fh3lyMTJrtJlgnJwsxAOfXcPloyx60Y8ZIE4STX7uavRpN3m881y1XcUT0MRtZNZqOqy1Iul2jzjMQv69Vyxbh5gmylYKV4ltPEtpoK+sKN7Y6XDSnamahgV6mXoy9EU4NFRWsus0qlxJqFBBcHVXaHVxdldMNjUObLpp6chEoiu4nvb9dB+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+HCoiCC2cyqxstzXPQ2Vu88wua2AnJYslTta1I86FDdHQgtpFsIRQhCEEIQhAIzuEnuZboJktN9eHadm3rX6YtdiFoCAzaVruuP6+lvZBECKFHpJ626Se9oKqQyZF0q9ZaqRajNuqBw3ng9XhjLjTfO8nouq7EbTuKoh6eHTxR6UeXPlr/ALQwVtV0z30nwW/zbEG+YWUq2mlQprxaiBUHV8sdM2UtbpiLTLMgZ9XpiLyRMUq0yZQ5ZEA/qgFmS10BH7vu/wB5a+7DIlUOy2tVRryzBrUDPhpzeyBIExa8ykA57wa29nxfNFeHBtetR5x9JpcufDlp3al8MWTRoOaqV1qzcKsvX3drw3Q1YshEJbMyKzLaxFab/QfeGq3vjk19mhalc1G+nEwXPu5mi6sWRCiMTwkjfShINOn2RASmY1muXG+wAKg/aPvNHdkoNUJl9Gm2h7yCN8QTCgbiw6N5I+B3Qo3Q3xH+Vvf8Yzl50oa0M4Z0dLbjU6QyafVuX1tMUzcXiFU7PBzL6E6ytiqOsg/TxfNC42NpLdm7Mbj+OcC4FLgwrluJG+gzEVo05kVvNm5VbmWtRXPip9UVTZk1bVaUW1j7o1rRfdbj8NtsLGq5csxn15V+McJDW0IIqD1g5VEVLiZdQHDyruEzRs1Zuyvfn2Vi61d9q137hWvXASjhAYUIqI4VXq/X/PRC3qLfGv70UFVVFqqAM8hkM98dAAFAMh0dFIrNwdFDGhDE7q5Up0d9sdZXtNJh3b7V+P7UT8GaXjZLzVkqw3W7m+87F1LOCNseUMEizb5uVsxZweWra2A3PxUCnVb36WXhj0BOlEAhxQ0AbcpJ3C7hhF7FsIQioxzZpM1pInbFtmrpwFmYmZUUcNUUWNMti8uWzDNkViPSATGXGTcPLS6asqZM5JbW3Nn0V1eKOyJ090BfCsi8trLW3oqr22RNq2QitJl9QVKOtCyGhIqMjkWUjfq7miyKEIQgjhFQR1g/qiKAhEBNSFUddaCJxVKraVPK7qPVuNv0Ww2q2EIQCEIQCM/2lKmqThaSpOxmW+moG7xRoime5SWSvEaKKbxXeR3qKt7ITYpUia7Wk0YBmcZNs8gqDmTaam5WWLBNAXzUpmXcloAU5d/R420xACbLUJKtZ6XttP1ZdkcPqxJdpJVAzK4LANQEFS53g9Iqeyu/s6YgiZeJJL7brYS1UD3bibTlpuZW7URkrNScqswoyPNZBTj83xtXWeLVpWNsUzJdaulqzRQqxFa0rpPdmV8NboC0EGtCDTI9ND1H4x2M2FAsZgGFzFiGWmr9v1u6NMUIQhBCOMQoLHcBX0UGcdijEEiXaBW9kQjcSrMA4HfZdBSWHc7WZT+yXsr4vGw4uzw+KL4groclNKZW7mFOteIROAR53/3T/wDV/wC5Hox58r/6ji/BJkJ+1EHoRB3CDdc2dFGZJ/wHiicUKCcQ7ZWqiqe9iT+Cj80UTloVBLGrtRmPRdQCg7loIjOVmVQoZhcpZVKhmUZgVcqtK0u8N0XQhqhXKdpiXMtrVZSK14XKmh6d0cnCsqYOtGX2kUAHfWIK6y3mI7IuraLnTS9fxvujkydKV5dXy1UtNdWVvt7PiiC9QQqgmtABnmSQOkxKKhNQ76rvFSCFPvcP1RMMrcLL8YuBKG+EIBFVKzq9lPZrbf8ARFsZ1cKZjFX4zmqs/CLeQM38UB3EYdcQqqWZCjK6MtLlZc/1xCWZyTbZ0zaKwASkoKt1CTnVmB+mLxMQ8wG/JtLCm+oNrCKMS62Iyut4mJZuOpjb4smDeH1omORqhCEUVPUTJJG4lkPoKFgR7U/GLYqmGjSMstoandSsuYB8xIX2xbDcioTpTMFExLjXTXVl9XiibKrAqwBBypvrFcwSlQKyXDKiqjO30Bm0x2WCqG66lWIDVLBegGpZom8jmyCVtdpaUNRkQPECeA/Tn2orrNy2Ts/fMVbLfpf80RJmzNWzNOJEJ09GqZxNWupUlrEkxF6qBLmbQgaGVpdvz9Fezc3hhgZ/scxp5mzZq2g31QWO3XqrcgoAultVsawXHAwmpXMVFy+q3DX1oqnyZ06W2q08iS209HGzpr+W31olLYyQFmrLSvNLutLU5st7cva/NB13Nw2SnaZKQaDT75l5Ly2xNHbaNLcrWilcipbIlqVLVt8PvRxnlzOQzadn/BqqtfVa5YxTZs2W6NZNAUghbTNa1mUE1TTpS7mZlqvai8D1IRVLnSpqqyOrXd4/msTDLnqXvziiUVIaPMU9LB1HhKqCfnDRbEHUsMjRhmp6j1HubmgJxltnLirgC0mYgU51tdd1Qdyb9S8THVFgmPzSZnumWVPeKzFanrKsSWYjG26j5mxqBsum3iplEFkIpaeiuUIauQrSqiorvji4iU9LW3sE7rur/wBYtwL4qaUrTBMarFaBByqesDpPrdUWxXNmLKW5q9OQ6aA/4dqGNiMs6p395+wvwix1vVlPSCIrkKyywXHnHJd8+b4L0aYuiaFcpw6ipF4CiYtalWpmD7axF5yqWRdUwW+b9bh9ni5YoxNGNspm2+WSM3/Us4E5bm+qOMJqSkEtLZ08qsx6l9npqzFjqNoBVeW63TC54F2HDUm3W12m5aWjSvD/ABfKsaIiihFCjo/Hv7y0SihCEIIRRXaTRQ6JdSTTJpmYAB6bea3mi+KpOSW04GZPTaxAPw+q6CplValVBpu3VHo6ohYy0sfKuYmVYEdxrcD6zNFcxTMmqm0moNmzebIAOYGokM2rltZeaJiSLtTbRKZI4DUbrBP85xAE2mTKa51s84tRTq1dI4l6Yx4Ng+K8oTKj7yUnyS43IqgsVAA4aUovWSOu483dGDAIrjFOyg34qdq5t46tWmHQ9IkKCx3DOKCrSyswKWJuE1VyJBzDUrmVyXtWxJpbU0Od68epcj831RK5xxJ8h/HO35YbHVdX4Tn0gghvaDqicUOVYi19nMztrUXUoTkRmI7Wf0JKpmPvGJr0H7vd4fqhYm7KiliteEUABY1OQA6czFEwyWUPbLfPpCcvp6b7V9aLJcorQzG2szPURu9ReFB9XiivZEzy6tRAV003uAe+3s3aYZF6LairlkBwgBa06AN0dKK2ZVSRnmASIlCKK9mOhnX0M36jcv0xxlmihlzB3iYoYU7rNm1fWui2EMCstMGZVWXM1DEMN+4EWn5lhKAEtKdV3xzJPe0Jv3bDtCz5tMWAAAAbt3UAImwjDjwux4VzZQeAVW7h1jjblt1XRujFMwo+0S8Sq3WB7kJJuY7mWptBXP4wnjA0iWlKW09GW/py6YbJehpg3fpHP5y0JcxZgqpOWRBBDKeog7osi4oZnUh5S3tZdcS5rqUixa03se00aYg/L66/vROGxUaLNqxGtAq1pvUkkDvao+EcmFiyS1Nt1xLUrVQOFTw382q7Tdpi0qrCjAMN+eYjMA0pxctZS3WW3FlWg4l8PKy8umINIFAB6B8I4yq41D+evLV8sdBDCoII313iOxRUZbU83Nf/APp+f+GIiYxWYtqmbLFCoItLEVU78g3ZbVF8YjLabOm5NKW1UvA1Pb9P0xJ8E1OImE3LsFU0ytZnzGdKMoFLl9b6q7cQdla0y2l01XdLvVXQy7+LVbyxZszJBmtOc2jOpYrXVU213Vp6tsVS5QmXbPETdLNxcu/3fp7MQUtgpdb5ZmySzGqVQXV7NQyeLh+WIHCO0uYlVaZSgyEnZq2QbIMswfm1RuKGXLNXZ/OpSrN21077vq1Rc1omITvYMg6ieKh9gP1QqBnlSl2SGS4MxUVQ9WsLKtNS14G5lX81sXypm0ByKuhtdcuL2Fsm4ljNsdpNmTZb7PVZVV4std3b1xdLkWzWnPQuwVarcAQOkg7ujTqtpxaosWNEQZFfiHtFQw9BGof6waYi5FhU5Bd7E9yjUYyzsTNUjZYdn1Lqa5f8OXi1MsMbF0wFQpVFY1oarVioUk+KrUC+2OSlJGuVLQ6eFQNVP2fzR5P2nE/amlKn2ieVVpeqkiXKYcW7m9bh5o1pjMQsz7PipKyZswNsHBulMwHCTxVqREGwJV2Vpsxsl01t/IOaONLll0W3Nas3qsrLxcWqII52oJUgkCVMFVNrA1Q5aiJlx+K8NsXKKzZrHfoQdygFv1sYo7LOgL2NB90b6+jVGUTExrBZe12aO10xSUW5dw8efhtiycpqU6J9qHuyN/8A0/d0xpVQoooEBVJkS5ClZa0rmxObMetj0mJTUMxCqsUblfLS3t/nOLIRcUK5YmAETWVjU2sAc16Lh2/V0xZCEBwkDeQOjPKpjsQeWsy27oJ9ukxmWUJU372Yxa5qdQAtqc9y3fl4bYk2NRORpvocss4jKWyWi92fe3f3sYzpIVluWbMz6T6RUZW9P64wri8W7z5WEw6vsprqZkx9O/hpCx6q1Mx26AAlMqkjUT+IX2RNjap/nf0R5+CxLzJuIkz0EmdVZmzry2qty/8AtG5zQoTwhsz1ZEAnu/hgJKtqgdQzPST0k97GrRh8l6sIH/rJk5/R51v8o1zmtkzWrSktzXpGkxR5PW3B4f8Au1P+MNjZCEIog9NK0BuYZejMn+fDFMwzJZOxlKy0BoABVqmuY7qfHm5bhm53aRb0dO/0R5r43EzpjpgZCzElNY82Y2m7wxBuDzglStW1ZAd2muf7UQR554pKpUM2/m3gd+em6KpGJbE7SRNTYYiUVZkrcu8MGqORubVGlJYlXNbcznVaAK/ju96HsCozMQHUWXIRQmlGuJAyody/vRrisTUqVNykUJDKRSu7PhO7laJBlbhYGnUa09PVAdBBqAQaZHu9Mdy64yPIALPe+o8vp3b+tvlipcOr6dtN5iGzWpvN243aSbbW+qFyNczfLXxXUrThr/DHQ7dMpx0ZFSP1xyg2o8Ev8x/gi2L6IGYOp/kbr9DQEyWedfj/AD3xOEMjOqss924lmqurLTZy+hq8XajRGWagWsxprKu6i5ULmWtTTfaQPi0VpKWabhNmG2n4gd93L+aJ4NMxtcvSzcT6adVvh7cSv8LfD/WKRtBiBfaU2ZEtvaCwYei21u6NMBAuBmVf5WP4AN1xzar1TP8AlTP3I68yXL45iJ06mAr8Yyv5RwUv/eJfuVf8kLjsdLbOYjS7wkx7WltLYLc1ddSFz5bbrW9aNkeY+PRwNlh8TNIZWAEphW1gd5tzUal92Kx5QxTlll4CYtp/SFv+2jfmiWPXiq47a3lWXn61345fzqjzhM8oPzy5G/8A3bETP2I4mHnTZjbTG4nhXglfZ+14IfQ9JmF5R7bLLtW45/sjijBjMSmHk2YVpW2muspdS6Wbm92Ot5Nw18szNrOa79LNdtyt320rE5vk3DPKKS5ayX5JicS5wGSb5NeXKecmLn7dVvZmfS9sTkYmVMkSZm1lo7WXy9p+kV1u49XBAyPKk1dhNmyFl0saaldoy/xR58zyekud/RgHlrk+3UtK2mem8BfzcVsQfRSDo8NzsviVmMSmXWG2vu0u39/TSPmqYdG87LxGAbtSnmFHz92zw6Y07Cawuk4yfN9cy5qbuZdSUXxN6qw+sD0JZEyZMlKQttrcRLWe4d9eJmmM0XfZz1y/WaXe/wBbtwx5gXGYdvNzZE+ayC7zL32+4eaJHys8pP6ThmTLQyMHS7s/2cBCY64DygZjXTUnSVvs1TJdp4rYkcQvlHF4ZJCts8Odu7uKerbF/k/WrT7pc2dOo0x7xpz0y1ADMAo5Wt1RDHX4adh8bbpQ7KdYP0TdqCtuIycFaBrcq/3soCvXvjrS5gLM2J2YalQqoFBpTIvc26OTaPrVhqlXL7jbTT+1bBpmGl3NQMyipa26n/E4U95li4RGYivs9m20tdXbzmuy1uH1vqi5MQjzDKAatt3wNGU8yPLOlla2MYw5xDiYsxpSIZtrS3XVteLwxfh8M8gJ5xWza82G5lqbUuL7pfvRRshCEUIQhBCIMivQstaVHsO8ROEFRVVUUVQo6gKD4R4crEr5MmT5GIV7HmNOlTFF1yt+7/PLHvRSANu11brNHqMRdTlrVbonQ83BzGxuMm4xVtkpLEhKgXMwa4/z6seuQGBHWDHln+iY8Nuk4yinw4gbj3bQfVHqwGLFOy4PFbrklTPatumvs+qLsMP6PI/upf5Yx+VhXBzPEUT5pix6K0Kgg1FAe4ikNiUIRCZW0+Ki/HKvu8UUEGnvYlj7e/py0+rHiycT/swzZGJSZbtXmSpqLcsxW/dj3QKZD0QiV0PDlri8ViJuOw5XDrYsuVtZYO1QHu1IG7Xuxq+0Y+V97gxN8UiYPyPHpRVNmrLU9rlTK79fzNAYpflLC3Ms1mkPU6ZqMv1UjaplTqOplzPELW/HoiBVmRZWyU0tBMwXIFpvHbLZ6bl5rm7WGZgMLnNmtLkf2kq+T/3ImRvxE2RJllsQ6omW+vs3aq+rGbD4rC4iYww05bznYyMGp00rbXddp96PIw/2Z/KMvz74mVa2y239d0xs8qKi/ZthamK2y7Kzit5ju/NEueR6oExWZtDXUrmV3CgoKNl70daYUUsykD0j2U76/rjxnwnlh/8AfV/J+RIqbydiVW6YsqeaqPOTpx9mbqvzRbHtvi8NL458pd/OIznyphM9m0yc3ZlSpjf4Rjl4bESuDC4L/lzGi8TMeummEX3J26FibYybM0y/J8+Zu+8slL9cYpuPm4ZtmVwuGY2i2+ZOZR0VEsWi0H3o2CZ5Q7eB6el/84q8lLKaTMaYFbEbWZt76XXXRM3yI0xeIkjELjpTBTd5mSuntG6YbtKRpHk9W+9xOKm+maV/JbGbDKn2vygmH+7sXh+72tvL+1HqJMdlVhL3jtf6b1MWBnTybgkP3CsfGWmfnjUkqVL4JctOjSv+ULpn9WPn/wBIi00qNSqu/wDSLFwLGYKCzGgH/iK1IebcqnJCt5DC7MdfZ7X8UYpvlDC/dNNVWO8obwoFCDVN55bf5aX+0pX6GTiZ/qSm6oXFjXPxEnDrfOmLLX2/+3yxll43D4hlbDzA7DS0s1RipO+j21tIu5t7RhR9v5UX7VK2XmP6PLm28Xx9aJ+UVVZ+C+zWLitrpy5ac9OiIPUAms9zBFFukZswJOfZX5W0+9EpjTER3qhtVmpQ50Fab+6Mew8o82Nlf8PD/wCsDhMTQ3eUJ3uy5af4Rc9DbSZTJpfXwk+3jjGsiZKfSiOPvNplcszwq/a5uKK0wAdE2mKxb6V/S29HoiweTMJ2Zr+vOm/vrEFjKLbZzy5crm11ab67OFWlOK266PNmSsHKmTHw2LXCzLeSYuzb3I9BfJuBX/dpfVzRknjC4aY2mWiKisktJUt7pt3Db4tOmIMeHmYjyhN+ztiAqKu0mzJOlpnh93sxdMw/2LGYJ9pMny5kxpdk3Vs2YcsJWExl/wBsltKw81tOyYcSb/Oct/qrGiXKmzMRLn46dI81VpMmWebt/wA80QaZvk/DzGvRWkTP6ySdm1e/ljz8YcdIlbB5suemIZZKzLfOLHtCYp3XH0K3+UeN5TxUmYv2ZVZ596bPO22Z/PFdbGpqhGd5K2GGLSsRN2kpGbUfNsvNReTKNeHlGbhZcxaecVGtYXdPj06dXCsZnTylO2eEnTZVswedeXTabP6V1eHij2pctZUtJaCiooUDfQCJERfAzg4ldIlpaAAOEc7Ddf2LX+mBfF1PmkpqtzX3a1PNzLqti+bL2i23FdStUb8sx+MJaFLqtdcR0U5VXrbsxodQuRrADVO78DE4QihCEIIQhCARRN0Mk2hyIln1XYVJ9UgN80XxVOFygVHGpoTS6jBra+z8ITwqrGYf7Th3l8/HLbszFzX8dPtjmCxH2jDqzfeL5ub4Zi8UaFcMbc1bPSR6Pdp6rNHmn+iY8Nuk4zI9lcQNx7toPqiC3ylnJlL28TJWnaF1SB8OWNaVRjLO7Mod9R0r6V/KYx40XT/J6f8A5O0/5SNG5wSumly6lrlq6j3Nww3MicVMwvXJtALZCurh/VdFcx5jbLYsql7/ALwV4V+bS+ni+aK5LNJ83NGshWFpLbQk0bN7c7zdbyq0BqDodzCu+m4/A6onGGfjJErTiLVFOGqu93qJq9WPOY4vG6sPKnSUromPNeUgWvFZxOfph9dD1zPLOySlDW8cxqiWrdndrNOz80Y3xeFlEorNiJzPcyyRexYEdI0gLw23cMVy/JbABZ095qVJ2NWlyszq3G57vFG2XLSU4SXIRAqlvN/T2WrS7iuiDPd5RxHCsvBSyN7ecm59OWn5omnk6RW+eXxUztTiW+mNm0XqZfWVu+M5mypeoYyX2fOurr6ONWr713agITcPKmq8mdJLJdfKZAdN3qcFr3aezHMJgMHIbayQXfcHdizLvBoDuPLA+U8IvFMDNUiksNMrlluG5vzaYqOLVizSMFi9plr2ey+p4fzyPVitxVpQ6L7j6FUkfXbHnLM8rE/cYZR/aubv+mbfDwxFpflEzNWIRbU/QygWW7o84fDFvHA9eK2my045iLv4mjzfsi8WIxWM6/OPs5f0cA8LcMXDA4CUAxkq5bIF6zGdt+VS1T6sBJ/KGCT9Ojep5yPMxAweKe+Xg8ZMfty02X549hRLk1JkS5SDnW3IdN1AtPqWNAIIy3H2gxKmeR4suTPVNnI8ny5Xim4g/wDbiSyfKCvb9plYdJlW83L2i311fedP0x7MQcKVtcAq1FocwamgBHpMPn0eacKtvnvKM9/+Isv8kWS/J+BYX7Pa+KYzu3tv6fdjcstErYirdmaACp6zESrISyaqtVky6qVU9fraYtCnYysOweXKRUpa9q8Ori/ejUCKVqKZRXdN3mWtOpW1fiFX1tUUojtVHZarayyyodUU3BakW1OXu05oDPisO+KAWZJVlULq5w2q+0grQcMVYXBfZdaSFMzIXObm39Ze1Muyrao1vhyqg7d1RR1eD07q8vagMOzoh27cr7jq3dZu/nwxBtFenf8AGHQYolSzKFXmXE0rvC52gAVPXyx12mM1koqoFQ7MpahNKAUdc6V7XLFEpZBRKEcK/qiyM64dZYGyOybpZQtH9cUt3+q0YJmJxMx2k4V5cxlrtJqobJXvXte68tvvQsa8TixJIlSl22IfglL+Z+wixRJwC3Gfim22Ic9dEl+BM+XtRZgsNLlIJtFmTZmpp3E7XDtH8q2rFv2VaC09N3Xq+MQceQAxaWooQa9LXA1FpN1Lq6m5VGniiK4U2Wls9PEA3DThbj0nSuqKkRWYUnupmNduIuoq+PdQaW9aNKSGWYXLnwjPh76nfDfA86Zt8Xi2wbTjLlyUV5hl1Vpt3D7IzTMDKwWJwzL5yXNZpXnOKW1ONf3Y9HFYWbtfteFmLLnWa9p93M9aPLvxM+ck3EzVWZh5iqklErx6vabF83xLEnoe5hpIl7RrbWdt1SVtQabK8jdnlaNUZThy2raMhrdu3VpX8f1xS0pUbObMrmvrOyqF59623dnijWR6EIyLIcipmEEmvSSF6BvyP7UaEWxQtS1OkxcicIQghCEIBCEIBUDp/wAzEJio6lXpafwPWD0GIzJQmUqSKXDLpBFDFIkqgCXTG3NnRgCrMbjXTzW+qF7MSbVYJIVQEd9PCXJmU6M6m4huZbooxMsYmRNlNpmJrVvEtbXz/eji4ZHQNKmvaWYk1zoWqQO9Tp9Ut2op8poUwMyxm0U/5bNqT1Oz4Yma4GJfKMmdO8nvNe0yxN21eFXtt6rdX0x7zTZSJtHmIqUreWW3u6YyKmC+xjKVsNmOzut/Pzdq6PGwXks4uSk6dPmhakIm+iqcuO5ae7wxMxgei2ORpo+ySpmJ4tXBKV6U43FtKcUQmibM/wDmY2RhU/q5LLf87xOV5OkzGuadPnS0JVQ83S2Wrdatlez80bEwGDl8OHlellDt9d2cP6kefLm+SpH3YM5+1Y85296NX22ZTzWAxXvqsqN4VV4VX4f5RKNUPOD+U/6jCyv7yY/7ERXD45yzPjBLNbfNSV6O9+8x6cRQEKK78yabqnM07oVnMjAPJqfpsRip/rzdMTGAwMoE7CV3tMF+fv3RuigDasHqdmtbV7TV4m7uyvvQ/wCCMmQktdCmXm2XdX3ottbomH3hX91vqiyEWoFJZw9t0vhuNag76DLVlkfhHRtA7MVUghVFGqcqnpC9f4RIKtzHIk06AaUG6OGWnQLek2Fkr6bCtYmQLVFGltTduVgfYC0QUSg1wRlPqtQV30FLQW5rYmy0U6mGRPEej0xMVoK76D4wEDMl7mZVrlr01yPbt6Ighlq2h02bjIX83h5fWi4gHeAfxjPPlMxlNLEusti5DDiFpFtQMrq/+0MjTFczco8a/gbv1RXLMmaD5sBlNGR1AZWOftzF1y9UdZLDLsrxcN7W8LessNC+EVln/qy3qsv437OF7f1Uz/p/vxRZESDmVtvpvI/1Voje39VM6emX1f3kdvFQGVl30rToFd4LQEVZZks3jtKw67SVr2qRGVdmFFspaWXBrjl4zurpVbeGM8uk6+b9nfZzLbKsvW2vj83dHZLss2bh1BpLCuqzGNyqw4Qw2i0X5og1vLWYLX1Z3dI/x5f4o4BLkoc7UGpmdu/mZzGedPbDy9pNaSvzcXZXtxkEnFY62ZiLZcneuG1ec/vv3ICZed5Q+5LScL/XfpJv934I3y5UrDywktRLRRX/ANv4o4FnCijYovcrfgKrGdzMmOyLMV7DrW1pcvdudr2v93T2ogsUuGuRfMmulqBrjnclTbY3ZbruixWmzACAiKRvqXb9lfqaM7I0z9KZjCnCF2KtQdYmcPEvNGnZt/WzKdXm1/IixRIIgt0rVQADQVAG6nV7sTiATxP83+Uc2adK3evrp890PwQnbJ1sebs7uzM2bHduzzjyxIXCNMmtWZKvlMuiZteIUuoFU23aV4fDHs2r2V+EeVi12m0T7RLc2tMlyDUAqaA3MHWtputVeu3VEkeuCDmNxz9MQMtGJJRSTkagEkRnwaukkSpjMxSnHS+014qFlrSNca0OAAAACgGXcBHYQgEIQghCEIBCEIBEWRW4hXo9I6j1iJQgrgAXIAAb8shFOIlrNkzEcVWn5dUXxwioI66w1Q8oeScGx2i3FWo4QtWVU58Ity96NjuZSiWqqTS0JLNpUUpUZMqBYtk/dquWmq/KTFEwuk8vKAZbAZ65lqbkKUHHS7S1qtGa6GiUpWWi5cIiyKUZGrsmGnk5f9PdiwMD6erp/wDEaEoQhAQckKaCp3DoqxyH64mBQAegRBqkoB2qn0DP9dInAVTmKpReJiqL3FjSvuireyJqoVQo3KAOs0EVITMmOxGiWbE72GTv+yvoaL4ehCEcJoCTuFTARTczdbt+u3q8MTiuUay0PWqt1bxX/GLIaEJlbGpvpT2nIGJxFlDAqdx9IIPQQRFQE5CdW2Sm5rVdT3UCqR6zL70Ni+EUrOUkBwZbEVAegJzpln10+KxbUVpUV306aQwIPKV86srdtDRvj1etFExnVUVkZis2VqWhB84u8m2hYcUa4qmCti9cxT8vnP2bYgbWgueW8sZVLWkDvNhagiwEMKqQR1jMGO7/ANUUOolnaIKZreKaStd/pXiu7MXIvjJiJTOyhGdXfQXVqBJeZYgVXNuHTzW3cMaDMQIZlws7VYzylM7z027UW2aZpZLrp8V7c0SehpVQqqo5Rb+EedPxSSsQQqtNmmWJcuWlCSxaprnkOG57e0rcMJ8+5/s2EUzZ2dz3vspOfPnv8Mck+T1Rn86+103zeZv55YkzPECyRhXZxicYRMncsv8ARSMuRfzRvJCirEUjKJMxOnaivM8xX3+mysceSjWTJstTqt2fEqqx6uEmupuyvDFEjcyma7uqtbbLltyk+i6sw9m3swKils6ZLVKfdrp+bO5x6v1Ra0uUAWaWhC1bNQaU9PojNIRpqCbYsnVeiW/myVtXZ4lgNCTFK+bRre5QtadVbcoGaVoXlOi5C4mWVFeujtlEpblrlYUZCVI6CN4YdzCLKA5GAhtJfbX4iJxygGQAp+EUP5gXSxcCR5rrYkDR1drs+rFyLXdZaM7VtX+fbHliRiJmJWcirKSlpd5csTLPi1X7L6bY32TJk0NMVRLUVVK3EvXibJeEcurfGiJyIIioCFG+hJNSxNKVJOoxOEIqEIQgEIQgEIQgEIQgEIRwioIO4gj4wHf/ADCIqoRVUblAUddAKCJQVWgIabuza4UFN6jf1nLiji/ezPVl1+qDhlO0QXdpOlgK8PU/5oidLbUEWOF2nsBtcflb3YngTwwUOhteqKDvUguBRh1Znhti0qG3jv6iD3HoiuZSbJew1qrWndqG7fuzEWgggEbiAfSDDYiLl8Qz9b0U4THbh6N2/I5xKEUVjOZWtQqfix6/diVyitTT40+MCqmhpn8DHQABQf5wFNZcuZxU2gJI3rcpFW7i13vUi0OvaX4iOOgcdTDNWyuU9Y+ERUhrkYLetAw6CCMjTqb95YmxbFc2mzYHpFvVxZf4x3Zp1fAkfq0xzZjtOMweImtD33ZerbFyLIQhAIQhARKqaXKDSu8A0rFf2eTX7tQd9erOukjv1aeuLoQwKdhK7Jb0s5P6/wAscMpqiyZkputcXLubvVvdZovjhIofQfZlAcUkqrZVIB+I6IlFMuXL2aebTgXl9EcmmRJQzJpCIveQPQADmfCsQUYlFEyRptlvMO2NaLaq7TVmq6vFFLTpuOJl4VjLkZrMxNOLwyP34zTJczFvImTV2GFM5VWUzNtZ2TcWeX7se2qqihVW1VAAHVTdEzNiuRIl4dNnKW0fUzdpustHZf6Ru1Mb6aS/4otiuUarXrZz9REaxwLIhMUsjDcaZHqbr+MThAZZTfaUWay0Q8KGvXzV7+FY1RRJYnaLxWPar9pad3Z4IviRwK3lhs+F+hxxVofwz4W0xxHJJRhR1Ck9CsDUBlzbJiDp5Ytiieyy0M5q+b7+Lw+9F9FrustS7m1RvO+kUygzuZ7BluAVJbUqgBNW7jMFty90U4XDtaJk9mmu1HCzM9lmd1edRpZo3RM8yEIQihCEIIQhCAQhCAQhCAQhCAQhCAQhCCqldjNmSyhCqFIfoYtWop4aD4xFALpsriTfnnS+tUP5l8Jtjk9N01br5dNxbNa7sunmjsiWZat5zah2LhqC6h6CQdcTNjPJU4dJ+ozZinh7TWj5NpdqW5tXDFuFJsZGa612Iyo1jcOni1auKJsFWej7rkaX6Wul2rEpgKkTVrVaXACtyVzFOkrxL70BbCII6TBcjBhuyzoYnFCEIQQiqZLD6gbZi1tcbx3d4bmVv4othBUUJZVYihKqSOokRKKQTK0uapuV6ZAVOTHotFLW0rEne20LmznT/jXuUQFkIoY4lW0pKmLQ53NLYNnlQiZXo1XLEpU6XNrYwYrQMOlSa5HqORgLYQhBCEIQCBAIoRUHKm8ERgxWLeXMTDYeVtcRMBahqFRRzOerfGWZjcdJZZU7Dyr5xskzEc7L34n1CtL4pMIHlMGeYG8zLFS8xW4acWS8F3hjkrCzJzriMbS/9HI/RSv/APSO4LD2XzpzbbEFmVpuXDXk5UHq+9HoRKGVBtZrTGrbLYpKUjTcvFMz6a6F7KxqjIVWTNGXm5papoNM0kEbtwmauLmtjk+bIVZgYhQBQvlapIFATxVbw8MUbIgjXL7W/NFCYlZi+blu1FU8o3jcAXVq8vDFBmTLhL2U3ZarlsuZtrd8lvF70B6NRESyqCWIAHSSBSPOQ4vP+hyqU07RkVm9awNTLwrFonNJW7EYaxq5tJAdFXtM3Fp9WFi7D20m2NcNs538N1GpXq5vbGiMRWS8x8Q7N5tVUEO6abbrtBWt13FFiiS1AHm57qzZ4uyrpq/V2YDTGOc21eRLRlZdpdMIYGmyowB9YjhuX6YuMlacU3/nTfjxxFpaIstic5NvnKaraat3QwOqGRohCEUIQhBCEIQCEIQCEIQCEIQCEIQCEIQCEIQCM8yW4DtJexm5aArdnurpq3y3WxohBVLUnSzaSN3QLlZTUVB7JjmHnLiJSzFqK5EEUIYZHL0x0gLORgBrDK2W+g/Z4YiGtntLVeJVcncqjMbvEez1NE2ApKmuzDTMso1DxDK1qaadn3o0RFlDKVPT+vrHevF7Ipkub5kq5pllKTCOvepICqSp7PhhsaIQhFQhCEA35ez0xWkqWhqqgdHTkK1oOoV5V0xZCCkUzBYyzFoNQWZ0BlbIE9ZU22+9F0RZQylWFQcoCUIplswJlvUsKlW7SVyNaW1WtrfNzRdAId0UYjELh5ZcgsaG1aHU3Qu60FvFGKXhp+IcT8S2zqB5tCwZaNlqFuX1cWqJeagQxTNhMauMsMyW8rZTAlL1oeL0RTNnf7UmSZMmXMEpJgmTZkxbaUBoq81WzWPZlypcoURbfxb9pj80QfDo5JJYElWyyGQpSnDRolSCSJcpFRC6qo7bRGbJmzEtXEMlOkDU2W5qW5er4Yp2Mtjs75124Vpy0Na0+qNMuSsokhmNa7zlma5DoC8vpi+UKQ02Uyy5t02Xs2JmWVowpxkG45c2zjNPCziuxwy3UbOZLppt4l5bG7LR6sIUPKwDIFOGeVMScCHmXAamFpuqm7cullX80erHAqgkgCp3npJpTP2UjsIgIHPI+j0whFGYYSQHEy1mIAADMxVQK00k2xeyK62n2dx6KdRWJQhgUqzowlzM7qhJg5qCtGHQ9AeHS1OXhi4iuR9HpjJiZ6SGkmZdbcc1FxutIAoNXMW09mNYNQD10MTwZ5bhZhw7HUq3p3yych6VOn1dXNGiMuIWxpeIC12ZN/a2TAhvavF6ojUDXMemL4EIQgEIQghCEIBCEIBCEIBCEIBCEIBCEIBCEIDFNmmViZRmUElkZA1d0y4b/ZFmILS7JyrfYbWVeJlbs96vbp9aNBAbJgCN+eYjM6smi+1aq0tznawPA1eRuVru0sTKtUYQJ+Hmj9JhvONuF8osaioHIvaXV2osktNVxKm2khLg4qbqHPf2ahfZ4o1Q5ixFWV1DKwZWoQRmpB6QYlGRCmHfY2MqTHLI2+WGbk/s/CvDGuKEIQghCEIBCEIDNiJhk7ObYXW6x6cquRr908vZjTHCAQQRUGoIOYI6jFWyKEGSwQZ1lmpln0AcHuxFZGR/tqK8x3l5zVlsFtDUPDndp4rbfVj0YwTRN2+FbZalmFSyto2bKQd+qvNbb2tUb4dhCEIqI2rW60V66fz0RKEIKQhCCEIQgEIQgEIQgKpssTVp0qVdd41LmK90Ql4hZjtKIZJi8jUBIpmRnmM+KNEUNKAcTpaJtKgM25mShB1Ub1reFmETPMK4xmmcEtOzNRWgKlbTUluIFTRVW2JykMtLK1CmiZktZ0b+leH5YkjhwSMiCVZTvDDr/N6piMuYsy8qQQrsmRrQrQEHqzrDYjMmTVNsuUXPaJUJu3E1uBrTlispiLWdpqy3rcFWrSguXWFbUPVtjXFZeUwcF0YLVXzBC9zdXvQHJEwzZSTCtt4rQZinRnFsUiqon2cS2lhctRAK5UtIDd+qJS5gmIHApW4UNCQVYqRlvzBi/oshCEAhCEEIQhAIQhAIQhAIQhAIQhAI4QGBBFQcuuojsIKyqrHZDZsrS6ayQAF3Fa1ue6g08MaoQgOMqsKMAR1HMRXLYistzrXp6WXof9lvFFsVzFLUZeNTUdAPWp7mH7MPRZCIqwdbh3jvBBoR8REoBCEIIQhCAQhA/wA98FedgkvMzEktrd1S5iaqrHVvt1ctvLHoxXJAEqWFFBappQClRXcNMWQjgIQhBCEIQCEIQCEIQCEIQCEIQCIswVSxr7AT7ABqJiUIKxNJ2rmaqzZbTJYRrnttW7spqv8AejTKlrKRZacKinp6yessdUWQgEeWZhw7S/tKrc7zbnlqzo0tie67zZs4o9SK5spJy2uDSoOR6v8ACILBSmW78KRS8oWWywFZSWl79LZno6G5l5qxcMsvZFTykmG43K1KXqSrb69H7UXQXMUFpQzCvfZWou3dEWxRLlNLmOVYbOYbrKEWNTMjO3UdTRWJ5eeJLJMl2lnDBltdVa3UOOjerbdzRP0a4RUZo2gl2TejVY2z3dvhi2orSue+nTSKEIQghCEIBCEIBCEIBCEIBCEIBCEIBCEIBCEIBCEIBCEIBCEIBCEIBCEIBCEIBCEIBCEIBCEIBCEIBCEIBHDWhtpWh/0rHY4RUEZ7iMt+fUeiA8ba4tZQm3NSyvGjnICZwmXzI3M2luaXwxo+0Tg89lS8UTRMcytlpy+8RfvDqiz/AGfh9PHpupmvNS6gCWpdT9Hb4bW1RZMwsuYzMWZb+ICyjUFBxozDLssva4tUc6/y7V5rYmdsn1v5sFg1dm/GttwpMvDC63zmrsxYmLn1XNbpkxktLMVW0S/7BV5mu85a3ajYcDJ1ZzdQYHWaEEmuR7iVu5uJrmW6JDByFZWtbTUrqbJiRXpuN1q8TMsBpJABPQAT8IyfbZXYmcWz3LxdnjjYQN3sjN9jw/YO/tzP343IiMZLNdMyoYJnYNXVUuq9XE3Stt0cONlUutmbwu5AudaUZ3VPlZol9jw1a7M13ccwneDlryzA+EDgsMTUys63cT5tQgVzztBKr2at2on9f6mEftsroVzwjLZmjGlBS+47xqVWXxRolTVmqWSu/pFOgN9Qa72xScFhj+i3ktxuMzvIAfL3YvSWksFUFATXeT0BRvO5QAqryqFix9Xkw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" y="2564904"/>
            <a:ext cx="8244860" cy="385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09040" y="4884480"/>
              <a:ext cx="2491920" cy="3664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09040" y="4884480"/>
                <a:ext cx="2491920" cy="3664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1.1 </a:t>
            </a:r>
            <a:r>
              <a:rPr lang="zh-CN" altLang="en-US" dirty="0"/>
              <a:t>计算机基础</a:t>
            </a:r>
            <a:endParaRPr lang="zh-CN" altLang="en-US" dirty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>
          <a:xfrm>
            <a:off x="575048" y="1628800"/>
            <a:ext cx="8568952" cy="45022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计算机特点</a:t>
            </a:r>
            <a:endParaRPr lang="en-US" altLang="zh-CN" dirty="0">
              <a:latin typeface="华文中宋" pitchFamily="2" charset="-122"/>
            </a:endParaRPr>
          </a:p>
          <a:p>
            <a:pPr lvl="1">
              <a:defRPr/>
            </a:pPr>
            <a:r>
              <a:rPr lang="zh-CN" altLang="en-US" dirty="0"/>
              <a:t>运算速度快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计算精确度高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具有记忆和逻辑判断能力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有自动控制能力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CD863-6AB7-4042-80E8-F04DEAD88D9F}" type="slidenum">
              <a:rPr lang="zh-CN" altLang="en-US"/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运行程序</a:t>
            </a:r>
            <a:r>
              <a:rPr lang="en-US" altLang="zh-CN" dirty="0"/>
              <a:t>:</a:t>
            </a:r>
            <a:r>
              <a:rPr lang="zh-CN" altLang="zh-CN" dirty="0"/>
              <a:t>交互式解释器执行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&gt;&gt;&gt;3+5*6</a:t>
            </a:r>
            <a:endParaRPr lang="en-US" altLang="zh-CN" dirty="0"/>
          </a:p>
          <a:p>
            <a:r>
              <a:rPr lang="en-US" altLang="zh-CN" dirty="0"/>
              <a:t>33</a:t>
            </a:r>
            <a:endParaRPr lang="en-US" altLang="zh-CN" dirty="0"/>
          </a:p>
          <a:p>
            <a:r>
              <a:rPr lang="en-US" altLang="zh-CN" dirty="0"/>
              <a:t>&gt;&gt;&gt;print(“hello world”)</a:t>
            </a:r>
            <a:endParaRPr lang="en-US" altLang="zh-CN" dirty="0"/>
          </a:p>
          <a:p>
            <a:r>
              <a:rPr lang="en-US" altLang="zh-CN" dirty="0"/>
              <a:t>hello  world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运行程序</a:t>
            </a:r>
            <a:r>
              <a:rPr lang="en-US" altLang="zh-CN" dirty="0"/>
              <a:t>: </a:t>
            </a:r>
            <a:r>
              <a:rPr lang="en-US" altLang="zh-CN" dirty="0" err="1"/>
              <a:t>File|New,Save,Run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28800"/>
            <a:ext cx="8003232" cy="4793264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运行程序</a:t>
            </a:r>
            <a:r>
              <a:rPr lang="en-US" altLang="zh-CN" dirty="0"/>
              <a:t>:</a:t>
            </a:r>
            <a:r>
              <a:rPr lang="zh-CN" altLang="zh-CN" dirty="0"/>
              <a:t>命令行环境运行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d:&gt;python </a:t>
            </a:r>
            <a:r>
              <a:rPr lang="en-US" altLang="zh-CN" dirty="0" err="1"/>
              <a:t>hello.py</a:t>
            </a:r>
            <a:endParaRPr lang="en-US" altLang="zh-CN" dirty="0"/>
          </a:p>
          <a:p>
            <a:r>
              <a:rPr lang="en-US" altLang="zh-CN" dirty="0" err="1"/>
              <a:t>hello.py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程序，放在</a:t>
            </a:r>
            <a:r>
              <a:rPr lang="en-US" altLang="zh-CN" dirty="0"/>
              <a:t>d</a:t>
            </a:r>
            <a:r>
              <a:rPr lang="zh-CN" altLang="en-US" dirty="0"/>
              <a:t>盘根目录</a:t>
            </a:r>
            <a:endParaRPr lang="en-US" altLang="zh-CN" dirty="0"/>
          </a:p>
          <a:p>
            <a:r>
              <a:rPr lang="en-US" altLang="zh-CN" dirty="0" err="1"/>
              <a:t>hello.py</a:t>
            </a:r>
            <a:r>
              <a:rPr lang="en-US" altLang="zh-CN" dirty="0"/>
              <a:t>: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     print(“hello world”)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Thonny</a:t>
            </a:r>
            <a:r>
              <a:rPr lang="zh-CN" altLang="en-US" dirty="0"/>
              <a:t>开发环境（推荐使用）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8075240" cy="475252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2170080" y="2330640"/>
              <a:ext cx="2188080" cy="28666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2170080" y="2330640"/>
                <a:ext cx="2188080" cy="2866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Thonny</a:t>
            </a:r>
            <a:r>
              <a:rPr lang="zh-CN" altLang="en-US" dirty="0"/>
              <a:t>下载地址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zh-CN" dirty="0">
                <a:hlinkClick r:id="rId1"/>
              </a:rPr>
              <a:t>https://</a:t>
            </a:r>
            <a:r>
              <a:rPr lang="en-US" altLang="zh-CN" dirty="0" err="1">
                <a:hlinkClick r:id="rId1"/>
              </a:rPr>
              <a:t>thonny.org</a:t>
            </a:r>
            <a:r>
              <a:rPr lang="en-US" altLang="zh-CN" dirty="0">
                <a:hlinkClick r:id="rId1"/>
              </a:rPr>
              <a:t>/</a:t>
            </a:r>
            <a:endParaRPr lang="en-US" altLang="zh-CN" dirty="0"/>
          </a:p>
          <a:p>
            <a:r>
              <a:rPr lang="en-US" altLang="zh-CN" dirty="0"/>
              <a:t>Run</a:t>
            </a:r>
            <a:r>
              <a:rPr lang="zh-CN" altLang="en-US" dirty="0"/>
              <a:t>菜单运行程序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Thonny</a:t>
            </a:r>
            <a:r>
              <a:rPr lang="zh-CN" altLang="en-US" dirty="0">
                <a:hlinkClick r:id="rId2"/>
              </a:rPr>
              <a:t>视频教程</a:t>
            </a:r>
            <a:endParaRPr lang="en-US" altLang="zh-CN" dirty="0">
              <a:hlinkClick r:id="rId2"/>
            </a:endParaRPr>
          </a:p>
          <a:p>
            <a:pPr marL="36830" indent="0">
              <a:buNone/>
            </a:pPr>
            <a:r>
              <a:rPr lang="en-US" altLang="zh-CN">
                <a:hlinkClick r:id="rId2"/>
              </a:rPr>
              <a:t>     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www.bilibili.com</a:t>
            </a:r>
            <a:r>
              <a:rPr lang="en-US" altLang="zh-CN" dirty="0">
                <a:hlinkClick r:id="rId2"/>
              </a:rPr>
              <a:t>/video/</a:t>
            </a:r>
            <a:r>
              <a:rPr lang="en-US" altLang="zh-CN" dirty="0" err="1">
                <a:hlinkClick r:id="rId2"/>
              </a:rPr>
              <a:t>av88021729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标识符和变量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标识符是指用来标识某个实体的一个符号</a:t>
            </a:r>
            <a:r>
              <a:rPr lang="zh-CN" altLang="en-US" dirty="0"/>
              <a:t>，</a:t>
            </a:r>
            <a:r>
              <a:rPr lang="zh-CN" altLang="zh-CN" dirty="0"/>
              <a:t>在不同的应用环境下有不同的含义</a:t>
            </a:r>
            <a:endParaRPr lang="en-US" altLang="zh-CN" dirty="0"/>
          </a:p>
          <a:p>
            <a:r>
              <a:rPr lang="zh-CN" altLang="zh-CN" dirty="0"/>
              <a:t>标识符由字母、下划线和数字组成，且不能以数字开头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zh-CN" dirty="0"/>
              <a:t>中的标识符是区分大小写的，</a:t>
            </a:r>
            <a:r>
              <a:rPr lang="en-US" altLang="zh-CN" dirty="0"/>
              <a:t>Andy</a:t>
            </a:r>
            <a:r>
              <a:rPr lang="zh-CN" altLang="zh-CN" dirty="0"/>
              <a:t>与</a:t>
            </a:r>
            <a:r>
              <a:rPr lang="en-US" altLang="zh-CN" dirty="0" err="1"/>
              <a:t>andy</a:t>
            </a:r>
            <a:r>
              <a:rPr lang="zh-CN" altLang="zh-CN" dirty="0"/>
              <a:t>是不同的标识符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 err="1"/>
              <a:t>my_test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       _123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一些特殊的</a:t>
            </a:r>
            <a:r>
              <a:rPr lang="zh-CN" altLang="en-US" dirty="0"/>
              <a:t>组合</a:t>
            </a:r>
            <a:r>
              <a:rPr lang="zh-CN" altLang="zh-CN" dirty="0"/>
              <a:t>，是所谓的关键字。关键字不允许</a:t>
            </a:r>
            <a:r>
              <a:rPr lang="zh-CN" altLang="en-US" dirty="0"/>
              <a:t>作为</a:t>
            </a:r>
            <a:r>
              <a:rPr lang="zh-CN" altLang="zh-CN" dirty="0"/>
              <a:t>标识符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关键字：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3212975"/>
          <a:ext cx="8003232" cy="3384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428"/>
                <a:gridCol w="2292188"/>
                <a:gridCol w="2369890"/>
                <a:gridCol w="1631726"/>
              </a:tblGrid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False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 err="1">
                          <a:effectLst/>
                        </a:rPr>
                        <a:t>def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if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raise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None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del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import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333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return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True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elif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in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55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try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and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else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is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79400" indent="666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while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except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lambda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3337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with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assert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finally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nonlocal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31496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yield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break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for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not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753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class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from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or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815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continue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global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4667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pass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常量和变量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5256584"/>
          </a:xfrm>
        </p:spPr>
        <p:txBody>
          <a:bodyPr>
            <a:normAutofit/>
          </a:bodyPr>
          <a:lstStyle/>
          <a:p>
            <a:r>
              <a:rPr lang="zh-CN" altLang="zh-CN" dirty="0"/>
              <a:t>常量就是不能改变的量，比如常用的数学常数</a:t>
            </a:r>
            <a:r>
              <a:rPr lang="en-US" altLang="zh-CN" dirty="0"/>
              <a:t>3.14159</a:t>
            </a:r>
            <a:r>
              <a:rPr lang="zh-CN" altLang="zh-CN" dirty="0"/>
              <a:t>就是一个常量</a:t>
            </a:r>
            <a:endParaRPr lang="en-US" altLang="zh-CN" dirty="0"/>
          </a:p>
          <a:p>
            <a:r>
              <a:rPr lang="zh-CN" altLang="zh-CN" dirty="0"/>
              <a:t>变量就是程序为了方便地引用内存中的值而为它取的名称。</a:t>
            </a:r>
            <a:r>
              <a:rPr lang="en-US" altLang="zh-CN" dirty="0"/>
              <a:t>Python</a:t>
            </a:r>
            <a:r>
              <a:rPr lang="zh-CN" altLang="zh-CN" dirty="0"/>
              <a:t>变量名是大小写敏感的</a:t>
            </a:r>
            <a:endParaRPr lang="en-US" altLang="zh-CN" dirty="0"/>
          </a:p>
          <a:p>
            <a:r>
              <a:rPr lang="en-US" altLang="zh-CN" dirty="0"/>
              <a:t>&gt;&gt;&gt;a=7   “=“</a:t>
            </a:r>
            <a:r>
              <a:rPr lang="zh-CN" altLang="en-US" dirty="0"/>
              <a:t>是赋值号</a:t>
            </a:r>
            <a:endParaRPr lang="en-US" altLang="zh-CN" dirty="0"/>
          </a:p>
          <a:p>
            <a:r>
              <a:rPr lang="en-US" altLang="zh-CN" dirty="0"/>
              <a:t>&gt;&gt;&gt;a</a:t>
            </a:r>
            <a:endParaRPr lang="en-US" altLang="zh-CN" dirty="0"/>
          </a:p>
          <a:p>
            <a:r>
              <a:rPr lang="en-US" altLang="zh-CN" dirty="0"/>
              <a:t>7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zh-CN" dirty="0"/>
              <a:t>是一个对象，可以通过变量</a:t>
            </a:r>
            <a:r>
              <a:rPr lang="en-US" altLang="zh-CN" dirty="0"/>
              <a:t>a</a:t>
            </a:r>
            <a:r>
              <a:rPr lang="zh-CN" altLang="zh-CN" dirty="0"/>
              <a:t>引用这个对象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id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zh-CN" dirty="0"/>
              <a:t>变量有一个非常重要的性质：变量是将名字和对象关联起来。赋值操作并不会实际复制值，它只是为数据对象取个相关的名字。名字是对象的引用而不是对象本身</a:t>
            </a:r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zh-CN" dirty="0"/>
              <a:t>是</a:t>
            </a:r>
            <a:r>
              <a:rPr lang="en-US" altLang="zh-CN" dirty="0"/>
              <a:t>Python</a:t>
            </a:r>
            <a:r>
              <a:rPr lang="zh-CN" altLang="zh-CN" dirty="0"/>
              <a:t>的内置函数，显示对象的地址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/>
          <a:lstStyle/>
          <a:p>
            <a:r>
              <a:rPr lang="en-US" altLang="zh-CN" dirty="0"/>
              <a:t> id</a:t>
            </a:r>
            <a:r>
              <a:rPr lang="zh-CN" altLang="en-US" dirty="0"/>
              <a:t>函数用法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7638"/>
            <a:ext cx="8458200" cy="186734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4984"/>
            <a:ext cx="8458200" cy="3137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1958" y="1728313"/>
            <a:ext cx="7796506" cy="389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105" indent="-205105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数制的表示：多项式表示或叫权系数表示法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基数，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进制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400" baseline="-25000" dirty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，数符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，第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位数码（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……R-1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sz="2400" baseline="30000" dirty="0" err="1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，权系数，权重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-m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，小数部分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n-1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，整数部分      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进制： 逢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进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endParaRPr lang="zh-CN" altLang="en-US" dirty="0">
              <a:solidFill>
                <a:srgbClr val="073E87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168" y="2204864"/>
            <a:ext cx="2107875" cy="8550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7584" y="958871"/>
            <a:ext cx="7128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数制</a:t>
            </a:r>
            <a:endParaRPr lang="zh-CN" altLang="en-US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7467600" cy="1267544"/>
          </a:xfrm>
        </p:spPr>
        <p:txBody>
          <a:bodyPr>
            <a:normAutofit fontScale="90000"/>
          </a:bodyPr>
          <a:lstStyle/>
          <a:p>
            <a:r>
              <a:rPr lang="en-US" altLang="zh-CN" sz="5300" b="1" dirty="0"/>
              <a:t>1.5  </a:t>
            </a:r>
            <a:r>
              <a:rPr lang="zh-CN" altLang="zh-CN" sz="5300" b="1" dirty="0"/>
              <a:t>输入及输出函数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输入函数：</a:t>
            </a:r>
            <a:r>
              <a:rPr lang="en-US" altLang="zh-CN" dirty="0"/>
              <a:t>input() </a:t>
            </a:r>
            <a:endParaRPr lang="en-US" altLang="zh-CN" dirty="0"/>
          </a:p>
          <a:p>
            <a:r>
              <a:rPr lang="en-US" altLang="zh-CN" dirty="0"/>
              <a:t>input</a:t>
            </a:r>
            <a:r>
              <a:rPr lang="zh-CN" altLang="zh-CN" dirty="0"/>
              <a:t>从键盘输入一个字符串。</a:t>
            </a:r>
            <a:r>
              <a:rPr lang="en-US" altLang="zh-CN" dirty="0"/>
              <a:t>‘9’</a:t>
            </a:r>
            <a:r>
              <a:rPr lang="zh-CN" altLang="zh-CN" dirty="0"/>
              <a:t>表示是一个字符串</a:t>
            </a:r>
            <a:r>
              <a:rPr lang="en-US" altLang="zh-CN" dirty="0"/>
              <a:t>,</a:t>
            </a:r>
            <a:r>
              <a:rPr lang="zh-CN" altLang="en-US" dirty="0"/>
              <a:t>它的</a:t>
            </a:r>
            <a:r>
              <a:rPr lang="en-US" altLang="zh-CN" dirty="0"/>
              <a:t>ASCII</a:t>
            </a:r>
            <a:r>
              <a:rPr lang="zh-CN" altLang="en-US" dirty="0"/>
              <a:t>吗值是</a:t>
            </a:r>
            <a:r>
              <a:rPr lang="en-US" altLang="zh-CN" dirty="0"/>
              <a:t>57</a:t>
            </a:r>
            <a:endParaRPr lang="en-US" altLang="zh-CN" dirty="0"/>
          </a:p>
          <a:p>
            <a:r>
              <a:rPr lang="en-US" altLang="zh-CN" dirty="0"/>
              <a:t>&gt;&gt;&gt;a=input()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9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&gt;&gt;&gt;a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‘9’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一行输入多个值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lvl="0" indent="0">
              <a:buNone/>
            </a:pPr>
            <a:r>
              <a:rPr lang="en-US" altLang="zh-CN" dirty="0"/>
              <a:t>&gt;&gt;&gt;</a:t>
            </a:r>
            <a:r>
              <a:rPr lang="en-US" altLang="zh-CN" dirty="0" err="1"/>
              <a:t>m,n</a:t>
            </a:r>
            <a:r>
              <a:rPr lang="en-US" altLang="zh-CN" dirty="0"/>
              <a:t>=input("</a:t>
            </a:r>
            <a:r>
              <a:rPr lang="en-US" altLang="zh-CN" dirty="0" err="1"/>
              <a:t>请输入多个值</a:t>
            </a:r>
            <a:r>
              <a:rPr lang="en-US" altLang="zh-CN" dirty="0"/>
              <a:t>：").split()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请输入多个值：3</a:t>
            </a:r>
            <a:r>
              <a:rPr lang="en-US" altLang="zh-CN" dirty="0"/>
              <a:t> 5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 &gt;&gt;&gt;m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'3'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&gt;&gt;&gt;n 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'5'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input(“</a:t>
            </a:r>
            <a:r>
              <a:rPr lang="en-US" altLang="zh-CN" dirty="0" err="1">
                <a:solidFill>
                  <a:srgbClr val="FF0000"/>
                </a:solidFill>
              </a:rPr>
              <a:t>请输入多个值</a:t>
            </a:r>
            <a:r>
              <a:rPr lang="en-US" altLang="zh-CN" dirty="0">
                <a:solidFill>
                  <a:srgbClr val="FF0000"/>
                </a:solidFill>
              </a:rPr>
              <a:t>：”)</a:t>
            </a:r>
            <a:r>
              <a:rPr lang="zh-CN" altLang="en-US" dirty="0">
                <a:solidFill>
                  <a:srgbClr val="FF0000"/>
                </a:solidFill>
              </a:rPr>
              <a:t>函数中的参数是</a:t>
            </a:r>
            <a:endParaRPr lang="en-US" altLang="zh-CN" dirty="0">
              <a:solidFill>
                <a:srgbClr val="FF0000"/>
              </a:solidFill>
            </a:endParaRPr>
          </a:p>
          <a:p>
            <a:pPr marL="3683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输出提示字符串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int</a:t>
            </a:r>
            <a:r>
              <a:rPr lang="en-US" altLang="zh-CN" dirty="0"/>
              <a:t>()</a:t>
            </a:r>
            <a:r>
              <a:rPr lang="zh-CN" altLang="en-US" dirty="0"/>
              <a:t>函数输入数字</a:t>
            </a:r>
            <a:endParaRPr lang="en-US" altLang="zh-CN" dirty="0"/>
          </a:p>
          <a:p>
            <a:r>
              <a:rPr lang="en-US" altLang="zh-CN" dirty="0"/>
              <a:t>&gt;&gt;&gt;a=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9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&gt;&gt;&gt;a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    9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输出函数：</a:t>
            </a:r>
            <a:r>
              <a:rPr lang="en-US" altLang="zh-CN" dirty="0"/>
              <a:t>print()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297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print</a:t>
            </a:r>
            <a:r>
              <a:rPr lang="zh-CN" altLang="zh-CN" dirty="0"/>
              <a:t>是输出函数，参数是输出值</a:t>
            </a:r>
            <a:endParaRPr lang="en-US" altLang="zh-CN" dirty="0"/>
          </a:p>
          <a:p>
            <a:r>
              <a:rPr lang="en-US" altLang="zh-CN" dirty="0"/>
              <a:t>&gt;&gt;&gt; print(3)	#</a:t>
            </a:r>
            <a:r>
              <a:rPr lang="en-US" altLang="zh-CN" dirty="0" err="1"/>
              <a:t>输出1个数字</a:t>
            </a:r>
            <a:endParaRPr lang="zh-CN" altLang="zh-CN" dirty="0"/>
          </a:p>
          <a:p>
            <a:r>
              <a:rPr lang="en-US" altLang="zh-CN" dirty="0"/>
              <a:t>3</a:t>
            </a:r>
            <a:endParaRPr lang="zh-CN" altLang="zh-CN" dirty="0"/>
          </a:p>
          <a:p>
            <a:pPr lvl="0"/>
            <a:r>
              <a:rPr lang="en-US" altLang="zh-CN" dirty="0"/>
              <a:t>&gt;&gt;&gt;print(3,7)  #</a:t>
            </a:r>
            <a:r>
              <a:rPr lang="en-US" altLang="zh-CN" dirty="0" err="1"/>
              <a:t>输出2个数字</a:t>
            </a:r>
            <a:endParaRPr lang="zh-CN" altLang="zh-CN" dirty="0"/>
          </a:p>
          <a:p>
            <a:r>
              <a:rPr lang="en-US" altLang="zh-CN" dirty="0"/>
              <a:t>3 7</a:t>
            </a:r>
            <a:endParaRPr lang="zh-CN" altLang="zh-CN" dirty="0"/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b,c</a:t>
            </a:r>
            <a:r>
              <a:rPr lang="en-US" altLang="zh-CN" dirty="0"/>
              <a:t>=3,4	#</a:t>
            </a:r>
            <a:r>
              <a:rPr lang="zh-CN" altLang="zh-CN" dirty="0"/>
              <a:t>输出</a:t>
            </a:r>
            <a:r>
              <a:rPr lang="en-US" altLang="zh-CN" dirty="0"/>
              <a:t>1</a:t>
            </a:r>
            <a:r>
              <a:rPr lang="zh-CN" altLang="zh-CN" dirty="0"/>
              <a:t>个数字，两个变量</a:t>
            </a:r>
            <a:endParaRPr lang="zh-CN" altLang="zh-CN" dirty="0"/>
          </a:p>
          <a:p>
            <a:pPr lvl="0"/>
            <a:r>
              <a:rPr lang="en-US" altLang="zh-CN" dirty="0"/>
              <a:t>print(b, c, 5)</a:t>
            </a:r>
            <a:endParaRPr lang="zh-CN" altLang="zh-CN" dirty="0"/>
          </a:p>
          <a:p>
            <a:r>
              <a:rPr lang="en-US" altLang="zh-CN" dirty="0"/>
              <a:t>3 4 5</a:t>
            </a:r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井号“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”常被用作单行注释符号，在代码中使用“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zh-CN" dirty="0">
                <a:solidFill>
                  <a:srgbClr val="FF0000"/>
                </a:solidFill>
              </a:rPr>
              <a:t>”时，它右边的任何数据都会被忽略，当做是注释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不换行输出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每行输出一个值</a:t>
            </a:r>
            <a:endParaRPr lang="zh-CN" altLang="zh-CN" dirty="0"/>
          </a:p>
          <a:p>
            <a:r>
              <a:rPr lang="en-US" altLang="zh-CN" dirty="0"/>
              <a:t>&gt;&gt;&gt;print(3)</a:t>
            </a:r>
            <a:endParaRPr lang="zh-CN" altLang="zh-CN" dirty="0"/>
          </a:p>
          <a:p>
            <a:r>
              <a:rPr lang="en-US" altLang="zh-CN" dirty="0"/>
              <a:t>&gt;&gt;&gt;print(4)</a:t>
            </a:r>
            <a:endParaRPr lang="zh-CN" altLang="zh-CN" dirty="0"/>
          </a:p>
          <a:p>
            <a:r>
              <a:rPr lang="en-US" altLang="zh-CN" dirty="0"/>
              <a:t>&gt;&gt;&gt;print(5)</a:t>
            </a:r>
            <a:endParaRPr lang="zh-CN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end</a:t>
            </a:r>
            <a:r>
              <a:rPr lang="zh-CN" altLang="en-US" dirty="0"/>
              <a:t>参数，</a:t>
            </a:r>
            <a:r>
              <a:rPr lang="en-US" altLang="zh-CN" dirty="0" err="1"/>
              <a:t>一行输出三个值</a:t>
            </a:r>
            <a:r>
              <a:rPr lang="en-US" altLang="zh-CN" dirty="0"/>
              <a:t>,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3,end</a:t>
            </a:r>
            <a:r>
              <a:rPr lang="en-US" altLang="zh-CN" dirty="0"/>
              <a:t>=' ')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4,end</a:t>
            </a:r>
            <a:r>
              <a:rPr lang="en-US" altLang="zh-CN" dirty="0"/>
              <a:t>=' ')</a:t>
            </a:r>
            <a:endParaRPr lang="zh-CN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5,end</a:t>
            </a:r>
            <a:r>
              <a:rPr lang="en-US" altLang="zh-CN" dirty="0"/>
              <a:t>=' ')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zh-CN" altLang="zh-CN" dirty="0"/>
              <a:t>输入三⻆形的三边长度</a:t>
            </a:r>
            <a:r>
              <a:rPr lang="en-US" altLang="zh-CN" dirty="0"/>
              <a:t>3,4,5</a:t>
            </a:r>
            <a:r>
              <a:rPr lang="zh-CN" altLang="zh-CN" dirty="0"/>
              <a:t>，求这个三⻆形的面积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4830" y="1559622"/>
            <a:ext cx="7467600" cy="4525963"/>
          </a:xfrm>
        </p:spPr>
        <p:txBody>
          <a:bodyPr>
            <a:normAutofit fontScale="92500" lnSpcReduction="10000"/>
          </a:bodyPr>
          <a:lstStyle/>
          <a:p>
            <a:pPr marL="36830" indent="0">
              <a:buNone/>
            </a:pPr>
            <a:r>
              <a:rPr lang="en-US" altLang="zh-CN" dirty="0"/>
              <a:t>import math	#</a:t>
            </a:r>
            <a:r>
              <a:rPr lang="en-US" altLang="zh-CN" dirty="0" err="1"/>
              <a:t>引入数学库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a=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b=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c=</a:t>
            </a:r>
            <a:r>
              <a:rPr lang="en-US" altLang="zh-CN" dirty="0" err="1"/>
              <a:t>int</a:t>
            </a:r>
            <a:r>
              <a:rPr lang="en-US" altLang="zh-CN" dirty="0"/>
              <a:t>(input())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s=(</a:t>
            </a:r>
            <a:r>
              <a:rPr lang="en-US" altLang="zh-CN" dirty="0" err="1"/>
              <a:t>a+b+c</a:t>
            </a:r>
            <a:r>
              <a:rPr lang="en-US" altLang="zh-CN" dirty="0"/>
              <a:t>)/2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#  '*'</a:t>
            </a:r>
            <a:r>
              <a:rPr lang="en-US" altLang="zh-CN" dirty="0" err="1"/>
              <a:t>表示乘，math.sqrt表示开根号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area=</a:t>
            </a:r>
            <a:r>
              <a:rPr lang="en-US" altLang="zh-CN" dirty="0" err="1"/>
              <a:t>math.sqrt</a:t>
            </a:r>
            <a:r>
              <a:rPr lang="en-US" altLang="zh-CN" dirty="0"/>
              <a:t>(s*(s-a)*(s-b)*(s-c))</a:t>
            </a:r>
            <a:endParaRPr lang="en-US" altLang="zh-CN" dirty="0"/>
          </a:p>
          <a:p>
            <a:pPr marL="36830" indent="0">
              <a:buNone/>
            </a:pPr>
            <a:r>
              <a:rPr lang="en-US" altLang="zh-CN" dirty="0"/>
              <a:t>print("</a:t>
            </a:r>
            <a:r>
              <a:rPr lang="en-US" altLang="zh-CN" dirty="0" err="1"/>
              <a:t>三⻆角形的边长</a:t>
            </a:r>
            <a:r>
              <a:rPr lang="en-US" altLang="zh-CN" dirty="0"/>
              <a:t>：",</a:t>
            </a:r>
            <a:r>
              <a:rPr lang="en-US" altLang="zh-CN" dirty="0" err="1"/>
              <a:t>a,b,c,end</a:t>
            </a:r>
            <a:r>
              <a:rPr lang="en-US" altLang="zh-CN" dirty="0"/>
              <a:t>=' ') 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/>
              <a:t>print("</a:t>
            </a:r>
            <a:r>
              <a:rPr lang="en-US" altLang="zh-CN" dirty="0" err="1"/>
              <a:t>三⻆角形的面积</a:t>
            </a:r>
            <a:r>
              <a:rPr lang="en-US" altLang="zh-CN" dirty="0"/>
              <a:t>：",area)</a:t>
            </a:r>
            <a:endParaRPr lang="zh-CN" altLang="zh-CN" dirty="0"/>
          </a:p>
          <a:p>
            <a:pPr marL="3683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画五⻆形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830" indent="0">
              <a:buNone/>
            </a:pPr>
            <a:r>
              <a:rPr lang="en-US" altLang="zh-CN" dirty="0"/>
              <a:t>import turtle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turtle.right</a:t>
            </a:r>
            <a:r>
              <a:rPr lang="en-US" altLang="zh-CN" dirty="0"/>
              <a:t>(144)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turtle.forward</a:t>
            </a:r>
            <a:r>
              <a:rPr lang="en-US" altLang="zh-CN" dirty="0"/>
              <a:t>(200)</a:t>
            </a:r>
            <a:endParaRPr lang="zh-CN" altLang="zh-CN" dirty="0"/>
          </a:p>
          <a:p>
            <a:pPr marL="36830" indent="0">
              <a:buNone/>
            </a:pPr>
            <a:r>
              <a:rPr lang="en-US" altLang="zh-CN" dirty="0" err="1"/>
              <a:t>turtle.done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本章例题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1555750" y="1600200"/>
          <a:ext cx="52705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9" name="包装程序外壳对象" showAsIcon="1" r:id="rId1" imgW="609600" imgH="523875" progId="Package">
                  <p:embed/>
                </p:oleObj>
              </mc:Choice>
              <mc:Fallback>
                <p:oleObj name="包装程序外壳对象" showAsIcon="1" r:id="rId1" imgW="609600" imgH="523875" progId="Package">
                  <p:embed/>
                  <p:pic>
                    <p:nvPicPr>
                      <p:cNvPr id="0" name="图片 584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5750" y="1600200"/>
                        <a:ext cx="5270500" cy="452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800" dirty="0"/>
              <a:t>计算机常用的数制</a:t>
            </a:r>
            <a:r>
              <a:rPr lang="zh-CN" altLang="en-US" sz="4800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001419"/>
          </a:xfrm>
        </p:spPr>
        <p:txBody>
          <a:bodyPr>
            <a:normAutofit fontScale="55000" lnSpcReduction="20000"/>
          </a:bodyPr>
          <a:lstStyle/>
          <a:p>
            <a:endParaRPr lang="en-US" altLang="zh-CN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十进制（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Decimal System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个数码符号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381.52=3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+8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+5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+2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-2</a:t>
            </a:r>
            <a:endParaRPr lang="en-US" altLang="zh-CN" sz="3600" baseline="30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二进制（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Binary System，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后缀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1101B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，0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两个数码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二进制的位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(bit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，比特）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二进制的位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(bit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，比特）是计算机处理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的最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小单位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，逢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10101101</a:t>
            </a:r>
            <a:r>
              <a:rPr lang="en-US" altLang="zh-CN" sz="36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+0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+0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+0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en-US" altLang="zh-CN" sz="3600" baseline="30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计算机选择用二进制的原因是二进制容易被电路实现</a:t>
            </a:r>
            <a:endParaRPr lang="zh-CN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八进制（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Octal System，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后缀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Q,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113Q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，0-7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个数码，逢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8= 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        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一位八进制对应于三位二进制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十六进制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(Hexadecimal System，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后缀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H)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0-9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FEEEH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(FEEE)</a:t>
            </a:r>
            <a:r>
              <a:rPr lang="en-US" altLang="zh-CN" sz="36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36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逢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en-US" altLang="zh-CN" sz="3600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16 = 2</a:t>
            </a:r>
            <a:r>
              <a:rPr lang="en-US" altLang="zh-CN" sz="36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4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位二进制和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位十六进制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对应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数字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15</a:t>
            </a:r>
            <a:r>
              <a:rPr lang="zh-CN" altLang="en-US" dirty="0"/>
              <a:t>的对照表 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425631" cy="463693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二进制，十进制，八进制，十六进制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0" y="2492898"/>
          <a:ext cx="8208916" cy="3929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0300"/>
                <a:gridCol w="1021386"/>
                <a:gridCol w="1021386"/>
                <a:gridCol w="1021386"/>
                <a:gridCol w="1040300"/>
                <a:gridCol w="1021386"/>
                <a:gridCol w="1021386"/>
                <a:gridCol w="1021386"/>
              </a:tblGrid>
              <a:tr h="439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sz="11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二进制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八进制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十六进制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二进制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八进制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十六进制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1000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0011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1011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1100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1101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1110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362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0111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1111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zh-C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</a:t>
                      </a:r>
                      <a:endParaRPr lang="zh-C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9583" y="1988840"/>
            <a:ext cx="4670931" cy="102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5105" indent="-205105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2100" b="1" dirty="0">
                <a:latin typeface="Candara"/>
                <a:ea typeface="华文楷体" panose="02010600040101010101" pitchFamily="2" charset="-122"/>
              </a:rPr>
              <a:t>二进制  </a:t>
            </a:r>
            <a:r>
              <a:rPr lang="en-US" altLang="zh-CN" sz="2100" b="1" dirty="0">
                <a:latin typeface="Candara"/>
                <a:ea typeface="华文楷体" panose="02010600040101010101" pitchFamily="2" charset="-122"/>
                <a:sym typeface="Wingdings" panose="05000000000000000000" pitchFamily="2" charset="2"/>
              </a:rPr>
              <a:t>&lt; --- &gt; </a:t>
            </a:r>
            <a:r>
              <a:rPr lang="zh-CN" altLang="en-US" sz="2100" b="1" dirty="0">
                <a:latin typeface="Candara"/>
                <a:ea typeface="华文楷体" panose="02010600040101010101" pitchFamily="2" charset="-122"/>
                <a:sym typeface="Wingdings" panose="05000000000000000000" pitchFamily="2" charset="2"/>
              </a:rPr>
              <a:t>八进制</a:t>
            </a:r>
            <a:r>
              <a:rPr lang="en-US" altLang="zh-CN" sz="2100" b="1" dirty="0">
                <a:latin typeface="Candara"/>
                <a:ea typeface="华文楷体" panose="02010600040101010101" pitchFamily="2" charset="-122"/>
                <a:sym typeface="Wingdings" panose="05000000000000000000" pitchFamily="2" charset="2"/>
              </a:rPr>
              <a:t> </a:t>
            </a:r>
            <a:endParaRPr lang="en-US" altLang="zh-CN" sz="2100" b="1" dirty="0">
              <a:latin typeface="Candara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 marL="432435" lvl="1" indent="-205105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zh-CN" dirty="0">
                <a:latin typeface="Candara"/>
                <a:ea typeface="华文楷体" panose="02010600040101010101" pitchFamily="2" charset="-122"/>
              </a:rPr>
              <a:t>以小数点为界，分别将</a:t>
            </a:r>
            <a:r>
              <a:rPr lang="en-US" altLang="zh-CN" dirty="0">
                <a:latin typeface="Candara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latin typeface="Candara"/>
                <a:ea typeface="华文楷体" panose="02010600040101010101" pitchFamily="2" charset="-122"/>
              </a:rPr>
              <a:t>位二进制与</a:t>
            </a:r>
            <a:r>
              <a:rPr lang="en-US" altLang="zh-CN" dirty="0">
                <a:latin typeface="Candara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Candara"/>
                <a:ea typeface="华文楷体" panose="02010600040101010101" pitchFamily="2" charset="-122"/>
              </a:rPr>
              <a:t>位八进制对应</a:t>
            </a:r>
            <a:endParaRPr lang="zh-CN" altLang="en-US" b="1" dirty="0">
              <a:latin typeface="Candara"/>
              <a:ea typeface="华文楷体" panose="02010600040101010101" pitchFamily="2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3" y="3911991"/>
            <a:ext cx="4057398" cy="1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51920" y="1972216"/>
            <a:ext cx="4034545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3805" lvl="3" indent="-205105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en-US" sz="2100" b="1" dirty="0">
                <a:latin typeface="Candara"/>
                <a:ea typeface="华文楷体" panose="02010600040101010101" pitchFamily="2" charset="-122"/>
              </a:rPr>
              <a:t>二进制  </a:t>
            </a:r>
            <a:r>
              <a:rPr lang="en-US" altLang="zh-CN" sz="2100" b="1" dirty="0">
                <a:latin typeface="Candara"/>
                <a:ea typeface="华文楷体" panose="02010600040101010101" pitchFamily="2" charset="-122"/>
                <a:sym typeface="Wingdings" panose="05000000000000000000" pitchFamily="2" charset="2"/>
              </a:rPr>
              <a:t>&lt; --- &gt; </a:t>
            </a:r>
            <a:r>
              <a:rPr lang="zh-CN" altLang="en-US" sz="2100" b="1" dirty="0">
                <a:latin typeface="Candara"/>
                <a:ea typeface="华文楷体" panose="02010600040101010101" pitchFamily="2" charset="-122"/>
                <a:sym typeface="Wingdings" panose="05000000000000000000" pitchFamily="2" charset="2"/>
              </a:rPr>
              <a:t>十六进制</a:t>
            </a:r>
            <a:r>
              <a:rPr lang="en-US" altLang="zh-CN" sz="2100" b="1" dirty="0">
                <a:latin typeface="Candara"/>
                <a:ea typeface="华文楷体" panose="02010600040101010101" pitchFamily="2" charset="-122"/>
                <a:sym typeface="Wingdings" panose="05000000000000000000" pitchFamily="2" charset="2"/>
              </a:rPr>
              <a:t> </a:t>
            </a:r>
            <a:endParaRPr lang="en-US" altLang="zh-CN" sz="2100" b="1" dirty="0">
              <a:latin typeface="Candara"/>
              <a:ea typeface="华文楷体" panose="02010600040101010101" pitchFamily="2" charset="-122"/>
              <a:sym typeface="Wingdings" panose="05000000000000000000" pitchFamily="2" charset="2"/>
            </a:endParaRPr>
          </a:p>
          <a:p>
            <a:pPr marL="1461135" lvl="4" indent="-205105">
              <a:spcBef>
                <a:spcPct val="20000"/>
              </a:spcBef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</a:pPr>
            <a:r>
              <a:rPr lang="zh-CN" altLang="zh-CN" dirty="0">
                <a:latin typeface="Candara"/>
                <a:ea typeface="华文楷体" panose="02010600040101010101" pitchFamily="2" charset="-122"/>
              </a:rPr>
              <a:t>以小数点为界，分别将</a:t>
            </a:r>
            <a:r>
              <a:rPr lang="en-US" altLang="zh-CN" dirty="0">
                <a:latin typeface="Candara"/>
                <a:ea typeface="华文楷体" panose="02010600040101010101" pitchFamily="2" charset="-122"/>
              </a:rPr>
              <a:t>4</a:t>
            </a:r>
            <a:r>
              <a:rPr lang="zh-CN" altLang="zh-CN" dirty="0">
                <a:latin typeface="Candara"/>
                <a:ea typeface="华文楷体" panose="02010600040101010101" pitchFamily="2" charset="-122"/>
              </a:rPr>
              <a:t>位二进制与</a:t>
            </a:r>
            <a:r>
              <a:rPr lang="en-US" altLang="zh-CN" dirty="0">
                <a:latin typeface="Candara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latin typeface="Candara"/>
                <a:ea typeface="华文楷体" panose="02010600040101010101" pitchFamily="2" charset="-122"/>
              </a:rPr>
              <a:t>位</a:t>
            </a:r>
            <a:r>
              <a:rPr lang="zh-CN" altLang="en-US" dirty="0">
                <a:latin typeface="Candara"/>
                <a:ea typeface="华文楷体" panose="02010600040101010101" pitchFamily="2" charset="-122"/>
              </a:rPr>
              <a:t>十六</a:t>
            </a:r>
            <a:r>
              <a:rPr lang="zh-CN" altLang="zh-CN" dirty="0">
                <a:latin typeface="Candara"/>
                <a:ea typeface="华文楷体" panose="02010600040101010101" pitchFamily="2" charset="-122"/>
              </a:rPr>
              <a:t>进制对应</a:t>
            </a:r>
            <a:endParaRPr lang="zh-CN" altLang="en-US" b="1" dirty="0">
              <a:latin typeface="Candara"/>
              <a:ea typeface="华文楷体" panose="02010600040101010101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436" y="3911991"/>
            <a:ext cx="4229564" cy="13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620688"/>
            <a:ext cx="698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二和八，二和十六数制转换</a:t>
            </a:r>
            <a:endParaRPr lang="zh-CN" altLang="en-US" sz="4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十进制转二进制（整数部分）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7696200" cy="4464496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十进制转二进制（小数部分）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467600" cy="4649247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Python</a:t>
            </a:r>
            <a:r>
              <a:rPr lang="zh-CN" altLang="en-US"/>
              <a:t>程序设计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CE81F-A34A-4F23-89A3-BB8AD72505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Verdana"/>
        <a:ea typeface="黑体"/>
        <a:cs typeface="宋体"/>
      </a:majorFont>
      <a:minorFont>
        <a:latin typeface="Verdana"/>
        <a:ea typeface="楷体_GB2312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5757</Words>
  <Application>WWO_dingtalk_20210608182519-da92c5f249</Application>
  <PresentationFormat>全屏显示(4:3)</PresentationFormat>
  <Paragraphs>838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79" baseType="lpstr">
      <vt:lpstr>Arial</vt:lpstr>
      <vt:lpstr>宋体</vt:lpstr>
      <vt:lpstr>Wingdings</vt:lpstr>
      <vt:lpstr>汉仪书宋二KW</vt:lpstr>
      <vt:lpstr>Tahoma</vt:lpstr>
      <vt:lpstr>宋体</vt:lpstr>
      <vt:lpstr>黑体</vt:lpstr>
      <vt:lpstr>汉仪中黑KW</vt:lpstr>
      <vt:lpstr>Verdana</vt:lpstr>
      <vt:lpstr>黑体</vt:lpstr>
      <vt:lpstr>Kingsoft Confetti</vt:lpstr>
      <vt:lpstr>Wingdings</vt:lpstr>
      <vt:lpstr>楷体</vt:lpstr>
      <vt:lpstr>汉仪楷体KW</vt:lpstr>
      <vt:lpstr>Wingdings 2</vt:lpstr>
      <vt:lpstr>Arial</vt:lpstr>
      <vt:lpstr>华文中宋</vt:lpstr>
      <vt:lpstr>Symbol</vt:lpstr>
      <vt:lpstr>Kingsoft Sign</vt:lpstr>
      <vt:lpstr>仿宋</vt:lpstr>
      <vt:lpstr>华文楷体</vt:lpstr>
      <vt:lpstr>Cambria</vt:lpstr>
      <vt:lpstr>Georgia</vt:lpstr>
      <vt:lpstr>MS Mincho</vt:lpstr>
      <vt:lpstr>Times New Roman</vt:lpstr>
      <vt:lpstr>Candara</vt:lpstr>
      <vt:lpstr>汉仪仿宋KW</vt:lpstr>
      <vt:lpstr>Franklin Gothic Book</vt:lpstr>
      <vt:lpstr>Shimmer</vt:lpstr>
      <vt:lpstr>技巧</vt:lpstr>
      <vt:lpstr>SmartDraw.2</vt:lpstr>
      <vt:lpstr>Package</vt:lpstr>
      <vt:lpstr>第1章 Python语言概述</vt:lpstr>
      <vt:lpstr>Overview</vt:lpstr>
      <vt:lpstr>1.1 计算机基础</vt:lpstr>
      <vt:lpstr>PowerPoint 演示文稿</vt:lpstr>
      <vt:lpstr>计算机常用的数制 </vt:lpstr>
      <vt:lpstr>数字0到15的对照表 </vt:lpstr>
      <vt:lpstr>PowerPoint 演示文稿</vt:lpstr>
      <vt:lpstr>十进制转二进制（整数部分）</vt:lpstr>
      <vt:lpstr>十进制转二进制（小数部分）</vt:lpstr>
      <vt:lpstr> 二进制的运算规则和位运算 </vt:lpstr>
      <vt:lpstr>二进制减法</vt:lpstr>
      <vt:lpstr>原码表示法 </vt:lpstr>
      <vt:lpstr>反码表示法 </vt:lpstr>
      <vt:lpstr>补码 表示法</vt:lpstr>
      <vt:lpstr>PowerPoint 演示文稿</vt:lpstr>
      <vt:lpstr>文本编码---ASCII码</vt:lpstr>
      <vt:lpstr>编码的要素</vt:lpstr>
      <vt:lpstr>Unicode编码</vt:lpstr>
      <vt:lpstr>UTF-8编码</vt:lpstr>
      <vt:lpstr>计算机系统</vt:lpstr>
      <vt:lpstr>内存模型</vt:lpstr>
      <vt:lpstr>存储单位</vt:lpstr>
      <vt:lpstr>操作系统</vt:lpstr>
      <vt:lpstr>程序设计语言</vt:lpstr>
      <vt:lpstr>“3+2”的各种表示</vt:lpstr>
      <vt:lpstr>翻译系统</vt:lpstr>
      <vt:lpstr>1.2 Python语言简介</vt:lpstr>
      <vt:lpstr>Python集成开发环境</vt:lpstr>
      <vt:lpstr>1.3 Python IDLE开发环境</vt:lpstr>
      <vt:lpstr>运行程序:交互式解释器执行</vt:lpstr>
      <vt:lpstr>运行程序: File|New,Save,Run</vt:lpstr>
      <vt:lpstr>运行程序:命令行环境运行</vt:lpstr>
      <vt:lpstr>Thonny开发环境（推荐使用）</vt:lpstr>
      <vt:lpstr>Thonny下载地址</vt:lpstr>
      <vt:lpstr>1.4 标识符和变量</vt:lpstr>
      <vt:lpstr>Python关键字</vt:lpstr>
      <vt:lpstr>常量和变量</vt:lpstr>
      <vt:lpstr> id函数</vt:lpstr>
      <vt:lpstr> id函数用法</vt:lpstr>
      <vt:lpstr>1.5  输入及输出函数 </vt:lpstr>
      <vt:lpstr>一行输入多个值</vt:lpstr>
      <vt:lpstr>输入数字</vt:lpstr>
      <vt:lpstr>输出函数：print() </vt:lpstr>
      <vt:lpstr>不换行输出</vt:lpstr>
      <vt:lpstr> 输入三⻆形的三边长度3,4,5，求这个三⻆形的面积</vt:lpstr>
      <vt:lpstr>画五⻆形</vt:lpstr>
      <vt:lpstr>本章例题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Python语言概述</dc:title>
  <dc:creator>zju-cch</dc:creator>
  <cp:lastModifiedBy>yujie1963@outlook.com</cp:lastModifiedBy>
  <dcterms:created xsi:type="dcterms:W3CDTF">2021-09-26T05:57:16Z</dcterms:created>
  <dcterms:modified xsi:type="dcterms:W3CDTF">2021-09-26T05:57:16Z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