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98" r:id="rId2"/>
  </p:sldMasterIdLst>
  <p:notesMasterIdLst>
    <p:notesMasterId r:id="rId60"/>
  </p:notesMasterIdLst>
  <p:handoutMasterIdLst>
    <p:handoutMasterId r:id="rId61"/>
  </p:handoutMasterIdLst>
  <p:sldIdLst>
    <p:sldId id="256" r:id="rId3"/>
    <p:sldId id="257" r:id="rId4"/>
    <p:sldId id="396" r:id="rId5"/>
    <p:sldId id="399" r:id="rId6"/>
    <p:sldId id="397" r:id="rId7"/>
    <p:sldId id="530" r:id="rId8"/>
    <p:sldId id="531" r:id="rId9"/>
    <p:sldId id="555" r:id="rId10"/>
    <p:sldId id="532" r:id="rId11"/>
    <p:sldId id="534" r:id="rId12"/>
    <p:sldId id="586" r:id="rId13"/>
    <p:sldId id="535" r:id="rId14"/>
    <p:sldId id="451" r:id="rId15"/>
    <p:sldId id="536" r:id="rId16"/>
    <p:sldId id="310" r:id="rId17"/>
    <p:sldId id="556" r:id="rId18"/>
    <p:sldId id="557" r:id="rId19"/>
    <p:sldId id="558" r:id="rId20"/>
    <p:sldId id="55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96" r:id="rId33"/>
    <p:sldId id="598" r:id="rId34"/>
    <p:sldId id="599" r:id="rId35"/>
    <p:sldId id="551" r:id="rId36"/>
    <p:sldId id="589" r:id="rId37"/>
    <p:sldId id="552" r:id="rId38"/>
    <p:sldId id="553" r:id="rId39"/>
    <p:sldId id="561" r:id="rId40"/>
    <p:sldId id="563" r:id="rId41"/>
    <p:sldId id="565" r:id="rId42"/>
    <p:sldId id="566" r:id="rId43"/>
    <p:sldId id="567" r:id="rId44"/>
    <p:sldId id="568" r:id="rId45"/>
    <p:sldId id="569" r:id="rId46"/>
    <p:sldId id="570" r:id="rId47"/>
    <p:sldId id="571" r:id="rId48"/>
    <p:sldId id="572" r:id="rId49"/>
    <p:sldId id="573" r:id="rId50"/>
    <p:sldId id="587" r:id="rId51"/>
    <p:sldId id="588" r:id="rId52"/>
    <p:sldId id="574" r:id="rId53"/>
    <p:sldId id="575" r:id="rId54"/>
    <p:sldId id="576" r:id="rId55"/>
    <p:sldId id="577" r:id="rId56"/>
    <p:sldId id="578" r:id="rId57"/>
    <p:sldId id="582" r:id="rId58"/>
    <p:sldId id="580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8" autoAdjust="0"/>
    <p:restoredTop sz="94301" autoAdjust="0"/>
  </p:normalViewPr>
  <p:slideViewPr>
    <p:cSldViewPr>
      <p:cViewPr varScale="1">
        <p:scale>
          <a:sx n="63" d="100"/>
          <a:sy n="63" d="100"/>
        </p:scale>
        <p:origin x="67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9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1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3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B678-2FB0-42A8-BC6E-583D4811208F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DB84B-7A21-4D96-BC3E-B38CE9E4F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57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9C2DBB-707D-46B6-9BDC-15AA3E75F82E}" type="datetimeFigureOut">
              <a:rPr lang="zh-CN" altLang="en-US"/>
              <a:pPr>
                <a:defRPr/>
              </a:pPr>
              <a:t>2020/10/15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DB5C253-9A4B-4297-803C-9887A4F908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8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http://10.77.16.249/djsim</a:t>
            </a:r>
          </a:p>
        </p:txBody>
      </p:sp>
    </p:spTree>
    <p:extLst>
      <p:ext uri="{BB962C8B-B14F-4D97-AF65-F5344CB8AC3E}">
        <p14:creationId xmlns:p14="http://schemas.microsoft.com/office/powerpoint/2010/main" val="132848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232 w 5184"/>
                  <a:gd name="T3" fmla="*/ 3159 h 3159"/>
                  <a:gd name="T4" fmla="*/ 5232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62 w 556"/>
                  <a:gd name="T5" fmla="*/ 3159 h 3159"/>
                  <a:gd name="T6" fmla="*/ 562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>
                <a:gd name="T0" fmla="*/ 0 w 12"/>
                <a:gd name="T1" fmla="*/ 0 h 420"/>
                <a:gd name="T2" fmla="*/ 0 w 12"/>
                <a:gd name="T3" fmla="*/ 420 h 420"/>
                <a:gd name="T4" fmla="*/ 12 w 12"/>
                <a:gd name="T5" fmla="*/ 420 h 420"/>
                <a:gd name="T6" fmla="*/ 12 w 12"/>
                <a:gd name="T7" fmla="*/ 0 h 420"/>
                <a:gd name="T8" fmla="*/ 0 w 12"/>
                <a:gd name="T9" fmla="*/ 0 h 420"/>
                <a:gd name="T10" fmla="*/ 0 w 12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4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4 w 251"/>
                <a:gd name="T7" fmla="*/ 12 h 12"/>
                <a:gd name="T8" fmla="*/ 254 w 251"/>
                <a:gd name="T9" fmla="*/ 0 h 12"/>
                <a:gd name="T10" fmla="*/ 254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687 w 251"/>
                <a:gd name="T5" fmla="*/ 12 h 12"/>
                <a:gd name="T6" fmla="*/ 687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69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69 w 4724"/>
                  <a:gd name="T7" fmla="*/ 12 h 12"/>
                  <a:gd name="T8" fmla="*/ 4769 w 4724"/>
                  <a:gd name="T9" fmla="*/ 0 h 12"/>
                  <a:gd name="T10" fmla="*/ 4769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09789-DF58-4F94-BBC9-483FEE7359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E378F-8457-4D70-93C1-E9E793CD7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F89CA-5D6D-403C-8EBA-EE12F954B0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341438"/>
            <a:ext cx="4038600" cy="4784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288" y="1341438"/>
            <a:ext cx="4038600" cy="4784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67ABC-E730-4D0A-8B96-5D09C8938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3995D-60F9-4816-BD48-C8AD8459D1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8D5C-67B6-457B-AE29-28842A5CE2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3F3A-0B53-4CBE-9096-3264A752A0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09789-DF58-4F94-BBC9-483FEE7359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A55E1-8E66-4871-AA31-C5A03FBE3CC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itchFamily="49" charset="-122"/>
                <a:ea typeface="楷体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CE81F-A34A-4F23-89A3-BB8AD7250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4CD20-3569-49AA-9986-52898FC693D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4D217D-E573-4F28-91B2-6572696BA55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10490-0674-428A-9AA3-9CDF2788B39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AA635736-52A6-4DD1-8A09-55CAA7D3887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10DC9-B069-4112-9094-FFB877B4F9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A55E1-8E66-4871-AA31-C5A03FBE3C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D06BB-25CF-4F9F-8B8C-423177285E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4CD20-3569-49AA-9986-52898FC693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217D-E573-4F28-91B2-6572696BA5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10490-0674-428A-9AA3-9CDF2788B3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35736-52A6-4DD1-8A09-55CAA7D38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10DC9-B069-4112-9094-FFB877B4F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232 w 5184"/>
                <a:gd name="T3" fmla="*/ 3159 h 3159"/>
                <a:gd name="T4" fmla="*/ 5232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62 w 556"/>
                <a:gd name="T5" fmla="*/ 3159 h 3159"/>
                <a:gd name="T6" fmla="*/ 562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6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7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69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69 w 4724"/>
                  <a:gd name="T7" fmla="*/ 12 h 12"/>
                  <a:gd name="T8" fmla="*/ 4769 w 4724"/>
                  <a:gd name="T9" fmla="*/ 0 h 12"/>
                  <a:gd name="T10" fmla="*/ 4769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9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203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041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687 w 251"/>
                  <a:gd name="T5" fmla="*/ 12 h 12"/>
                  <a:gd name="T6" fmla="*/ 687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42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4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4 w 251"/>
                  <a:gd name="T7" fmla="*/ 12 h 12"/>
                  <a:gd name="T8" fmla="*/ 254 w 251"/>
                  <a:gd name="T9" fmla="*/ 0 h 12"/>
                  <a:gd name="T10" fmla="*/ 254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206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820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C67FBDF-D1C1-49FA-AE48-61970863A0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8299" y="980728"/>
            <a:ext cx="6511381" cy="230124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章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  <a:effectLst/>
              </a:rPr>
              <a:t>用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Python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语言编写程序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130" name="副标题 2"/>
          <p:cNvSpPr>
            <a:spLocks noGrp="1"/>
          </p:cNvSpPr>
          <p:nvPr>
            <p:ph type="subTitle" idx="1"/>
          </p:nvPr>
        </p:nvSpPr>
        <p:spPr>
          <a:xfrm>
            <a:off x="1691680" y="4437112"/>
            <a:ext cx="6480048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CS, ZJU</a:t>
            </a:r>
          </a:p>
          <a:p>
            <a:pPr eaLnBrk="1" hangingPunct="1">
              <a:defRPr/>
            </a:pP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数学库</a:t>
            </a:r>
            <a:r>
              <a:rPr lang="en-US" altLang="zh-CN" dirty="0"/>
              <a:t>(math)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21864"/>
          </a:xfrm>
        </p:spPr>
        <p:txBody>
          <a:bodyPr/>
          <a:lstStyle/>
          <a:p>
            <a:r>
              <a:rPr lang="en-US" altLang="zh-CN" dirty="0"/>
              <a:t>math</a:t>
            </a:r>
            <a:r>
              <a:rPr lang="zh-CN" altLang="zh-CN" dirty="0"/>
              <a:t>库是一个数学库，包含了很多的数学常数和数学函数</a:t>
            </a:r>
            <a:endParaRPr lang="en-US" altLang="zh-CN" dirty="0"/>
          </a:p>
          <a:p>
            <a:r>
              <a:rPr lang="zh-CN" altLang="zh-CN" dirty="0"/>
              <a:t>要使用</a:t>
            </a:r>
            <a:r>
              <a:rPr lang="en-US" altLang="zh-CN" dirty="0"/>
              <a:t>math</a:t>
            </a:r>
            <a:r>
              <a:rPr lang="zh-CN" altLang="zh-CN" dirty="0"/>
              <a:t>库，先要用</a:t>
            </a:r>
            <a:r>
              <a:rPr lang="en-US" altLang="zh-CN" dirty="0"/>
              <a:t>“import math”</a:t>
            </a:r>
            <a:r>
              <a:rPr lang="zh-CN" altLang="zh-CN" dirty="0"/>
              <a:t>语句引入</a:t>
            </a:r>
            <a:r>
              <a:rPr lang="en-US" altLang="zh-CN" dirty="0"/>
              <a:t>math</a:t>
            </a:r>
            <a:r>
              <a:rPr lang="zh-CN" altLang="zh-CN" dirty="0"/>
              <a:t>库</a:t>
            </a:r>
            <a:endParaRPr lang="en-US" altLang="zh-CN" dirty="0"/>
          </a:p>
          <a:p>
            <a:r>
              <a:rPr lang="en-US" altLang="zh-CN" dirty="0"/>
              <a:t>&gt;&gt;&gt;import math</a:t>
            </a:r>
          </a:p>
          <a:p>
            <a:r>
              <a:rPr lang="en-US" altLang="zh-CN" dirty="0"/>
              <a:t>&gt;&gt;&gt;</a:t>
            </a:r>
            <a:r>
              <a:rPr lang="en-US" altLang="zh-CN" dirty="0" err="1"/>
              <a:t>math.pi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3.141592653589793</a:t>
            </a:r>
          </a:p>
          <a:p>
            <a:pPr marL="36576" indent="0">
              <a:buNone/>
            </a:pPr>
            <a:r>
              <a:rPr lang="en-US" altLang="zh-CN" dirty="0"/>
              <a:t>   &gt;&gt;&gt;</a:t>
            </a:r>
            <a:r>
              <a:rPr lang="en-US" altLang="zh-CN" dirty="0" err="1"/>
              <a:t>math.sqrt</a:t>
            </a:r>
            <a:r>
              <a:rPr lang="en-US" altLang="zh-CN" dirty="0"/>
              <a:t>(9)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3.0</a:t>
            </a:r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58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函数和方法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方法是依赖数据类型的另一种函数，是</a:t>
            </a:r>
            <a:endParaRPr lang="en-US" altLang="zh-CN" dirty="0"/>
          </a:p>
          <a:p>
            <a:r>
              <a:rPr lang="zh-CN" altLang="en-US" dirty="0"/>
              <a:t>在相对应名字空间中定义的函数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”.”</a:t>
            </a:r>
            <a:r>
              <a:rPr lang="zh-CN" altLang="en-US" dirty="0"/>
              <a:t>记法调用的函数也称方法</a:t>
            </a:r>
            <a:endParaRPr lang="en-US" altLang="zh-CN" dirty="0"/>
          </a:p>
          <a:p>
            <a:r>
              <a:rPr lang="en-US" altLang="zh-CN" dirty="0" err="1"/>
              <a:t>math.cos</a:t>
            </a:r>
            <a:r>
              <a:rPr lang="en-US" altLang="zh-CN" dirty="0"/>
              <a:t>(5)</a:t>
            </a:r>
          </a:p>
          <a:p>
            <a:r>
              <a:rPr lang="en-US" altLang="zh-CN" dirty="0"/>
              <a:t>cos()</a:t>
            </a:r>
            <a:r>
              <a:rPr lang="zh-CN" altLang="en-US" dirty="0"/>
              <a:t>也可称为</a:t>
            </a:r>
            <a:r>
              <a:rPr lang="en-US" altLang="zh-CN" dirty="0"/>
              <a:t>math</a:t>
            </a:r>
            <a:r>
              <a:rPr lang="zh-CN" altLang="en-US" dirty="0"/>
              <a:t>对象的方法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1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altLang="zh-CN" b="1" dirty="0"/>
              <a:t>2.2</a:t>
            </a:r>
            <a:r>
              <a:rPr lang="zh-CN" altLang="zh-CN" b="1" dirty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字符串是以</a:t>
            </a:r>
            <a:r>
              <a:rPr lang="en-US" altLang="zh-CN" dirty="0"/>
              <a:t>''</a:t>
            </a:r>
            <a:r>
              <a:rPr lang="zh-CN" altLang="zh-CN" dirty="0"/>
              <a:t>或</a:t>
            </a:r>
            <a:r>
              <a:rPr lang="en-US" altLang="zh-CN" dirty="0"/>
              <a:t>""</a:t>
            </a:r>
            <a:r>
              <a:rPr lang="zh-CN" altLang="zh-CN" dirty="0"/>
              <a:t>括起来的任意文本，比如</a:t>
            </a:r>
            <a:r>
              <a:rPr lang="en-US" altLang="zh-CN" dirty="0"/>
              <a:t>'</a:t>
            </a:r>
            <a:r>
              <a:rPr lang="en-US" altLang="zh-CN" dirty="0" err="1"/>
              <a:t>abc</a:t>
            </a:r>
            <a:r>
              <a:rPr lang="en-US" altLang="zh-CN" dirty="0"/>
              <a:t>'</a:t>
            </a:r>
            <a:r>
              <a:rPr lang="zh-CN" altLang="zh-CN" dirty="0"/>
              <a:t>，</a:t>
            </a:r>
            <a:r>
              <a:rPr lang="en-US" altLang="zh-CN" dirty="0"/>
              <a:t>"xyz"</a:t>
            </a:r>
            <a:r>
              <a:rPr lang="zh-CN" altLang="zh-CN" dirty="0"/>
              <a:t>等等。请注意，</a:t>
            </a:r>
            <a:r>
              <a:rPr lang="en-US" altLang="zh-CN" dirty="0"/>
              <a:t>''</a:t>
            </a:r>
            <a:r>
              <a:rPr lang="zh-CN" altLang="zh-CN" dirty="0"/>
              <a:t>或</a:t>
            </a:r>
            <a:r>
              <a:rPr lang="en-US" altLang="zh-CN" dirty="0"/>
              <a:t>""</a:t>
            </a:r>
            <a:r>
              <a:rPr lang="zh-CN" altLang="zh-CN" dirty="0"/>
              <a:t>本身只是一种表示方式，不是字符串的一部分</a:t>
            </a:r>
            <a:endParaRPr lang="en-US" altLang="zh-CN" dirty="0"/>
          </a:p>
          <a:p>
            <a:r>
              <a:rPr lang="en-US" altLang="zh-CN" dirty="0"/>
              <a:t>&gt;&gt;&gt;”hello world”</a:t>
            </a:r>
          </a:p>
          <a:p>
            <a:pPr marL="36576" indent="0">
              <a:buNone/>
            </a:pPr>
            <a:r>
              <a:rPr lang="en-US" altLang="zh-CN" dirty="0"/>
              <a:t>   ‘hello world’</a:t>
            </a:r>
          </a:p>
          <a:p>
            <a:pPr marL="36576" indent="0">
              <a:buNone/>
            </a:pPr>
            <a:r>
              <a:rPr lang="en-US" altLang="zh-CN" dirty="0"/>
              <a:t>    &gt;&gt;&gt;””      #</a:t>
            </a:r>
            <a:r>
              <a:rPr lang="zh-CN" altLang="zh-CN" dirty="0"/>
              <a:t>空字符串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‘’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8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zh-CN" altLang="en-US" dirty="0"/>
              <a:t>多行字符串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55816"/>
            <a:ext cx="8568952" cy="4866248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&gt;&gt;&gt;'''hello python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zh-CN" altLang="zh-CN"/>
              <a:t>人</a:t>
            </a:r>
            <a:r>
              <a:rPr lang="zh-CN" altLang="en-US"/>
              <a:t>生</a:t>
            </a:r>
            <a:r>
              <a:rPr lang="zh-CN" altLang="zh-CN"/>
              <a:t>苦</a:t>
            </a:r>
            <a:r>
              <a:rPr lang="zh-CN" altLang="zh-CN" dirty="0"/>
              <a:t>短</a:t>
            </a:r>
          </a:p>
          <a:p>
            <a:r>
              <a:rPr lang="zh-CN" altLang="zh-CN" dirty="0"/>
              <a:t>我用</a:t>
            </a:r>
            <a:r>
              <a:rPr lang="en-US" altLang="zh-CN" dirty="0"/>
              <a:t>python'''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&gt;&gt;&gt;'hello python\n	 </a:t>
            </a:r>
            <a:r>
              <a:rPr lang="zh-CN" altLang="zh-CN" dirty="0"/>
              <a:t>人身苦短</a:t>
            </a:r>
            <a:r>
              <a:rPr lang="en-US" altLang="zh-CN" dirty="0"/>
              <a:t>\n </a:t>
            </a:r>
            <a:r>
              <a:rPr lang="zh-CN" altLang="zh-CN" dirty="0"/>
              <a:t>我用</a:t>
            </a:r>
            <a:r>
              <a:rPr lang="en-US" altLang="zh-CN" dirty="0"/>
              <a:t>python‘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可用这种方式表示多行注解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0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转义字符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896946"/>
              </p:ext>
            </p:extLst>
          </p:nvPr>
        </p:nvGraphicFramePr>
        <p:xfrm>
          <a:off x="457200" y="1268759"/>
          <a:ext cx="7571183" cy="5328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847">
                  <a:extLst>
                    <a:ext uri="{9D8B030D-6E8A-4147-A177-3AD203B41FA5}">
                      <a16:colId xmlns:a16="http://schemas.microsoft.com/office/drawing/2014/main" val="2784239230"/>
                    </a:ext>
                  </a:extLst>
                </a:gridCol>
                <a:gridCol w="157826">
                  <a:extLst>
                    <a:ext uri="{9D8B030D-6E8A-4147-A177-3AD203B41FA5}">
                      <a16:colId xmlns:a16="http://schemas.microsoft.com/office/drawing/2014/main" val="1207084060"/>
                    </a:ext>
                  </a:extLst>
                </a:gridCol>
                <a:gridCol w="5175806">
                  <a:extLst>
                    <a:ext uri="{9D8B030D-6E8A-4147-A177-3AD203B41FA5}">
                      <a16:colId xmlns:a16="http://schemas.microsoft.com/office/drawing/2014/main" val="3370391687"/>
                    </a:ext>
                  </a:extLst>
                </a:gridCol>
                <a:gridCol w="700704">
                  <a:extLst>
                    <a:ext uri="{9D8B030D-6E8A-4147-A177-3AD203B41FA5}">
                      <a16:colId xmlns:a16="http://schemas.microsoft.com/office/drawing/2014/main" val="2596320580"/>
                    </a:ext>
                  </a:extLst>
                </a:gridCol>
              </a:tblGrid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反斜杠符号</a:t>
                      </a:r>
                      <a:r>
                        <a:rPr lang="zh-CN" altLang="en-US" sz="1100" dirty="0">
                          <a:effectLst/>
                        </a:rPr>
                        <a:t>标志开始转义字符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32887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169444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\'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单引号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0618182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98777931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\"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双引号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9310056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7099712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响铃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312432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6979935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\b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退格</a:t>
                      </a:r>
                      <a:r>
                        <a:rPr lang="en-US" sz="1100">
                          <a:effectLst/>
                        </a:rPr>
                        <a:t>(Backspace)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69616631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0602157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换行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5770772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7067225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纵向制表符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56101784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91904249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横向制表符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90607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4623289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\r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回车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4799124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08047906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\f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换页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7146795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18662643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\ooo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最多三位 八进制，例如：</a:t>
                      </a:r>
                      <a:r>
                        <a:rPr lang="en-US" sz="1100">
                          <a:effectLst/>
                        </a:rPr>
                        <a:t>\12</a:t>
                      </a:r>
                      <a:r>
                        <a:rPr lang="zh-CN" sz="1100">
                          <a:effectLst/>
                        </a:rPr>
                        <a:t>代表换行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17820"/>
                  </a:ext>
                </a:extLst>
              </a:tr>
              <a:tr h="649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35543"/>
                  </a:ext>
                </a:extLst>
              </a:tr>
              <a:tr h="384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\xyy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十六进制数，</a:t>
                      </a:r>
                      <a:r>
                        <a:rPr lang="en-US" sz="1100" dirty="0" err="1">
                          <a:effectLst/>
                        </a:rPr>
                        <a:t>yy</a:t>
                      </a:r>
                      <a:r>
                        <a:rPr lang="zh-CN" sz="1100" dirty="0">
                          <a:effectLst/>
                        </a:rPr>
                        <a:t>代表的字符，例如：</a:t>
                      </a:r>
                      <a:r>
                        <a:rPr lang="en-US" sz="1100" dirty="0">
                          <a:effectLst/>
                        </a:rPr>
                        <a:t>\</a:t>
                      </a:r>
                      <a:r>
                        <a:rPr lang="en-US" sz="1100" dirty="0" err="1">
                          <a:effectLst/>
                        </a:rPr>
                        <a:t>x0a</a:t>
                      </a:r>
                      <a:r>
                        <a:rPr lang="zh-CN" sz="1100" dirty="0">
                          <a:effectLst/>
                        </a:rPr>
                        <a:t>代表换行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56973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36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359588" y="34149"/>
            <a:ext cx="641905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字符串运算符：</a:t>
            </a:r>
            <a:r>
              <a:rPr lang="en-US" altLang="zh-CN" dirty="0"/>
              <a:t>+</a:t>
            </a:r>
            <a:r>
              <a:rPr lang="zh-CN" altLang="en-US" dirty="0"/>
              <a:t>，*</a:t>
            </a:r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507413" cy="532859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/>
              <a:t>&gt;&gt;&gt;"</a:t>
            </a:r>
            <a:r>
              <a:rPr lang="zh-CN" altLang="zh-CN" dirty="0"/>
              <a:t>人生苦短</a:t>
            </a:r>
            <a:r>
              <a:rPr lang="en-US" altLang="zh-CN" dirty="0"/>
              <a:t>"+"  </a:t>
            </a:r>
            <a:r>
              <a:rPr lang="zh-CN" altLang="zh-CN" dirty="0"/>
              <a:t>我用</a:t>
            </a:r>
            <a:r>
              <a:rPr lang="en-US" altLang="zh-CN" dirty="0"/>
              <a:t>Python“</a:t>
            </a:r>
          </a:p>
          <a:p>
            <a:pPr marL="36576" indent="0">
              <a:buNone/>
              <a:defRPr/>
            </a:pPr>
            <a:r>
              <a:rPr lang="en-US" altLang="zh-CN" dirty="0"/>
              <a:t>   ‘</a:t>
            </a:r>
            <a:r>
              <a:rPr lang="zh-CN" altLang="zh-CN" dirty="0"/>
              <a:t>人生苦短</a:t>
            </a:r>
            <a:r>
              <a:rPr lang="en-US" altLang="zh-CN" dirty="0"/>
              <a:t>  </a:t>
            </a:r>
            <a:r>
              <a:rPr lang="zh-CN" altLang="zh-CN" dirty="0"/>
              <a:t>我用</a:t>
            </a:r>
            <a:r>
              <a:rPr lang="en-US" altLang="zh-CN" dirty="0"/>
              <a:t>Python’</a:t>
            </a:r>
          </a:p>
          <a:p>
            <a:pPr>
              <a:defRPr/>
            </a:pPr>
            <a:r>
              <a:rPr lang="en-US" altLang="zh-CN" dirty="0"/>
              <a:t>&gt;&gt;&gt;‘2’*3</a:t>
            </a:r>
          </a:p>
          <a:p>
            <a:pPr marL="36576" indent="0">
              <a:buNone/>
              <a:defRPr/>
            </a:pPr>
            <a:r>
              <a:rPr lang="en-US" altLang="zh-CN" dirty="0"/>
              <a:t>   ‘222’</a:t>
            </a:r>
          </a:p>
          <a:p>
            <a:pPr>
              <a:defRPr/>
            </a:pPr>
            <a:r>
              <a:rPr lang="en-US" altLang="zh-CN" dirty="0"/>
              <a:t>type </a:t>
            </a:r>
            <a:r>
              <a:rPr lang="zh-CN" altLang="zh-CN" dirty="0"/>
              <a:t>函数是一个内置的函数，调用它就能知道想要查询对象的类型信息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&gt;&gt;&gt;type(1)</a:t>
            </a:r>
          </a:p>
          <a:p>
            <a:pPr marL="36576" indent="0">
              <a:buNone/>
              <a:defRPr/>
            </a:pPr>
            <a:r>
              <a:rPr lang="en-US" altLang="zh-CN" dirty="0"/>
              <a:t>   &lt;class ‘</a:t>
            </a:r>
            <a:r>
              <a:rPr lang="en-US" altLang="zh-CN" dirty="0" err="1"/>
              <a:t>int</a:t>
            </a:r>
            <a:r>
              <a:rPr lang="en-US" altLang="zh-CN" dirty="0"/>
              <a:t>’&gt;</a:t>
            </a:r>
          </a:p>
          <a:p>
            <a:pPr>
              <a:defRPr/>
            </a:pPr>
            <a:r>
              <a:rPr lang="en-US" altLang="zh-CN" dirty="0"/>
              <a:t>&gt;&gt;&gt;type(“python”)</a:t>
            </a:r>
          </a:p>
          <a:p>
            <a:pPr marL="36576" indent="0">
              <a:buNone/>
              <a:defRPr/>
            </a:pPr>
            <a:r>
              <a:rPr lang="en-US" altLang="zh-CN" dirty="0"/>
              <a:t>   &lt;class ‘</a:t>
            </a:r>
            <a:r>
              <a:rPr lang="en-US" altLang="zh-CN" dirty="0" err="1"/>
              <a:t>str</a:t>
            </a:r>
            <a:r>
              <a:rPr lang="en-US" altLang="zh-CN" dirty="0"/>
              <a:t>’&gt;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7F85A-D60B-4C4B-AE71-9E446321B153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Data and Computation</a:t>
            </a:r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2.3 </a:t>
            </a:r>
            <a:r>
              <a:rPr lang="zh-CN" altLang="zh-CN" b="1" dirty="0"/>
              <a:t>布尔值、空值和列表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一个布尔变量值只有</a:t>
            </a:r>
            <a:r>
              <a:rPr lang="en-US" altLang="zh-CN" dirty="0"/>
              <a:t>True</a:t>
            </a:r>
            <a:r>
              <a:rPr lang="zh-CN" altLang="zh-CN" dirty="0"/>
              <a:t>、</a:t>
            </a:r>
            <a:r>
              <a:rPr lang="en-US" altLang="zh-CN" dirty="0"/>
              <a:t>False</a:t>
            </a:r>
            <a:r>
              <a:rPr lang="zh-CN" altLang="zh-CN" dirty="0"/>
              <a:t>两种值，要么是</a:t>
            </a:r>
            <a:r>
              <a:rPr lang="en-US" altLang="zh-CN" dirty="0"/>
              <a:t>True</a:t>
            </a:r>
            <a:r>
              <a:rPr lang="zh-CN" altLang="zh-CN" dirty="0"/>
              <a:t>，要么是</a:t>
            </a:r>
            <a:r>
              <a:rPr lang="en-US" altLang="zh-CN" dirty="0"/>
              <a:t>False</a:t>
            </a:r>
            <a:r>
              <a:rPr lang="zh-CN" altLang="zh-CN" dirty="0"/>
              <a:t>（请注意大小写）</a:t>
            </a:r>
            <a:endParaRPr lang="en-US" altLang="zh-CN" dirty="0"/>
          </a:p>
          <a:p>
            <a:r>
              <a:rPr lang="zh-CN" altLang="zh-CN" dirty="0"/>
              <a:t>布尔值</a:t>
            </a:r>
            <a:r>
              <a:rPr lang="zh-CN" altLang="en-US" dirty="0"/>
              <a:t>可</a:t>
            </a:r>
            <a:r>
              <a:rPr lang="zh-CN" altLang="zh-CN" dirty="0"/>
              <a:t>通过逻辑运算符和关系运算符计算出来。关系运算符是</a:t>
            </a:r>
            <a:r>
              <a:rPr lang="en-US" altLang="zh-CN" dirty="0"/>
              <a:t> &lt;</a:t>
            </a:r>
            <a:r>
              <a:rPr lang="zh-CN" altLang="zh-CN" dirty="0"/>
              <a:t>、</a:t>
            </a:r>
            <a:r>
              <a:rPr lang="en-US" altLang="zh-CN" dirty="0"/>
              <a:t> &lt;=</a:t>
            </a:r>
            <a:r>
              <a:rPr lang="zh-CN" altLang="zh-CN" dirty="0"/>
              <a:t>、</a:t>
            </a:r>
            <a:r>
              <a:rPr lang="en-US" altLang="zh-CN" dirty="0"/>
              <a:t> &gt;</a:t>
            </a:r>
            <a:r>
              <a:rPr lang="zh-CN" altLang="zh-CN" dirty="0"/>
              <a:t>、</a:t>
            </a:r>
            <a:r>
              <a:rPr lang="en-US" altLang="zh-CN" dirty="0"/>
              <a:t> &gt;=</a:t>
            </a:r>
            <a:r>
              <a:rPr lang="zh-CN" altLang="zh-CN" dirty="0"/>
              <a:t>、</a:t>
            </a:r>
            <a:r>
              <a:rPr lang="en-US" altLang="zh-CN" dirty="0"/>
              <a:t>==</a:t>
            </a:r>
            <a:r>
              <a:rPr lang="zh-CN" altLang="zh-CN" dirty="0"/>
              <a:t>和！</a:t>
            </a:r>
            <a:r>
              <a:rPr lang="en-US" altLang="zh-CN" dirty="0"/>
              <a:t>=</a:t>
            </a:r>
            <a:r>
              <a:rPr lang="zh-CN" altLang="zh-CN" dirty="0"/>
              <a:t>， 逻辑运算符是</a:t>
            </a:r>
            <a:r>
              <a:rPr lang="en-US" altLang="zh-CN" dirty="0"/>
              <a:t>and</a:t>
            </a:r>
            <a:r>
              <a:rPr lang="zh-CN" altLang="zh-CN" dirty="0"/>
              <a:t>、</a:t>
            </a:r>
            <a:r>
              <a:rPr lang="en-US" altLang="zh-CN" dirty="0"/>
              <a:t>or</a:t>
            </a:r>
            <a:r>
              <a:rPr lang="zh-CN" altLang="zh-CN" dirty="0"/>
              <a:t>和</a:t>
            </a:r>
            <a:r>
              <a:rPr lang="en-US" altLang="zh-CN" dirty="0"/>
              <a:t>not</a:t>
            </a:r>
            <a:r>
              <a:rPr lang="zh-CN" altLang="zh-CN" dirty="0"/>
              <a:t>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03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关系运算符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556792"/>
            <a:ext cx="6984776" cy="4608511"/>
          </a:xfrm>
        </p:spPr>
      </p:pic>
    </p:spTree>
    <p:extLst>
      <p:ext uri="{BB962C8B-B14F-4D97-AF65-F5344CB8AC3E}">
        <p14:creationId xmlns:p14="http://schemas.microsoft.com/office/powerpoint/2010/main" val="116225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关系运算符实例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&gt;&gt;&gt; 1&lt;3&lt;5                  #</a:t>
            </a:r>
            <a:r>
              <a:rPr lang="zh-CN" altLang="zh-CN" dirty="0"/>
              <a:t>等价于</a:t>
            </a:r>
            <a:r>
              <a:rPr lang="en-US" altLang="zh-CN" dirty="0"/>
              <a:t>1&lt;3 and 3&lt;5</a:t>
            </a:r>
            <a:endParaRPr lang="zh-CN" altLang="zh-CN" dirty="0"/>
          </a:p>
          <a:p>
            <a:r>
              <a:rPr lang="en-US" altLang="zh-CN" dirty="0"/>
              <a:t>True</a:t>
            </a:r>
            <a:endParaRPr lang="zh-CN" altLang="zh-CN" dirty="0"/>
          </a:p>
          <a:p>
            <a:r>
              <a:rPr lang="en-US" altLang="zh-CN" dirty="0"/>
              <a:t>&gt;&gt;&gt; 3&lt;5&gt;2</a:t>
            </a:r>
            <a:endParaRPr lang="zh-CN" altLang="zh-CN" dirty="0"/>
          </a:p>
          <a:p>
            <a:r>
              <a:rPr lang="en-US" altLang="zh-CN" dirty="0"/>
              <a:t>True</a:t>
            </a:r>
            <a:endParaRPr lang="zh-CN" altLang="zh-CN" dirty="0"/>
          </a:p>
          <a:p>
            <a:r>
              <a:rPr lang="en-US" altLang="zh-CN" dirty="0"/>
              <a:t>&gt;&gt;&gt; 1&gt;6&lt;8                 </a:t>
            </a:r>
            <a:endParaRPr lang="zh-CN" altLang="zh-CN" dirty="0"/>
          </a:p>
          <a:p>
            <a:r>
              <a:rPr lang="en-US" altLang="zh-CN" dirty="0"/>
              <a:t>False</a:t>
            </a:r>
            <a:endParaRPr lang="zh-CN" altLang="zh-CN" dirty="0"/>
          </a:p>
          <a:p>
            <a:r>
              <a:rPr lang="en-US" altLang="zh-CN" dirty="0"/>
              <a:t>&gt;&gt;&gt; import math     #</a:t>
            </a:r>
            <a:r>
              <a:rPr lang="en-US" altLang="zh-CN" dirty="0" err="1"/>
              <a:t>sqrt</a:t>
            </a:r>
            <a:r>
              <a:rPr lang="zh-CN" altLang="zh-CN" dirty="0"/>
              <a:t>是</a:t>
            </a:r>
            <a:r>
              <a:rPr lang="en-US" altLang="zh-CN" dirty="0"/>
              <a:t>math </a:t>
            </a:r>
            <a:r>
              <a:rPr lang="zh-CN" altLang="zh-CN" dirty="0"/>
              <a:t>模块下的函数，导入</a:t>
            </a:r>
            <a:r>
              <a:rPr lang="en-US" altLang="zh-CN" dirty="0"/>
              <a:t>math</a:t>
            </a:r>
            <a:r>
              <a:rPr lang="zh-CN" altLang="zh-CN" dirty="0"/>
              <a:t>模块</a:t>
            </a:r>
          </a:p>
          <a:p>
            <a:r>
              <a:rPr lang="en-US" altLang="zh-CN" dirty="0"/>
              <a:t>&gt;&gt;&gt; 1&gt;6&lt;</a:t>
            </a:r>
            <a:r>
              <a:rPr lang="en-US" altLang="zh-CN" dirty="0" err="1"/>
              <a:t>math.sqrt</a:t>
            </a:r>
            <a:r>
              <a:rPr lang="en-US" altLang="zh-CN" dirty="0"/>
              <a:t>(9)</a:t>
            </a:r>
            <a:endParaRPr lang="zh-CN" altLang="zh-CN" dirty="0"/>
          </a:p>
          <a:p>
            <a:r>
              <a:rPr lang="en-US" altLang="zh-CN" dirty="0"/>
              <a:t>False</a:t>
            </a:r>
            <a:endParaRPr lang="zh-CN" altLang="zh-CN" dirty="0"/>
          </a:p>
          <a:p>
            <a:r>
              <a:rPr lang="en-US" altLang="zh-CN" dirty="0"/>
              <a:t>&gt;&gt;&gt; ‘Hello’&gt; ‘world’  #</a:t>
            </a:r>
            <a:r>
              <a:rPr lang="zh-CN" altLang="zh-CN" dirty="0"/>
              <a:t> </a:t>
            </a:r>
            <a:r>
              <a:rPr lang="en-US" altLang="zh-CN" dirty="0" err="1"/>
              <a:t>ascii</a:t>
            </a:r>
            <a:r>
              <a:rPr lang="en-US" altLang="zh-CN" dirty="0"/>
              <a:t>(‘H’) = 72 &lt; </a:t>
            </a:r>
            <a:r>
              <a:rPr lang="en-US" altLang="zh-CN" dirty="0" err="1"/>
              <a:t>ascii</a:t>
            </a:r>
            <a:r>
              <a:rPr lang="en-US" altLang="zh-CN" dirty="0"/>
              <a:t>(‘w’) = 119</a:t>
            </a:r>
            <a:endParaRPr lang="zh-CN" altLang="zh-CN" dirty="0"/>
          </a:p>
          <a:p>
            <a:r>
              <a:rPr lang="en-US" altLang="zh-CN" dirty="0"/>
              <a:t>False</a:t>
            </a:r>
            <a:endParaRPr lang="zh-CN" altLang="zh-CN" dirty="0"/>
          </a:p>
          <a:p>
            <a:r>
              <a:rPr lang="en-US" altLang="zh-CN" dirty="0"/>
              <a:t>&gt;&gt;&gt; ‘Hello’&gt; 3          #</a:t>
            </a:r>
            <a:r>
              <a:rPr lang="zh-CN" altLang="zh-CN" dirty="0"/>
              <a:t>字符串和数字不能比较</a:t>
            </a:r>
          </a:p>
          <a:p>
            <a:r>
              <a:rPr lang="en-US" altLang="zh-CN" dirty="0" err="1"/>
              <a:t>TypeError</a:t>
            </a:r>
            <a:r>
              <a:rPr lang="en-US" altLang="zh-CN" dirty="0"/>
              <a:t>: </a:t>
            </a:r>
            <a:r>
              <a:rPr lang="en-US" altLang="zh-CN" dirty="0" err="1"/>
              <a:t>unorderable</a:t>
            </a:r>
            <a:r>
              <a:rPr lang="en-US" altLang="zh-CN" dirty="0"/>
              <a:t> types: </a:t>
            </a:r>
            <a:r>
              <a:rPr lang="en-US" altLang="zh-CN" dirty="0" err="1"/>
              <a:t>str</a:t>
            </a:r>
            <a:r>
              <a:rPr lang="en-US" altLang="zh-CN" dirty="0"/>
              <a:t>()&gt;</a:t>
            </a:r>
            <a:r>
              <a:rPr lang="en-US" altLang="zh-CN" dirty="0" err="1"/>
              <a:t>int</a:t>
            </a:r>
            <a:r>
              <a:rPr lang="en-US" altLang="zh-CN" dirty="0"/>
              <a:t>()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4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逻辑运算符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	</a:t>
            </a:r>
          </a:p>
          <a:p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656590"/>
              </p:ext>
            </p:extLst>
          </p:nvPr>
        </p:nvGraphicFramePr>
        <p:xfrm>
          <a:off x="611561" y="1108618"/>
          <a:ext cx="662473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44">
                  <a:extLst>
                    <a:ext uri="{9D8B030D-6E8A-4147-A177-3AD203B41FA5}">
                      <a16:colId xmlns:a16="http://schemas.microsoft.com/office/drawing/2014/main" val="1302247901"/>
                    </a:ext>
                  </a:extLst>
                </a:gridCol>
                <a:gridCol w="2208244">
                  <a:extLst>
                    <a:ext uri="{9D8B030D-6E8A-4147-A177-3AD203B41FA5}">
                      <a16:colId xmlns:a16="http://schemas.microsoft.com/office/drawing/2014/main" val="4197410444"/>
                    </a:ext>
                  </a:extLst>
                </a:gridCol>
                <a:gridCol w="2208244">
                  <a:extLst>
                    <a:ext uri="{9D8B030D-6E8A-4147-A177-3AD203B41FA5}">
                      <a16:colId xmlns:a16="http://schemas.microsoft.com/office/drawing/2014/main" val="976143780"/>
                    </a:ext>
                  </a:extLst>
                </a:gridCol>
              </a:tblGrid>
              <a:tr h="629424"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逻辑量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逻辑量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08146"/>
                  </a:ext>
                </a:extLst>
              </a:tr>
              <a:tr h="364666"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5944"/>
                  </a:ext>
                </a:extLst>
              </a:tr>
              <a:tr h="364666"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55768"/>
                  </a:ext>
                </a:extLst>
              </a:tr>
              <a:tr h="364666"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28222"/>
                  </a:ext>
                </a:extLst>
              </a:tr>
              <a:tr h="364666"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50332"/>
                  </a:ext>
                </a:extLst>
              </a:tr>
              <a:tr h="364666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      and </a:t>
                      </a:r>
                      <a:r>
                        <a:rPr lang="zh-CN" altLang="en-US" dirty="0"/>
                        <a:t>运算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53826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28200"/>
              </p:ext>
            </p:extLst>
          </p:nvPr>
        </p:nvGraphicFramePr>
        <p:xfrm>
          <a:off x="611560" y="3577499"/>
          <a:ext cx="6624732" cy="2651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44">
                  <a:extLst>
                    <a:ext uri="{9D8B030D-6E8A-4147-A177-3AD203B41FA5}">
                      <a16:colId xmlns:a16="http://schemas.microsoft.com/office/drawing/2014/main" val="2463654029"/>
                    </a:ext>
                  </a:extLst>
                </a:gridCol>
                <a:gridCol w="2208244">
                  <a:extLst>
                    <a:ext uri="{9D8B030D-6E8A-4147-A177-3AD203B41FA5}">
                      <a16:colId xmlns:a16="http://schemas.microsoft.com/office/drawing/2014/main" val="9752783"/>
                    </a:ext>
                  </a:extLst>
                </a:gridCol>
                <a:gridCol w="2208244">
                  <a:extLst>
                    <a:ext uri="{9D8B030D-6E8A-4147-A177-3AD203B41FA5}">
                      <a16:colId xmlns:a16="http://schemas.microsoft.com/office/drawing/2014/main" val="1499341866"/>
                    </a:ext>
                  </a:extLst>
                </a:gridCol>
              </a:tblGrid>
              <a:tr h="687411"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逻辑量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逻辑量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44252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50549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34727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22397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390913"/>
                  </a:ext>
                </a:extLst>
              </a:tr>
              <a:tr h="392806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      or </a:t>
                      </a:r>
                      <a:r>
                        <a:rPr lang="zh-CN" altLang="en-US" dirty="0"/>
                        <a:t>运算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18449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08894"/>
              </p:ext>
            </p:extLst>
          </p:nvPr>
        </p:nvGraphicFramePr>
        <p:xfrm>
          <a:off x="7236292" y="1108616"/>
          <a:ext cx="1679108" cy="31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554">
                  <a:extLst>
                    <a:ext uri="{9D8B030D-6E8A-4147-A177-3AD203B41FA5}">
                      <a16:colId xmlns:a16="http://schemas.microsoft.com/office/drawing/2014/main" val="3634596743"/>
                    </a:ext>
                  </a:extLst>
                </a:gridCol>
                <a:gridCol w="839554">
                  <a:extLst>
                    <a:ext uri="{9D8B030D-6E8A-4147-A177-3AD203B41FA5}">
                      <a16:colId xmlns:a16="http://schemas.microsoft.com/office/drawing/2014/main" val="3135935037"/>
                    </a:ext>
                  </a:extLst>
                </a:gridCol>
              </a:tblGrid>
              <a:tr h="760116"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逻辑量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65293"/>
                  </a:ext>
                </a:extLst>
              </a:tr>
              <a:tr h="760116"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344554"/>
                  </a:ext>
                </a:extLst>
              </a:tr>
              <a:tr h="760116"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99578"/>
                  </a:ext>
                </a:extLst>
              </a:tr>
              <a:tr h="760116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   not  </a:t>
                      </a:r>
                      <a:r>
                        <a:rPr lang="zh-CN" altLang="en-US" dirty="0"/>
                        <a:t>运算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9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84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760127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1" dirty="0"/>
              <a:t>基本数据类型</a:t>
            </a:r>
            <a:endParaRPr lang="zh-CN" altLang="zh-CN" sz="3200" b="1" dirty="0"/>
          </a:p>
          <a:p>
            <a:pPr>
              <a:defRPr/>
            </a:pPr>
            <a:r>
              <a:rPr lang="zh-CN" altLang="en-US" sz="3200" dirty="0">
                <a:latin typeface="+mn-ea"/>
              </a:rPr>
              <a:t>数学库</a:t>
            </a:r>
            <a:r>
              <a:rPr lang="en-US" altLang="zh-CN" sz="3200" dirty="0">
                <a:latin typeface="+mn-ea"/>
              </a:rPr>
              <a:t>math</a:t>
            </a:r>
            <a:r>
              <a:rPr lang="zh-CN" altLang="en-US" sz="3200" dirty="0">
                <a:latin typeface="+mn-ea"/>
              </a:rPr>
              <a:t>的使用</a:t>
            </a:r>
            <a:endParaRPr lang="en-US" altLang="zh-CN" sz="3200" dirty="0">
              <a:latin typeface="+mn-ea"/>
            </a:endParaRPr>
          </a:p>
          <a:p>
            <a:pPr>
              <a:defRPr/>
            </a:pPr>
            <a:r>
              <a:rPr lang="zh-CN" altLang="en-US" sz="3200" dirty="0">
                <a:latin typeface="+mn-ea"/>
              </a:rPr>
              <a:t>内置转换函数</a:t>
            </a:r>
            <a:endParaRPr lang="en-US" altLang="zh-CN" sz="3200" dirty="0">
              <a:latin typeface="+mn-ea"/>
            </a:endParaRPr>
          </a:p>
          <a:p>
            <a:pPr>
              <a:defRPr/>
            </a:pPr>
            <a:r>
              <a:rPr lang="zh-CN" altLang="en-US" sz="3200" dirty="0"/>
              <a:t>赋值，条件和</a:t>
            </a:r>
            <a:r>
              <a:rPr lang="en-US" altLang="zh-CN" sz="3200" dirty="0"/>
              <a:t>for</a:t>
            </a:r>
            <a:r>
              <a:rPr lang="zh-CN" altLang="en-US" sz="3200" dirty="0"/>
              <a:t>语句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882E9-A3ED-4FE4-B868-6B9119A1109F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空值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空值是</a:t>
            </a:r>
            <a:r>
              <a:rPr lang="en-US" altLang="zh-CN" dirty="0"/>
              <a:t>Python</a:t>
            </a:r>
            <a:r>
              <a:rPr lang="zh-CN" altLang="zh-CN" dirty="0"/>
              <a:t>里一个特殊的值，用</a:t>
            </a:r>
            <a:r>
              <a:rPr lang="en-US" altLang="zh-CN" dirty="0"/>
              <a:t>None</a:t>
            </a:r>
            <a:r>
              <a:rPr lang="zh-CN" altLang="zh-CN" dirty="0"/>
              <a:t>表示。</a:t>
            </a:r>
            <a:r>
              <a:rPr lang="en-US" altLang="zh-CN" dirty="0"/>
              <a:t>None</a:t>
            </a:r>
            <a:r>
              <a:rPr lang="zh-CN" altLang="zh-CN" dirty="0"/>
              <a:t>不能理解为</a:t>
            </a:r>
            <a:r>
              <a:rPr lang="en-US" altLang="zh-CN" dirty="0"/>
              <a:t>0</a:t>
            </a:r>
          </a:p>
          <a:p>
            <a:pPr lvl="0"/>
            <a:r>
              <a:rPr lang="en-US" altLang="zh-CN" dirty="0"/>
              <a:t>&gt;&gt;&gt;bool(None) </a:t>
            </a:r>
          </a:p>
          <a:p>
            <a:pPr marL="36576" lvl="0" indent="0">
              <a:buNone/>
            </a:pPr>
            <a:r>
              <a:rPr lang="en-US" altLang="zh-CN" dirty="0"/>
              <a:t>    False</a:t>
            </a:r>
            <a:endParaRPr lang="zh-CN" altLang="zh-CN" dirty="0"/>
          </a:p>
          <a:p>
            <a:pPr lvl="0"/>
            <a:r>
              <a:rPr lang="en-US" altLang="zh-CN" dirty="0"/>
              <a:t>&gt;&gt;&gt;None ==0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False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48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运算符的优先级和结合性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474740"/>
              </p:ext>
            </p:extLst>
          </p:nvPr>
        </p:nvGraphicFramePr>
        <p:xfrm>
          <a:off x="323528" y="1124743"/>
          <a:ext cx="7829873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544">
                  <a:extLst>
                    <a:ext uri="{9D8B030D-6E8A-4147-A177-3AD203B41FA5}">
                      <a16:colId xmlns:a16="http://schemas.microsoft.com/office/drawing/2014/main" val="427014005"/>
                    </a:ext>
                  </a:extLst>
                </a:gridCol>
                <a:gridCol w="2949013">
                  <a:extLst>
                    <a:ext uri="{9D8B030D-6E8A-4147-A177-3AD203B41FA5}">
                      <a16:colId xmlns:a16="http://schemas.microsoft.com/office/drawing/2014/main" val="2765300438"/>
                    </a:ext>
                  </a:extLst>
                </a:gridCol>
                <a:gridCol w="1306135">
                  <a:extLst>
                    <a:ext uri="{9D8B030D-6E8A-4147-A177-3AD203B41FA5}">
                      <a16:colId xmlns:a16="http://schemas.microsoft.com/office/drawing/2014/main" val="3103440408"/>
                    </a:ext>
                  </a:extLst>
                </a:gridCol>
                <a:gridCol w="1420181">
                  <a:extLst>
                    <a:ext uri="{9D8B030D-6E8A-4147-A177-3AD203B41FA5}">
                      <a16:colId xmlns:a16="http://schemas.microsoft.com/office/drawing/2014/main" val="1338462769"/>
                    </a:ext>
                  </a:extLst>
                </a:gridCol>
              </a:tblGrid>
              <a:tr h="509408">
                <a:tc>
                  <a:txBody>
                    <a:bodyPr/>
                    <a:lstStyle/>
                    <a:p>
                      <a:pPr marL="1524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优先级（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最高，</a:t>
                      </a:r>
                      <a:r>
                        <a:rPr lang="en-US" sz="1100">
                          <a:effectLst/>
                        </a:rPr>
                        <a:t>8</a:t>
                      </a:r>
                      <a:r>
                        <a:rPr lang="zh-CN" sz="1100">
                          <a:effectLst/>
                        </a:rPr>
                        <a:t>最低）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运算符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描述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结合性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70942709"/>
                  </a:ext>
                </a:extLst>
              </a:tr>
              <a:tr h="915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2162163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</a:rPr>
                        <a:t>x**y</a:t>
                      </a:r>
                      <a:endParaRPr lang="zh-CN" alt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dirty="0">
                          <a:effectLst/>
                        </a:rPr>
                        <a:t>幂</a:t>
                      </a:r>
                      <a:endParaRPr lang="zh-CN" alt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>
                          <a:effectLst/>
                        </a:rPr>
                        <a:t>           </a:t>
                      </a:r>
                      <a:r>
                        <a:rPr lang="zh-CN" altLang="zh-CN" sz="1100">
                          <a:effectLst/>
                        </a:rPr>
                        <a:t>从</a:t>
                      </a:r>
                      <a:r>
                        <a:rPr lang="zh-CN" altLang="zh-CN" sz="1100" dirty="0">
                          <a:effectLst/>
                        </a:rPr>
                        <a:t>右向左</a:t>
                      </a:r>
                      <a:endParaRPr lang="zh-CN" alt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689669"/>
                  </a:ext>
                </a:extLst>
              </a:tr>
              <a:tr h="8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0132687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</a:rPr>
                        <a:t>+x,-x</a:t>
                      </a:r>
                      <a:endParaRPr lang="zh-CN" alt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dirty="0">
                          <a:effectLst/>
                        </a:rPr>
                        <a:t>正，负</a:t>
                      </a:r>
                      <a:endParaRPr lang="zh-CN" alt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0714545"/>
                  </a:ext>
                </a:extLst>
              </a:tr>
              <a:tr h="8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927165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x*y, x/y, x%y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乘，除，取模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738746"/>
                  </a:ext>
                </a:extLst>
              </a:tr>
              <a:tr h="8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96368742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x+y, x-y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加，减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079597"/>
                  </a:ext>
                </a:extLst>
              </a:tr>
              <a:tr h="79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2822522"/>
                  </a:ext>
                </a:extLst>
              </a:tr>
              <a:tr h="469754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x&lt;y, x&lt;=y, x==y, x!=y, x&gt;=y, x&gt;y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比较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9846361"/>
                  </a:ext>
                </a:extLst>
              </a:tr>
              <a:tr h="79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7830699"/>
                  </a:ext>
                </a:extLst>
              </a:tr>
              <a:tr h="469754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x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52017852"/>
                  </a:ext>
                </a:extLst>
              </a:tr>
              <a:tr h="915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5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40218765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 and 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逻辑与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6899300"/>
                  </a:ext>
                </a:extLst>
              </a:tr>
              <a:tr h="8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7104078"/>
                  </a:ext>
                </a:extLst>
              </a:tr>
              <a:tr h="496190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 or 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逻辑或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从左向右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63608097"/>
                  </a:ext>
                </a:extLst>
              </a:tr>
              <a:tr h="83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647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06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优先级和结合性</a:t>
            </a:r>
            <a:r>
              <a:rPr lang="zh-CN" altLang="en-US" dirty="0"/>
              <a:t>实例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&gt;&gt;&gt; 3+5 * 4  #</a:t>
            </a:r>
            <a:r>
              <a:rPr lang="zh-CN" altLang="zh-CN" dirty="0"/>
              <a:t>先乘后加</a:t>
            </a:r>
          </a:p>
          <a:p>
            <a:r>
              <a:rPr lang="en-US" altLang="zh-CN" dirty="0"/>
              <a:t>23</a:t>
            </a:r>
            <a:endParaRPr lang="zh-CN" altLang="zh-CN" dirty="0"/>
          </a:p>
          <a:p>
            <a:r>
              <a:rPr lang="en-US" altLang="zh-CN" dirty="0"/>
              <a:t>&gt;&gt;&gt; 5 * 3/2  #</a:t>
            </a:r>
            <a:r>
              <a:rPr lang="zh-CN" altLang="zh-CN" dirty="0"/>
              <a:t>从左向右</a:t>
            </a:r>
          </a:p>
          <a:p>
            <a:r>
              <a:rPr lang="en-US" altLang="zh-CN" dirty="0"/>
              <a:t>7.5</a:t>
            </a:r>
            <a:endParaRPr lang="zh-CN" altLang="zh-CN" dirty="0"/>
          </a:p>
          <a:p>
            <a:r>
              <a:rPr lang="en-US" altLang="zh-CN" dirty="0"/>
              <a:t>&gt;&gt;&gt; 2**3**2  #</a:t>
            </a:r>
            <a:r>
              <a:rPr lang="zh-CN" altLang="zh-CN" dirty="0"/>
              <a:t>从右向左</a:t>
            </a:r>
          </a:p>
          <a:p>
            <a:r>
              <a:rPr lang="en-US" altLang="zh-CN" dirty="0"/>
              <a:t>512</a:t>
            </a:r>
            <a:endParaRPr lang="zh-CN" altLang="zh-CN" dirty="0"/>
          </a:p>
          <a:p>
            <a:r>
              <a:rPr lang="en-US" altLang="zh-CN" dirty="0"/>
              <a:t>&gt;&gt;&gt; 3&lt;5 or a&gt;3 #</a:t>
            </a:r>
            <a:r>
              <a:rPr lang="zh-CN" altLang="zh-CN" dirty="0"/>
              <a:t>从左向右</a:t>
            </a:r>
          </a:p>
          <a:p>
            <a:r>
              <a:rPr lang="en-US" altLang="zh-CN" dirty="0"/>
              <a:t>True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305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列表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35888" cy="4525963"/>
          </a:xfrm>
        </p:spPr>
        <p:txBody>
          <a:bodyPr/>
          <a:lstStyle/>
          <a:p>
            <a:r>
              <a:rPr lang="zh-CN" altLang="zh-CN" dirty="0"/>
              <a:t>列表可以由零个或多个元素组成，元素之间用逗号分开，整个列表被方括号所包裹</a:t>
            </a:r>
            <a:endParaRPr lang="en-US" altLang="zh-CN" dirty="0"/>
          </a:p>
          <a:p>
            <a:pPr lvl="0"/>
            <a:r>
              <a:rPr lang="en-US" altLang="zh-CN" dirty="0"/>
              <a:t>&gt;&gt;&gt;</a:t>
            </a:r>
            <a:r>
              <a:rPr lang="en-US" altLang="zh-CN" dirty="0" err="1"/>
              <a:t>empty_list</a:t>
            </a:r>
            <a:r>
              <a:rPr lang="en-US" altLang="zh-CN" dirty="0"/>
              <a:t> = [ ]  #</a:t>
            </a:r>
            <a:r>
              <a:rPr lang="zh-CN" altLang="zh-CN" dirty="0"/>
              <a:t>空列列表</a:t>
            </a:r>
          </a:p>
          <a:p>
            <a:pPr lvl="0"/>
            <a:r>
              <a:rPr lang="en-US" altLang="zh-CN" dirty="0"/>
              <a:t>&gt;&gt;&gt;weekdays = ['Monday', 'Tuesday',  \</a:t>
            </a:r>
          </a:p>
          <a:p>
            <a:pPr marL="36576" lvl="0" indent="0">
              <a:buNone/>
            </a:pPr>
            <a:r>
              <a:rPr lang="en-US" altLang="zh-CN" dirty="0"/>
              <a:t>    'Wednesday', 'Thursday', 'Friday']</a:t>
            </a:r>
          </a:p>
          <a:p>
            <a:pPr lvl="0"/>
            <a:r>
              <a:rPr lang="en-US" altLang="zh-CN" dirty="0"/>
              <a:t>&gt;&gt;&gt;weekdays[2]  #</a:t>
            </a:r>
            <a:r>
              <a:rPr lang="zh-CN" altLang="en-US" dirty="0"/>
              <a:t>下标从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'Wednesday'</a:t>
            </a:r>
            <a:endParaRPr lang="zh-CN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807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列表</a:t>
            </a:r>
            <a:r>
              <a:rPr lang="zh-CN" altLang="en-US" dirty="0"/>
              <a:t>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&gt;&gt;&gt; weekdays[4]=5</a:t>
            </a:r>
            <a:endParaRPr lang="zh-CN" altLang="zh-CN" dirty="0"/>
          </a:p>
          <a:p>
            <a:r>
              <a:rPr lang="en-US" altLang="zh-CN" dirty="0"/>
              <a:t>&gt;&gt;&gt; weekdays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['Monday', 'Tuesday', 'Wednesday',  </a:t>
            </a:r>
          </a:p>
          <a:p>
            <a:pPr marL="36576" indent="0">
              <a:buNone/>
            </a:pPr>
            <a:r>
              <a:rPr lang="en-US" altLang="zh-CN" dirty="0"/>
              <a:t>   'Thursday', 5]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&gt;&gt;&gt; [1,2,3]&lt;[1,2,4]   #</a:t>
            </a:r>
            <a:r>
              <a:rPr lang="zh-CN" altLang="zh-CN" dirty="0"/>
              <a:t>比较列表大小</a:t>
            </a:r>
          </a:p>
          <a:p>
            <a:pPr marL="36576" indent="0">
              <a:buNone/>
            </a:pPr>
            <a:r>
              <a:rPr lang="en-US" altLang="zh-CN" dirty="0"/>
              <a:t>   True</a:t>
            </a:r>
          </a:p>
          <a:p>
            <a:r>
              <a:rPr lang="en-US" altLang="zh-CN" dirty="0"/>
              <a:t>&gt;&gt;&gt; [1,2,3]+[‘</a:t>
            </a:r>
            <a:r>
              <a:rPr lang="en-US" altLang="zh-CN" dirty="0" err="1"/>
              <a:t>c’,‘java’,‘python</a:t>
            </a:r>
            <a:r>
              <a:rPr lang="en-US" altLang="zh-CN" dirty="0"/>
              <a:t>’] #</a:t>
            </a:r>
            <a:r>
              <a:rPr lang="zh-CN" altLang="en-US" dirty="0"/>
              <a:t>加法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[1, 2, 3, 'c', 'java', 'python']</a:t>
            </a:r>
            <a:endParaRPr lang="zh-CN" altLang="zh-CN" dirty="0"/>
          </a:p>
          <a:p>
            <a:r>
              <a:rPr lang="en-US" altLang="zh-CN" dirty="0"/>
              <a:t>&gt;&gt;&gt; [1]*10              #</a:t>
            </a:r>
            <a:r>
              <a:rPr lang="zh-CN" altLang="zh-CN" dirty="0"/>
              <a:t>可以用作列表初始化</a:t>
            </a:r>
          </a:p>
          <a:p>
            <a:pPr marL="36576" indent="0">
              <a:buNone/>
            </a:pPr>
            <a:r>
              <a:rPr lang="en-US" altLang="zh-CN" dirty="0"/>
              <a:t>    [1, 1, 1, 1, 1, 1, 1, 1, 1, 1]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306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2.4</a:t>
            </a:r>
            <a:r>
              <a:rPr lang="zh-CN" altLang="zh-CN" b="1" dirty="0"/>
              <a:t>内置转换函数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109810"/>
              </p:ext>
            </p:extLst>
          </p:nvPr>
        </p:nvGraphicFramePr>
        <p:xfrm>
          <a:off x="611561" y="1267514"/>
          <a:ext cx="7541840" cy="5258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630">
                  <a:extLst>
                    <a:ext uri="{9D8B030D-6E8A-4147-A177-3AD203B41FA5}">
                      <a16:colId xmlns:a16="http://schemas.microsoft.com/office/drawing/2014/main" val="44173754"/>
                    </a:ext>
                  </a:extLst>
                </a:gridCol>
                <a:gridCol w="5283550">
                  <a:extLst>
                    <a:ext uri="{9D8B030D-6E8A-4147-A177-3AD203B41FA5}">
                      <a16:colId xmlns:a16="http://schemas.microsoft.com/office/drawing/2014/main" val="4064763824"/>
                    </a:ext>
                  </a:extLst>
                </a:gridCol>
                <a:gridCol w="675660">
                  <a:extLst>
                    <a:ext uri="{9D8B030D-6E8A-4147-A177-3AD203B41FA5}">
                      <a16:colId xmlns:a16="http://schemas.microsoft.com/office/drawing/2014/main" val="173981992"/>
                    </a:ext>
                  </a:extLst>
                </a:gridCol>
              </a:tblGrid>
              <a:tr h="281651">
                <a:tc>
                  <a:txBody>
                    <a:bodyPr/>
                    <a:lstStyle/>
                    <a:p>
                      <a:pPr marL="20320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函数名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40970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含义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6831418"/>
                  </a:ext>
                </a:extLst>
              </a:tr>
              <a:tr h="761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37926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bool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根据传入的参数的逻辑值创建一个新的布尔值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27075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7300953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根据传入的参数创建一个新的整数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6699420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8864134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根据传入的参数创建一个新的浮点数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7153710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4018875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complex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根据传入参数创建一个新的复数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911372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0885292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创建一个字符串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9961050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90515580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返回</a:t>
                      </a:r>
                      <a:r>
                        <a:rPr lang="en-US" sz="1100">
                          <a:effectLst/>
                        </a:rPr>
                        <a:t>Unicode</a:t>
                      </a:r>
                      <a:r>
                        <a:rPr lang="zh-CN" sz="1100">
                          <a:effectLst/>
                        </a:rPr>
                        <a:t>字符对应的整数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7920336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7704410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chr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返回整数所对应的</a:t>
                      </a:r>
                      <a:r>
                        <a:rPr lang="en-US" sz="1100">
                          <a:effectLst/>
                        </a:rPr>
                        <a:t>Unicode</a:t>
                      </a:r>
                      <a:r>
                        <a:rPr lang="zh-CN" sz="1100">
                          <a:effectLst/>
                        </a:rPr>
                        <a:t>字符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3523456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179356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将整数转换成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r>
                        <a:rPr lang="zh-CN" sz="1100">
                          <a:effectLst/>
                        </a:rPr>
                        <a:t>进制字符串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582431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45436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oct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将整数转化成</a:t>
                      </a:r>
                      <a:r>
                        <a:rPr lang="en-US" sz="1100">
                          <a:effectLst/>
                        </a:rPr>
                        <a:t>8</a:t>
                      </a:r>
                      <a:r>
                        <a:rPr lang="zh-CN" sz="1100">
                          <a:effectLst/>
                        </a:rPr>
                        <a:t>进制数字符串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3494969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5096825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hex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将整数转换成</a:t>
                      </a:r>
                      <a:r>
                        <a:rPr lang="en-US" sz="1100">
                          <a:effectLst/>
                        </a:rPr>
                        <a:t>16</a:t>
                      </a:r>
                      <a:r>
                        <a:rPr lang="zh-CN" sz="1100">
                          <a:effectLst/>
                        </a:rPr>
                        <a:t>进制字符串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7051448"/>
                  </a:ext>
                </a:extLst>
              </a:tr>
              <a:tr h="167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1187711"/>
                  </a:ext>
                </a:extLst>
              </a:tr>
              <a:tr h="293069"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list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根据传入的参数创建一个新的列表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1401850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770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内置转换函数</a:t>
            </a:r>
            <a:r>
              <a:rPr lang="zh-CN" altLang="en-US" b="1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&gt;&gt;&gt;bool('</a:t>
            </a:r>
            <a:r>
              <a:rPr lang="en-US" altLang="zh-CN" dirty="0" err="1"/>
              <a:t>str</a:t>
            </a:r>
            <a:r>
              <a:rPr lang="en-US" altLang="zh-CN" dirty="0"/>
              <a:t>')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True</a:t>
            </a:r>
          </a:p>
          <a:p>
            <a:pPr lvl="0"/>
            <a:r>
              <a:rPr lang="en-US" altLang="zh-CN" dirty="0"/>
              <a:t>&gt;&gt;&gt;</a:t>
            </a:r>
            <a:r>
              <a:rPr lang="en-US" altLang="zh-CN" dirty="0" err="1"/>
              <a:t>int</a:t>
            </a:r>
            <a:r>
              <a:rPr lang="en-US" altLang="zh-CN" dirty="0"/>
              <a:t>(3.6)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3</a:t>
            </a:r>
          </a:p>
          <a:p>
            <a:pPr lvl="0"/>
            <a:r>
              <a:rPr lang="en-US" altLang="zh-CN" dirty="0"/>
              <a:t>&gt;&gt;&gt;float(3)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3.0</a:t>
            </a:r>
            <a:endParaRPr lang="zh-CN" altLang="zh-CN" dirty="0"/>
          </a:p>
          <a:p>
            <a:pPr lvl="0"/>
            <a:r>
              <a:rPr lang="en-US" altLang="zh-CN" dirty="0"/>
              <a:t>&gt;&gt;&gt;complex(1,2) #</a:t>
            </a:r>
            <a:r>
              <a:rPr lang="zh-CN" altLang="zh-CN" dirty="0"/>
              <a:t>传入数值创建复数</a:t>
            </a:r>
          </a:p>
          <a:p>
            <a:pPr marL="36576" indent="0">
              <a:buNone/>
            </a:pPr>
            <a:r>
              <a:rPr lang="en-US" altLang="zh-CN" dirty="0"/>
              <a:t>   (</a:t>
            </a:r>
            <a:r>
              <a:rPr lang="en-US" altLang="zh-CN" dirty="0" err="1"/>
              <a:t>1+2j</a:t>
            </a:r>
            <a:r>
              <a:rPr lang="en-US" altLang="zh-CN" dirty="0"/>
              <a:t>)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946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函数用法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/>
              <a:t>&gt;&gt;&gt;</a:t>
            </a:r>
            <a:r>
              <a:rPr lang="en-US" altLang="zh-CN" dirty="0" err="1"/>
              <a:t>int</a:t>
            </a:r>
            <a:r>
              <a:rPr lang="en-US" altLang="zh-CN" dirty="0"/>
              <a:t>()   #</a:t>
            </a:r>
            <a:r>
              <a:rPr lang="zh-CN" altLang="zh-CN" dirty="0"/>
              <a:t>不传入参数时，得到结果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pPr marL="36576" indent="0">
              <a:buNone/>
            </a:pPr>
            <a:r>
              <a:rPr lang="en-US" altLang="zh-CN" dirty="0"/>
              <a:t>   0</a:t>
            </a:r>
            <a:endParaRPr lang="zh-CN" altLang="zh-CN" dirty="0"/>
          </a:p>
          <a:p>
            <a:r>
              <a:rPr lang="en-US" altLang="zh-CN" dirty="0"/>
              <a:t> &gt;&gt;&gt;</a:t>
            </a:r>
            <a:r>
              <a:rPr lang="en-US" altLang="zh-CN" dirty="0" err="1"/>
              <a:t>int</a:t>
            </a:r>
            <a:r>
              <a:rPr lang="en-US" altLang="zh-CN" dirty="0"/>
              <a:t>(“02”)   #</a:t>
            </a:r>
            <a:r>
              <a:rPr lang="zh-CN" altLang="en-US" dirty="0"/>
              <a:t>去掉</a:t>
            </a:r>
            <a:r>
              <a:rPr lang="en-US" altLang="zh-CN" dirty="0"/>
              <a:t>0</a:t>
            </a:r>
          </a:p>
          <a:p>
            <a:pPr marL="36576" indent="0">
              <a:buNone/>
            </a:pPr>
            <a:r>
              <a:rPr lang="en-US" altLang="zh-CN" dirty="0"/>
              <a:t>    2</a:t>
            </a:r>
          </a:p>
          <a:p>
            <a:pPr marL="36576" indent="0">
              <a:buNone/>
            </a:pPr>
            <a:r>
              <a:rPr lang="en-US" altLang="zh-CN" dirty="0"/>
              <a:t>    &gt;&gt;&gt;</a:t>
            </a:r>
            <a:r>
              <a:rPr lang="en-US" altLang="zh-CN" dirty="0" err="1"/>
              <a:t>int</a:t>
            </a:r>
            <a:r>
              <a:rPr lang="en-US" altLang="zh-CN" dirty="0"/>
              <a:t>(“        35    “)   # </a:t>
            </a:r>
            <a:r>
              <a:rPr lang="zh-CN" altLang="en-US" dirty="0"/>
              <a:t>去掉空格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 35</a:t>
            </a:r>
          </a:p>
          <a:p>
            <a:pPr marL="36576" indent="0">
              <a:buNone/>
            </a:pPr>
            <a:r>
              <a:rPr lang="en-US" altLang="zh-CN" dirty="0"/>
              <a:t>   &gt;&gt;&gt;</a:t>
            </a:r>
            <a:r>
              <a:rPr lang="en-US" altLang="zh-CN" dirty="0" err="1"/>
              <a:t>int</a:t>
            </a:r>
            <a:r>
              <a:rPr lang="en-US" altLang="zh-CN" dirty="0"/>
              <a:t>(“         3  5   “)   #</a:t>
            </a:r>
            <a:r>
              <a:rPr lang="zh-CN" altLang="en-US" dirty="0"/>
              <a:t>无法转换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Traceback</a:t>
            </a:r>
            <a:r>
              <a:rPr lang="en-US" altLang="zh-CN" dirty="0"/>
              <a:t> (most recent call last):</a:t>
            </a:r>
          </a:p>
          <a:p>
            <a:pPr marL="36576" indent="0">
              <a:buNone/>
            </a:pPr>
            <a:r>
              <a:rPr lang="en-US" altLang="zh-CN" dirty="0"/>
              <a:t>    File "&lt;</a:t>
            </a:r>
            <a:r>
              <a:rPr lang="en-US" altLang="zh-CN" dirty="0" err="1"/>
              <a:t>pyshell#0</a:t>
            </a:r>
            <a:r>
              <a:rPr lang="en-US" altLang="zh-CN" dirty="0"/>
              <a:t>&gt;", line 1, in &lt;module&gt;</a:t>
            </a:r>
          </a:p>
          <a:p>
            <a:pPr marL="36576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("  3  5  ")</a:t>
            </a:r>
          </a:p>
          <a:p>
            <a:pPr marL="36576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ValueError</a:t>
            </a:r>
            <a:r>
              <a:rPr lang="en-US" altLang="zh-CN" dirty="0"/>
              <a:t>: invalid literal for </a:t>
            </a:r>
            <a:r>
              <a:rPr lang="en-US" altLang="zh-CN" dirty="0" err="1"/>
              <a:t>int</a:t>
            </a:r>
            <a:r>
              <a:rPr lang="en-US" altLang="zh-CN" dirty="0"/>
              <a:t>() with base 10: '  3  5  '</a:t>
            </a:r>
          </a:p>
          <a:p>
            <a:pPr marL="36576" indent="0">
              <a:buNone/>
            </a:pPr>
            <a:r>
              <a:rPr lang="en-US" altLang="zh-CN" dirty="0"/>
              <a:t>   &gt;&gt;&gt;</a:t>
            </a:r>
            <a:r>
              <a:rPr lang="en-US" altLang="zh-CN" dirty="0" err="1"/>
              <a:t>int</a:t>
            </a:r>
            <a:r>
              <a:rPr lang="en-US" altLang="zh-CN" dirty="0"/>
              <a:t>(“35”,8)   #</a:t>
            </a:r>
            <a:r>
              <a:rPr lang="zh-CN" altLang="en-US" dirty="0"/>
              <a:t>八进制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29 </a:t>
            </a:r>
          </a:p>
          <a:p>
            <a:pPr marL="36576" indent="0">
              <a:buNone/>
            </a:pPr>
            <a:r>
              <a:rPr lang="en-US" altLang="zh-CN" dirty="0"/>
              <a:t>     </a:t>
            </a: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993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1267544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ord</a:t>
            </a:r>
            <a:r>
              <a:rPr lang="zh-CN" altLang="zh-CN" dirty="0"/>
              <a:t>函数</a:t>
            </a:r>
            <a:r>
              <a:rPr lang="zh-CN" altLang="en-US" dirty="0"/>
              <a:t>和</a:t>
            </a:r>
            <a:r>
              <a:rPr lang="en-US" altLang="zh-CN" dirty="0" err="1"/>
              <a:t>chr</a:t>
            </a:r>
            <a:r>
              <a:rPr lang="zh-CN" altLang="zh-CN" dirty="0"/>
              <a:t>函数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&gt;&gt;&gt;</a:t>
            </a:r>
            <a:r>
              <a:rPr lang="en-US" altLang="zh-CN" dirty="0" err="1"/>
              <a:t>ord</a:t>
            </a:r>
            <a:r>
              <a:rPr lang="en-US" altLang="zh-CN" dirty="0"/>
              <a:t>(‘a’) #ASCII</a:t>
            </a:r>
            <a:r>
              <a:rPr lang="zh-CN" altLang="en-US" dirty="0"/>
              <a:t>码值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97</a:t>
            </a:r>
            <a:endParaRPr lang="zh-CN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ord</a:t>
            </a:r>
            <a:r>
              <a:rPr lang="en-US" altLang="zh-CN" dirty="0"/>
              <a:t>(‘</a:t>
            </a:r>
            <a:r>
              <a:rPr lang="zh-CN" altLang="zh-CN" dirty="0"/>
              <a:t>中</a:t>
            </a:r>
            <a:r>
              <a:rPr lang="en-US" altLang="zh-CN" dirty="0"/>
              <a:t>’) #</a:t>
            </a:r>
            <a:r>
              <a:rPr lang="zh-CN" altLang="zh-CN" dirty="0"/>
              <a:t>汉字</a:t>
            </a:r>
            <a:r>
              <a:rPr lang="zh-CN" altLang="en-US" dirty="0"/>
              <a:t>‘</a:t>
            </a:r>
            <a:r>
              <a:rPr lang="zh-CN" altLang="zh-CN" dirty="0"/>
              <a:t>中’的</a:t>
            </a:r>
            <a:r>
              <a:rPr lang="en-US" altLang="zh-CN" dirty="0"/>
              <a:t>Unicode</a:t>
            </a:r>
            <a:r>
              <a:rPr lang="zh-CN" altLang="zh-CN" dirty="0"/>
              <a:t>码</a:t>
            </a:r>
          </a:p>
          <a:p>
            <a:pPr marL="36576" indent="0">
              <a:buNone/>
            </a:pPr>
            <a:r>
              <a:rPr lang="en-US" altLang="zh-CN" dirty="0"/>
              <a:t>   20013</a:t>
            </a:r>
          </a:p>
          <a:p>
            <a:pPr marL="36576" lvl="0" indent="0">
              <a:buNone/>
            </a:pPr>
            <a:r>
              <a:rPr lang="en-US" altLang="zh-CN" dirty="0"/>
              <a:t>   &gt;&gt;&gt; </a:t>
            </a:r>
            <a:r>
              <a:rPr lang="en-US" altLang="zh-CN" dirty="0" err="1"/>
              <a:t>chr</a:t>
            </a:r>
            <a:r>
              <a:rPr lang="en-US" altLang="zh-CN" dirty="0"/>
              <a:t>(97) #</a:t>
            </a:r>
            <a:r>
              <a:rPr lang="zh-CN" altLang="zh-CN" dirty="0"/>
              <a:t>参数类型为整数</a:t>
            </a:r>
          </a:p>
          <a:p>
            <a:pPr marL="36576" indent="0">
              <a:buNone/>
            </a:pPr>
            <a:r>
              <a:rPr lang="en-US" altLang="zh-CN" dirty="0"/>
              <a:t>   'a'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”8”</a:t>
            </a:r>
            <a:r>
              <a:rPr lang="zh-CN" altLang="en-US" dirty="0">
                <a:solidFill>
                  <a:srgbClr val="FF0000"/>
                </a:solidFill>
              </a:rPr>
              <a:t>如何转换？</a:t>
            </a:r>
            <a:endParaRPr lang="zh-CN" altLang="zh-CN" dirty="0">
              <a:solidFill>
                <a:srgbClr val="FF0000"/>
              </a:solidFill>
            </a:endParaRPr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597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</a:t>
            </a:r>
            <a:r>
              <a:rPr lang="zh-CN" altLang="zh-CN" dirty="0"/>
              <a:t>函数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oct</a:t>
            </a:r>
            <a:r>
              <a:rPr lang="zh-CN" altLang="zh-CN" dirty="0"/>
              <a:t>函数</a:t>
            </a:r>
            <a:r>
              <a:rPr lang="zh-CN" altLang="en-US" dirty="0"/>
              <a:t>，</a:t>
            </a:r>
            <a:r>
              <a:rPr lang="en-US" altLang="zh-CN" dirty="0"/>
              <a:t> hex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&gt;&gt;&gt;bin(3)	#</a:t>
            </a:r>
            <a:r>
              <a:rPr lang="en-US" altLang="zh-CN" dirty="0" err="1"/>
              <a:t>0b</a:t>
            </a:r>
            <a:r>
              <a:rPr lang="zh-CN" altLang="zh-CN" dirty="0"/>
              <a:t>为默认</a:t>
            </a:r>
          </a:p>
          <a:p>
            <a:pPr marL="36576" indent="0">
              <a:buNone/>
            </a:pPr>
            <a:r>
              <a:rPr lang="en-US" altLang="zh-CN" dirty="0"/>
              <a:t>   '</a:t>
            </a:r>
            <a:r>
              <a:rPr lang="en-US" altLang="zh-CN" dirty="0" err="1"/>
              <a:t>0b11</a:t>
            </a:r>
            <a:r>
              <a:rPr lang="en-US" altLang="zh-CN" dirty="0"/>
              <a:t>‘</a:t>
            </a:r>
          </a:p>
          <a:p>
            <a:pPr lvl="0"/>
            <a:r>
              <a:rPr lang="en-US" altLang="zh-CN" dirty="0"/>
              <a:t>&gt;&gt;&gt;</a:t>
            </a:r>
            <a:r>
              <a:rPr lang="en-US" altLang="zh-CN" dirty="0" err="1"/>
              <a:t>oct</a:t>
            </a:r>
            <a:r>
              <a:rPr lang="en-US" altLang="zh-CN" dirty="0"/>
              <a:t>(10)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'</a:t>
            </a:r>
            <a:r>
              <a:rPr lang="en-US" altLang="zh-CN" dirty="0" err="1"/>
              <a:t>0o12</a:t>
            </a:r>
            <a:r>
              <a:rPr lang="en-US" altLang="zh-CN" dirty="0"/>
              <a:t>‘</a:t>
            </a:r>
          </a:p>
          <a:p>
            <a:pPr lvl="0"/>
            <a:r>
              <a:rPr lang="en-US" altLang="zh-CN" dirty="0"/>
              <a:t>&gt;&gt;&gt; hex(15)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'</a:t>
            </a:r>
            <a:r>
              <a:rPr lang="en-US" altLang="zh-CN" dirty="0" err="1"/>
              <a:t>0xf</a:t>
            </a:r>
            <a:r>
              <a:rPr lang="en-US" altLang="zh-CN" dirty="0"/>
              <a:t>'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2.1 </a:t>
            </a:r>
            <a:r>
              <a:rPr lang="zh-CN" altLang="en-US" dirty="0"/>
              <a:t>数字类型</a:t>
            </a: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575048" y="1628800"/>
            <a:ext cx="8568952" cy="45022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整数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>
                <a:latin typeface="华文中宋" pitchFamily="2" charset="-122"/>
              </a:rPr>
              <a:t>浮点数</a:t>
            </a:r>
            <a:endParaRPr lang="en-US" altLang="zh-CN" dirty="0">
              <a:latin typeface="华文中宋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CD863-6AB7-4042-80E8-F04DEAD88D9F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</a:t>
            </a:r>
            <a:r>
              <a:rPr lang="zh-CN" altLang="zh-CN" dirty="0"/>
              <a:t>函数</a:t>
            </a:r>
            <a:r>
              <a:rPr lang="zh-CN" altLang="en-US" dirty="0"/>
              <a:t>和</a:t>
            </a:r>
            <a:r>
              <a:rPr lang="en-US" altLang="zh-CN" dirty="0"/>
              <a:t>list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&gt;&gt;&gt; </a:t>
            </a:r>
            <a:r>
              <a:rPr lang="en-US" altLang="zh-CN" dirty="0" err="1"/>
              <a:t>str</a:t>
            </a:r>
            <a:r>
              <a:rPr lang="en-US" altLang="zh-CN" dirty="0"/>
              <a:t>(123)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‘123’</a:t>
            </a:r>
          </a:p>
          <a:p>
            <a:pPr lvl="0"/>
            <a:r>
              <a:rPr lang="en-US" altLang="zh-CN" dirty="0"/>
              <a:t>list('</a:t>
            </a:r>
            <a:r>
              <a:rPr lang="en-US" altLang="zh-CN" dirty="0" err="1"/>
              <a:t>abcd</a:t>
            </a:r>
            <a:r>
              <a:rPr lang="en-US" altLang="zh-CN" dirty="0"/>
              <a:t>') #</a:t>
            </a:r>
            <a:r>
              <a:rPr lang="zh-CN" altLang="zh-CN" dirty="0"/>
              <a:t>传入字符串，创建列表</a:t>
            </a:r>
          </a:p>
          <a:p>
            <a:pPr marL="36576" indent="0">
              <a:buNone/>
            </a:pPr>
            <a:r>
              <a:rPr lang="en-US" altLang="zh-CN" dirty="0"/>
              <a:t>   ['a', 'b', 'c', 'd']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lv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908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5073E-07B5-4298-B3A8-433A2C79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加法程序演示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15C79-42D3-4837-9CBA-846392C75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#8</a:t>
            </a:r>
            <a:r>
              <a:rPr lang="zh-CN" altLang="en-US" dirty="0"/>
              <a:t>位二进制，用</a:t>
            </a:r>
            <a:r>
              <a:rPr lang="en-US" altLang="zh-CN" dirty="0"/>
              <a:t>0</a:t>
            </a:r>
            <a:r>
              <a:rPr lang="zh-CN" altLang="en-US" dirty="0"/>
              <a:t>填空</a:t>
            </a:r>
            <a:endParaRPr lang="en-US" altLang="zh-CN" dirty="0"/>
          </a:p>
          <a:p>
            <a:r>
              <a:rPr lang="en-US" altLang="zh-CN" dirty="0"/>
              <a:t>print(“{:&gt;08s}”.format(bin(5)[2:]))  </a:t>
            </a:r>
          </a:p>
          <a:p>
            <a:r>
              <a:rPr lang="en-US" altLang="zh-CN" dirty="0"/>
              <a:t>print("{:&gt;08s}".format(bin(3)[2:]))</a:t>
            </a:r>
          </a:p>
          <a:p>
            <a:r>
              <a:rPr lang="en-US" altLang="zh-CN" dirty="0"/>
              <a:t>print("---------")</a:t>
            </a:r>
          </a:p>
          <a:p>
            <a:r>
              <a:rPr lang="en-US" altLang="zh-CN" dirty="0"/>
              <a:t>print("{:&gt;08s}".format(bin(3+5)[2:]))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033949-F62C-4383-8545-AC72E980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Python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程序设计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D4D2D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60F9DE-F6BA-4B52-B1E5-ED27B65F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CE81F-A34A-4F23-89A3-BB8AD725059B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D4D2D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292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5B160-F6C6-4518-89E1-7F603DA0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822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1A85C-9837-4A5B-B372-1C6599F9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2860"/>
            <a:ext cx="8147248" cy="1159996"/>
          </a:xfrm>
        </p:spPr>
        <p:txBody>
          <a:bodyPr>
            <a:normAutofit lnSpcReduction="10000"/>
          </a:bodyPr>
          <a:lstStyle/>
          <a:p>
            <a:r>
              <a:rPr lang="zh-CN" altLang="en-US" sz="2400" b="0" i="0" dirty="0">
                <a:effectLst/>
                <a:latin typeface="Verdana" panose="020B0604030504040204" pitchFamily="34" charset="0"/>
              </a:rPr>
              <a:t>位运算是直接对整数的二进制进行操作。电脑电路设计都是基于二进制的，所以二进制运算效率很高。通常位运算多用在对程序效率要求很高的场景。</a:t>
            </a:r>
            <a:endParaRPr lang="en-US" altLang="zh-CN" sz="2400" b="0" i="0" dirty="0">
              <a:effectLst/>
              <a:latin typeface="Verdana" panose="020B0604030504040204" pitchFamily="34" charset="0"/>
            </a:endParaRPr>
          </a:p>
          <a:p>
            <a:endParaRPr lang="en-US" altLang="zh-CN" sz="2400" b="0" i="0" dirty="0">
              <a:effectLst/>
              <a:latin typeface="Verdana" panose="020B0604030504040204" pitchFamily="34" charset="0"/>
            </a:endParaRPr>
          </a:p>
          <a:p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0B29E3-EA73-43E6-9571-0B52FE31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Python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程序设计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D4D2D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7D1C31-A8DA-4C86-B543-3CBFF962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CE81F-A34A-4F23-89A3-BB8AD725059B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D4D2D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2AF2DE0-3249-4B7E-A1C8-1FB488449A50}"/>
              </a:ext>
            </a:extLst>
          </p:cNvPr>
          <p:cNvGraphicFramePr>
            <a:graphicFrameLocks noGrp="1"/>
          </p:cNvGraphicFramePr>
          <p:nvPr/>
        </p:nvGraphicFramePr>
        <p:xfrm>
          <a:off x="0" y="1988840"/>
          <a:ext cx="9144000" cy="4594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159">
                  <a:extLst>
                    <a:ext uri="{9D8B030D-6E8A-4147-A177-3AD203B41FA5}">
                      <a16:colId xmlns:a16="http://schemas.microsoft.com/office/drawing/2014/main" val="1904492679"/>
                    </a:ext>
                  </a:extLst>
                </a:gridCol>
                <a:gridCol w="1436400">
                  <a:extLst>
                    <a:ext uri="{9D8B030D-6E8A-4147-A177-3AD203B41FA5}">
                      <a16:colId xmlns:a16="http://schemas.microsoft.com/office/drawing/2014/main" val="1817895172"/>
                    </a:ext>
                  </a:extLst>
                </a:gridCol>
                <a:gridCol w="6607441">
                  <a:extLst>
                    <a:ext uri="{9D8B030D-6E8A-4147-A177-3AD203B41FA5}">
                      <a16:colId xmlns:a16="http://schemas.microsoft.com/office/drawing/2014/main" val="1209714093"/>
                    </a:ext>
                  </a:extLst>
                </a:gridCol>
              </a:tblGrid>
              <a:tr h="51090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effectLst/>
                        </a:rPr>
                        <a:t>运算符</a:t>
                      </a:r>
                      <a:endParaRPr lang="zh-CN" altLang="en-US" dirty="0">
                        <a:effectLst/>
                      </a:endParaRPr>
                    </a:p>
                  </a:txBody>
                  <a:tcPr marL="63500" marR="635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effectLst/>
                        </a:rPr>
                        <a:t>含义</a:t>
                      </a:r>
                      <a:endParaRPr lang="zh-CN" altLang="en-US" dirty="0">
                        <a:effectLst/>
                      </a:endParaRPr>
                    </a:p>
                  </a:txBody>
                  <a:tcPr marL="63500" marR="635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effectLst/>
                        </a:rPr>
                        <a:t>功能</a:t>
                      </a:r>
                      <a:endParaRPr lang="zh-CN" altLang="en-US" dirty="0">
                        <a:effectLst/>
                      </a:endParaRPr>
                    </a:p>
                  </a:txBody>
                  <a:tcPr marL="63500" marR="63500" marT="19050" marB="19050"/>
                </a:tc>
                <a:extLst>
                  <a:ext uri="{0D108BD9-81ED-4DB2-BD59-A6C34878D82A}">
                    <a16:rowId xmlns:a16="http://schemas.microsoft.com/office/drawing/2014/main" val="1002328687"/>
                  </a:ext>
                </a:extLst>
              </a:tr>
              <a:tr h="624946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&amp;</a:t>
                      </a:r>
                    </a:p>
                  </a:txBody>
                  <a:tcPr marL="63500" marR="635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按位与</a:t>
                      </a:r>
                    </a:p>
                  </a:txBody>
                  <a:tcPr marL="63500" marR="635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如果两个相应的二进制位都为１，则该位的结果值为１；否则为０。</a:t>
                      </a:r>
                    </a:p>
                  </a:txBody>
                  <a:tcPr marL="63500" marR="63500" marT="19050" marB="19050"/>
                </a:tc>
                <a:extLst>
                  <a:ext uri="{0D108BD9-81ED-4DB2-BD59-A6C34878D82A}">
                    <a16:rowId xmlns:a16="http://schemas.microsoft.com/office/drawing/2014/main" val="1676774162"/>
                  </a:ext>
                </a:extLst>
              </a:tr>
              <a:tr h="61109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|</a:t>
                      </a:r>
                    </a:p>
                  </a:txBody>
                  <a:tcPr marL="63500" marR="635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按位或</a:t>
                      </a:r>
                    </a:p>
                  </a:txBody>
                  <a:tcPr marL="63500" marR="635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两个相应的二进制位中只要有一个为１，该位的结果值为１。</a:t>
                      </a:r>
                    </a:p>
                  </a:txBody>
                  <a:tcPr marL="63500" marR="63500" marT="19050" marB="19050"/>
                </a:tc>
                <a:extLst>
                  <a:ext uri="{0D108BD9-81ED-4DB2-BD59-A6C34878D82A}">
                    <a16:rowId xmlns:a16="http://schemas.microsoft.com/office/drawing/2014/main" val="161231825"/>
                  </a:ext>
                </a:extLst>
              </a:tr>
              <a:tr h="62494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∧</a:t>
                      </a:r>
                    </a:p>
                  </a:txBody>
                  <a:tcPr marL="63500" marR="635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按位异或</a:t>
                      </a:r>
                    </a:p>
                  </a:txBody>
                  <a:tcPr marL="63500" marR="635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若参加运算的两个二进制位同号则结果为０（假）异号则结果为１（真）</a:t>
                      </a:r>
                    </a:p>
                  </a:txBody>
                  <a:tcPr marL="63500" marR="63500" marT="19050" marB="19050"/>
                </a:tc>
                <a:extLst>
                  <a:ext uri="{0D108BD9-81ED-4DB2-BD59-A6C34878D82A}">
                    <a16:rowId xmlns:a16="http://schemas.microsoft.com/office/drawing/2014/main" val="3755779508"/>
                  </a:ext>
                </a:extLst>
              </a:tr>
              <a:tr h="80577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～</a:t>
                      </a:r>
                    </a:p>
                  </a:txBody>
                  <a:tcPr marL="63500" marR="635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取反</a:t>
                      </a:r>
                    </a:p>
                  </a:txBody>
                  <a:tcPr marL="63500" marR="635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～是一个单目（元）运算符，用来对一个二进制数按位取反，即将０变１，将１变０。</a:t>
                      </a:r>
                    </a:p>
                  </a:txBody>
                  <a:tcPr marL="63500" marR="63500" marT="19050" marB="19050"/>
                </a:tc>
                <a:extLst>
                  <a:ext uri="{0D108BD9-81ED-4DB2-BD59-A6C34878D82A}">
                    <a16:rowId xmlns:a16="http://schemas.microsoft.com/office/drawing/2014/main" val="2796284950"/>
                  </a:ext>
                </a:extLst>
              </a:tr>
              <a:tr h="61109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&lt;&lt;</a:t>
                      </a:r>
                    </a:p>
                  </a:txBody>
                  <a:tcPr marL="63500" marR="635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左移</a:t>
                      </a:r>
                    </a:p>
                  </a:txBody>
                  <a:tcPr marL="63500" marR="635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左移运算符是用来将一个数的各二进制位全部左移</a:t>
                      </a:r>
                      <a:r>
                        <a:rPr lang="en-US" altLang="zh-CN">
                          <a:effectLst/>
                        </a:rPr>
                        <a:t>N</a:t>
                      </a:r>
                      <a:r>
                        <a:rPr lang="zh-CN" altLang="en-US">
                          <a:effectLst/>
                        </a:rPr>
                        <a:t>位，右补０。</a:t>
                      </a:r>
                    </a:p>
                  </a:txBody>
                  <a:tcPr marL="63500" marR="63500" marT="19050" marB="19050"/>
                </a:tc>
                <a:extLst>
                  <a:ext uri="{0D108BD9-81ED-4DB2-BD59-A6C34878D82A}">
                    <a16:rowId xmlns:a16="http://schemas.microsoft.com/office/drawing/2014/main" val="3237717361"/>
                  </a:ext>
                </a:extLst>
              </a:tr>
              <a:tr h="80577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&gt;&gt;</a:t>
                      </a:r>
                    </a:p>
                  </a:txBody>
                  <a:tcPr marL="63500" marR="635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右移</a:t>
                      </a:r>
                    </a:p>
                  </a:txBody>
                  <a:tcPr marL="63500" marR="63500" marT="1905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表示将</a:t>
                      </a:r>
                      <a:r>
                        <a:rPr lang="en-US" altLang="zh-CN" dirty="0">
                          <a:effectLst/>
                        </a:rPr>
                        <a:t>a</a:t>
                      </a:r>
                      <a:r>
                        <a:rPr lang="zh-CN" altLang="en-US" dirty="0">
                          <a:effectLst/>
                        </a:rPr>
                        <a:t>的各二进制位右移</a:t>
                      </a:r>
                      <a:r>
                        <a:rPr lang="en-US" altLang="zh-CN" dirty="0">
                          <a:effectLst/>
                        </a:rPr>
                        <a:t>N</a:t>
                      </a:r>
                      <a:r>
                        <a:rPr lang="zh-CN" altLang="en-US" dirty="0">
                          <a:effectLst/>
                        </a:rPr>
                        <a:t>位，移到右端的低位被舍弃</a:t>
                      </a:r>
                      <a:r>
                        <a:rPr lang="en-US" altLang="zh-CN" dirty="0">
                          <a:effectLst/>
                        </a:rPr>
                        <a:t>,</a:t>
                      </a:r>
                      <a:r>
                        <a:rPr lang="zh-CN" altLang="en-US" dirty="0">
                          <a:effectLst/>
                        </a:rPr>
                        <a:t>对无符号数</a:t>
                      </a:r>
                      <a:r>
                        <a:rPr lang="en-US" altLang="zh-CN" dirty="0">
                          <a:effectLst/>
                        </a:rPr>
                        <a:t>,</a:t>
                      </a:r>
                      <a:r>
                        <a:rPr lang="zh-CN" altLang="en-US" dirty="0">
                          <a:effectLst/>
                        </a:rPr>
                        <a:t>高位补</a:t>
                      </a:r>
                      <a:r>
                        <a:rPr lang="en-US" altLang="zh-CN" dirty="0">
                          <a:effectLst/>
                        </a:rPr>
                        <a:t>0</a:t>
                      </a:r>
                      <a:r>
                        <a:rPr lang="zh-CN" altLang="en-US" dirty="0">
                          <a:effectLst/>
                        </a:rPr>
                        <a:t>。</a:t>
                      </a:r>
                    </a:p>
                  </a:txBody>
                  <a:tcPr marL="63500" marR="63500" marT="19050" marB="19050"/>
                </a:tc>
                <a:extLst>
                  <a:ext uri="{0D108BD9-81ED-4DB2-BD59-A6C34878D82A}">
                    <a16:rowId xmlns:a16="http://schemas.microsoft.com/office/drawing/2014/main" val="2541654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98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7BD72-1D2C-45FA-B978-53587465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位运算举例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1E695-68E8-4568-A890-5FE04D545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075240" cy="4929411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&gt;&gt;&gt;3 &amp; 8</a:t>
            </a:r>
          </a:p>
          <a:p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&gt;&gt;&gt;3 | 8</a:t>
            </a:r>
          </a:p>
          <a:p>
            <a:r>
              <a:rPr lang="en-US" altLang="zh-CN" sz="2400" dirty="0"/>
              <a:t>11</a:t>
            </a:r>
          </a:p>
          <a:p>
            <a:r>
              <a:rPr lang="en-US" altLang="zh-CN" sz="2400" dirty="0"/>
              <a:t>&gt;&gt;&gt;5 ^ 8</a:t>
            </a:r>
          </a:p>
          <a:p>
            <a:r>
              <a:rPr lang="en-US" altLang="zh-CN" sz="2400" dirty="0"/>
              <a:t>13</a:t>
            </a:r>
          </a:p>
          <a:p>
            <a:r>
              <a:rPr lang="en-US" altLang="zh-CN" sz="2400" dirty="0"/>
              <a:t>&gt;&gt;&gt;~7</a:t>
            </a:r>
          </a:p>
          <a:p>
            <a:r>
              <a:rPr lang="en-US" altLang="zh-CN" sz="2400" dirty="0"/>
              <a:t>-8</a:t>
            </a:r>
          </a:p>
          <a:p>
            <a:r>
              <a:rPr lang="en-US" altLang="zh-CN" sz="2400" dirty="0"/>
              <a:t>&gt;&gt;&gt;5&lt;&lt;3</a:t>
            </a:r>
          </a:p>
          <a:p>
            <a:r>
              <a:rPr lang="en-US" altLang="zh-CN" sz="2400" dirty="0"/>
              <a:t>40</a:t>
            </a:r>
          </a:p>
          <a:p>
            <a:r>
              <a:rPr lang="en-US" altLang="zh-CN" sz="2400" dirty="0"/>
              <a:t>&gt;&gt;&gt;56&gt;&gt;4</a:t>
            </a:r>
          </a:p>
          <a:p>
            <a:r>
              <a:rPr lang="en-US" altLang="zh-CN" sz="2400" dirty="0"/>
              <a:t>3</a:t>
            </a:r>
          </a:p>
          <a:p>
            <a:endParaRPr lang="zh-CN" altLang="en-US" sz="2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928464-C2F6-4942-AD19-531E7CA5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Python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程序设计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D4D2D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D096F-A40C-41A8-9464-906D61B8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CE81F-A34A-4F23-89A3-BB8AD725059B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D4D2D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832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表达式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7467600" cy="5297320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dirty="0"/>
              <a:t>表达式是可以计算的代码片段，由常量、变量和运算符或函数按规则构成，返回运算结果</a:t>
            </a:r>
            <a:endParaRPr lang="en-US" altLang="zh-CN" dirty="0"/>
          </a:p>
          <a:p>
            <a:r>
              <a:rPr lang="en-US" altLang="zh-CN" dirty="0"/>
              <a:t>&gt;&gt;&gt;</a:t>
            </a:r>
            <a:r>
              <a:rPr lang="en-US" altLang="zh-CN" dirty="0">
                <a:solidFill>
                  <a:srgbClr val="FF0000"/>
                </a:solidFill>
              </a:rPr>
              <a:t>7       #</a:t>
            </a:r>
            <a:r>
              <a:rPr lang="zh-CN" altLang="en-US">
                <a:solidFill>
                  <a:srgbClr val="FF0000"/>
                </a:solidFill>
              </a:rPr>
              <a:t>表达式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7</a:t>
            </a:r>
          </a:p>
          <a:p>
            <a:r>
              <a:rPr lang="zh-CN" altLang="zh-CN" dirty="0"/>
              <a:t>计算表达式</a:t>
            </a:r>
            <a:r>
              <a:rPr lang="en-US" altLang="zh-CN" dirty="0"/>
              <a:t> cos(a(</a:t>
            </a:r>
            <a:r>
              <a:rPr lang="en-US" altLang="zh-CN" dirty="0" err="1"/>
              <a:t>x+1</a:t>
            </a:r>
            <a:r>
              <a:rPr lang="en-US" altLang="zh-CN" dirty="0"/>
              <a:t>)+b)/</a:t>
            </a:r>
            <a:r>
              <a:rPr lang="en-US" altLang="zh-CN" dirty="0" err="1"/>
              <a:t>2,a</a:t>
            </a:r>
            <a:r>
              <a:rPr lang="zh-CN" altLang="zh-CN" dirty="0"/>
              <a:t>等于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x</a:t>
            </a:r>
            <a:r>
              <a:rPr lang="zh-CN" altLang="zh-CN" dirty="0"/>
              <a:t>等于</a:t>
            </a:r>
            <a:r>
              <a:rPr lang="en-US" altLang="zh-CN" dirty="0"/>
              <a:t>5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等于</a:t>
            </a:r>
            <a:r>
              <a:rPr lang="en-US" altLang="zh-CN" dirty="0"/>
              <a:t>3</a:t>
            </a:r>
            <a:endParaRPr lang="zh-CN" altLang="zh-CN" dirty="0"/>
          </a:p>
          <a:p>
            <a:r>
              <a:rPr lang="en-US" altLang="zh-CN" dirty="0"/>
              <a:t>&gt;&gt;&gt; import math   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math.cos</a:t>
            </a:r>
            <a:r>
              <a:rPr lang="en-US" altLang="zh-CN" dirty="0"/>
              <a:t>(2*(5+1)+3)/2</a:t>
            </a:r>
            <a:endParaRPr lang="zh-CN" altLang="zh-CN" dirty="0"/>
          </a:p>
          <a:p>
            <a:r>
              <a:rPr lang="en-US" altLang="zh-CN" dirty="0"/>
              <a:t>-0.37984395642941066</a:t>
            </a:r>
          </a:p>
          <a:p>
            <a:endParaRPr lang="zh-CN" altLang="zh-CN" dirty="0"/>
          </a:p>
          <a:p>
            <a:r>
              <a:rPr lang="zh-CN" altLang="zh-CN" dirty="0"/>
              <a:t>计算表达式：当</a:t>
            </a:r>
            <a:r>
              <a:rPr lang="en-US" altLang="zh-CN" dirty="0"/>
              <a:t>n</a:t>
            </a:r>
            <a:r>
              <a:rPr lang="zh-CN" altLang="zh-CN" dirty="0"/>
              <a:t>是奇数时为</a:t>
            </a:r>
            <a:r>
              <a:rPr lang="en-US" altLang="zh-CN" dirty="0"/>
              <a:t>1</a:t>
            </a:r>
            <a:r>
              <a:rPr lang="zh-CN" altLang="zh-CN" dirty="0"/>
              <a:t>，偶数时为</a:t>
            </a:r>
            <a:r>
              <a:rPr lang="en-US" altLang="zh-CN" dirty="0"/>
              <a:t>0</a:t>
            </a:r>
            <a:endParaRPr lang="zh-CN" altLang="zh-CN" dirty="0"/>
          </a:p>
          <a:p>
            <a:r>
              <a:rPr lang="en-US" altLang="zh-CN" dirty="0"/>
              <a:t>&gt;&gt;&gt; n=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r>
              <a:rPr lang="en-US" altLang="zh-CN" dirty="0"/>
              <a:t>5</a:t>
            </a:r>
            <a:endParaRPr lang="zh-CN" altLang="zh-CN" dirty="0"/>
          </a:p>
          <a:p>
            <a:r>
              <a:rPr lang="en-US" altLang="zh-CN" dirty="0"/>
              <a:t>&gt;&gt;&gt; 1 if </a:t>
            </a:r>
            <a:r>
              <a:rPr lang="en-US" altLang="zh-CN" dirty="0" err="1"/>
              <a:t>n%2</a:t>
            </a:r>
            <a:r>
              <a:rPr lang="en-US" altLang="zh-CN" dirty="0"/>
              <a:t>==1 else 0  #</a:t>
            </a:r>
            <a:r>
              <a:rPr lang="zh-CN" altLang="en-US" dirty="0"/>
              <a:t>条件表达式</a:t>
            </a:r>
            <a:endParaRPr lang="zh-CN" altLang="zh-CN" dirty="0"/>
          </a:p>
          <a:p>
            <a:r>
              <a:rPr lang="en-US" altLang="zh-CN" dirty="0"/>
              <a:t>1</a:t>
            </a:r>
            <a:endParaRPr lang="zh-CN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8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2BFAB-F6F6-41C7-AAC4-1B6EC3D3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布尔类型与整数类型的混合运算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35FC1-79A1-44CD-AF8E-4FBB3526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1+True=2</a:t>
            </a:r>
          </a:p>
          <a:p>
            <a:r>
              <a:rPr lang="en-US" altLang="zh-CN" dirty="0"/>
              <a:t>True:1 False:0</a:t>
            </a:r>
          </a:p>
          <a:p>
            <a:r>
              <a:rPr lang="en-US" altLang="zh-CN" dirty="0"/>
              <a:t>&gt;&gt;&gt;int(True)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0 and 1 or not 2&lt;True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76002-7044-4C56-896C-D7B1F804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55EB92-27E7-417A-BADD-1DB7D242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42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语言常用的有赋值、</a:t>
            </a:r>
            <a:r>
              <a:rPr lang="en-US" altLang="zh-CN" dirty="0"/>
              <a:t>if</a:t>
            </a:r>
            <a:r>
              <a:rPr lang="zh-CN" altLang="zh-CN" dirty="0"/>
              <a:t>语句和</a:t>
            </a:r>
            <a:r>
              <a:rPr lang="en-US" altLang="zh-CN" dirty="0"/>
              <a:t>for</a:t>
            </a:r>
            <a:r>
              <a:rPr lang="zh-CN" altLang="zh-CN" dirty="0"/>
              <a:t>语句。语句通常是一行一条语句。如一行中有多条语句，则用分号（；）分开，如语句太长要跨行时，可以用续行符（</a:t>
            </a:r>
            <a:r>
              <a:rPr lang="en-US" altLang="zh-CN" dirty="0"/>
              <a:t>\</a:t>
            </a:r>
            <a:r>
              <a:rPr lang="zh-CN" altLang="zh-CN" dirty="0"/>
              <a:t>）跨行表示一个语句。</a:t>
            </a:r>
            <a:endParaRPr lang="en-US" altLang="zh-CN" dirty="0"/>
          </a:p>
          <a:p>
            <a:r>
              <a:rPr lang="zh-CN" altLang="zh-CN" b="1" dirty="0"/>
              <a:t>赋值语句</a:t>
            </a:r>
            <a:endParaRPr lang="en-US" altLang="zh-CN" b="1" dirty="0"/>
          </a:p>
          <a:p>
            <a:pPr marL="36576" indent="0">
              <a:buNone/>
            </a:pPr>
            <a:r>
              <a:rPr lang="en-US" altLang="zh-CN" dirty="0"/>
              <a:t>     </a:t>
            </a:r>
            <a:r>
              <a:rPr lang="zh-CN" altLang="zh-CN" dirty="0"/>
              <a:t>基本形式是</a:t>
            </a:r>
            <a:r>
              <a:rPr lang="en-US" altLang="zh-CN" dirty="0"/>
              <a:t>“</a:t>
            </a:r>
            <a:r>
              <a:rPr lang="zh-CN" altLang="zh-CN" dirty="0"/>
              <a:t>变量</a:t>
            </a:r>
            <a:r>
              <a:rPr lang="en-US" altLang="zh-CN" dirty="0"/>
              <a:t>=</a:t>
            </a:r>
            <a:r>
              <a:rPr lang="zh-CN" altLang="zh-CN" dirty="0"/>
              <a:t>值</a:t>
            </a:r>
            <a:r>
              <a:rPr lang="en-US" altLang="zh-CN" dirty="0"/>
              <a:t>”</a:t>
            </a:r>
            <a:r>
              <a:rPr lang="zh-CN" altLang="zh-CN" dirty="0"/>
              <a:t>的形式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876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zh-CN" dirty="0"/>
              <a:t>【例</a:t>
            </a:r>
            <a:r>
              <a:rPr lang="en-US" altLang="zh-CN" dirty="0"/>
              <a:t> 2-1</a:t>
            </a:r>
            <a:r>
              <a:rPr lang="zh-CN" altLang="zh-CN" dirty="0"/>
              <a:t>】 基本赋值语句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altLang="zh-CN" dirty="0"/>
              <a:t>x=1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y=2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k=</a:t>
            </a:r>
            <a:r>
              <a:rPr lang="en-US" altLang="zh-CN" dirty="0" err="1"/>
              <a:t>x+y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print(k)</a:t>
            </a:r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zh-CN" altLang="zh-CN" dirty="0"/>
              <a:t>程序输出：</a:t>
            </a:r>
          </a:p>
          <a:p>
            <a:pPr marL="36576" indent="0">
              <a:buNone/>
            </a:pPr>
            <a:r>
              <a:rPr lang="en-US" altLang="zh-CN" dirty="0"/>
              <a:t>3 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267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 2-2</a:t>
            </a:r>
            <a:r>
              <a:rPr lang="zh-CN" altLang="zh-CN" dirty="0"/>
              <a:t>】 交换</a:t>
            </a:r>
            <a:r>
              <a:rPr lang="en-US" altLang="zh-CN" dirty="0" err="1"/>
              <a:t>a,b</a:t>
            </a:r>
            <a:r>
              <a:rPr lang="zh-CN" altLang="zh-CN" dirty="0"/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altLang="zh-CN" dirty="0"/>
              <a:t>a=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b=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a,b</a:t>
            </a:r>
            <a:r>
              <a:rPr lang="en-US" altLang="zh-CN" dirty="0"/>
              <a:t>=</a:t>
            </a:r>
            <a:r>
              <a:rPr lang="en-US" altLang="zh-CN" dirty="0" err="1"/>
              <a:t>b,a</a:t>
            </a:r>
            <a:r>
              <a:rPr lang="en-US" altLang="zh-CN" dirty="0"/>
              <a:t>   #a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交换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057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多变量赋值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&gt;&gt;&gt;a=b=c=5</a:t>
            </a:r>
          </a:p>
          <a:p>
            <a:r>
              <a:rPr lang="en-US" altLang="zh-CN" dirty="0"/>
              <a:t>&gt;&gt;&gt;print(</a:t>
            </a:r>
            <a:r>
              <a:rPr lang="en-US" altLang="zh-CN" dirty="0" err="1"/>
              <a:t>a,b,c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5 5 5</a:t>
            </a:r>
          </a:p>
          <a:p>
            <a:r>
              <a:rPr lang="en-US" altLang="zh-CN" dirty="0"/>
              <a:t>&gt;&gt;&gt;b=</a:t>
            </a:r>
            <a:r>
              <a:rPr lang="en-US" altLang="zh-CN" dirty="0" err="1"/>
              <a:t>b+6</a:t>
            </a:r>
            <a:endParaRPr lang="en-US" altLang="zh-CN" dirty="0"/>
          </a:p>
          <a:p>
            <a:r>
              <a:rPr lang="en-US" altLang="zh-CN" dirty="0"/>
              <a:t>&gt;&gt;&gt;print(</a:t>
            </a:r>
            <a:r>
              <a:rPr lang="en-US" altLang="zh-CN" dirty="0" err="1"/>
              <a:t>a,b,c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5 11 5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30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整数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44824"/>
            <a:ext cx="8425631" cy="463693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&gt;&gt;&gt;66</a:t>
            </a:r>
          </a:p>
          <a:p>
            <a:pPr marL="36576" indent="0" eaLnBrk="1" hangingPunct="1">
              <a:buNone/>
              <a:defRPr/>
            </a:pPr>
            <a:r>
              <a:rPr lang="en-US" altLang="zh-CN" dirty="0"/>
              <a:t>   66</a:t>
            </a:r>
          </a:p>
          <a:p>
            <a:pPr eaLnBrk="1" hangingPunct="1">
              <a:defRPr/>
            </a:pPr>
            <a:r>
              <a:rPr lang="en-US" altLang="zh-CN" dirty="0"/>
              <a:t>&gt;&gt;&gt;-175</a:t>
            </a:r>
          </a:p>
          <a:p>
            <a:pPr marL="36576" indent="0" eaLnBrk="1" hangingPunct="1">
              <a:buNone/>
              <a:defRPr/>
            </a:pPr>
            <a:r>
              <a:rPr lang="en-US" altLang="zh-CN" dirty="0"/>
              <a:t>   -175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&gt;&gt;&gt;07</a:t>
            </a:r>
          </a:p>
          <a:p>
            <a:pPr marL="36576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SyntaxError</a:t>
            </a:r>
            <a:r>
              <a:rPr lang="en-US" altLang="zh-CN" dirty="0">
                <a:solidFill>
                  <a:srgbClr val="FF0000"/>
                </a:solidFill>
              </a:rPr>
              <a:t>: invalid token</a:t>
            </a:r>
            <a:endParaRPr lang="zh-CN" altLang="zh-CN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dirty="0"/>
              <a:t>&gt;&gt;&gt;0</a:t>
            </a:r>
          </a:p>
          <a:p>
            <a:pPr marL="36576" indent="0" eaLnBrk="1" hangingPunct="1">
              <a:buNone/>
              <a:defRPr/>
            </a:pPr>
            <a:r>
              <a:rPr lang="en-US" altLang="zh-CN" dirty="0"/>
              <a:t>   0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marL="36576" indent="0" eaLnBrk="1" hangingPunct="1">
              <a:buNone/>
              <a:defRPr/>
            </a:pPr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if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if </a:t>
            </a:r>
            <a:r>
              <a:rPr lang="zh-CN" altLang="zh-CN" dirty="0"/>
              <a:t>逻辑表达式</a:t>
            </a:r>
            <a:r>
              <a:rPr lang="en-US" altLang="zh-CN" dirty="0"/>
              <a:t>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语句块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else: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语句块</a:t>
            </a:r>
            <a:r>
              <a:rPr lang="en-US" altLang="zh-CN" dirty="0"/>
              <a:t>2</a:t>
            </a:r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x=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if </a:t>
            </a:r>
            <a:r>
              <a:rPr lang="en-US" altLang="zh-CN" dirty="0" err="1"/>
              <a:t>x%2</a:t>
            </a:r>
            <a:r>
              <a:rPr lang="en-US" altLang="zh-CN" dirty="0"/>
              <a:t>==0: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    print("</a:t>
            </a:r>
            <a:r>
              <a:rPr lang="zh-CN" altLang="zh-CN" dirty="0"/>
              <a:t>偶数</a:t>
            </a:r>
            <a:r>
              <a:rPr lang="en-US" altLang="zh-CN" dirty="0"/>
              <a:t>")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else: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     print("</a:t>
            </a:r>
            <a:r>
              <a:rPr lang="zh-CN" altLang="zh-CN" dirty="0"/>
              <a:t>奇数</a:t>
            </a:r>
            <a:r>
              <a:rPr lang="en-US" altLang="zh-CN" dirty="0"/>
              <a:t>")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789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计算水费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为鼓励居民节约用水，自来水公司采取按用水量阶梯式计价的办法，居民应交水费</a:t>
            </a:r>
            <a:r>
              <a:rPr lang="en-US" altLang="zh-CN" dirty="0"/>
              <a:t>y</a:t>
            </a:r>
            <a:r>
              <a:rPr lang="zh-CN" altLang="zh-CN" dirty="0"/>
              <a:t>（元）与月用水量</a:t>
            </a:r>
            <a:r>
              <a:rPr lang="en-US" altLang="zh-CN" dirty="0"/>
              <a:t>x</a:t>
            </a:r>
            <a:r>
              <a:rPr lang="zh-CN" altLang="zh-CN" dirty="0"/>
              <a:t>（吨）相关：当</a:t>
            </a:r>
            <a:r>
              <a:rPr lang="en-US" altLang="zh-CN" dirty="0"/>
              <a:t>x</a:t>
            </a:r>
            <a:r>
              <a:rPr lang="zh-CN" altLang="zh-CN" dirty="0"/>
              <a:t>不超过</a:t>
            </a:r>
            <a:r>
              <a:rPr lang="en-US" altLang="zh-CN" dirty="0"/>
              <a:t>15</a:t>
            </a:r>
            <a:r>
              <a:rPr lang="zh-CN" altLang="zh-CN" dirty="0"/>
              <a:t>吨时，</a:t>
            </a:r>
            <a:r>
              <a:rPr lang="en-US" altLang="zh-CN" dirty="0"/>
              <a:t>y=</a:t>
            </a:r>
            <a:r>
              <a:rPr lang="en-US" altLang="zh-CN" dirty="0" err="1"/>
              <a:t>4x</a:t>
            </a:r>
            <a:r>
              <a:rPr lang="en-US" altLang="zh-CN" dirty="0"/>
              <a:t>/3</a:t>
            </a:r>
            <a:r>
              <a:rPr lang="zh-CN" altLang="zh-CN" dirty="0"/>
              <a:t>；超过后，</a:t>
            </a:r>
            <a:r>
              <a:rPr lang="en-US" altLang="zh-CN" dirty="0"/>
              <a:t>y=</a:t>
            </a:r>
            <a:r>
              <a:rPr lang="en-US" altLang="zh-CN" dirty="0" err="1"/>
              <a:t>2.5x</a:t>
            </a:r>
            <a:r>
              <a:rPr lang="en-US" altLang="zh-CN" dirty="0"/>
              <a:t>−17.5,</a:t>
            </a:r>
            <a:r>
              <a:rPr lang="zh-CN" altLang="zh-CN" dirty="0"/>
              <a:t>小数部分保留</a:t>
            </a:r>
            <a:r>
              <a:rPr lang="en-US" altLang="zh-CN" dirty="0"/>
              <a:t>2</a:t>
            </a:r>
            <a:r>
              <a:rPr lang="zh-CN" altLang="zh-CN" dirty="0"/>
              <a:t>位。请编写程序实现水费的计算。</a:t>
            </a:r>
            <a:endParaRPr lang="en-US" altLang="zh-CN" dirty="0"/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x=float(input())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if x&lt;=15: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y=4*x/3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else: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y=2.5*x-17.5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print("{:.</a:t>
            </a:r>
            <a:r>
              <a:rPr lang="en-US" altLang="zh-CN" dirty="0" err="1"/>
              <a:t>2f</a:t>
            </a:r>
            <a:r>
              <a:rPr lang="en-US" altLang="zh-CN" dirty="0"/>
              <a:t>}".format(y))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311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</a:t>
            </a:r>
            <a:r>
              <a:rPr lang="zh-CN" altLang="zh-CN" b="1" dirty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variable in </a:t>
            </a:r>
            <a:r>
              <a:rPr lang="zh-CN" altLang="zh-CN" dirty="0"/>
              <a:t>列表</a:t>
            </a:r>
            <a:r>
              <a:rPr lang="en-US" altLang="zh-CN" dirty="0"/>
              <a:t>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语句块</a:t>
            </a:r>
            <a:endParaRPr lang="en-US" altLang="zh-CN" dirty="0"/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for</a:t>
            </a:r>
            <a:r>
              <a:rPr lang="zh-CN" altLang="zh-CN" dirty="0"/>
              <a:t>后面的变量先被赋给列表的第一个值，并执行下面的代码块。然后变量被赋给列表中的第二个值，再次执行代码块。该过程一直继续，直到穷尽这个列表。语句块缩进表示它是属于</a:t>
            </a:r>
            <a:r>
              <a:rPr lang="en-US" altLang="zh-CN" dirty="0"/>
              <a:t>for</a:t>
            </a:r>
            <a:r>
              <a:rPr lang="zh-CN" altLang="zh-CN" dirty="0"/>
              <a:t>代码块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985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 2-5</a:t>
            </a:r>
            <a:r>
              <a:rPr lang="zh-CN" altLang="zh-CN" dirty="0"/>
              <a:t>】遍历列表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[1,2,3,4]: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 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zh-CN" dirty="0"/>
          </a:p>
          <a:p>
            <a:pPr marL="36576" indent="0">
              <a:buNone/>
            </a:pPr>
            <a:r>
              <a:rPr lang="zh-CN" altLang="en-US" dirty="0"/>
              <a:t>输出：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1</a:t>
            </a:r>
          </a:p>
          <a:p>
            <a:pPr marL="36576" indent="0">
              <a:buNone/>
            </a:pPr>
            <a:r>
              <a:rPr lang="en-US" altLang="zh-CN" dirty="0"/>
              <a:t>2</a:t>
            </a:r>
          </a:p>
          <a:p>
            <a:pPr marL="36576" indent="0">
              <a:buNone/>
            </a:pPr>
            <a:r>
              <a:rPr lang="en-US" altLang="zh-CN" dirty="0"/>
              <a:t>3</a:t>
            </a:r>
          </a:p>
          <a:p>
            <a:pPr marL="36576" indent="0">
              <a:buNone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962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range(start</a:t>
            </a:r>
            <a:r>
              <a:rPr lang="zh-CN" altLang="zh-CN" dirty="0"/>
              <a:t>，</a:t>
            </a:r>
            <a:r>
              <a:rPr lang="en-US" altLang="zh-CN" dirty="0"/>
              <a:t>stop</a:t>
            </a:r>
            <a:r>
              <a:rPr lang="zh-CN" altLang="zh-CN" dirty="0"/>
              <a:t>，</a:t>
            </a:r>
            <a:r>
              <a:rPr lang="en-US" altLang="zh-CN" dirty="0"/>
              <a:t>step)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start:</a:t>
            </a:r>
            <a:r>
              <a:rPr lang="zh-CN" altLang="zh-CN" dirty="0"/>
              <a:t>计数从</a:t>
            </a:r>
            <a:r>
              <a:rPr lang="en-US" altLang="zh-CN" dirty="0"/>
              <a:t>start</a:t>
            </a:r>
            <a:r>
              <a:rPr lang="zh-CN" altLang="zh-CN" dirty="0"/>
              <a:t>开始。默认是从</a:t>
            </a:r>
            <a:r>
              <a:rPr lang="en-US" altLang="zh-CN" dirty="0"/>
              <a:t>0</a:t>
            </a:r>
            <a:r>
              <a:rPr lang="zh-CN" altLang="zh-CN" dirty="0"/>
              <a:t>开始。例如</a:t>
            </a:r>
            <a:r>
              <a:rPr lang="en-US" altLang="zh-CN" dirty="0"/>
              <a:t>range</a:t>
            </a: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）等价于</a:t>
            </a:r>
            <a:r>
              <a:rPr lang="en-US" altLang="zh-CN" dirty="0"/>
              <a:t>range</a:t>
            </a:r>
            <a:r>
              <a:rPr lang="zh-CN" altLang="zh-CN" dirty="0"/>
              <a:t>（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</a:p>
          <a:p>
            <a:r>
              <a:rPr lang="en-US" altLang="zh-CN" dirty="0"/>
              <a:t>stop: </a:t>
            </a:r>
            <a:r>
              <a:rPr lang="zh-CN" altLang="zh-CN" dirty="0"/>
              <a:t>计数到</a:t>
            </a:r>
            <a:r>
              <a:rPr lang="en-US" altLang="zh-CN" dirty="0"/>
              <a:t>stop</a:t>
            </a:r>
            <a:r>
              <a:rPr lang="zh-CN" altLang="zh-CN" dirty="0"/>
              <a:t>结束，但不包括</a:t>
            </a:r>
            <a:r>
              <a:rPr lang="en-US" altLang="zh-CN" dirty="0"/>
              <a:t> stop</a:t>
            </a:r>
            <a:r>
              <a:rPr lang="zh-CN" altLang="zh-CN" dirty="0"/>
              <a:t>。例如：</a:t>
            </a:r>
            <a:r>
              <a:rPr lang="en-US" altLang="zh-CN" dirty="0"/>
              <a:t>list(range</a:t>
            </a:r>
            <a:r>
              <a:rPr lang="zh-CN" altLang="zh-CN" dirty="0"/>
              <a:t>（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/>
              <a:t>)</a:t>
            </a:r>
            <a:r>
              <a:rPr lang="zh-CN" altLang="zh-CN" dirty="0"/>
              <a:t>是</a:t>
            </a:r>
            <a:r>
              <a:rPr lang="en-US" altLang="zh-CN" dirty="0"/>
              <a:t>[0, 1, 2, 3, 4]</a:t>
            </a:r>
            <a:r>
              <a:rPr lang="zh-CN" altLang="zh-CN" dirty="0"/>
              <a:t>没有</a:t>
            </a:r>
            <a:r>
              <a:rPr lang="en-US" altLang="zh-CN" dirty="0"/>
              <a:t>5 </a:t>
            </a:r>
            <a:endParaRPr lang="zh-CN" altLang="zh-CN" dirty="0"/>
          </a:p>
          <a:p>
            <a:r>
              <a:rPr lang="en-US" altLang="zh-CN" dirty="0"/>
              <a:t>step</a:t>
            </a:r>
            <a:r>
              <a:rPr lang="zh-CN" altLang="zh-CN" dirty="0"/>
              <a:t>：步长，默认为</a:t>
            </a:r>
            <a:r>
              <a:rPr lang="en-US" altLang="zh-CN" dirty="0"/>
              <a:t>1</a:t>
            </a:r>
            <a:r>
              <a:rPr lang="zh-CN" altLang="zh-CN" dirty="0"/>
              <a:t>。例如：</a:t>
            </a:r>
            <a:r>
              <a:rPr lang="en-US" altLang="zh-CN" dirty="0"/>
              <a:t>range</a:t>
            </a:r>
            <a:r>
              <a:rPr lang="zh-CN" altLang="zh-CN" dirty="0"/>
              <a:t>（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5</a:t>
            </a:r>
            <a:r>
              <a:rPr lang="zh-CN" altLang="zh-CN" dirty="0"/>
              <a:t>）等价于</a:t>
            </a:r>
            <a:r>
              <a:rPr lang="en-US" altLang="zh-CN" dirty="0"/>
              <a:t>range(0, 5, 1)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316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函数实例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&gt;&gt;&gt; list(range(10))         # </a:t>
            </a:r>
            <a:r>
              <a:rPr lang="zh-CN" altLang="zh-CN" dirty="0"/>
              <a:t>从</a:t>
            </a:r>
            <a:r>
              <a:rPr lang="en-US" altLang="zh-CN" dirty="0"/>
              <a:t> 0 </a:t>
            </a:r>
            <a:r>
              <a:rPr lang="zh-CN" altLang="zh-CN" dirty="0"/>
              <a:t>开始到</a:t>
            </a:r>
            <a:r>
              <a:rPr lang="en-US" altLang="zh-CN" dirty="0"/>
              <a:t> 10</a:t>
            </a:r>
            <a:r>
              <a:rPr lang="zh-CN" altLang="zh-CN" dirty="0"/>
              <a:t>，不包括</a:t>
            </a:r>
            <a:r>
              <a:rPr lang="en-US" altLang="zh-CN" dirty="0"/>
              <a:t>10</a:t>
            </a:r>
            <a:endParaRPr lang="zh-CN" altLang="zh-CN" dirty="0"/>
          </a:p>
          <a:p>
            <a:r>
              <a:rPr lang="en-US" altLang="zh-CN" dirty="0"/>
              <a:t>   [0, 1, 2, 3, 4, 5, 6, 7, 8, 9 ]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&gt;&gt;&gt; list(range(1,11))       # </a:t>
            </a:r>
            <a:r>
              <a:rPr lang="zh-CN" altLang="zh-CN" dirty="0"/>
              <a:t>从</a:t>
            </a:r>
            <a:r>
              <a:rPr lang="en-US" altLang="zh-CN" dirty="0"/>
              <a:t> 1 </a:t>
            </a:r>
            <a:r>
              <a:rPr lang="zh-CN" altLang="zh-CN" dirty="0"/>
              <a:t>开始到</a:t>
            </a:r>
            <a:r>
              <a:rPr lang="en-US" altLang="zh-CN" dirty="0"/>
              <a:t>11 </a:t>
            </a:r>
            <a:endParaRPr lang="zh-CN" altLang="zh-CN" dirty="0"/>
          </a:p>
          <a:p>
            <a:r>
              <a:rPr lang="en-US" altLang="zh-CN" dirty="0"/>
              <a:t>[1, 2, 3, 4, 5, 6, 7, 8, 9, 10]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&gt;&gt;&gt; list(range(0, 30, 4))   # </a:t>
            </a:r>
            <a:r>
              <a:rPr lang="zh-CN" altLang="zh-CN" dirty="0"/>
              <a:t>步长为</a:t>
            </a:r>
            <a:r>
              <a:rPr lang="en-US" altLang="zh-CN" dirty="0"/>
              <a:t> 4</a:t>
            </a:r>
            <a:endParaRPr lang="zh-CN" altLang="zh-CN" dirty="0"/>
          </a:p>
          <a:p>
            <a:r>
              <a:rPr lang="en-US" altLang="zh-CN" dirty="0"/>
              <a:t>[0, 4, 8, 12, 16, 20, 24, 28]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&gt;&gt;&gt; list(range(0, -10, -1)) # </a:t>
            </a:r>
            <a:r>
              <a:rPr lang="zh-CN" altLang="zh-CN" dirty="0"/>
              <a:t>步长为负数</a:t>
            </a:r>
          </a:p>
          <a:p>
            <a:r>
              <a:rPr lang="en-US" altLang="zh-CN" dirty="0"/>
              <a:t>[0, -1, -2, -3, -4, -5, -6, -7, -8, -9]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785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它可以求列表的和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如何求</a:t>
            </a:r>
            <a:r>
              <a:rPr lang="en-US" altLang="zh-CN" dirty="0">
                <a:solidFill>
                  <a:srgbClr val="FF0000"/>
                </a:solidFill>
              </a:rPr>
              <a:t>1+2+3+...+10</a:t>
            </a:r>
            <a:r>
              <a:rPr lang="zh-CN" altLang="en-US" dirty="0">
                <a:solidFill>
                  <a:srgbClr val="FF0000"/>
                </a:solidFill>
              </a:rPr>
              <a:t>的和？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en-US" altLang="zh-CN" dirty="0"/>
              <a:t>&gt;&gt;&gt;sum([1,2,3,4,5,6,7,8,9,10])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55</a:t>
            </a:r>
          </a:p>
          <a:p>
            <a:pPr marL="36576" indent="0">
              <a:buNone/>
            </a:pPr>
            <a:r>
              <a:rPr lang="zh-CN" altLang="en-US" dirty="0"/>
              <a:t>或：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&gt;&gt;&gt;sum(list(range(1,11)))</a:t>
            </a:r>
            <a:endParaRPr lang="zh-CN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959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 2-6</a:t>
            </a:r>
            <a:r>
              <a:rPr lang="zh-CN" altLang="zh-CN" dirty="0"/>
              <a:t>】输入</a:t>
            </a:r>
            <a:r>
              <a:rPr lang="en-US" altLang="zh-CN" dirty="0"/>
              <a:t>n</a:t>
            </a:r>
            <a:r>
              <a:rPr lang="zh-CN" altLang="zh-CN" dirty="0"/>
              <a:t>（</a:t>
            </a:r>
            <a:r>
              <a:rPr lang="en-US" altLang="zh-CN" dirty="0"/>
              <a:t>n&gt;=10</a:t>
            </a:r>
            <a:r>
              <a:rPr lang="zh-CN" altLang="zh-CN" dirty="0"/>
              <a:t>）</a:t>
            </a:r>
            <a:r>
              <a:rPr lang="en-US" altLang="zh-CN" dirty="0"/>
              <a:t>,</a:t>
            </a:r>
            <a:r>
              <a:rPr lang="zh-CN" altLang="zh-CN" dirty="0"/>
              <a:t>求</a:t>
            </a:r>
            <a:r>
              <a:rPr lang="en-US" altLang="zh-CN" dirty="0"/>
              <a:t> 1+2+...+n</a:t>
            </a:r>
            <a:r>
              <a:rPr lang="zh-CN" altLang="zh-CN" dirty="0"/>
              <a:t>之和。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s=sum(list(range(</a:t>
            </a:r>
            <a:r>
              <a:rPr lang="en-US" altLang="zh-CN" dirty="0" err="1"/>
              <a:t>n+1</a:t>
            </a:r>
            <a:r>
              <a:rPr lang="en-US" altLang="zh-CN" dirty="0"/>
              <a:t>)))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print(s)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666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 2-7</a:t>
            </a:r>
            <a:r>
              <a:rPr lang="zh-CN" altLang="zh-CN" dirty="0"/>
              <a:t>】输入</a:t>
            </a:r>
            <a:r>
              <a:rPr lang="en-US" altLang="zh-CN" dirty="0"/>
              <a:t>n</a:t>
            </a:r>
            <a:r>
              <a:rPr lang="zh-CN" altLang="zh-CN" dirty="0"/>
              <a:t>（</a:t>
            </a:r>
            <a:r>
              <a:rPr lang="en-US" altLang="zh-CN" dirty="0"/>
              <a:t>n&gt;=5</a:t>
            </a:r>
            <a:r>
              <a:rPr lang="zh-CN" altLang="zh-CN" dirty="0"/>
              <a:t>）求</a:t>
            </a:r>
            <a:r>
              <a:rPr lang="en-US" altLang="zh-CN" dirty="0"/>
              <a:t>n!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factor=list(range(</a:t>
            </a:r>
            <a:r>
              <a:rPr lang="en-US" altLang="zh-CN" dirty="0" err="1"/>
              <a:t>1,n+1</a:t>
            </a:r>
            <a:r>
              <a:rPr lang="en-US" altLang="zh-CN" dirty="0"/>
              <a:t>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f=1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factor: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f=f*</a:t>
            </a:r>
            <a:r>
              <a:rPr lang="en-US" altLang="zh-CN" dirty="0" err="1"/>
              <a:t>i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print(f)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910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列表元素的计算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&gt;&gt;&gt;a=3</a:t>
            </a:r>
          </a:p>
          <a:p>
            <a:r>
              <a:rPr lang="en-US" altLang="zh-CN" dirty="0"/>
              <a:t>&gt;&gt;&gt;b=7</a:t>
            </a:r>
          </a:p>
          <a:p>
            <a:r>
              <a:rPr lang="en-US" altLang="zh-CN" dirty="0"/>
              <a:t>&gt;&gt;&gt;</a:t>
            </a:r>
            <a:r>
              <a:rPr lang="en-US" altLang="zh-CN" dirty="0" err="1"/>
              <a:t>lst</a:t>
            </a:r>
            <a:r>
              <a:rPr lang="en-US" altLang="zh-CN" dirty="0"/>
              <a:t>=[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&gt;&gt;&gt;</a:t>
            </a:r>
            <a:r>
              <a:rPr lang="en-US" altLang="zh-CN" dirty="0" err="1"/>
              <a:t>lst</a:t>
            </a:r>
            <a:endParaRPr lang="en-US" altLang="zh-CN" dirty="0"/>
          </a:p>
          <a:p>
            <a:r>
              <a:rPr lang="en-US" altLang="zh-CN" dirty="0"/>
              <a:t>[3,7]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34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二进制，八进制，十六进制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827583" y="1417638"/>
            <a:ext cx="8110041" cy="496411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0b</a:t>
            </a:r>
            <a:r>
              <a:rPr lang="zh-CN" altLang="zh-CN" dirty="0"/>
              <a:t>或</a:t>
            </a:r>
            <a:r>
              <a:rPr lang="en-US" altLang="zh-CN" dirty="0" err="1"/>
              <a:t>0B</a:t>
            </a:r>
            <a:r>
              <a:rPr lang="en-US" altLang="zh-CN" dirty="0"/>
              <a:t> </a:t>
            </a:r>
            <a:r>
              <a:rPr lang="zh-CN" altLang="zh-CN" dirty="0"/>
              <a:t>代表二进制 </a:t>
            </a:r>
          </a:p>
          <a:p>
            <a:r>
              <a:rPr lang="en-US" altLang="zh-CN" dirty="0" err="1"/>
              <a:t>0o</a:t>
            </a:r>
            <a:r>
              <a:rPr lang="zh-CN" altLang="zh-CN" dirty="0"/>
              <a:t>或</a:t>
            </a:r>
            <a:r>
              <a:rPr lang="en-US" altLang="zh-CN" dirty="0" err="1"/>
              <a:t>0O</a:t>
            </a:r>
            <a:r>
              <a:rPr lang="en-US" altLang="zh-CN" dirty="0"/>
              <a:t> </a:t>
            </a:r>
            <a:r>
              <a:rPr lang="zh-CN" altLang="zh-CN" dirty="0"/>
              <a:t>代表八进制 </a:t>
            </a:r>
          </a:p>
          <a:p>
            <a:r>
              <a:rPr lang="en-US" altLang="zh-CN" dirty="0" err="1"/>
              <a:t>0x</a:t>
            </a:r>
            <a:r>
              <a:rPr lang="en-US" altLang="zh-CN" dirty="0"/>
              <a:t> </a:t>
            </a:r>
            <a:r>
              <a:rPr lang="zh-CN" altLang="zh-CN" dirty="0"/>
              <a:t>或</a:t>
            </a:r>
            <a:r>
              <a:rPr lang="en-US" altLang="zh-CN" dirty="0" err="1"/>
              <a:t>0X</a:t>
            </a:r>
            <a:r>
              <a:rPr lang="en-US" altLang="zh-CN" dirty="0"/>
              <a:t> </a:t>
            </a:r>
            <a:r>
              <a:rPr lang="zh-CN" altLang="zh-CN" dirty="0"/>
              <a:t>代表十六进制</a:t>
            </a:r>
            <a:endParaRPr lang="en-US" altLang="zh-CN" dirty="0"/>
          </a:p>
          <a:p>
            <a:r>
              <a:rPr lang="en-US" altLang="zh-CN" dirty="0"/>
              <a:t>&gt;&gt;&gt;</a:t>
            </a:r>
            <a:r>
              <a:rPr lang="en-US" altLang="zh-CN" dirty="0" err="1"/>
              <a:t>0b10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 2</a:t>
            </a:r>
          </a:p>
          <a:p>
            <a:r>
              <a:rPr lang="en-US" altLang="zh-CN" dirty="0"/>
              <a:t>&gt;&gt;&gt;</a:t>
            </a:r>
            <a:r>
              <a:rPr lang="en-US" altLang="zh-CN" dirty="0" err="1"/>
              <a:t>0o10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8</a:t>
            </a:r>
          </a:p>
          <a:p>
            <a:r>
              <a:rPr lang="en-US" altLang="zh-CN" dirty="0"/>
              <a:t>&gt;&gt;&gt;</a:t>
            </a:r>
            <a:r>
              <a:rPr lang="en-US" altLang="zh-CN" dirty="0" err="1"/>
              <a:t>0x10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16</a:t>
            </a:r>
            <a:endParaRPr lang="zh-CN" altLang="zh-CN" dirty="0"/>
          </a:p>
          <a:p>
            <a:pPr>
              <a:defRPr/>
            </a:pPr>
            <a:endParaRPr lang="en-US" altLang="zh-CN" dirty="0">
              <a:latin typeface="华文中宋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列表和</a:t>
            </a:r>
            <a:r>
              <a:rPr lang="en-US" altLang="zh-CN" dirty="0"/>
              <a:t>for</a:t>
            </a:r>
            <a:r>
              <a:rPr lang="zh-CN" altLang="en-US" dirty="0"/>
              <a:t>结合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&gt;&gt;&gt;a=</a:t>
            </a:r>
            <a:r>
              <a:rPr lang="en-US" altLang="zh-CN" dirty="0" err="1"/>
              <a:t>1;b</a:t>
            </a:r>
            <a:r>
              <a:rPr lang="en-US" altLang="zh-CN" dirty="0"/>
              <a:t>=</a:t>
            </a:r>
            <a:r>
              <a:rPr lang="en-US" altLang="zh-CN" dirty="0" err="1"/>
              <a:t>2;c</a:t>
            </a:r>
            <a:r>
              <a:rPr lang="en-US" altLang="zh-CN" dirty="0"/>
              <a:t>=</a:t>
            </a:r>
            <a:r>
              <a:rPr lang="en-US" altLang="zh-CN" dirty="0" err="1"/>
              <a:t>3;d</a:t>
            </a:r>
            <a:r>
              <a:rPr lang="en-US" altLang="zh-CN" dirty="0"/>
              <a:t>=4</a:t>
            </a:r>
          </a:p>
          <a:p>
            <a:r>
              <a:rPr lang="en-US" altLang="zh-CN" dirty="0"/>
              <a:t>&gt;&gt;&gt;[</a:t>
            </a:r>
            <a:r>
              <a:rPr lang="en-US" altLang="zh-CN" dirty="0" err="1"/>
              <a:t>a,b,c,d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[1,2,3,4]</a:t>
            </a:r>
          </a:p>
          <a:p>
            <a:r>
              <a:rPr lang="en-US" altLang="zh-CN" dirty="0"/>
              <a:t>&gt;&gt;&gt;for </a:t>
            </a:r>
            <a:r>
              <a:rPr lang="en-US" altLang="zh-CN" dirty="0" err="1"/>
              <a:t>i</a:t>
            </a:r>
            <a:r>
              <a:rPr lang="en-US" altLang="zh-CN" dirty="0"/>
              <a:t> in range(1,5):print(</a:t>
            </a:r>
            <a:r>
              <a:rPr lang="en-US" altLang="zh-CN" dirty="0" err="1"/>
              <a:t>i,end</a:t>
            </a:r>
            <a:r>
              <a:rPr lang="en-US" altLang="zh-CN" dirty="0"/>
              <a:t>=“ “)</a:t>
            </a:r>
          </a:p>
          <a:p>
            <a:r>
              <a:rPr lang="en-US" altLang="zh-CN" dirty="0"/>
              <a:t>1,2,3,4</a:t>
            </a:r>
          </a:p>
          <a:p>
            <a:r>
              <a:rPr lang="en-US" altLang="zh-CN" dirty="0"/>
              <a:t>&gt;&gt;&gt;</a:t>
            </a:r>
            <a:r>
              <a:rPr lang="en-US" altLang="zh-CN" dirty="0" err="1"/>
              <a:t>lst</a:t>
            </a:r>
            <a:r>
              <a:rPr lang="en-US" altLang="zh-CN" dirty="0"/>
              <a:t>=[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range(1,5)]</a:t>
            </a:r>
          </a:p>
          <a:p>
            <a:r>
              <a:rPr lang="en-US" altLang="zh-CN"/>
              <a:t>lst</a:t>
            </a:r>
            <a:endParaRPr lang="en-US" altLang="zh-CN" dirty="0"/>
          </a:p>
          <a:p>
            <a:r>
              <a:rPr lang="en-US" altLang="zh-CN" dirty="0"/>
              <a:t>[1,2,3,4]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455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列表推导式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列表推导式是从一个或者多个列表快速简洁地创建列表的一种方法，又被称为列表解析。它可以将循环和条件判断结合，从而避免语法冗长的代码，同时提高程序性能。</a:t>
            </a:r>
            <a:endParaRPr lang="en-US" altLang="zh-CN" dirty="0"/>
          </a:p>
          <a:p>
            <a:r>
              <a:rPr lang="en-US" altLang="zh-CN" dirty="0"/>
              <a:t>[ expression for item in </a:t>
            </a:r>
            <a:r>
              <a:rPr lang="en-US" altLang="zh-CN" dirty="0" err="1"/>
              <a:t>iterable</a:t>
            </a:r>
            <a:r>
              <a:rPr lang="en-US" altLang="zh-CN" dirty="0"/>
              <a:t> ]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输出表达式      变量</a:t>
            </a:r>
            <a:endParaRPr lang="zh-CN" altLang="zh-CN" dirty="0"/>
          </a:p>
          <a:p>
            <a:pPr lvl="0"/>
            <a:r>
              <a:rPr lang="en-US" altLang="zh-CN" dirty="0"/>
              <a:t>&gt;&gt;&gt;</a:t>
            </a:r>
            <a:r>
              <a:rPr lang="en-US" altLang="zh-CN" dirty="0" err="1"/>
              <a:t>nl</a:t>
            </a:r>
            <a:r>
              <a:rPr lang="en-US" altLang="zh-CN" dirty="0"/>
              <a:t> = [2*number for number in [1,2,3,4,5]]</a:t>
            </a:r>
            <a:endParaRPr lang="zh-CN" altLang="zh-CN" dirty="0"/>
          </a:p>
          <a:p>
            <a:r>
              <a:rPr lang="en-US" altLang="zh-CN" dirty="0"/>
              <a:t>&gt;&gt;&gt;</a:t>
            </a:r>
            <a:r>
              <a:rPr lang="en-US" altLang="zh-CN" dirty="0" err="1"/>
              <a:t>nl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[2, 4, 6, 8, 10]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115616" y="3501008"/>
            <a:ext cx="1800200" cy="43204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19872" y="3501008"/>
            <a:ext cx="79208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835696" y="3789040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851920" y="3789040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21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带条件的列表解析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altLang="zh-CN" dirty="0"/>
              <a:t>[expression for item in </a:t>
            </a:r>
            <a:r>
              <a:rPr lang="en-US" altLang="zh-CN" dirty="0" err="1"/>
              <a:t>iterable</a:t>
            </a:r>
            <a:r>
              <a:rPr lang="en-US" altLang="zh-CN" dirty="0"/>
              <a:t> if condition]</a:t>
            </a:r>
            <a:endParaRPr lang="zh-CN" altLang="zh-CN" dirty="0"/>
          </a:p>
          <a:p>
            <a:r>
              <a:rPr lang="en-US" altLang="zh-CN" dirty="0"/>
              <a:t>&gt;&gt;&gt;  </a:t>
            </a:r>
            <a:r>
              <a:rPr lang="en-US" altLang="zh-CN" dirty="0" err="1"/>
              <a:t>nl</a:t>
            </a:r>
            <a:r>
              <a:rPr lang="en-US" altLang="zh-CN" dirty="0"/>
              <a:t>=[number for number in  </a:t>
            </a:r>
            <a:r>
              <a:rPr lang="zh-CN" altLang="en-US" dirty="0"/>
              <a:t>     </a:t>
            </a:r>
            <a:r>
              <a:rPr lang="en-US" altLang="zh-CN" dirty="0"/>
              <a:t>range(1,8) if number % 2 == 1]   </a:t>
            </a:r>
            <a:r>
              <a:rPr lang="zh-CN" altLang="en-US" dirty="0"/>
              <a:t>可选</a:t>
            </a:r>
            <a:endParaRPr lang="zh-CN" altLang="zh-CN" dirty="0"/>
          </a:p>
          <a:p>
            <a:r>
              <a:rPr lang="en-US" altLang="zh-CN" dirty="0"/>
              <a:t> &gt;&gt;&gt;  </a:t>
            </a:r>
            <a:r>
              <a:rPr lang="en-US" altLang="zh-CN" dirty="0" err="1"/>
              <a:t>number_list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[1, 3, 5, 7]</a:t>
            </a: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724128" y="1700808"/>
            <a:ext cx="187220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804248" y="213285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05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 2-8</a:t>
            </a:r>
            <a:r>
              <a:rPr lang="zh-CN" altLang="zh-CN" dirty="0"/>
              <a:t>】【例</a:t>
            </a:r>
            <a:r>
              <a:rPr lang="en-US" altLang="zh-CN" dirty="0"/>
              <a:t> 2-9</a:t>
            </a:r>
            <a:r>
              <a:rPr lang="zh-CN" altLang="zh-CN" dirty="0"/>
              <a:t>】求</a:t>
            </a:r>
            <a:r>
              <a:rPr lang="zh-CN" altLang="en-US" dirty="0"/>
              <a:t>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求</a:t>
            </a:r>
            <a:r>
              <a:rPr lang="en-US" altLang="zh-CN" dirty="0"/>
              <a:t>1+1/2+...+1/20</a:t>
            </a:r>
            <a:r>
              <a:rPr lang="zh-CN" altLang="zh-CN" dirty="0"/>
              <a:t>之和</a:t>
            </a:r>
            <a:endParaRPr lang="en-US" altLang="zh-CN" dirty="0"/>
          </a:p>
          <a:p>
            <a:r>
              <a:rPr lang="en-US" altLang="zh-CN" dirty="0"/>
              <a:t>print(sum([1/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range(1,21)]))</a:t>
            </a:r>
          </a:p>
          <a:p>
            <a:endParaRPr lang="en-US" altLang="zh-CN" dirty="0"/>
          </a:p>
          <a:p>
            <a:r>
              <a:rPr lang="zh-CN" altLang="zh-CN" dirty="0"/>
              <a:t>求</a:t>
            </a:r>
            <a:r>
              <a:rPr lang="en-US" altLang="zh-CN" dirty="0"/>
              <a:t> 1-1/2+1/3-1/4+...</a:t>
            </a:r>
            <a:r>
              <a:rPr lang="zh-CN" altLang="zh-CN" dirty="0"/>
              <a:t>之前</a:t>
            </a:r>
            <a:r>
              <a:rPr lang="en-US" altLang="zh-CN" dirty="0"/>
              <a:t>n</a:t>
            </a:r>
            <a:r>
              <a:rPr lang="zh-CN" altLang="zh-CN" dirty="0"/>
              <a:t>项和</a:t>
            </a:r>
            <a:r>
              <a:rPr lang="en-US" altLang="zh-CN" dirty="0"/>
              <a:t>(n&gt;=10)</a:t>
            </a:r>
          </a:p>
          <a:p>
            <a:pPr marL="36576" indent="0">
              <a:buNone/>
            </a:pP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print(sum([1/</a:t>
            </a:r>
            <a:r>
              <a:rPr lang="en-US" altLang="zh-CN" dirty="0" err="1"/>
              <a:t>i</a:t>
            </a:r>
            <a:r>
              <a:rPr lang="en-US" altLang="zh-CN" dirty="0"/>
              <a:t> if </a:t>
            </a:r>
            <a:r>
              <a:rPr lang="en-US" altLang="zh-CN" dirty="0" err="1"/>
              <a:t>i%2</a:t>
            </a:r>
            <a:r>
              <a:rPr lang="en-US" altLang="zh-CN" dirty="0"/>
              <a:t>==1 else -1/</a:t>
            </a:r>
            <a:r>
              <a:rPr lang="en-US" altLang="zh-CN" dirty="0" err="1"/>
              <a:t>i</a:t>
            </a:r>
            <a:r>
              <a:rPr lang="en-US" altLang="zh-CN" dirty="0"/>
              <a:t>  for </a:t>
            </a:r>
            <a:r>
              <a:rPr lang="en-US" altLang="zh-CN" dirty="0" err="1"/>
              <a:t>i</a:t>
            </a:r>
            <a:r>
              <a:rPr lang="en-US" altLang="zh-CN" dirty="0"/>
              <a:t> in   \  range(</a:t>
            </a:r>
            <a:r>
              <a:rPr lang="en-US" altLang="zh-CN" dirty="0" err="1"/>
              <a:t>1,n+1</a:t>
            </a:r>
            <a:r>
              <a:rPr lang="en-US" altLang="zh-CN" dirty="0"/>
              <a:t>)]))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611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列表推导式的</a:t>
            </a:r>
            <a:r>
              <a:rPr lang="en-US" altLang="zh-CN" dirty="0"/>
              <a:t>if</a:t>
            </a:r>
            <a:r>
              <a:rPr lang="zh-CN" altLang="zh-CN" dirty="0"/>
              <a:t>条件和条件表达式同时使用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35888" cy="4525963"/>
          </a:xfrm>
        </p:spPr>
        <p:txBody>
          <a:bodyPr/>
          <a:lstStyle/>
          <a:p>
            <a:pPr marL="36576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 2-10</a:t>
            </a:r>
            <a:r>
              <a:rPr lang="zh-CN" altLang="zh-CN" dirty="0"/>
              <a:t>】求</a:t>
            </a:r>
            <a:r>
              <a:rPr lang="en-US" altLang="zh-CN" dirty="0"/>
              <a:t> 1-1/3+1/5-1/7+...-1/47+1/49</a:t>
            </a:r>
          </a:p>
          <a:p>
            <a:r>
              <a:rPr lang="en-US" altLang="zh-CN" dirty="0"/>
              <a:t>&gt;&gt;&gt; [</a:t>
            </a:r>
            <a:r>
              <a:rPr lang="en-US" altLang="zh-CN" dirty="0" err="1"/>
              <a:t>i</a:t>
            </a:r>
            <a:r>
              <a:rPr lang="en-US" altLang="zh-CN" dirty="0"/>
              <a:t> if </a:t>
            </a:r>
            <a:r>
              <a:rPr lang="en-US" altLang="zh-CN" dirty="0" err="1"/>
              <a:t>i%4</a:t>
            </a:r>
            <a:r>
              <a:rPr lang="en-US" altLang="zh-CN" dirty="0"/>
              <a:t>==1 else –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 range(1,50) \</a:t>
            </a:r>
          </a:p>
          <a:p>
            <a:r>
              <a:rPr lang="en-US" altLang="zh-CN" dirty="0"/>
              <a:t>       if </a:t>
            </a:r>
            <a:r>
              <a:rPr lang="en-US" altLang="zh-CN" dirty="0" err="1"/>
              <a:t>i</a:t>
            </a:r>
            <a:r>
              <a:rPr lang="en-US" altLang="zh-CN" dirty="0"/>
              <a:t> %2==1]</a:t>
            </a:r>
            <a:endParaRPr lang="zh-CN" altLang="zh-CN" dirty="0"/>
          </a:p>
          <a:p>
            <a:r>
              <a:rPr lang="en-US" altLang="zh-CN" dirty="0"/>
              <a:t>[1, -3, 5, -7, 9, -11, 13, -15, 17, -19, 21, -23, 25, -27, 29, -31, 33, -35, 37, -39,41, -43, 45, </a:t>
            </a:r>
          </a:p>
          <a:p>
            <a:pPr marL="36576" indent="0">
              <a:buNone/>
            </a:pPr>
            <a:r>
              <a:rPr lang="en-US" altLang="zh-CN" dirty="0"/>
              <a:t>    -47, 49]</a:t>
            </a:r>
          </a:p>
          <a:p>
            <a:pPr marL="36576" indent="0">
              <a:buNone/>
            </a:pPr>
            <a:r>
              <a:rPr lang="en-US" altLang="zh-CN" dirty="0"/>
              <a:t>print(sum([1/</a:t>
            </a:r>
            <a:r>
              <a:rPr lang="en-US" altLang="zh-CN" dirty="0" err="1"/>
              <a:t>i</a:t>
            </a:r>
            <a:r>
              <a:rPr lang="en-US" altLang="zh-CN" dirty="0"/>
              <a:t> if </a:t>
            </a:r>
            <a:r>
              <a:rPr lang="en-US" altLang="zh-CN" dirty="0" err="1"/>
              <a:t>i%4</a:t>
            </a:r>
            <a:r>
              <a:rPr lang="en-US" altLang="zh-CN" dirty="0"/>
              <a:t>==1 else -1/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  \</a:t>
            </a:r>
          </a:p>
          <a:p>
            <a:pPr marL="36576" indent="0">
              <a:buNone/>
            </a:pPr>
            <a:r>
              <a:rPr lang="en-US" altLang="zh-CN" dirty="0"/>
              <a:t>        range(1,50) if </a:t>
            </a:r>
            <a:r>
              <a:rPr lang="en-US" altLang="zh-CN" dirty="0" err="1"/>
              <a:t>i%2</a:t>
            </a:r>
            <a:r>
              <a:rPr lang="en-US" altLang="zh-CN" dirty="0"/>
              <a:t>==1]))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789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求 </a:t>
            </a:r>
            <a:r>
              <a:rPr lang="en-US" altLang="zh-CN" dirty="0"/>
              <a:t>6+66+666+...+666...666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生成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6    </a:t>
            </a:r>
          </a:p>
          <a:p>
            <a:pPr lvl="0"/>
            <a:r>
              <a:rPr lang="en-US" altLang="zh-CN" dirty="0"/>
              <a:t>&gt;&gt;&gt;</a:t>
            </a:r>
            <a:r>
              <a:rPr lang="en-US" altLang="zh-CN" dirty="0" err="1"/>
              <a:t>int</a:t>
            </a:r>
            <a:r>
              <a:rPr lang="en-US" altLang="zh-CN" dirty="0"/>
              <a:t>('6'*5)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    66666</a:t>
            </a:r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print(sum([</a:t>
            </a:r>
            <a:r>
              <a:rPr lang="en-US" altLang="zh-CN" dirty="0" err="1"/>
              <a:t>int</a:t>
            </a:r>
            <a:r>
              <a:rPr lang="en-US" altLang="zh-CN" dirty="0"/>
              <a:t>('6'*</a:t>
            </a:r>
            <a:r>
              <a:rPr lang="en-US" altLang="zh-CN" dirty="0" err="1"/>
              <a:t>i</a:t>
            </a:r>
            <a:r>
              <a:rPr lang="en-US" altLang="zh-CN" dirty="0"/>
              <a:t>) 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1,n+1</a:t>
            </a:r>
            <a:r>
              <a:rPr lang="en-US" altLang="zh-CN" dirty="0"/>
              <a:t>)]))</a:t>
            </a:r>
            <a:endParaRPr lang="zh-CN" altLang="zh-CN" dirty="0"/>
          </a:p>
          <a:p>
            <a:pPr marL="36576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099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2.6 </a:t>
            </a:r>
            <a:r>
              <a:rPr lang="zh-CN" altLang="zh-CN" b="1" dirty="0"/>
              <a:t>格式化输出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&gt;&gt;&gt;x=3.14159</a:t>
            </a:r>
            <a:endParaRPr lang="zh-CN" altLang="zh-CN" dirty="0"/>
          </a:p>
          <a:p>
            <a:r>
              <a:rPr lang="en-US" altLang="zh-CN" dirty="0"/>
              <a:t>&gt;&gt;&gt;y=2*x*3</a:t>
            </a:r>
          </a:p>
          <a:p>
            <a:pPr lvl="0"/>
            <a:r>
              <a:rPr lang="en-US" altLang="zh-CN" dirty="0"/>
              <a:t>&gt;&gt;&gt;print("{0:.</a:t>
            </a:r>
            <a:r>
              <a:rPr lang="en-US" altLang="zh-CN" dirty="0" err="1"/>
              <a:t>2f</a:t>
            </a:r>
            <a:r>
              <a:rPr lang="en-US" altLang="zh-CN" dirty="0"/>
              <a:t>} {1:.</a:t>
            </a:r>
            <a:r>
              <a:rPr lang="en-US" altLang="zh-CN" dirty="0" err="1"/>
              <a:t>2f</a:t>
            </a:r>
            <a:r>
              <a:rPr lang="en-US" altLang="zh-CN" dirty="0"/>
              <a:t>}".format(</a:t>
            </a:r>
            <a:r>
              <a:rPr lang="en-US" altLang="zh-CN" dirty="0" err="1"/>
              <a:t>x,y</a:t>
            </a:r>
            <a:r>
              <a:rPr lang="en-US" altLang="zh-CN" dirty="0"/>
              <a:t>))</a:t>
            </a:r>
            <a:endParaRPr lang="zh-CN" altLang="zh-CN" dirty="0"/>
          </a:p>
          <a:p>
            <a:r>
              <a:rPr lang="en-US" altLang="zh-CN" dirty="0"/>
              <a:t>3.14  18.85</a:t>
            </a:r>
          </a:p>
          <a:p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表示</a:t>
            </a:r>
            <a:r>
              <a:rPr lang="en-US" altLang="zh-CN" dirty="0"/>
              <a:t>format</a:t>
            </a:r>
            <a:r>
              <a:rPr lang="zh-CN" altLang="zh-CN" dirty="0"/>
              <a:t>函数中的第一和第二个参数，</a:t>
            </a:r>
            <a:r>
              <a:rPr lang="en-US" altLang="zh-CN" dirty="0"/>
              <a:t>.</a:t>
            </a:r>
            <a:r>
              <a:rPr lang="en-US" altLang="zh-CN" dirty="0" err="1"/>
              <a:t>2f</a:t>
            </a:r>
            <a:r>
              <a:rPr lang="zh-CN" altLang="zh-CN" dirty="0"/>
              <a:t>表示小数部分保留两位，四舍五入</a:t>
            </a:r>
            <a:endParaRPr lang="en-US" altLang="zh-CN" dirty="0"/>
          </a:p>
          <a:p>
            <a:r>
              <a:rPr lang="en-US" altLang="zh-CN" dirty="0"/>
              <a:t>d---</a:t>
            </a:r>
            <a:r>
              <a:rPr lang="zh-CN" altLang="en-US" dirty="0"/>
              <a:t>整数，</a:t>
            </a:r>
            <a:r>
              <a:rPr lang="en-US" altLang="zh-CN" dirty="0"/>
              <a:t>f---</a:t>
            </a:r>
            <a:r>
              <a:rPr lang="zh-CN" altLang="en-US" dirty="0"/>
              <a:t>浮点数，</a:t>
            </a:r>
            <a:r>
              <a:rPr lang="en-US" altLang="zh-CN" dirty="0"/>
              <a:t>s---</a:t>
            </a:r>
            <a:r>
              <a:rPr lang="zh-CN" altLang="en-US" dirty="0"/>
              <a:t>字符串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276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华氏</a:t>
            </a:r>
            <a:r>
              <a:rPr lang="en-US" altLang="zh-CN" dirty="0"/>
              <a:t>-</a:t>
            </a:r>
            <a:r>
              <a:rPr lang="zh-CN" altLang="zh-CN" dirty="0"/>
              <a:t>摄氏温度转换表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5328592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zh-CN" altLang="zh-CN" sz="2600" dirty="0"/>
              <a:t>输入</a:t>
            </a:r>
            <a:r>
              <a:rPr lang="en-US" altLang="zh-CN" sz="2600" dirty="0"/>
              <a:t>2</a:t>
            </a:r>
            <a:r>
              <a:rPr lang="zh-CN" altLang="zh-CN" sz="2600" dirty="0"/>
              <a:t>个正整数</a:t>
            </a:r>
            <a:r>
              <a:rPr lang="en-US" altLang="zh-CN" sz="2600" dirty="0"/>
              <a:t>lower</a:t>
            </a:r>
            <a:r>
              <a:rPr lang="zh-CN" altLang="zh-CN" sz="2600" dirty="0"/>
              <a:t>和</a:t>
            </a:r>
            <a:r>
              <a:rPr lang="en-US" altLang="zh-CN" sz="2600" dirty="0"/>
              <a:t>upper</a:t>
            </a:r>
            <a:r>
              <a:rPr lang="zh-CN" altLang="zh-CN" sz="2600" dirty="0"/>
              <a:t>（</a:t>
            </a:r>
            <a:r>
              <a:rPr lang="en-US" altLang="zh-CN" sz="2600" dirty="0"/>
              <a:t>lower&lt;upper&lt;100</a:t>
            </a:r>
            <a:r>
              <a:rPr lang="zh-CN" altLang="zh-CN" sz="2600" dirty="0"/>
              <a:t>），请输出一张取值范围为</a:t>
            </a:r>
            <a:r>
              <a:rPr lang="en-US" altLang="zh-CN" sz="2600" dirty="0"/>
              <a:t>[lower</a:t>
            </a:r>
            <a:r>
              <a:rPr lang="zh-CN" altLang="zh-CN" sz="2600" dirty="0"/>
              <a:t>，</a:t>
            </a:r>
            <a:r>
              <a:rPr lang="en-US" altLang="zh-CN" sz="2600" dirty="0"/>
              <a:t>upper)</a:t>
            </a:r>
            <a:r>
              <a:rPr lang="zh-CN" altLang="zh-CN" sz="2600" dirty="0"/>
              <a:t>、且每次增加</a:t>
            </a:r>
            <a:r>
              <a:rPr lang="en-US" altLang="zh-CN" sz="2600" dirty="0"/>
              <a:t>2</a:t>
            </a:r>
            <a:r>
              <a:rPr lang="zh-CN" altLang="zh-CN" sz="2600" dirty="0"/>
              <a:t>华氏度的华氏</a:t>
            </a:r>
            <a:r>
              <a:rPr lang="en-US" altLang="zh-CN" sz="2600" dirty="0"/>
              <a:t>-</a:t>
            </a:r>
            <a:r>
              <a:rPr lang="zh-CN" altLang="zh-CN" sz="2600" dirty="0"/>
              <a:t>摄氏温度转换表，小数部分保留一位。温度转换的计算公式：</a:t>
            </a:r>
            <a:r>
              <a:rPr lang="en-US" altLang="zh-CN" sz="2600" dirty="0"/>
              <a:t>C=5×(F−32)/9</a:t>
            </a:r>
            <a:r>
              <a:rPr lang="zh-CN" altLang="zh-CN" sz="2600" dirty="0"/>
              <a:t>，其中：</a:t>
            </a:r>
            <a:r>
              <a:rPr lang="en-US" altLang="zh-CN" sz="2600" dirty="0"/>
              <a:t>C</a:t>
            </a:r>
            <a:r>
              <a:rPr lang="zh-CN" altLang="zh-CN" sz="2600" dirty="0"/>
              <a:t>表示摄氏温度，</a:t>
            </a:r>
            <a:r>
              <a:rPr lang="en-US" altLang="zh-CN" sz="2600" dirty="0"/>
              <a:t>F</a:t>
            </a:r>
            <a:r>
              <a:rPr lang="zh-CN" altLang="zh-CN" sz="2600" dirty="0"/>
              <a:t>表示华氏温度。</a:t>
            </a:r>
            <a:endParaRPr lang="en-US" altLang="zh-CN" sz="2600" dirty="0"/>
          </a:p>
          <a:p>
            <a:pPr marL="36576" indent="0">
              <a:buNone/>
            </a:pPr>
            <a:endParaRPr lang="en-US" altLang="zh-CN" sz="2600" dirty="0"/>
          </a:p>
          <a:p>
            <a:pPr marL="36576" indent="0">
              <a:buNone/>
            </a:pPr>
            <a:r>
              <a:rPr lang="en-US" altLang="zh-CN" sz="2600" dirty="0" err="1"/>
              <a:t>lower,upper</a:t>
            </a:r>
            <a:r>
              <a:rPr lang="en-US" altLang="zh-CN" sz="2600" dirty="0"/>
              <a:t>=input().split() # </a:t>
            </a:r>
            <a:r>
              <a:rPr lang="zh-CN" altLang="en-US" sz="2600" dirty="0"/>
              <a:t>一行输入两个数，是字符串类型</a:t>
            </a:r>
            <a:r>
              <a:rPr lang="en-US" altLang="zh-CN" sz="2600" dirty="0" err="1"/>
              <a:t>lower,upper</a:t>
            </a:r>
            <a:r>
              <a:rPr lang="en-US" altLang="zh-CN" sz="2600" dirty="0"/>
              <a:t>=int(lower),int(upper)        # </a:t>
            </a:r>
            <a:r>
              <a:rPr lang="zh-CN" altLang="en-US" sz="2600" dirty="0"/>
              <a:t>字符串变成整数</a:t>
            </a:r>
            <a:endParaRPr lang="en-US" altLang="zh-CN" sz="2600" dirty="0"/>
          </a:p>
          <a:p>
            <a:pPr marL="36576" indent="0">
              <a:buNone/>
            </a:pPr>
            <a:r>
              <a:rPr lang="en-US" altLang="zh-CN" sz="2600" dirty="0"/>
              <a:t>for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 in range(lower,upper,2):    </a:t>
            </a:r>
          </a:p>
          <a:p>
            <a:pPr marL="36576" indent="0">
              <a:buNone/>
            </a:pPr>
            <a:r>
              <a:rPr lang="en-US" altLang="zh-CN" sz="2600" dirty="0"/>
              <a:t>     print(</a:t>
            </a:r>
            <a:r>
              <a:rPr lang="en-US" altLang="zh-CN" sz="2600" dirty="0" err="1"/>
              <a:t>i</a:t>
            </a:r>
            <a:r>
              <a:rPr lang="en-US" altLang="zh-CN" sz="2600" dirty="0"/>
              <a:t>,"{:5.1f}".format(5*(i-32)/9))      </a:t>
            </a:r>
          </a:p>
          <a:p>
            <a:pPr marL="36576" indent="0">
              <a:buNone/>
            </a:pPr>
            <a:r>
              <a:rPr lang="en-US" altLang="zh-CN" sz="2600" dirty="0"/>
              <a:t>     #print("fahr={0:d} </a:t>
            </a:r>
            <a:r>
              <a:rPr lang="en-US" altLang="zh-CN" sz="2600"/>
              <a:t>celsius</a:t>
            </a:r>
            <a:r>
              <a:rPr lang="en-US" altLang="zh-CN" sz="2600" dirty="0"/>
              <a:t>={1:5.1f}".format(</a:t>
            </a:r>
            <a:r>
              <a:rPr lang="en-US" altLang="zh-CN" sz="2600" dirty="0" err="1"/>
              <a:t>i</a:t>
            </a:r>
            <a:r>
              <a:rPr lang="en-US" altLang="zh-CN" sz="2600" dirty="0"/>
              <a:t>, 5*(i-32)/9))</a:t>
            </a:r>
            <a:endParaRPr lang="en-US" altLang="zh-CN" sz="1800" dirty="0"/>
          </a:p>
          <a:p>
            <a:pPr marL="36576" indent="0">
              <a:buNone/>
            </a:pPr>
            <a:endParaRPr lang="en-US" altLang="zh-CN" sz="2900" dirty="0"/>
          </a:p>
          <a:p>
            <a:pPr marL="36576" indent="0">
              <a:buNone/>
            </a:pPr>
            <a:r>
              <a:rPr lang="zh-CN" altLang="zh-CN" sz="2600" dirty="0"/>
              <a:t>程序输入：</a:t>
            </a:r>
          </a:p>
          <a:p>
            <a:pPr marL="36576" indent="0">
              <a:buNone/>
            </a:pPr>
            <a:r>
              <a:rPr lang="en-US" altLang="zh-CN" sz="2600" dirty="0"/>
              <a:t>30 40</a:t>
            </a:r>
            <a:endParaRPr lang="zh-CN" altLang="zh-CN" sz="2600" dirty="0"/>
          </a:p>
          <a:p>
            <a:pPr marL="36576" indent="0">
              <a:buNone/>
            </a:pPr>
            <a:r>
              <a:rPr lang="zh-CN" altLang="zh-CN" sz="2600" dirty="0"/>
              <a:t>程序输出：</a:t>
            </a:r>
          </a:p>
          <a:p>
            <a:pPr marL="36576" indent="0">
              <a:buNone/>
            </a:pPr>
            <a:r>
              <a:rPr lang="en-US" altLang="zh-CN" sz="2600" dirty="0"/>
              <a:t>30 -1.1</a:t>
            </a:r>
            <a:endParaRPr lang="zh-CN" altLang="zh-CN" sz="2600" dirty="0"/>
          </a:p>
          <a:p>
            <a:pPr marL="36576" indent="0">
              <a:buNone/>
            </a:pPr>
            <a:r>
              <a:rPr lang="en-US" altLang="zh-CN" sz="2600" dirty="0"/>
              <a:t>32 0.0</a:t>
            </a:r>
            <a:endParaRPr lang="zh-CN" altLang="zh-CN" sz="2600" dirty="0"/>
          </a:p>
          <a:p>
            <a:pPr marL="36576" indent="0">
              <a:buNone/>
            </a:pPr>
            <a:r>
              <a:rPr lang="en-US" altLang="zh-CN" sz="2600" dirty="0"/>
              <a:t>34 1.1</a:t>
            </a:r>
            <a:endParaRPr lang="zh-CN" altLang="zh-CN" sz="2600" dirty="0"/>
          </a:p>
          <a:p>
            <a:pPr marL="36576" indent="0">
              <a:buNone/>
            </a:pPr>
            <a:r>
              <a:rPr lang="en-US" altLang="zh-CN" sz="2600" dirty="0"/>
              <a:t>36 2.2</a:t>
            </a:r>
            <a:endParaRPr lang="zh-CN" altLang="zh-CN" sz="2600" dirty="0"/>
          </a:p>
          <a:p>
            <a:pPr marL="36576" indent="0">
              <a:buNone/>
            </a:pPr>
            <a:r>
              <a:rPr lang="en-US" altLang="zh-CN" sz="2600" dirty="0"/>
              <a:t>38 3.3</a:t>
            </a:r>
            <a:endParaRPr lang="zh-CN" altLang="zh-CN" sz="2600" dirty="0"/>
          </a:p>
          <a:p>
            <a:pPr marL="36576" indent="0">
              <a:buNone/>
            </a:pPr>
            <a:endParaRPr lang="zh-CN" altLang="zh-CN" sz="1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69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整数可以表示很大的数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21864"/>
          </a:xfrm>
        </p:spPr>
        <p:txBody>
          <a:bodyPr>
            <a:normAutofit/>
          </a:bodyPr>
          <a:lstStyle/>
          <a:p>
            <a:r>
              <a:rPr lang="en-US" altLang="zh-CN" dirty="0"/>
              <a:t>&gt;&gt;&gt;google=10**50</a:t>
            </a:r>
          </a:p>
          <a:p>
            <a:r>
              <a:rPr lang="en-US" altLang="zh-CN" dirty="0"/>
              <a:t>&gt;&gt;&gt;google</a:t>
            </a:r>
          </a:p>
          <a:p>
            <a:pPr marL="36576" indent="0">
              <a:buNone/>
            </a:pPr>
            <a:r>
              <a:rPr lang="en-US" altLang="zh-CN" dirty="0"/>
              <a:t>100000000000000000000000000000000000000000000000000</a:t>
            </a: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85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352754"/>
              </p:ext>
            </p:extLst>
          </p:nvPr>
        </p:nvGraphicFramePr>
        <p:xfrm>
          <a:off x="611560" y="1417634"/>
          <a:ext cx="7313240" cy="4747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7647">
                  <a:extLst>
                    <a:ext uri="{9D8B030D-6E8A-4147-A177-3AD203B41FA5}">
                      <a16:colId xmlns:a16="http://schemas.microsoft.com/office/drawing/2014/main" val="1779575673"/>
                    </a:ext>
                  </a:extLst>
                </a:gridCol>
                <a:gridCol w="2225768">
                  <a:extLst>
                    <a:ext uri="{9D8B030D-6E8A-4147-A177-3AD203B41FA5}">
                      <a16:colId xmlns:a16="http://schemas.microsoft.com/office/drawing/2014/main" val="1261708157"/>
                    </a:ext>
                  </a:extLst>
                </a:gridCol>
                <a:gridCol w="1532022">
                  <a:extLst>
                    <a:ext uri="{9D8B030D-6E8A-4147-A177-3AD203B41FA5}">
                      <a16:colId xmlns:a16="http://schemas.microsoft.com/office/drawing/2014/main" val="2131152720"/>
                    </a:ext>
                  </a:extLst>
                </a:gridCol>
                <a:gridCol w="1907803">
                  <a:extLst>
                    <a:ext uri="{9D8B030D-6E8A-4147-A177-3AD203B41FA5}">
                      <a16:colId xmlns:a16="http://schemas.microsoft.com/office/drawing/2014/main" val="721932394"/>
                    </a:ext>
                  </a:extLst>
                </a:gridCol>
              </a:tblGrid>
              <a:tr h="485259">
                <a:tc>
                  <a:txBody>
                    <a:bodyPr/>
                    <a:lstStyle/>
                    <a:p>
                      <a:pPr marL="1524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运算符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说明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示列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运算结果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2029818"/>
                  </a:ext>
                </a:extLst>
              </a:tr>
              <a:tr h="1311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7759043"/>
                  </a:ext>
                </a:extLst>
              </a:tr>
              <a:tr h="504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加法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5+10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3852600"/>
                  </a:ext>
                </a:extLst>
              </a:tr>
              <a:tr h="85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9999085"/>
                  </a:ext>
                </a:extLst>
              </a:tr>
              <a:tr h="504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减法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100-5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05705106"/>
                  </a:ext>
                </a:extLst>
              </a:tr>
              <a:tr h="85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5750551"/>
                  </a:ext>
                </a:extLst>
              </a:tr>
              <a:tr h="504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乘法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8*9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0338976"/>
                  </a:ext>
                </a:extLst>
              </a:tr>
              <a:tr h="85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8503672"/>
                  </a:ext>
                </a:extLst>
              </a:tr>
              <a:tr h="504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浮点数除法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100/5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20.0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0674172"/>
                  </a:ext>
                </a:extLst>
              </a:tr>
              <a:tr h="85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6537214"/>
                  </a:ext>
                </a:extLst>
              </a:tr>
              <a:tr h="504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//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整数除法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100//5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80009095"/>
                  </a:ext>
                </a:extLst>
              </a:tr>
              <a:tr h="85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4761557"/>
                  </a:ext>
                </a:extLst>
              </a:tr>
              <a:tr h="504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%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模（求余）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9%4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968259"/>
                  </a:ext>
                </a:extLst>
              </a:tr>
              <a:tr h="85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53543276"/>
                  </a:ext>
                </a:extLst>
              </a:tr>
              <a:tr h="504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幂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2**3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0488911"/>
                  </a:ext>
                </a:extLst>
              </a:tr>
              <a:tr h="85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20568188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88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浮点数也就是小数</a:t>
            </a:r>
            <a:endParaRPr lang="en-US" altLang="zh-CN" dirty="0"/>
          </a:p>
          <a:p>
            <a:r>
              <a:rPr lang="en-US" altLang="zh-CN" dirty="0"/>
              <a:t>1.23</a:t>
            </a:r>
            <a:r>
              <a:rPr lang="zh-CN" altLang="zh-CN" dirty="0"/>
              <a:t>，</a:t>
            </a:r>
            <a:r>
              <a:rPr lang="en-US" altLang="zh-CN" dirty="0"/>
              <a:t>3.14</a:t>
            </a:r>
            <a:r>
              <a:rPr lang="zh-CN" altLang="zh-CN" dirty="0"/>
              <a:t>，</a:t>
            </a:r>
            <a:r>
              <a:rPr lang="en-US" altLang="zh-CN" dirty="0"/>
              <a:t>-9.01</a:t>
            </a:r>
          </a:p>
          <a:p>
            <a:r>
              <a:rPr lang="zh-CN" altLang="en-US" dirty="0"/>
              <a:t>科学计数法：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1.23x10</a:t>
            </a:r>
            <a:r>
              <a:rPr lang="en-US" altLang="zh-CN" b="1" baseline="30000" dirty="0" err="1"/>
              <a:t>9</a:t>
            </a:r>
            <a:r>
              <a:rPr lang="zh-CN" altLang="zh-CN" dirty="0"/>
              <a:t>就是</a:t>
            </a:r>
            <a:r>
              <a:rPr lang="en-US" altLang="zh-CN" dirty="0" err="1"/>
              <a:t>1.23e9</a:t>
            </a:r>
            <a:r>
              <a:rPr lang="zh-CN" altLang="zh-CN" dirty="0"/>
              <a:t>，</a:t>
            </a:r>
            <a:endParaRPr lang="en-US" altLang="zh-CN" dirty="0"/>
          </a:p>
          <a:p>
            <a:r>
              <a:rPr lang="en-US" altLang="zh-CN" dirty="0"/>
              <a:t>   0.000012</a:t>
            </a:r>
            <a:r>
              <a:rPr lang="zh-CN" altLang="zh-CN" dirty="0"/>
              <a:t>可以写成</a:t>
            </a:r>
            <a:r>
              <a:rPr lang="en-US" altLang="zh-CN" dirty="0" err="1"/>
              <a:t>1.2e</a:t>
            </a:r>
            <a:r>
              <a:rPr lang="en-US" altLang="zh-CN" dirty="0"/>
              <a:t>-5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"e"</a:t>
            </a:r>
            <a:r>
              <a:rPr lang="zh-CN" altLang="zh-CN" dirty="0"/>
              <a:t>的前后都不能空，</a:t>
            </a:r>
            <a:r>
              <a:rPr lang="en-US" altLang="zh-CN" dirty="0"/>
              <a:t>“e”</a:t>
            </a:r>
            <a:r>
              <a:rPr lang="zh-CN" altLang="zh-CN" dirty="0"/>
              <a:t>的后面要整数。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71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浮点数运算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5004426"/>
          </a:xfrm>
        </p:spPr>
        <p:txBody>
          <a:bodyPr>
            <a:normAutofit/>
          </a:bodyPr>
          <a:lstStyle/>
          <a:p>
            <a:r>
              <a:rPr lang="zh-CN" altLang="en-US" dirty="0"/>
              <a:t>浮点数运算有误差</a:t>
            </a:r>
            <a:endParaRPr lang="en-US" altLang="zh-CN" dirty="0"/>
          </a:p>
          <a:p>
            <a:r>
              <a:rPr lang="en-US" altLang="zh-CN" dirty="0"/>
              <a:t>&gt;&gt;&gt;2.1-2.0==0.1</a:t>
            </a:r>
          </a:p>
          <a:p>
            <a:pPr marL="36576" indent="0">
              <a:buNone/>
            </a:pPr>
            <a:r>
              <a:rPr lang="en-US" altLang="zh-CN" dirty="0"/>
              <a:t>    False</a:t>
            </a:r>
          </a:p>
          <a:p>
            <a:pPr marL="36576" indent="0">
              <a:buNone/>
            </a:pPr>
            <a:r>
              <a:rPr lang="en-US" altLang="zh-CN" dirty="0"/>
              <a:t>    &gt;&gt;&gt;3.8/0.7</a:t>
            </a:r>
          </a:p>
          <a:p>
            <a:pPr marL="36576" indent="0">
              <a:buNone/>
            </a:pPr>
            <a:r>
              <a:rPr lang="en-US" altLang="zh-CN" dirty="0"/>
              <a:t>    5.428571428571429</a:t>
            </a:r>
          </a:p>
          <a:p>
            <a:pPr marL="36576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807709"/>
      </p:ext>
    </p:extLst>
  </p:cSld>
  <p:clrMapOvr>
    <a:masterClrMapping/>
  </p:clrMapOvr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Verdana"/>
        <a:ea typeface="黑体"/>
        <a:cs typeface="宋体"/>
      </a:majorFont>
      <a:minorFont>
        <a:latin typeface="Verdana"/>
        <a:ea typeface="楷体_GB2312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9054</TotalTime>
  <Words>3862</Words>
  <Application>Microsoft Office PowerPoint</Application>
  <PresentationFormat>全屏显示(4:3)</PresentationFormat>
  <Paragraphs>867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黑体</vt:lpstr>
      <vt:lpstr>华文中宋</vt:lpstr>
      <vt:lpstr>楷体</vt:lpstr>
      <vt:lpstr>Arial</vt:lpstr>
      <vt:lpstr>Calibri</vt:lpstr>
      <vt:lpstr>Franklin Gothic Book</vt:lpstr>
      <vt:lpstr>Tahoma</vt:lpstr>
      <vt:lpstr>Times New Roman</vt:lpstr>
      <vt:lpstr>Verdana</vt:lpstr>
      <vt:lpstr>Wingdings</vt:lpstr>
      <vt:lpstr>Wingdings 2</vt:lpstr>
      <vt:lpstr>Shimmer</vt:lpstr>
      <vt:lpstr>技巧</vt:lpstr>
      <vt:lpstr>第2章 用Python语言编写程序</vt:lpstr>
      <vt:lpstr>Overview</vt:lpstr>
      <vt:lpstr>2.1 数字类型</vt:lpstr>
      <vt:lpstr>整数 </vt:lpstr>
      <vt:lpstr>二进制，八进制，十六进制</vt:lpstr>
      <vt:lpstr>整数可以表示很大的数</vt:lpstr>
      <vt:lpstr>运算符</vt:lpstr>
      <vt:lpstr>浮点数</vt:lpstr>
      <vt:lpstr>浮点数运算</vt:lpstr>
      <vt:lpstr>数学库(math)</vt:lpstr>
      <vt:lpstr>函数和方法</vt:lpstr>
      <vt:lpstr>2.2字符串</vt:lpstr>
      <vt:lpstr>多行字符串</vt:lpstr>
      <vt:lpstr>转义字符</vt:lpstr>
      <vt:lpstr>字符串运算符：+，*</vt:lpstr>
      <vt:lpstr>2.3 布尔值、空值和列表 </vt:lpstr>
      <vt:lpstr>关系运算符</vt:lpstr>
      <vt:lpstr>关系运算符实例</vt:lpstr>
      <vt:lpstr>逻辑运算符 </vt:lpstr>
      <vt:lpstr>空值</vt:lpstr>
      <vt:lpstr>运算符的优先级和结合性 </vt:lpstr>
      <vt:lpstr>优先级和结合性实例 </vt:lpstr>
      <vt:lpstr>列表</vt:lpstr>
      <vt:lpstr>列表运算</vt:lpstr>
      <vt:lpstr>2.4内置转换函数</vt:lpstr>
      <vt:lpstr>内置转换函数实例</vt:lpstr>
      <vt:lpstr> int函数用法</vt:lpstr>
      <vt:lpstr>ord函数和chr函数 </vt:lpstr>
      <vt:lpstr>bin函数， oct函数， hex函数</vt:lpstr>
      <vt:lpstr>str函数和list函数</vt:lpstr>
      <vt:lpstr>加法程序演示</vt:lpstr>
      <vt:lpstr>位运算</vt:lpstr>
      <vt:lpstr>位运算举例</vt:lpstr>
      <vt:lpstr>表达式 </vt:lpstr>
      <vt:lpstr>布尔类型与整数类型的混合运算</vt:lpstr>
      <vt:lpstr>2.5 语句</vt:lpstr>
      <vt:lpstr> 【例 2-1】 基本赋值语句</vt:lpstr>
      <vt:lpstr>【例 2-2】 交换a,b值</vt:lpstr>
      <vt:lpstr>多变量赋值</vt:lpstr>
      <vt:lpstr> if语句</vt:lpstr>
      <vt:lpstr>计算水费</vt:lpstr>
      <vt:lpstr>for语句</vt:lpstr>
      <vt:lpstr>【例 2-5】遍历列表</vt:lpstr>
      <vt:lpstr>range函数</vt:lpstr>
      <vt:lpstr>range函数实例</vt:lpstr>
      <vt:lpstr>sum函数</vt:lpstr>
      <vt:lpstr>【例 2-6】输入n（n&gt;=10）,求 1+2+...+n之和。 </vt:lpstr>
      <vt:lpstr>【例 2-7】输入n（n&gt;=5）求n! </vt:lpstr>
      <vt:lpstr>列表元素的计算</vt:lpstr>
      <vt:lpstr>列表和for结合</vt:lpstr>
      <vt:lpstr>列表推导式</vt:lpstr>
      <vt:lpstr>带条件的列表解析</vt:lpstr>
      <vt:lpstr>【例 2-8】【例 2-9】求和</vt:lpstr>
      <vt:lpstr>列表推导式的if条件和条件表达式同时使用</vt:lpstr>
      <vt:lpstr>求 6+66+666+...+666...666</vt:lpstr>
      <vt:lpstr>2.6 格式化输出</vt:lpstr>
      <vt:lpstr>华氏-摄氏温度转换表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用Python语言编写程序</dc:title>
  <dc:creator>陈春晖</dc:creator>
  <cp:lastModifiedBy>yujie1963@outlook.com</cp:lastModifiedBy>
  <cp:revision>596</cp:revision>
  <dcterms:created xsi:type="dcterms:W3CDTF">2011-08-23T14:23:45Z</dcterms:created>
  <dcterms:modified xsi:type="dcterms:W3CDTF">2020-10-15T09:30:48Z</dcterms:modified>
</cp:coreProperties>
</file>