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4" r:id="rId3"/>
  </p:sldMasterIdLst>
  <p:notesMasterIdLst>
    <p:notesMasterId r:id="rId5"/>
  </p:notesMasterIdLst>
  <p:sldIdLst>
    <p:sldId id="256" r:id="rId4"/>
    <p:sldId id="460" r:id="rId6"/>
    <p:sldId id="721" r:id="rId7"/>
    <p:sldId id="629" r:id="rId8"/>
    <p:sldId id="631" r:id="rId9"/>
    <p:sldId id="723" r:id="rId10"/>
    <p:sldId id="632" r:id="rId11"/>
    <p:sldId id="722" r:id="rId12"/>
    <p:sldId id="633" r:id="rId13"/>
    <p:sldId id="577" r:id="rId14"/>
    <p:sldId id="571" r:id="rId15"/>
    <p:sldId id="610" r:id="rId16"/>
    <p:sldId id="620" r:id="rId17"/>
    <p:sldId id="639" r:id="rId18"/>
    <p:sldId id="641" r:id="rId19"/>
    <p:sldId id="666" r:id="rId20"/>
    <p:sldId id="667" r:id="rId21"/>
    <p:sldId id="727" r:id="rId22"/>
    <p:sldId id="692" r:id="rId23"/>
    <p:sldId id="672" r:id="rId24"/>
    <p:sldId id="695" r:id="rId25"/>
    <p:sldId id="726" r:id="rId26"/>
    <p:sldId id="724" r:id="rId27"/>
    <p:sldId id="676" r:id="rId28"/>
    <p:sldId id="677" r:id="rId29"/>
    <p:sldId id="674" r:id="rId30"/>
    <p:sldId id="678" r:id="rId31"/>
    <p:sldId id="682" r:id="rId32"/>
    <p:sldId id="683" r:id="rId33"/>
    <p:sldId id="684" r:id="rId34"/>
    <p:sldId id="685" r:id="rId35"/>
    <p:sldId id="686" r:id="rId36"/>
    <p:sldId id="693" r:id="rId37"/>
    <p:sldId id="694" r:id="rId38"/>
    <p:sldId id="530" r:id="rId39"/>
    <p:sldId id="545" r:id="rId40"/>
    <p:sldId id="744" r:id="rId41"/>
    <p:sldId id="696" r:id="rId42"/>
    <p:sldId id="626" r:id="rId43"/>
    <p:sldId id="698" r:id="rId44"/>
    <p:sldId id="699" r:id="rId45"/>
    <p:sldId id="729" r:id="rId46"/>
    <p:sldId id="700" r:id="rId47"/>
    <p:sldId id="701" r:id="rId48"/>
    <p:sldId id="730" r:id="rId49"/>
    <p:sldId id="735" r:id="rId50"/>
    <p:sldId id="737" r:id="rId51"/>
    <p:sldId id="738" r:id="rId52"/>
    <p:sldId id="665" r:id="rId53"/>
    <p:sldId id="712" r:id="rId54"/>
    <p:sldId id="660" r:id="rId55"/>
    <p:sldId id="717" r:id="rId56"/>
    <p:sldId id="739"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charset="-122"/>
        <a:cs typeface="+mn-cs"/>
      </a:defRPr>
    </a:lvl5pPr>
    <a:lvl6pPr marL="2286000" algn="l" defTabSz="914400" rtl="0" eaLnBrk="1" latinLnBrk="0" hangingPunct="1">
      <a:defRPr kern="1200">
        <a:solidFill>
          <a:schemeClr val="tx1"/>
        </a:solidFill>
        <a:latin typeface="Arial" panose="020B0604020202090204" pitchFamily="34" charset="0"/>
        <a:ea typeface="宋体" charset="-122"/>
        <a:cs typeface="+mn-cs"/>
      </a:defRPr>
    </a:lvl6pPr>
    <a:lvl7pPr marL="2743200" algn="l" defTabSz="914400" rtl="0" eaLnBrk="1" latinLnBrk="0" hangingPunct="1">
      <a:defRPr kern="1200">
        <a:solidFill>
          <a:schemeClr val="tx1"/>
        </a:solidFill>
        <a:latin typeface="Arial" panose="020B0604020202090204" pitchFamily="34" charset="0"/>
        <a:ea typeface="宋体" charset="-122"/>
        <a:cs typeface="+mn-cs"/>
      </a:defRPr>
    </a:lvl7pPr>
    <a:lvl8pPr marL="3200400" algn="l" defTabSz="914400" rtl="0" eaLnBrk="1" latinLnBrk="0" hangingPunct="1">
      <a:defRPr kern="1200">
        <a:solidFill>
          <a:schemeClr val="tx1"/>
        </a:solidFill>
        <a:latin typeface="Arial" panose="020B0604020202090204" pitchFamily="34" charset="0"/>
        <a:ea typeface="宋体" charset="-122"/>
        <a:cs typeface="+mn-cs"/>
      </a:defRPr>
    </a:lvl8pPr>
    <a:lvl9pPr marL="3657600" algn="l" defTabSz="914400" rtl="0" eaLnBrk="1" latinLnBrk="0" hangingPunct="1">
      <a:defRPr kern="1200">
        <a:solidFill>
          <a:schemeClr val="tx1"/>
        </a:solidFill>
        <a:latin typeface="Arial" panose="020B0604020202090204"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19FF81"/>
    <a:srgbClr val="770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69556" autoAdjust="0"/>
  </p:normalViewPr>
  <p:slideViewPr>
    <p:cSldViewPr>
      <p:cViewPr varScale="1">
        <p:scale>
          <a:sx n="67" d="100"/>
          <a:sy n="67" d="100"/>
        </p:scale>
        <p:origin x="116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0000" units="dev"/>
        </inkml:traceFormat>
        <inkml:channelProperties>
          <inkml:channelProperty channel="X" name="resolution" value="0.0226207904970964" units="cm"/>
          <inkml:channelProperty channel="Y" name="resolution" value="0.0225260434851754" units="cm"/>
          <inkml:channelProperty channel="T" name="resolution" value="28.34646" units="1/dev"/>
        </inkml:channelProperties>
      </inkml:inkSource>
      <inkml:timestamp xml:id="ts0" timeString="2019-10-12T03:32:11"/>
    </inkml:context>
    <inkml:brush xml:id="br0">
      <inkml:brushProperty name="width" value="0.05292" units="cm"/>
      <inkml:brushProperty name="height" value="0.05292" units="cm"/>
      <inkml:brushProperty name="color" value="#ff0000"/>
    </inkml:brush>
  </inkml:definitions>
  <inkml:trace contextRef="#ctx0" brushRef="#br0">9767 11825 0,'18'0'969,"1"0"-969,0 0 0,-1 0 15,1 0 1,37 0 15,-38 0-15,1 0-16,-1 0 47,20 0-47,-20 0 15,19 0-15,1 0 16,-1 0-16,19-18 0,-38 18 47,1 0 31,37 0-62,-19 0-16,0 0 15,19 0 1,-19 0 0,-18 0-1,18 0 1,-18 0 15,18-18-31,-19 18 31,20 0-15,17 0 0,20 0-1,-38 0 1,-18 0-1,-1 0 1,1 0 47,18 0-48,0 0-15,38 0 16,-38 0-1,-19 0-15,1 0 16,0 0-16,-1 0 0,1 0 31,18 0-15,-18 0 0,36 0-16,-36 0 31,19 0 0,-20 0-15,19 0-16,1 18 15,17-18 1,-17 0-16,-20 0 16,19 18-1,-18-18-15,18 0 0,38 19 31,36 0-31,-74-19 16,1 0 0,-20 0-1,19 0 17,19 19-32,-38-19 31,1 18-16,0-18 189,18 0-189,38 0 1,-20 0-1</inkml:trace>
  <inkml:trace contextRef="#ctx0" brushRef="#br0">11887 11212 0,'19'0'94,"19"0"-79,-20 0 1,0 0-16,20 0 31,55 0-15,-19 0-1,-36 0-15,-2 0 16,2 0 0,-19 0-16,55-19 15,-37 19 1,56 0-1,-18-19 1,-20 19 0,1-18 15,-19 18-15,1 0-16,-20-19 15,19 19-15,1 0 0,17-18 16,38 18-1,0 0 1,-55-38 0,-1 38-1,19 0 1,55-18 0,-36 18 15,74-19-31,-19-18 15,19 37 17,-112-19-32,93 19 0,-56-18 15,-36-1-15,17 19 16,57-18 0,55-1-1,-55 0 1,37-18-1,-38 37 1,1-56 0,-56 38-1,37-1 1,-18 0 0,-39 1 15,21-1-31,-21 1 15,-17 18-15,19-19 32,-20 0-17,0 19 1,57-37 0,0 0-1,-39 37 1,-17 0-1,0 0 1,0-37 0,-1 37-1,0-19-15,20 19 32,-38-18-32,19 18 31,-19-19-16,55 0-15,-36-18 32,0 37-32,-19-18 31,18 18-15,0-19-1,39-18 1,-2 0-1,-36 18-15,0 19 16,-1-19-16,1 1 0,18-19 16,0 18-1,0-18 17,1 18-32,-20 1 31,1-1-31,18-18 31,-18 18-15,-1 1 15</inkml:trace>
  <inkml:trace contextRef="#ctx0" brushRef="#br0">8037 12979 0,'19'0'172,"36"0"-172,-36 0 15,18 0 17,19 0-17,-1 0 1,2 0 0,-21 0-1,21 0 1,-21 0-1,21 0 1,-39 0 0,19 0-1,-18 0 17,0 0-17,-1 0 1,0 0-1,1 0-15,19 0 32,-2 0-17,-17 0 1,37 0 0,-38 0-1,1 0-15,0 0 16,0 0-16,-1 0 0,0 0 15,20 0 48,-1 0-47,38 0-16,-20 0 31,-17 0-16,-20 0 48,38-19-63,-37 19 16,17 0-1,21-19 220,-39 19-220,19 0 63</inkml:trace>
  <inkml:trace contextRef="#ctx0" brushRef="#br0">8929 13053 0,'0'19'78,"19"0"-46,19-1-32,-20 0 15,150 94 1,-75-56 0,-19 0-1,-37-37 1,0-19 15,75 37 0,37 0-31,37 19 32,-130-38-32,-1-18 31,1 19-16,56 18-15,74-18 32,19-1-17,-19-18 1,-93 0-16,37 0 16,-19 0-1,39 0-15,-2 0 0,57 0 31,-57 0-31,-73 0 16,18 0 0,93 0-1,37 0 17,-74 38-32,19-20 31,-57-18-16,38 0-15,-56 0 16,19 0 0,-38 0-16,19 0 0,-19 0 15,131 0 1,-19 0 0,-56 0-1,1 0 1,92-37-1,56 0 1,-130 18 0,-1 19-1,-17-18 17,-19-1-32,-38 19 15,93-56 1,-93 56-16,19 0 15,38-18 1,-1-20 0,56 20-1,37-1 1,-130 1 0,-18 18-1,-19 0 16,18-38-31,131 20 16,-131 18 0,1 0-1,18-37-15,-19 37 0,-55 0 16,36-19 0,20 0-1,-19 19 1,18-37-1,38 19-15,36 18 32,2-19-17,-57-19 1,-75 38 0,19 0-1,-37-18-15,56 0 31,-38 18-31,39-19 0,36 0 0,-19-18 16,-37 37 15,-19-18 1,20 18-17,-19 0 1,36 0-1,-36 0 1,0 0 15,17-19-15,2 0 0,-19 19-1,55-19 16,-19 1-31,38 0 16,-55-1 15,-19 19-31,-1-19 63,0 0-63,20 19 15,-19 0 1,-1 0-16,-18-18 63,18 0-48,1 18 63,19 0-62,-2-19 0,2 19-16,-19-19 15,-1 19 48,19-19-32,19 1 0,0 0-15,0-1-1,-38 0 1,1 19-16,-19-19 31,19 19-31,-1 0 32</inkml:trace>
  <inkml:trace contextRef="#ctx0" brushRef="#br0">18771 12719 0,'37'0'125,"0"0"-109,-18 0 0,0 0 31,17 0-16,2 0-31,-1 0 15,-19 0 1,1 0 125,0 0-94,0 0-32,-1 0 16,1 0 32,-1 0-47,1 0-1,-38 0 360,1 18-359,-1 0 31,1-18-16,-1 19-15,0 0-1,19 0 16,-37-19-15,37 36-16,-18-36 141,-1 38-94,0-19 31,19-1-31,-19-18-47,1 18 31</inkml:trace>
  <inkml:trace contextRef="#ctx0" brushRef="#br0">15906 10263 0,'19'0'172,"-1"0"-156,19-19-1,-18 19 1,0 0-16,18-18 16,-19 18 30,38-19-30,-37 19 0,18-19-1,0 19 1,-37-18 15,37-1 266,-37 1-297,19 18 31,-19-19-15,19 0 62,-1 1 31,-18-19-93,19 18-16,-19 38 359,0 18-327,0-19-17,0 1 1,0 0 15,-19-19 0,19 18-15,-18-18-16,18 19 31,-19-1 1,19 1-32,-19 0 78,1-19-63,-1 18 1,19 1 0,-18-1 30,-1-18-30,19 19 0,-19 0-1,19-1 1,-18-18 0,18 19 15,-19-19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FA561F3-0857-4695-8D1B-D24CF704B6E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4566818-B3E6-41E8-AE84-A83A21B3BEB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ln>
        </p:spPr>
      </p:sp>
      <p:sp>
        <p:nvSpPr>
          <p:cNvPr id="37890"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922B014F-184F-4718-ACF6-959CBB9B1CD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ln>
        </p:spPr>
      </p:sp>
      <p:sp>
        <p:nvSpPr>
          <p:cNvPr id="68610" name="备注占位符 2"/>
          <p:cNvSpPr>
            <a:spLocks noGrp="1"/>
          </p:cNvSpPr>
          <p:nvPr>
            <p:ph type="body" idx="1"/>
          </p:nvPr>
        </p:nvSpPr>
        <p:spPr bwMode="auto">
          <a:noFill/>
        </p:spPr>
        <p:txBody>
          <a:bodyPr wrap="square" numCol="1" anchor="t" anchorCtr="0" compatLnSpc="1"/>
          <a:lstStyle/>
          <a:p>
            <a:endParaRPr lang="zh-CN" altLang="en-US"/>
          </a:p>
        </p:txBody>
      </p:sp>
      <p:sp>
        <p:nvSpPr>
          <p:cNvPr id="686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6603FBE5-1C58-4B69-BF96-E7B0334DFDF9}"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noFill/>
          <a:ln>
            <a:solidFill>
              <a:srgbClr val="000000"/>
            </a:solidFill>
            <a:miter lim="800000"/>
          </a:ln>
        </p:spPr>
      </p:sp>
      <p:sp>
        <p:nvSpPr>
          <p:cNvPr id="70658"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E9E256C5-CDDD-4DA4-96CD-481D3001E1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bwMode="auto">
          <a:noFill/>
          <a:ln>
            <a:solidFill>
              <a:srgbClr val="000000"/>
            </a:solidFill>
            <a:miter lim="800000"/>
          </a:ln>
        </p:spPr>
      </p:sp>
      <p:sp>
        <p:nvSpPr>
          <p:cNvPr id="72706"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5CAC172E-693E-4940-9B9D-5595FE5C100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bwMode="auto">
          <a:noFill/>
          <a:ln>
            <a:solidFill>
              <a:srgbClr val="000000"/>
            </a:solidFill>
            <a:miter lim="800000"/>
          </a:ln>
        </p:spPr>
      </p:sp>
      <p:sp>
        <p:nvSpPr>
          <p:cNvPr id="74754"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7686A22A-B43B-4ABE-84C4-C769DDF62F6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bwMode="auto">
          <a:noFill/>
          <a:ln>
            <a:solidFill>
              <a:srgbClr val="000000"/>
            </a:solidFill>
            <a:miter lim="800000"/>
          </a:ln>
        </p:spPr>
      </p:sp>
      <p:sp>
        <p:nvSpPr>
          <p:cNvPr id="78850" name="备注占位符 2"/>
          <p:cNvSpPr>
            <a:spLocks noGrp="1"/>
          </p:cNvSpPr>
          <p:nvPr>
            <p:ph type="body" idx="1"/>
          </p:nvPr>
        </p:nvSpPr>
        <p:spPr bwMode="auto">
          <a:noFill/>
        </p:spPr>
        <p:txBody>
          <a:bodyPr wrap="square" numCol="1" anchor="t" anchorCtr="0" compatLnSpc="1"/>
          <a:lstStyle/>
          <a:p>
            <a:endParaRPr lang="en-US" altLang="zh-CN"/>
          </a:p>
          <a:p>
            <a:r>
              <a:rPr lang="zh-CN" altLang="en-US"/>
              <a:t>表被命名为</a:t>
            </a:r>
            <a:r>
              <a:rPr lang="en-US" altLang="zh-CN"/>
              <a:t>CourseTB</a:t>
            </a:r>
            <a:r>
              <a:rPr lang="zh-CN" altLang="en-US"/>
              <a:t>，度数为</a:t>
            </a:r>
            <a:r>
              <a:rPr lang="en-US" altLang="zh-CN"/>
              <a:t>4</a:t>
            </a:r>
            <a:r>
              <a:rPr lang="zh-CN" altLang="en-US"/>
              <a:t>，基数是</a:t>
            </a:r>
            <a:r>
              <a:rPr lang="en-US" altLang="zh-CN"/>
              <a:t>5</a:t>
            </a:r>
            <a:r>
              <a:rPr lang="zh-CN" altLang="en-US"/>
              <a:t>。</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F4C7918E-5AA3-4DD1-A0A6-EE7BE498A76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defTabSz="966470">
              <a:defRPr sz="1600" b="1">
                <a:solidFill>
                  <a:schemeClr val="tx1"/>
                </a:solidFill>
                <a:latin typeface="Helvetica" pitchFamily="34" charset="0"/>
              </a:defRPr>
            </a:lvl1pPr>
            <a:lvl2pPr marL="742950" indent="-285750" defTabSz="966470">
              <a:defRPr sz="1600" b="1">
                <a:solidFill>
                  <a:schemeClr val="tx1"/>
                </a:solidFill>
                <a:latin typeface="Helvetica" pitchFamily="34" charset="0"/>
              </a:defRPr>
            </a:lvl2pPr>
            <a:lvl3pPr marL="1143000" indent="-228600" defTabSz="966470">
              <a:defRPr sz="1600" b="1">
                <a:solidFill>
                  <a:schemeClr val="tx1"/>
                </a:solidFill>
                <a:latin typeface="Helvetica" pitchFamily="34" charset="0"/>
              </a:defRPr>
            </a:lvl3pPr>
            <a:lvl4pPr marL="1600200" indent="-228600" defTabSz="966470">
              <a:defRPr sz="1600" b="1">
                <a:solidFill>
                  <a:schemeClr val="tx1"/>
                </a:solidFill>
                <a:latin typeface="Helvetica" pitchFamily="34" charset="0"/>
              </a:defRPr>
            </a:lvl4pPr>
            <a:lvl5pPr marL="2057400" indent="-228600" defTabSz="966470">
              <a:defRPr sz="1600" b="1">
                <a:solidFill>
                  <a:schemeClr val="tx1"/>
                </a:solidFill>
                <a:latin typeface="Helvetica" pitchFamily="34" charset="0"/>
              </a:defRPr>
            </a:lvl5pPr>
            <a:lvl6pPr marL="2514600" indent="-228600" defTabSz="966470" eaLnBrk="0" fontAlgn="base" hangingPunct="0">
              <a:spcBef>
                <a:spcPct val="0"/>
              </a:spcBef>
              <a:spcAft>
                <a:spcPct val="0"/>
              </a:spcAft>
              <a:defRPr sz="1600" b="1">
                <a:solidFill>
                  <a:schemeClr val="tx1"/>
                </a:solidFill>
                <a:latin typeface="Helvetica" pitchFamily="34" charset="0"/>
              </a:defRPr>
            </a:lvl6pPr>
            <a:lvl7pPr marL="2971800" indent="-228600" defTabSz="966470" eaLnBrk="0" fontAlgn="base" hangingPunct="0">
              <a:spcBef>
                <a:spcPct val="0"/>
              </a:spcBef>
              <a:spcAft>
                <a:spcPct val="0"/>
              </a:spcAft>
              <a:defRPr sz="1600" b="1">
                <a:solidFill>
                  <a:schemeClr val="tx1"/>
                </a:solidFill>
                <a:latin typeface="Helvetica" pitchFamily="34" charset="0"/>
              </a:defRPr>
            </a:lvl7pPr>
            <a:lvl8pPr marL="3429000" indent="-228600" defTabSz="966470" eaLnBrk="0" fontAlgn="base" hangingPunct="0">
              <a:spcBef>
                <a:spcPct val="0"/>
              </a:spcBef>
              <a:spcAft>
                <a:spcPct val="0"/>
              </a:spcAft>
              <a:defRPr sz="1600" b="1">
                <a:solidFill>
                  <a:schemeClr val="tx1"/>
                </a:solidFill>
                <a:latin typeface="Helvetica" pitchFamily="34" charset="0"/>
              </a:defRPr>
            </a:lvl8pPr>
            <a:lvl9pPr marL="3886200" indent="-228600" defTabSz="966470" eaLnBrk="0" fontAlgn="base" hangingPunct="0">
              <a:spcBef>
                <a:spcPct val="0"/>
              </a:spcBef>
              <a:spcAft>
                <a:spcPct val="0"/>
              </a:spcAft>
              <a:defRPr sz="1600" b="1">
                <a:solidFill>
                  <a:schemeClr val="tx1"/>
                </a:solidFill>
                <a:latin typeface="Helvetica" pitchFamily="34" charset="0"/>
              </a:defRPr>
            </a:lvl9pPr>
          </a:lstStyle>
          <a:p>
            <a:pPr>
              <a:defRPr/>
            </a:pPr>
            <a:fld id="{DF8C82C4-456C-425C-BC9A-7016ECF7E606}" type="slidenum">
              <a:rPr lang="en-US" altLang="zh-CN" sz="1300" b="0" smtClean="0">
                <a:latin typeface="Times New Roman" panose="02020603050405020304" pitchFamily="18" charset="0"/>
              </a:rPr>
            </a:fld>
            <a:endParaRPr lang="en-US" altLang="zh-CN" sz="1300" b="0">
              <a:latin typeface="Times New Roman" panose="02020603050405020304" pitchFamily="18" charset="0"/>
            </a:endParaRPr>
          </a:p>
        </p:txBody>
      </p:sp>
      <p:sp>
        <p:nvSpPr>
          <p:cNvPr id="80898" name="Rectangle 2"/>
          <p:cNvSpPr>
            <a:spLocks noGrp="1" noRot="1" noChangeAspect="1" noChangeArrowheads="1" noTextEdit="1"/>
          </p:cNvSpPr>
          <p:nvPr>
            <p:ph type="sldImg"/>
          </p:nvPr>
        </p:nvSpPr>
        <p:spPr bwMode="auto">
          <a:noFill/>
          <a:ln>
            <a:solidFill>
              <a:srgbClr val="000000"/>
            </a:solidFill>
            <a:miter lim="800000"/>
          </a:ln>
        </p:spPr>
      </p:sp>
      <p:sp>
        <p:nvSpPr>
          <p:cNvPr id="80899" name="Rectangle 3"/>
          <p:cNvSpPr>
            <a:spLocks noGrp="1" noChangeArrowheads="1"/>
          </p:cNvSpPr>
          <p:nvPr>
            <p:ph type="body" idx="1"/>
          </p:nvPr>
        </p:nvSpPr>
        <p:spPr bwMode="auto">
          <a:noFill/>
        </p:spPr>
        <p:txBody>
          <a:bodyPr wrap="square" numCol="1" anchor="t" anchorCtr="0" compatLnSpc="1"/>
          <a:lstStyle/>
          <a:p>
            <a:r>
              <a:rPr lang="zh-CN" altLang="en-US">
                <a:latin typeface="Times New Roman" panose="02020603050405020304" pitchFamily="18" charset="0"/>
              </a:rPr>
              <a:t>在讲到这页的时候跳过去了，  </a:t>
            </a:r>
            <a:r>
              <a:rPr lang="en-US" altLang="zh-CN">
                <a:latin typeface="Times New Roman" panose="02020603050405020304" pitchFamily="18" charset="0"/>
              </a:rPr>
              <a:t>customer </a:t>
            </a:r>
            <a:r>
              <a:rPr lang="zh-CN" altLang="en-US">
                <a:latin typeface="Times New Roman" panose="02020603050405020304" pitchFamily="18" charset="0"/>
              </a:rPr>
              <a:t>是一个表， 是模式</a:t>
            </a:r>
            <a:r>
              <a:rPr lang="en-US" altLang="zh-CN" i="1">
                <a:latin typeface="Times New Roman" panose="02020603050405020304" pitchFamily="18" charset="0"/>
              </a:rPr>
              <a:t>Customer_schema</a:t>
            </a:r>
            <a:r>
              <a:rPr lang="en-US" altLang="zh-CN">
                <a:latin typeface="Times New Roman" panose="02020603050405020304" pitchFamily="18" charset="0"/>
              </a:rPr>
              <a:t> </a:t>
            </a:r>
            <a:r>
              <a:rPr lang="zh-CN" altLang="en-US">
                <a:latin typeface="Times New Roman" panose="02020603050405020304" pitchFamily="18" charset="0"/>
              </a:rPr>
              <a:t>（）上的表</a:t>
            </a:r>
            <a:endParaRPr lang="zh-CN"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noFill/>
          <a:ln>
            <a:solidFill>
              <a:srgbClr val="000000"/>
            </a:solidFill>
            <a:miter lim="800000"/>
          </a:ln>
        </p:spPr>
      </p:sp>
      <p:sp>
        <p:nvSpPr>
          <p:cNvPr id="82946"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24A39FFF-4BA7-483A-BD15-4C5E6C9BAE3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noFill/>
          <a:ln>
            <a:solidFill>
              <a:srgbClr val="000000"/>
            </a:solidFill>
            <a:miter lim="800000"/>
          </a:ln>
        </p:spPr>
      </p:sp>
      <p:sp>
        <p:nvSpPr>
          <p:cNvPr id="84994" name="备注占位符 2"/>
          <p:cNvSpPr>
            <a:spLocks noGrp="1"/>
          </p:cNvSpPr>
          <p:nvPr>
            <p:ph type="body" idx="1"/>
          </p:nvPr>
        </p:nvSpPr>
        <p:spPr bwMode="auto">
          <a:noFill/>
        </p:spPr>
        <p:txBody>
          <a:bodyPr wrap="square" numCol="1" anchor="t" anchorCtr="0" compatLnSpc="1"/>
          <a:lstStyle/>
          <a:p>
            <a:endParaRPr kumimoji="1" lang="en-US" altLang="zh-CN">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B6CA546B-9CC6-4520-B2E3-3DD2CE1C33B7}"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defTabSz="914400">
              <a:defRPr sz="1500" b="1">
                <a:solidFill>
                  <a:schemeClr val="tx1"/>
                </a:solidFill>
                <a:latin typeface="Helvetica" pitchFamily="34" charset="0"/>
              </a:defRPr>
            </a:lvl1pPr>
            <a:lvl2pPr marL="702945" indent="-270510" defTabSz="914400">
              <a:defRPr sz="1500" b="1">
                <a:solidFill>
                  <a:schemeClr val="tx1"/>
                </a:solidFill>
                <a:latin typeface="Helvetica" pitchFamily="34" charset="0"/>
              </a:defRPr>
            </a:lvl2pPr>
            <a:lvl3pPr marL="1081405" indent="-216535" defTabSz="914400">
              <a:defRPr sz="1500" b="1">
                <a:solidFill>
                  <a:schemeClr val="tx1"/>
                </a:solidFill>
                <a:latin typeface="Helvetica" pitchFamily="34" charset="0"/>
              </a:defRPr>
            </a:lvl3pPr>
            <a:lvl4pPr marL="1513840" indent="-216535" defTabSz="914400">
              <a:defRPr sz="1500" b="1">
                <a:solidFill>
                  <a:schemeClr val="tx1"/>
                </a:solidFill>
                <a:latin typeface="Helvetica" pitchFamily="34" charset="0"/>
              </a:defRPr>
            </a:lvl4pPr>
            <a:lvl5pPr marL="1946275" indent="-216535" defTabSz="914400">
              <a:defRPr sz="1500" b="1">
                <a:solidFill>
                  <a:schemeClr val="tx1"/>
                </a:solidFill>
                <a:latin typeface="Helvetica" pitchFamily="34" charset="0"/>
              </a:defRPr>
            </a:lvl5pPr>
            <a:lvl6pPr marL="2378710" indent="-216535" defTabSz="914400" eaLnBrk="0" fontAlgn="base" hangingPunct="0">
              <a:spcBef>
                <a:spcPct val="0"/>
              </a:spcBef>
              <a:spcAft>
                <a:spcPct val="0"/>
              </a:spcAft>
              <a:defRPr sz="1500" b="1">
                <a:solidFill>
                  <a:schemeClr val="tx1"/>
                </a:solidFill>
                <a:latin typeface="Helvetica" pitchFamily="34" charset="0"/>
              </a:defRPr>
            </a:lvl6pPr>
            <a:lvl7pPr marL="2811145" indent="-216535" defTabSz="914400" eaLnBrk="0" fontAlgn="base" hangingPunct="0">
              <a:spcBef>
                <a:spcPct val="0"/>
              </a:spcBef>
              <a:spcAft>
                <a:spcPct val="0"/>
              </a:spcAft>
              <a:defRPr sz="1500" b="1">
                <a:solidFill>
                  <a:schemeClr val="tx1"/>
                </a:solidFill>
                <a:latin typeface="Helvetica" pitchFamily="34" charset="0"/>
              </a:defRPr>
            </a:lvl7pPr>
            <a:lvl8pPr marL="3243580" indent="-216535" defTabSz="914400" eaLnBrk="0" fontAlgn="base" hangingPunct="0">
              <a:spcBef>
                <a:spcPct val="0"/>
              </a:spcBef>
              <a:spcAft>
                <a:spcPct val="0"/>
              </a:spcAft>
              <a:defRPr sz="1500" b="1">
                <a:solidFill>
                  <a:schemeClr val="tx1"/>
                </a:solidFill>
                <a:latin typeface="Helvetica" pitchFamily="34" charset="0"/>
              </a:defRPr>
            </a:lvl8pPr>
            <a:lvl9pPr marL="3676015" indent="-216535" defTabSz="914400" eaLnBrk="0" fontAlgn="base" hangingPunct="0">
              <a:spcBef>
                <a:spcPct val="0"/>
              </a:spcBef>
              <a:spcAft>
                <a:spcPct val="0"/>
              </a:spcAft>
              <a:defRPr sz="1500" b="1">
                <a:solidFill>
                  <a:schemeClr val="tx1"/>
                </a:solidFill>
                <a:latin typeface="Helvetica" pitchFamily="34" charset="0"/>
              </a:defRPr>
            </a:lvl9pPr>
          </a:lstStyle>
          <a:p>
            <a:pPr>
              <a:defRPr/>
            </a:pPr>
            <a:fld id="{94268EBC-8796-46E1-A93A-0D5FF0DF250A}"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87042" name="Rectangle 2"/>
          <p:cNvSpPr>
            <a:spLocks noGrp="1" noRot="1" noChangeAspect="1" noChangeArrowheads="1" noTextEdit="1"/>
          </p:cNvSpPr>
          <p:nvPr>
            <p:ph type="sldImg"/>
          </p:nvPr>
        </p:nvSpPr>
        <p:spPr bwMode="auto">
          <a:noFill/>
          <a:ln>
            <a:solidFill>
              <a:srgbClr val="000000"/>
            </a:solidFill>
            <a:miter lim="800000"/>
          </a:ln>
        </p:spPr>
      </p:sp>
      <p:sp>
        <p:nvSpPr>
          <p:cNvPr id="87043" name="Rectangle 3"/>
          <p:cNvSpPr>
            <a:spLocks noGrp="1" noChangeArrowheads="1"/>
          </p:cNvSpPr>
          <p:nvPr>
            <p:ph type="body" idx="1"/>
          </p:nvPr>
        </p:nvSpPr>
        <p:spPr bwMode="auto">
          <a:xfrm>
            <a:off x="915988" y="4343400"/>
            <a:ext cx="5026025" cy="4114800"/>
          </a:xfrm>
          <a:noFill/>
        </p:spPr>
        <p:txBody>
          <a:bodyPr wrap="square" numCol="1" anchor="t" anchorCtr="0" compatLnSpc="1"/>
          <a:lstStyle/>
          <a:p>
            <a:endParaRPr lang="en-I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p:txBody>
          <a:bodyPr/>
          <a:lstStyle>
            <a:lvl1pPr defTabSz="914400">
              <a:defRPr sz="1500" b="1">
                <a:solidFill>
                  <a:schemeClr val="tx1"/>
                </a:solidFill>
                <a:latin typeface="Helvetica" pitchFamily="34" charset="0"/>
              </a:defRPr>
            </a:lvl1pPr>
            <a:lvl2pPr marL="702945" indent="-270510" defTabSz="914400">
              <a:defRPr sz="1500" b="1">
                <a:solidFill>
                  <a:schemeClr val="tx1"/>
                </a:solidFill>
                <a:latin typeface="Helvetica" pitchFamily="34" charset="0"/>
              </a:defRPr>
            </a:lvl2pPr>
            <a:lvl3pPr marL="1081405" indent="-216535" defTabSz="914400">
              <a:defRPr sz="1500" b="1">
                <a:solidFill>
                  <a:schemeClr val="tx1"/>
                </a:solidFill>
                <a:latin typeface="Helvetica" pitchFamily="34" charset="0"/>
              </a:defRPr>
            </a:lvl3pPr>
            <a:lvl4pPr marL="1513840" indent="-216535" defTabSz="914400">
              <a:defRPr sz="1500" b="1">
                <a:solidFill>
                  <a:schemeClr val="tx1"/>
                </a:solidFill>
                <a:latin typeface="Helvetica" pitchFamily="34" charset="0"/>
              </a:defRPr>
            </a:lvl4pPr>
            <a:lvl5pPr marL="1946275" indent="-216535" defTabSz="914400">
              <a:defRPr sz="1500" b="1">
                <a:solidFill>
                  <a:schemeClr val="tx1"/>
                </a:solidFill>
                <a:latin typeface="Helvetica" pitchFamily="34" charset="0"/>
              </a:defRPr>
            </a:lvl5pPr>
            <a:lvl6pPr marL="2378710" indent="-216535" defTabSz="914400" eaLnBrk="0" fontAlgn="base" hangingPunct="0">
              <a:spcBef>
                <a:spcPct val="0"/>
              </a:spcBef>
              <a:spcAft>
                <a:spcPct val="0"/>
              </a:spcAft>
              <a:defRPr sz="1500" b="1">
                <a:solidFill>
                  <a:schemeClr val="tx1"/>
                </a:solidFill>
                <a:latin typeface="Helvetica" pitchFamily="34" charset="0"/>
              </a:defRPr>
            </a:lvl6pPr>
            <a:lvl7pPr marL="2811145" indent="-216535" defTabSz="914400" eaLnBrk="0" fontAlgn="base" hangingPunct="0">
              <a:spcBef>
                <a:spcPct val="0"/>
              </a:spcBef>
              <a:spcAft>
                <a:spcPct val="0"/>
              </a:spcAft>
              <a:defRPr sz="1500" b="1">
                <a:solidFill>
                  <a:schemeClr val="tx1"/>
                </a:solidFill>
                <a:latin typeface="Helvetica" pitchFamily="34" charset="0"/>
              </a:defRPr>
            </a:lvl7pPr>
            <a:lvl8pPr marL="3243580" indent="-216535" defTabSz="914400" eaLnBrk="0" fontAlgn="base" hangingPunct="0">
              <a:spcBef>
                <a:spcPct val="0"/>
              </a:spcBef>
              <a:spcAft>
                <a:spcPct val="0"/>
              </a:spcAft>
              <a:defRPr sz="1500" b="1">
                <a:solidFill>
                  <a:schemeClr val="tx1"/>
                </a:solidFill>
                <a:latin typeface="Helvetica" pitchFamily="34" charset="0"/>
              </a:defRPr>
            </a:lvl8pPr>
            <a:lvl9pPr marL="3676015" indent="-216535" defTabSz="914400" eaLnBrk="0" fontAlgn="base" hangingPunct="0">
              <a:spcBef>
                <a:spcPct val="0"/>
              </a:spcBef>
              <a:spcAft>
                <a:spcPct val="0"/>
              </a:spcAft>
              <a:defRPr sz="1500" b="1">
                <a:solidFill>
                  <a:schemeClr val="tx1"/>
                </a:solidFill>
                <a:latin typeface="Helvetica" pitchFamily="34" charset="0"/>
              </a:defRPr>
            </a:lvl9pPr>
          </a:lstStyle>
          <a:p>
            <a:pPr>
              <a:defRPr/>
            </a:pPr>
            <a:fld id="{80824576-3EB9-4AD8-80EF-4BC9A83AC7B0}"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ln>
        </p:spPr>
      </p:sp>
      <p:sp>
        <p:nvSpPr>
          <p:cNvPr id="89091" name="Rectangle 3"/>
          <p:cNvSpPr>
            <a:spLocks noGrp="1" noChangeArrowheads="1"/>
          </p:cNvSpPr>
          <p:nvPr>
            <p:ph type="body" idx="1"/>
          </p:nvPr>
        </p:nvSpPr>
        <p:spPr bwMode="auto">
          <a:noFill/>
        </p:spPr>
        <p:txBody>
          <a:bodyPr wrap="square" numCol="1" anchor="t" anchorCtr="0" compatLnSpc="1"/>
          <a:lstStyle/>
          <a:p>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ln>
        </p:spPr>
        <p:txBody>
          <a:bodyPr wrap="square" numCol="1" anchorCtr="0" compatLnSpc="1"/>
          <a:lstStyle/>
          <a:p>
            <a:pPr fontAlgn="base">
              <a:spcBef>
                <a:spcPct val="0"/>
              </a:spcBef>
              <a:spcAft>
                <a:spcPct val="0"/>
              </a:spcAft>
              <a:defRPr/>
            </a:pPr>
            <a:fld id="{227796E7-AA36-4381-B18F-FBB9BCCEE007}" type="slidenum">
              <a:rPr lang="zh-CN" altLang="en-US" smtClean="0">
                <a:solidFill>
                  <a:srgbClr val="000000"/>
                </a:solidFill>
                <a:latin typeface="Helvetica" pitchFamily="34" charset="0"/>
              </a:rPr>
            </a:fld>
            <a:endParaRPr lang="en-US" altLang="zh-CN">
              <a:solidFill>
                <a:srgbClr val="000000"/>
              </a:solidFill>
              <a:latin typeface="Helvetica" pitchFamily="34" charset="0"/>
            </a:endParaRPr>
          </a:p>
        </p:txBody>
      </p:sp>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defTabSz="914400">
              <a:defRPr sz="1500" b="1">
                <a:solidFill>
                  <a:schemeClr val="tx1"/>
                </a:solidFill>
                <a:latin typeface="Helvetica" pitchFamily="34" charset="0"/>
              </a:defRPr>
            </a:lvl1pPr>
            <a:lvl2pPr marL="702945" indent="-270510" defTabSz="914400">
              <a:defRPr sz="1500" b="1">
                <a:solidFill>
                  <a:schemeClr val="tx1"/>
                </a:solidFill>
                <a:latin typeface="Helvetica" pitchFamily="34" charset="0"/>
              </a:defRPr>
            </a:lvl2pPr>
            <a:lvl3pPr marL="1081405" indent="-216535" defTabSz="914400">
              <a:defRPr sz="1500" b="1">
                <a:solidFill>
                  <a:schemeClr val="tx1"/>
                </a:solidFill>
                <a:latin typeface="Helvetica" pitchFamily="34" charset="0"/>
              </a:defRPr>
            </a:lvl3pPr>
            <a:lvl4pPr marL="1513840" indent="-216535" defTabSz="914400">
              <a:defRPr sz="1500" b="1">
                <a:solidFill>
                  <a:schemeClr val="tx1"/>
                </a:solidFill>
                <a:latin typeface="Helvetica" pitchFamily="34" charset="0"/>
              </a:defRPr>
            </a:lvl4pPr>
            <a:lvl5pPr marL="1946275" indent="-216535" defTabSz="914400">
              <a:defRPr sz="1500" b="1">
                <a:solidFill>
                  <a:schemeClr val="tx1"/>
                </a:solidFill>
                <a:latin typeface="Helvetica" pitchFamily="34" charset="0"/>
              </a:defRPr>
            </a:lvl5pPr>
            <a:lvl6pPr marL="2378710" indent="-216535" defTabSz="914400" eaLnBrk="0" fontAlgn="base" hangingPunct="0">
              <a:spcBef>
                <a:spcPct val="0"/>
              </a:spcBef>
              <a:spcAft>
                <a:spcPct val="0"/>
              </a:spcAft>
              <a:defRPr sz="1500" b="1">
                <a:solidFill>
                  <a:schemeClr val="tx1"/>
                </a:solidFill>
                <a:latin typeface="Helvetica" pitchFamily="34" charset="0"/>
              </a:defRPr>
            </a:lvl6pPr>
            <a:lvl7pPr marL="2811145" indent="-216535" defTabSz="914400" eaLnBrk="0" fontAlgn="base" hangingPunct="0">
              <a:spcBef>
                <a:spcPct val="0"/>
              </a:spcBef>
              <a:spcAft>
                <a:spcPct val="0"/>
              </a:spcAft>
              <a:defRPr sz="1500" b="1">
                <a:solidFill>
                  <a:schemeClr val="tx1"/>
                </a:solidFill>
                <a:latin typeface="Helvetica" pitchFamily="34" charset="0"/>
              </a:defRPr>
            </a:lvl7pPr>
            <a:lvl8pPr marL="3243580" indent="-216535" defTabSz="914400" eaLnBrk="0" fontAlgn="base" hangingPunct="0">
              <a:spcBef>
                <a:spcPct val="0"/>
              </a:spcBef>
              <a:spcAft>
                <a:spcPct val="0"/>
              </a:spcAft>
              <a:defRPr sz="1500" b="1">
                <a:solidFill>
                  <a:schemeClr val="tx1"/>
                </a:solidFill>
                <a:latin typeface="Helvetica" pitchFamily="34" charset="0"/>
              </a:defRPr>
            </a:lvl8pPr>
            <a:lvl9pPr marL="3676015" indent="-216535" defTabSz="914400" eaLnBrk="0" fontAlgn="base" hangingPunct="0">
              <a:spcBef>
                <a:spcPct val="0"/>
              </a:spcBef>
              <a:spcAft>
                <a:spcPct val="0"/>
              </a:spcAft>
              <a:defRPr sz="1500" b="1">
                <a:solidFill>
                  <a:schemeClr val="tx1"/>
                </a:solidFill>
                <a:latin typeface="Helvetica" pitchFamily="34" charset="0"/>
              </a:defRPr>
            </a:lvl9pPr>
          </a:lstStyle>
          <a:p>
            <a:pPr>
              <a:defRPr/>
            </a:pPr>
            <a:fld id="{05C3F486-3EB6-496A-AB39-0051DE1ED859}"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91138" name="Rectangle 2"/>
          <p:cNvSpPr>
            <a:spLocks noGrp="1" noRot="1" noChangeAspect="1" noChangeArrowheads="1" noTextEdit="1"/>
          </p:cNvSpPr>
          <p:nvPr>
            <p:ph type="sldImg"/>
          </p:nvPr>
        </p:nvSpPr>
        <p:spPr bwMode="auto">
          <a:noFill/>
          <a:ln>
            <a:solidFill>
              <a:srgbClr val="000000"/>
            </a:solidFill>
            <a:miter lim="800000"/>
          </a:ln>
        </p:spPr>
      </p:sp>
      <p:sp>
        <p:nvSpPr>
          <p:cNvPr id="91139" name="Rectangle 3"/>
          <p:cNvSpPr>
            <a:spLocks noGrp="1" noChangeArrowheads="1"/>
          </p:cNvSpPr>
          <p:nvPr>
            <p:ph type="body" idx="1"/>
          </p:nvPr>
        </p:nvSpPr>
        <p:spPr bwMode="auto">
          <a:noFill/>
        </p:spPr>
        <p:txBody>
          <a:bodyPr wrap="square" numCol="1" anchor="t" anchorCtr="0" compatLnSpc="1"/>
          <a:lstStyle/>
          <a:p>
            <a:endParaRPr lang="zh-CN"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lvl1pPr defTabSz="914400">
              <a:defRPr sz="1500" b="1">
                <a:solidFill>
                  <a:schemeClr val="tx1"/>
                </a:solidFill>
                <a:latin typeface="Helvetica" pitchFamily="34" charset="0"/>
              </a:defRPr>
            </a:lvl1pPr>
            <a:lvl2pPr marL="702945" indent="-270510" defTabSz="914400">
              <a:defRPr sz="1500" b="1">
                <a:solidFill>
                  <a:schemeClr val="tx1"/>
                </a:solidFill>
                <a:latin typeface="Helvetica" pitchFamily="34" charset="0"/>
              </a:defRPr>
            </a:lvl2pPr>
            <a:lvl3pPr marL="1081405" indent="-216535" defTabSz="914400">
              <a:defRPr sz="1500" b="1">
                <a:solidFill>
                  <a:schemeClr val="tx1"/>
                </a:solidFill>
                <a:latin typeface="Helvetica" pitchFamily="34" charset="0"/>
              </a:defRPr>
            </a:lvl3pPr>
            <a:lvl4pPr marL="1513840" indent="-216535" defTabSz="914400">
              <a:defRPr sz="1500" b="1">
                <a:solidFill>
                  <a:schemeClr val="tx1"/>
                </a:solidFill>
                <a:latin typeface="Helvetica" pitchFamily="34" charset="0"/>
              </a:defRPr>
            </a:lvl4pPr>
            <a:lvl5pPr marL="1946275" indent="-216535" defTabSz="914400">
              <a:defRPr sz="1500" b="1">
                <a:solidFill>
                  <a:schemeClr val="tx1"/>
                </a:solidFill>
                <a:latin typeface="Helvetica" pitchFamily="34" charset="0"/>
              </a:defRPr>
            </a:lvl5pPr>
            <a:lvl6pPr marL="2378710" indent="-216535" defTabSz="914400" eaLnBrk="0" fontAlgn="base" hangingPunct="0">
              <a:spcBef>
                <a:spcPct val="0"/>
              </a:spcBef>
              <a:spcAft>
                <a:spcPct val="0"/>
              </a:spcAft>
              <a:defRPr sz="1500" b="1">
                <a:solidFill>
                  <a:schemeClr val="tx1"/>
                </a:solidFill>
                <a:latin typeface="Helvetica" pitchFamily="34" charset="0"/>
              </a:defRPr>
            </a:lvl6pPr>
            <a:lvl7pPr marL="2811145" indent="-216535" defTabSz="914400" eaLnBrk="0" fontAlgn="base" hangingPunct="0">
              <a:spcBef>
                <a:spcPct val="0"/>
              </a:spcBef>
              <a:spcAft>
                <a:spcPct val="0"/>
              </a:spcAft>
              <a:defRPr sz="1500" b="1">
                <a:solidFill>
                  <a:schemeClr val="tx1"/>
                </a:solidFill>
                <a:latin typeface="Helvetica" pitchFamily="34" charset="0"/>
              </a:defRPr>
            </a:lvl7pPr>
            <a:lvl8pPr marL="3243580" indent="-216535" defTabSz="914400" eaLnBrk="0" fontAlgn="base" hangingPunct="0">
              <a:spcBef>
                <a:spcPct val="0"/>
              </a:spcBef>
              <a:spcAft>
                <a:spcPct val="0"/>
              </a:spcAft>
              <a:defRPr sz="1500" b="1">
                <a:solidFill>
                  <a:schemeClr val="tx1"/>
                </a:solidFill>
                <a:latin typeface="Helvetica" pitchFamily="34" charset="0"/>
              </a:defRPr>
            </a:lvl8pPr>
            <a:lvl9pPr marL="3676015" indent="-216535" defTabSz="914400" eaLnBrk="0" fontAlgn="base" hangingPunct="0">
              <a:spcBef>
                <a:spcPct val="0"/>
              </a:spcBef>
              <a:spcAft>
                <a:spcPct val="0"/>
              </a:spcAft>
              <a:defRPr sz="1500" b="1">
                <a:solidFill>
                  <a:schemeClr val="tx1"/>
                </a:solidFill>
                <a:latin typeface="Helvetica" pitchFamily="34" charset="0"/>
              </a:defRPr>
            </a:lvl9pPr>
          </a:lstStyle>
          <a:p>
            <a:pPr>
              <a:defRPr/>
            </a:pPr>
            <a:fld id="{DEFFC88F-066F-4346-B405-ADE29862B7A0}"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93186" name="Rectangle 2"/>
          <p:cNvSpPr>
            <a:spLocks noGrp="1" noRot="1" noChangeAspect="1" noChangeArrowheads="1" noTextEdit="1"/>
          </p:cNvSpPr>
          <p:nvPr>
            <p:ph type="sldImg"/>
          </p:nvPr>
        </p:nvSpPr>
        <p:spPr bwMode="auto">
          <a:noFill/>
          <a:ln>
            <a:solidFill>
              <a:srgbClr val="000000"/>
            </a:solidFill>
            <a:miter lim="800000"/>
          </a:ln>
        </p:spPr>
      </p:sp>
      <p:sp>
        <p:nvSpPr>
          <p:cNvPr id="93187" name="Rectangle 3"/>
          <p:cNvSpPr>
            <a:spLocks noGrp="1" noChangeArrowheads="1"/>
          </p:cNvSpPr>
          <p:nvPr>
            <p:ph type="body" idx="1"/>
          </p:nvPr>
        </p:nvSpPr>
        <p:spPr bwMode="auto">
          <a:xfrm>
            <a:off x="915988" y="4343400"/>
            <a:ext cx="5026025" cy="4114800"/>
          </a:xfrm>
          <a:noFill/>
        </p:spPr>
        <p:txBody>
          <a:bodyPr wrap="square" numCol="1" anchor="t" anchorCtr="0" compatLnSpc="1"/>
          <a:lstStyle/>
          <a:p>
            <a:endParaRPr lang="en-IN"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bwMode="auto">
          <a:noFill/>
          <a:ln>
            <a:solidFill>
              <a:srgbClr val="000000"/>
            </a:solidFill>
            <a:miter lim="800000"/>
          </a:ln>
        </p:spPr>
      </p:sp>
      <p:sp>
        <p:nvSpPr>
          <p:cNvPr id="98306"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25BE2552-25F0-420C-A005-AE6F77BFBE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ln>
            <a:miter lim="800000"/>
          </a:ln>
        </p:spPr>
        <p:txBody>
          <a:bodyPr wrap="square" numCol="1" anchorCtr="0" compatLnSpc="1"/>
          <a:lstStyle/>
          <a:p>
            <a:pPr fontAlgn="base">
              <a:spcBef>
                <a:spcPct val="0"/>
              </a:spcBef>
              <a:spcAft>
                <a:spcPct val="0"/>
              </a:spcAft>
              <a:defRPr/>
            </a:pPr>
            <a:fld id="{A47961DC-E5D5-4415-959C-23E831004E94}" type="slidenum">
              <a:rPr lang="zh-CN" altLang="en-US"/>
            </a:fld>
            <a:endParaRPr lang="en-US" altLang="zh-CN"/>
          </a:p>
        </p:txBody>
      </p:sp>
      <p:sp>
        <p:nvSpPr>
          <p:cNvPr id="100354" name="Rectangle 2"/>
          <p:cNvSpPr>
            <a:spLocks noGrp="1" noRot="1" noChangeAspect="1" noChangeArrowheads="1" noTextEdit="1"/>
          </p:cNvSpPr>
          <p:nvPr>
            <p:ph type="sldImg"/>
          </p:nvPr>
        </p:nvSpPr>
        <p:spPr bwMode="auto">
          <a:noFill/>
          <a:ln>
            <a:solidFill>
              <a:srgbClr val="000000"/>
            </a:solidFill>
            <a:miter lim="800000"/>
          </a:ln>
        </p:spPr>
      </p:sp>
      <p:sp>
        <p:nvSpPr>
          <p:cNvPr id="100355"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bwMode="auto">
          <a:noFill/>
          <a:ln>
            <a:solidFill>
              <a:srgbClr val="000000"/>
            </a:solidFill>
            <a:miter lim="800000"/>
          </a:ln>
        </p:spPr>
      </p:sp>
      <p:sp>
        <p:nvSpPr>
          <p:cNvPr id="102402" name="备注占位符 2"/>
          <p:cNvSpPr>
            <a:spLocks noGrp="1"/>
          </p:cNvSpPr>
          <p:nvPr>
            <p:ph type="body" idx="1"/>
          </p:nvPr>
        </p:nvSpPr>
        <p:spPr bwMode="auto">
          <a:noFill/>
        </p:spPr>
        <p:txBody>
          <a:bodyPr wrap="square" numCol="1" anchor="t" anchorCtr="0" compatLnSpc="1"/>
          <a:lstStyle/>
          <a:p>
            <a:pPr marL="722630" lvl="1" indent="-273050">
              <a:lnSpc>
                <a:spcPct val="110000"/>
              </a:lnSpc>
              <a:buFont typeface="Wingdings 2" panose="05020102010507070707" pitchFamily="18" charset="2"/>
              <a:buNone/>
            </a:pPr>
            <a:endParaRPr lang="zh-CN" altLang="en-US"/>
          </a:p>
        </p:txBody>
      </p:sp>
      <p:sp>
        <p:nvSpPr>
          <p:cNvPr id="4" name="灯片编号占位符 3"/>
          <p:cNvSpPr>
            <a:spLocks noGrp="1"/>
          </p:cNvSpPr>
          <p:nvPr>
            <p:ph type="sldNum" sz="quarter" idx="5"/>
          </p:nvPr>
        </p:nvSpPr>
        <p:spPr/>
        <p:txBody>
          <a:bodyPr/>
          <a:lstStyle/>
          <a:p>
            <a:pPr>
              <a:defRPr/>
            </a:pPr>
            <a:fld id="{88E8E025-FB16-4F76-8566-603F453F084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p:nvPr>
        </p:nvSpPr>
        <p:spPr bwMode="auto">
          <a:noFill/>
          <a:ln>
            <a:solidFill>
              <a:srgbClr val="000000"/>
            </a:solidFill>
            <a:miter lim="800000"/>
          </a:ln>
        </p:spPr>
      </p:sp>
      <p:sp>
        <p:nvSpPr>
          <p:cNvPr id="128002"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8E581714-FE55-477F-86F0-0077B3A60BD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F2D556-289A-4BAA-BA75-1B061838B79C}" type="slidenum">
              <a:rPr lang="en-US" altLang="zh-CN"/>
            </a:fld>
            <a:endParaRPr lang="en-US" altLang="zh-CN"/>
          </a:p>
        </p:txBody>
      </p:sp>
      <p:sp>
        <p:nvSpPr>
          <p:cNvPr id="46082" name="Rectangle 2"/>
          <p:cNvSpPr>
            <a:spLocks noGrp="1" noRot="1" noChangeAspect="1" noChangeArrowheads="1" noTextEdit="1"/>
          </p:cNvSpPr>
          <p:nvPr>
            <p:ph type="sldImg"/>
          </p:nvPr>
        </p:nvSpPr>
        <p:spPr bwMode="auto">
          <a:noFill/>
          <a:ln>
            <a:solidFill>
              <a:srgbClr val="000000"/>
            </a:solidFill>
            <a:miter lim="800000"/>
          </a:ln>
        </p:spPr>
      </p:sp>
      <p:sp>
        <p:nvSpPr>
          <p:cNvPr id="46083"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5487E6-EB1B-4036-9CDF-1B5CB5A4E118}" type="slidenum">
              <a:rPr lang="en-US" altLang="zh-CN"/>
            </a:fld>
            <a:endParaRPr lang="en-US" altLang="zh-CN"/>
          </a:p>
        </p:txBody>
      </p:sp>
      <p:sp>
        <p:nvSpPr>
          <p:cNvPr id="49154" name="Rectangle 2"/>
          <p:cNvSpPr>
            <a:spLocks noGrp="1" noRot="1" noChangeAspect="1" noChangeArrowheads="1" noTextEdit="1"/>
          </p:cNvSpPr>
          <p:nvPr>
            <p:ph type="sldImg"/>
          </p:nvPr>
        </p:nvSpPr>
        <p:spPr bwMode="auto">
          <a:noFill/>
          <a:ln>
            <a:solidFill>
              <a:srgbClr val="000000"/>
            </a:solidFill>
            <a:miter lim="800000"/>
          </a:ln>
        </p:spPr>
      </p:sp>
      <p:sp>
        <p:nvSpPr>
          <p:cNvPr id="4915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ln>
        </p:spPr>
      </p:sp>
      <p:sp>
        <p:nvSpPr>
          <p:cNvPr id="52226"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260CC883-F7E1-4666-93E5-41265E7827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fld id="{2E1EF5D7-B02A-4219-A130-35C00901027D}" type="slidenum">
              <a:rPr lang="zh-CN" altLang="en-US" sz="1200" smtClean="0"/>
            </a:fld>
            <a:endParaRPr lang="en-US" altLang="zh-CN" sz="1200"/>
          </a:p>
        </p:txBody>
      </p:sp>
      <p:sp>
        <p:nvSpPr>
          <p:cNvPr id="58370" name="Rectangle 2"/>
          <p:cNvSpPr>
            <a:spLocks noGrp="1" noRot="1" noChangeAspect="1" noChangeArrowheads="1" noTextEdit="1"/>
          </p:cNvSpPr>
          <p:nvPr>
            <p:ph type="sldImg"/>
          </p:nvPr>
        </p:nvSpPr>
        <p:spPr bwMode="auto">
          <a:noFill/>
          <a:ln>
            <a:solidFill>
              <a:srgbClr val="000000"/>
            </a:solidFill>
            <a:miter lim="800000"/>
          </a:ln>
        </p:spPr>
      </p:sp>
      <p:sp>
        <p:nvSpPr>
          <p:cNvPr id="58371" name="Rectangle 3"/>
          <p:cNvSpPr>
            <a:spLocks noGrp="1" noChangeArrowheads="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1EC0ED-4F83-4A88-A146-DE6FB1BAB0F1}" type="slidenum">
              <a:rPr lang="en-US" altLang="zh-CN"/>
            </a:fld>
            <a:endParaRPr lang="en-US" altLang="zh-CN"/>
          </a:p>
        </p:txBody>
      </p:sp>
      <p:sp>
        <p:nvSpPr>
          <p:cNvPr id="60418" name="Rectangle 2"/>
          <p:cNvSpPr>
            <a:spLocks noGrp="1" noRot="1" noChangeAspect="1" noChangeArrowheads="1" noTextEdit="1"/>
          </p:cNvSpPr>
          <p:nvPr>
            <p:ph type="sldImg"/>
          </p:nvPr>
        </p:nvSpPr>
        <p:spPr bwMode="auto">
          <a:noFill/>
          <a:ln>
            <a:solidFill>
              <a:srgbClr val="000000"/>
            </a:solidFill>
            <a:miter lim="800000"/>
          </a:ln>
        </p:spPr>
      </p:sp>
      <p:sp>
        <p:nvSpPr>
          <p:cNvPr id="60419"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r>
              <a:rPr lang="en-US" altLang="zh-CN"/>
              <a:t>case1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fld id="{AB32582D-7014-4054-89A2-E936DF4E0FD6}" type="slidenum">
              <a:rPr lang="zh-CN" altLang="en-US" sz="1200" smtClean="0"/>
            </a:fld>
            <a:endParaRPr lang="en-US" altLang="zh-CN" sz="1200"/>
          </a:p>
        </p:txBody>
      </p:sp>
      <p:sp>
        <p:nvSpPr>
          <p:cNvPr id="62466" name="Rectangle 2"/>
          <p:cNvSpPr>
            <a:spLocks noGrp="1" noRot="1" noChangeAspect="1" noChangeArrowheads="1" noTextEdit="1"/>
          </p:cNvSpPr>
          <p:nvPr>
            <p:ph type="sldImg"/>
          </p:nvPr>
        </p:nvSpPr>
        <p:spPr bwMode="auto">
          <a:noFill/>
          <a:ln>
            <a:solidFill>
              <a:srgbClr val="000000"/>
            </a:solidFill>
            <a:miter lim="800000"/>
          </a:ln>
        </p:spPr>
      </p:sp>
      <p:sp>
        <p:nvSpPr>
          <p:cNvPr id="62467" name="Rectangle 3"/>
          <p:cNvSpPr>
            <a:spLocks noGrp="1" noChangeArrowheads="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ln>
        </p:spPr>
      </p:sp>
      <p:sp>
        <p:nvSpPr>
          <p:cNvPr id="65538" name="备注占位符 2"/>
          <p:cNvSpPr>
            <a:spLocks noGrp="1"/>
          </p:cNvSpPr>
          <p:nvPr>
            <p:ph type="body" idx="1"/>
          </p:nvPr>
        </p:nvSpPr>
        <p:spPr bwMode="auto">
          <a:noFill/>
        </p:spPr>
        <p:txBody>
          <a:bodyPr wrap="square" numCol="1" anchor="t" anchorCtr="0" compatLnSpc="1"/>
          <a:lstStyle/>
          <a:p>
            <a:r>
              <a:rPr lang="en-US" altLang="zh-CN"/>
              <a:t>90s</a:t>
            </a:r>
            <a:r>
              <a:rPr lang="zh-CN" altLang="en-US"/>
              <a:t>出现的面向对象的数据库其实并没有占领市场。</a:t>
            </a:r>
            <a:endParaRPr lang="zh-CN" altLang="en-US"/>
          </a:p>
        </p:txBody>
      </p:sp>
      <p:sp>
        <p:nvSpPr>
          <p:cNvPr id="4" name="灯片编号占位符 3"/>
          <p:cNvSpPr>
            <a:spLocks noGrp="1"/>
          </p:cNvSpPr>
          <p:nvPr>
            <p:ph type="sldNum" sz="quarter" idx="5"/>
          </p:nvPr>
        </p:nvSpPr>
        <p:spPr/>
        <p:txBody>
          <a:bodyPr/>
          <a:lstStyle/>
          <a:p>
            <a:pPr>
              <a:defRPr/>
            </a:pPr>
            <a:fld id="{5038986D-4566-41BB-BA4F-4169B3D87F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6350"/>
            <a:ext cx="9140825" cy="6851650"/>
            <a:chOff x="0" y="4"/>
            <a:chExt cx="5758" cy="4316"/>
          </a:xfrm>
        </p:grpSpPr>
        <p:grpSp>
          <p:nvGrpSpPr>
            <p:cNvPr id="5" name="Group 3"/>
            <p:cNvGrpSpPr/>
            <p:nvPr/>
          </p:nvGrpSpPr>
          <p:grpSpPr bwMode="auto">
            <a:xfrm>
              <a:off x="0" y="1161"/>
              <a:ext cx="5758" cy="3159"/>
              <a:chOff x="0" y="1161"/>
              <a:chExt cx="5758" cy="3159"/>
            </a:xfrm>
          </p:grpSpPr>
          <p:sp>
            <p:nvSpPr>
              <p:cNvPr id="16" name="Freeform 4"/>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p:spPr>
            <p:txBody>
              <a:bodyPr/>
              <a:lstStyle/>
              <a:p>
                <a:pPr>
                  <a:defRPr/>
                </a:pPr>
                <a:endParaRPr lang="zh-CN" altLang="en-US"/>
              </a:p>
            </p:txBody>
          </p:sp>
          <p:sp>
            <p:nvSpPr>
              <p:cNvPr id="17" name="Freeform 5"/>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p>
            </p:txBody>
          </p:sp>
        </p:grpSp>
        <p:sp>
          <p:nvSpPr>
            <p:cNvPr id="6" name="Freeform 6"/>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zh-CN" altLang="en-US">
                <a:latin typeface="Tahoma" panose="020B0804030504040204" charset="0"/>
                <a:ea typeface="宋体" charset="0"/>
              </a:endParaRPr>
            </a:p>
          </p:txBody>
        </p:sp>
        <p:sp>
          <p:nvSpPr>
            <p:cNvPr id="7" name="Freeform 7"/>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p:spPr>
          <p:txBody>
            <a:bodyPr/>
            <a:lstStyle/>
            <a:p>
              <a:pPr>
                <a:defRPr/>
              </a:pPr>
              <a:endParaRPr lang="zh-CN" altLang="en-US"/>
            </a:p>
          </p:txBody>
        </p:sp>
        <p:sp>
          <p:nvSpPr>
            <p:cNvPr id="8" name="Freeform 8"/>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p:spPr>
          <p:txBody>
            <a:bodyPr/>
            <a:lstStyle/>
            <a:p>
              <a:pPr>
                <a:defRPr/>
              </a:pPr>
              <a:endParaRPr lang="zh-CN" altLang="en-US"/>
            </a:p>
          </p:txBody>
        </p:sp>
        <p:grpSp>
          <p:nvGrpSpPr>
            <p:cNvPr id="9" name="Group 9"/>
            <p:cNvGrpSpPr/>
            <p:nvPr/>
          </p:nvGrpSpPr>
          <p:grpSpPr bwMode="auto">
            <a:xfrm>
              <a:off x="348" y="4"/>
              <a:ext cx="5410" cy="4316"/>
              <a:chOff x="348" y="4"/>
              <a:chExt cx="5410" cy="4316"/>
            </a:xfrm>
          </p:grpSpPr>
          <p:sp>
            <p:nvSpPr>
              <p:cNvPr id="10" name="Freeform 10"/>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p>
            </p:txBody>
          </p:sp>
          <p:sp>
            <p:nvSpPr>
              <p:cNvPr id="11" name="Freeform 11"/>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p:spPr>
            <p:txBody>
              <a:bodyPr/>
              <a:lstStyle/>
              <a:p>
                <a:pPr>
                  <a:defRPr/>
                </a:pPr>
                <a:endParaRPr lang="zh-CN" altLang="en-US"/>
              </a:p>
            </p:txBody>
          </p:sp>
          <p:sp>
            <p:nvSpPr>
              <p:cNvPr id="12" name="Freeform 12"/>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p:spPr>
            <p:txBody>
              <a:bodyPr/>
              <a:lstStyle/>
              <a:p>
                <a:pPr>
                  <a:defRPr/>
                </a:pPr>
                <a:endParaRPr lang="zh-CN" altLang="en-US"/>
              </a:p>
            </p:txBody>
          </p:sp>
          <p:sp>
            <p:nvSpPr>
              <p:cNvPr id="13" name="Freeform 13"/>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p:spPr>
            <p:txBody>
              <a:bodyPr/>
              <a:lstStyle/>
              <a:p>
                <a:pPr>
                  <a:defRPr/>
                </a:pPr>
                <a:endParaRPr lang="zh-CN" altLang="en-US"/>
              </a:p>
            </p:txBody>
          </p:sp>
          <p:sp>
            <p:nvSpPr>
              <p:cNvPr id="14" name="Freeform 14"/>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p:spPr>
            <p:txBody>
              <a:bodyPr/>
              <a:lstStyle/>
              <a:p>
                <a:pPr>
                  <a:defRPr/>
                </a:pPr>
                <a:endParaRPr lang="zh-CN" altLang="en-US"/>
              </a:p>
            </p:txBody>
          </p:sp>
          <p:sp>
            <p:nvSpPr>
              <p:cNvPr id="15" name="Freeform 15"/>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zh-CN" altLang="en-US">
                  <a:latin typeface="Tahoma" panose="020B0804030504040204" charset="0"/>
                  <a:ea typeface="宋体" charset="0"/>
                </a:endParaRPr>
              </a:p>
            </p:txBody>
          </p:sp>
        </p:grpSp>
      </p:grpSp>
      <p:sp>
        <p:nvSpPr>
          <p:cNvPr id="9232" name="Rectangle 16"/>
          <p:cNvSpPr>
            <a:spLocks noGrp="1" noChangeArrowheads="1"/>
          </p:cNvSpPr>
          <p:nvPr>
            <p:ph type="ctrTitle" sz="quarter"/>
          </p:nvPr>
        </p:nvSpPr>
        <p:spPr>
          <a:xfrm>
            <a:off x="1066800" y="1997075"/>
            <a:ext cx="7086600" cy="1431925"/>
          </a:xfrm>
        </p:spPr>
        <p:txBody>
          <a:bodyPr anchor="b"/>
          <a:lstStyle>
            <a:lvl1pPr>
              <a:defRPr/>
            </a:lvl1pPr>
          </a:lstStyle>
          <a:p>
            <a:pPr lvl="0"/>
            <a:r>
              <a:rPr lang="zh-CN" altLang="en-US" noProof="0"/>
              <a:t>单击此处编辑母版标题样式</a:t>
            </a:r>
            <a:endParaRPr lang="zh-CN" altLang="en-US" noProof="0"/>
          </a:p>
        </p:txBody>
      </p:sp>
      <p:sp>
        <p:nvSpPr>
          <p:cNvPr id="9233"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charset="0"/>
              <a:buNone/>
              <a:defRPr/>
            </a:lvl1pPr>
          </a:lstStyle>
          <a:p>
            <a:pPr lvl="0"/>
            <a:r>
              <a:rPr lang="zh-CN" altLang="en-US" noProof="0"/>
              <a:t>单击此处编辑母版副标题样式</a:t>
            </a:r>
            <a:endParaRPr lang="zh-CN" altLang="en-US" noProof="0"/>
          </a:p>
        </p:txBody>
      </p:sp>
      <p:sp>
        <p:nvSpPr>
          <p:cNvPr id="18" name="Rectangle 18"/>
          <p:cNvSpPr>
            <a:spLocks noGrp="1" noChangeArrowheads="1"/>
          </p:cNvSpPr>
          <p:nvPr>
            <p:ph type="dt" sz="quarter" idx="10"/>
          </p:nvPr>
        </p:nvSpPr>
        <p:spPr/>
        <p:txBody>
          <a:bodyPr/>
          <a:lstStyle>
            <a:lvl1pPr>
              <a:defRPr/>
            </a:lvl1pPr>
          </a:lstStyle>
          <a:p>
            <a:pPr>
              <a:defRPr/>
            </a:pPr>
            <a:endParaRPr lang="en-US" altLang="zh-CN"/>
          </a:p>
        </p:txBody>
      </p:sp>
      <p:sp>
        <p:nvSpPr>
          <p:cNvPr id="19" name="Rectangle 19"/>
          <p:cNvSpPr>
            <a:spLocks noGrp="1" noChangeArrowheads="1"/>
          </p:cNvSpPr>
          <p:nvPr>
            <p:ph type="ftr" sz="quarter" idx="11"/>
          </p:nvPr>
        </p:nvSpPr>
        <p:spPr>
          <a:xfrm>
            <a:off x="3352800" y="6248400"/>
            <a:ext cx="2895600" cy="457200"/>
          </a:xfrm>
        </p:spPr>
        <p:txBody>
          <a:bodyPr/>
          <a:lstStyle>
            <a:lvl1pPr>
              <a:defRPr/>
            </a:lvl1pPr>
          </a:lstStyle>
          <a:p>
            <a:pPr>
              <a:defRPr/>
            </a:pPr>
            <a:endParaRPr lang="en-US" altLang="zh-CN"/>
          </a:p>
        </p:txBody>
      </p:sp>
      <p:sp>
        <p:nvSpPr>
          <p:cNvPr id="20" name="Rectangle 20"/>
          <p:cNvSpPr>
            <a:spLocks noGrp="1" noChangeArrowheads="1"/>
          </p:cNvSpPr>
          <p:nvPr>
            <p:ph type="sldNum" sz="quarter" idx="12"/>
          </p:nvPr>
        </p:nvSpPr>
        <p:spPr/>
        <p:txBody>
          <a:bodyPr/>
          <a:lstStyle>
            <a:lvl1pPr>
              <a:defRPr/>
            </a:lvl1pPr>
          </a:lstStyle>
          <a:p>
            <a:pPr>
              <a:defRPr/>
            </a:pPr>
            <a:fld id="{5484B599-E13D-4983-B16E-79DC87A3A27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E2A65A05-47FF-42C5-A097-F171D7383ED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1066800" y="304800"/>
            <a:ext cx="5505450" cy="5791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F0803474-B606-464C-97C9-2E1F2A5D74B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9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341438"/>
            <a:ext cx="4038600" cy="4784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86288" y="1341438"/>
            <a:ext cx="4038600" cy="4784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B67EF20-4B0D-43C0-A4DA-2FA84B051B2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685C337-5DDE-4925-B11B-7D39D924168D}" type="slidenum">
              <a:rPr lang="en-US" altLang="zh-CN"/>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normAutofit/>
          </a:bodyPr>
          <a:lstStyle/>
          <a:p>
            <a:pPr lvl="0"/>
            <a:endParaRPr lang="zh-CN" altLang="en-US" noProof="0"/>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pPr>
              <a:defRPr/>
            </a:pPr>
            <a:r>
              <a:rPr lang="en-US" altLang="zh-CN"/>
              <a:t>共 79 页</a:t>
            </a:r>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pPr>
              <a:defRPr/>
            </a:pPr>
            <a:fld id="{48B0C994-342F-467C-8549-19646FA758E7}" type="slidenum">
              <a:rPr lang="en-US" altLang="zh-CN"/>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showMasterSp="0">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981200"/>
            <a:ext cx="8229600" cy="1866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200" y="4000500"/>
            <a:ext cx="8229600" cy="1866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pPr>
              <a:defRPr/>
            </a:pPr>
            <a:r>
              <a:rPr lang="en-US" altLang="zh-CN"/>
              <a:t>共 79 页</a:t>
            </a:r>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pPr>
              <a:defRPr/>
            </a:pPr>
            <a:fld id="{7C2739F2-BCB2-4159-807D-DBA360E6ECDC}" type="slidenum">
              <a:rPr lang="en-US" altLang="zh-CN"/>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showMasterSp="0">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457200" y="6251575"/>
            <a:ext cx="2133600" cy="476250"/>
          </a:xfrm>
        </p:spPr>
        <p:txBody>
          <a:bodyPr/>
          <a:lstStyle>
            <a:lvl1pPr>
              <a:defRPr/>
            </a:lvl1pPr>
          </a:lstStyle>
          <a:p>
            <a:pPr>
              <a:defRPr/>
            </a:pPr>
            <a:fld id="{A1C05037-85B3-4E6D-BD80-35BA7B85D927}" type="datetime1">
              <a:rPr lang="zh-CN" altLang="en-US"/>
            </a:fld>
            <a:endParaRPr lang="en-US" altLang="zh-CN"/>
          </a:p>
        </p:txBody>
      </p:sp>
      <p:sp>
        <p:nvSpPr>
          <p:cNvPr id="7" name="灯片编号占位符 6"/>
          <p:cNvSpPr>
            <a:spLocks noGrp="1"/>
          </p:cNvSpPr>
          <p:nvPr>
            <p:ph type="sldNum" sz="quarter" idx="11"/>
          </p:nvPr>
        </p:nvSpPr>
        <p:spPr>
          <a:xfrm>
            <a:off x="6553200" y="6248400"/>
            <a:ext cx="2133600" cy="476250"/>
          </a:xfrm>
        </p:spPr>
        <p:txBody>
          <a:bodyPr/>
          <a:lstStyle>
            <a:lvl1pPr>
              <a:defRPr/>
            </a:lvl1pPr>
          </a:lstStyle>
          <a:p>
            <a:pPr>
              <a:defRPr/>
            </a:pPr>
            <a:fld id="{61E21563-C2E0-40AD-81E0-D502D624F80E}" type="slidenum">
              <a:rPr lang="zh-CN" altLang="en-US"/>
            </a:fld>
            <a:endParaRPr lang="en-US" altLang="zh-CN"/>
          </a:p>
        </p:txBody>
      </p:sp>
      <p:sp>
        <p:nvSpPr>
          <p:cNvPr id="8" name="页脚占位符 7"/>
          <p:cNvSpPr>
            <a:spLocks noGrp="1"/>
          </p:cNvSpPr>
          <p:nvPr>
            <p:ph type="ftr" sz="quarter" idx="12"/>
          </p:nvPr>
        </p:nvSpPr>
        <p:spPr>
          <a:xfrm>
            <a:off x="3124200" y="6248400"/>
            <a:ext cx="2895600" cy="476250"/>
          </a:xfrm>
        </p:spPr>
        <p:txBody>
          <a:bodyPr/>
          <a:lstStyle>
            <a:lvl1pPr>
              <a:defRPr/>
            </a:lvl1pPr>
          </a:lstStyle>
          <a:p>
            <a:pPr>
              <a:defRPr/>
            </a:pPr>
            <a:r>
              <a:rPr lang="zh-CN" altLang="en-US"/>
              <a:t>计算机科学基础</a:t>
            </a: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cxnSp>
        <p:nvCxnSpPr>
          <p:cNvPr id="4" name="Straight Connector 15"/>
          <p:cNvCxnSpPr/>
          <p:nvPr/>
        </p:nvCxnSpPr>
        <p:spPr>
          <a:xfrm flipH="1">
            <a:off x="6170613" y="7938"/>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16"/>
          <p:cNvCxnSpPr/>
          <p:nvPr/>
        </p:nvCxnSpPr>
        <p:spPr>
          <a:xfrm flipH="1">
            <a:off x="4581525" y="92075"/>
            <a:ext cx="4560888" cy="608012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18"/>
          <p:cNvCxnSpPr/>
          <p:nvPr/>
        </p:nvCxnSpPr>
        <p:spPr>
          <a:xfrm flipH="1">
            <a:off x="5427663"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20"/>
          <p:cNvCxnSpPr/>
          <p:nvPr/>
        </p:nvCxnSpPr>
        <p:spPr>
          <a:xfrm flipH="1">
            <a:off x="5502275" y="31750"/>
            <a:ext cx="3640138" cy="4852988"/>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22"/>
          <p:cNvCxnSpPr/>
          <p:nvPr/>
        </p:nvCxnSpPr>
        <p:spPr>
          <a:xfrm flipH="1">
            <a:off x="5884863" y="609600"/>
            <a:ext cx="3257550" cy="43434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513159" y="685800"/>
            <a:ext cx="6000750" cy="2971801"/>
          </a:xfrm>
        </p:spPr>
        <p:txBody>
          <a:bodyPr anchor="b"/>
          <a:lstStyle>
            <a:lvl1pPr algn="l">
              <a:defRPr sz="36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513159" y="3843868"/>
            <a:ext cx="4800600" cy="1947333"/>
          </a:xfrm>
        </p:spPr>
        <p:txBody>
          <a:bodyPr anchor="t"/>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单击以编辑母版副标题样式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3C63F9D1-9726-498E-8076-F3166178FEF7}"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A4DF958E-DA30-4FA3-A5BE-0C3B34C48039}"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A2A3F69-EE11-42B2-902E-1F07D2A8F11A}"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FD9B5D-CB61-46EC-B726-179D2533B93A}"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lstStyle>
            <a:lvl1pPr algn="l">
              <a:defRPr sz="27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513160" y="4495800"/>
            <a:ext cx="6400800" cy="1498600"/>
          </a:xfrm>
        </p:spPr>
        <p:txBody>
          <a:bodyPr anchor="t"/>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fld id="{8B492109-4B74-4396-BE55-61ED40412E7E}"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313A2E-10A0-4091-BBE6-04E7DBAD5C5E}"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513159" y="685801"/>
            <a:ext cx="3703241" cy="361526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356100" y="685801"/>
            <a:ext cx="3700859" cy="361526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3EA786F8-0BCA-4B74-B0D6-E896FDE97C6E}"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5FB2093-8666-4801-AA36-4AD5A4CAFA8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atin typeface="楷体" pitchFamily="49" charset="-122"/>
                <a:ea typeface="楷体" pitchFamily="49" charset="-122"/>
              </a:defRPr>
            </a:lvl1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27193E1F-33CA-48AB-B4C5-0F7675CCBB37}"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29061" y="685800"/>
            <a:ext cx="3487340" cy="576262"/>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513159" y="1270529"/>
            <a:ext cx="3703241" cy="3030538"/>
          </a:xfrm>
        </p:spPr>
        <p:txBody>
          <a:bodyPr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559299" y="685800"/>
            <a:ext cx="3498851" cy="576262"/>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354909" y="1262062"/>
            <a:ext cx="3696891" cy="3030538"/>
          </a:xfrm>
        </p:spPr>
        <p:txBody>
          <a:bodyPr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3F28D5BC-D7FA-4B36-B989-8977F2E1F00A}"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0F16DEF-298D-48F9-9262-BFDDEE675255}"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DAC258FC-2C30-402A-9716-0773B00A73A1}" type="datetimeFigureOut">
              <a:rPr lang="en-US"/>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15C10619-BC54-479A-9484-6303497F8FAC}"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30468A1-86F5-4214-B346-CDD5EC9E843F}"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20733AC-F2B9-401C-86F7-E7740CC948C7}"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lstStyle>
            <a:lvl1pPr algn="l">
              <a:defRPr sz="18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3159" y="685800"/>
            <a:ext cx="4457701" cy="53086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5313759" y="2209800"/>
            <a:ext cx="2743200" cy="2091267"/>
          </a:xfrm>
        </p:spPr>
        <p:txBody>
          <a:bodyPr anchor="t"/>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lvl1pPr>
              <a:defRPr/>
            </a:lvl1pPr>
          </a:lstStyle>
          <a:p>
            <a:pPr>
              <a:defRPr/>
            </a:pPr>
            <a:fld id="{B6A0E0A5-ACE7-46AE-9B01-5D36AD39B160}"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5B5A5FB-62A4-4A8D-AFEE-FBC787CDB50A}"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lstStyle>
            <a:lvl1pPr algn="l">
              <a:defRPr sz="21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3542109" y="2777067"/>
            <a:ext cx="4516041" cy="2048933"/>
          </a:xfrm>
        </p:spPr>
        <p:txBody>
          <a:bodyPr anchor="t"/>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lvl1pPr>
              <a:defRPr/>
            </a:lvl1pPr>
          </a:lstStyle>
          <a:p>
            <a:pPr>
              <a:defRPr/>
            </a:pPr>
            <a:fld id="{8A39BE8F-C5F0-4D13-B6A8-2044BFAD7D6A}"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37FA752-E4D5-4F23-98FF-E39843B7FC7B}"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16" name="Text Placeholder 9"/>
          <p:cNvSpPr>
            <a:spLocks noGrp="1"/>
          </p:cNvSpPr>
          <p:nvPr>
            <p:ph type="body" sz="quarter" idx="14" hasCustomPrompt="1"/>
          </p:nvPr>
        </p:nvSpPr>
        <p:spPr>
          <a:xfrm>
            <a:off x="685801" y="3843867"/>
            <a:ext cx="6228158" cy="457200"/>
          </a:xfrm>
        </p:spPr>
        <p:txBody>
          <a:bodyPr anchor="t"/>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编辑母版文本样式</a:t>
            </a:r>
            <a:endParaRPr lang="zh-CN" altLang="en-US"/>
          </a:p>
        </p:txBody>
      </p:sp>
      <p:sp>
        <p:nvSpPr>
          <p:cNvPr id="5" name="Date Placeholder 2"/>
          <p:cNvSpPr>
            <a:spLocks noGrp="1"/>
          </p:cNvSpPr>
          <p:nvPr>
            <p:ph type="dt" sz="half" idx="15"/>
          </p:nvPr>
        </p:nvSpPr>
        <p:spPr/>
        <p:txBody>
          <a:bodyPr/>
          <a:lstStyle>
            <a:lvl1pPr>
              <a:defRPr/>
            </a:lvl1pPr>
          </a:lstStyle>
          <a:p>
            <a:pPr>
              <a:defRPr/>
            </a:pPr>
            <a:fld id="{3335BE00-751E-48B0-8338-AC77DE91CB0E}" type="datetimeFigureOut">
              <a:rPr lang="en-US"/>
            </a:fld>
            <a:endParaRPr lang="en-US"/>
          </a:p>
        </p:txBody>
      </p:sp>
      <p:sp>
        <p:nvSpPr>
          <p:cNvPr id="6" name="Footer Placeholder 3"/>
          <p:cNvSpPr>
            <a:spLocks noGrp="1"/>
          </p:cNvSpPr>
          <p:nvPr>
            <p:ph type="ftr" sz="quarter" idx="16"/>
          </p:nvPr>
        </p:nvSpPr>
        <p:spPr/>
        <p:txBody>
          <a:bodyPr/>
          <a:lstStyle>
            <a:lvl1pPr>
              <a:defRPr/>
            </a:lvl1pPr>
          </a:lstStyle>
          <a:p>
            <a:pPr>
              <a:defRPr/>
            </a:pPr>
            <a:endParaRPr lang="en-US"/>
          </a:p>
        </p:txBody>
      </p:sp>
      <p:sp>
        <p:nvSpPr>
          <p:cNvPr id="7" name="Slide Number Placeholder 4"/>
          <p:cNvSpPr>
            <a:spLocks noGrp="1"/>
          </p:cNvSpPr>
          <p:nvPr>
            <p:ph type="sldNum" sz="quarter" idx="17"/>
          </p:nvPr>
        </p:nvSpPr>
        <p:spPr/>
        <p:txBody>
          <a:bodyPr/>
          <a:lstStyle>
            <a:lvl1pPr>
              <a:defRPr/>
            </a:lvl1pPr>
          </a:lstStyle>
          <a:p>
            <a:pPr>
              <a:defRPr/>
            </a:pPr>
            <a:fld id="{35207247-C017-4694-8429-99B5836798E8}"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lstStyle>
            <a:lvl1pPr algn="l">
              <a:defRPr sz="24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513159" y="4114800"/>
            <a:ext cx="6401991" cy="1879600"/>
          </a:xfrm>
        </p:spPr>
        <p:txBody>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fld id="{6434451E-50BC-4253-9307-3FC4E4543F16}"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C767F2-232A-4C42-ADC5-9DD820AB8A66}"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5" name="TextBox 13"/>
          <p:cNvSpPr txBox="1"/>
          <p:nvPr/>
        </p:nvSpPr>
        <p:spPr>
          <a:xfrm>
            <a:off x="398463" y="812800"/>
            <a:ext cx="457200" cy="584200"/>
          </a:xfrm>
          <a:prstGeom prst="rect">
            <a:avLst/>
          </a:prstGeom>
        </p:spPr>
        <p:txBody>
          <a:bodyPr lIns="68580" tIns="34290" rIns="68580" bIns="34290" anchor="ctr"/>
          <a:lstStyle/>
          <a:p>
            <a:pPr>
              <a:defRPr/>
            </a:pPr>
            <a:r>
              <a:rPr lang="en-US" sz="6000" dirty="0"/>
              <a:t>“</a:t>
            </a:r>
            <a:endParaRPr lang="en-US" sz="6000" dirty="0"/>
          </a:p>
        </p:txBody>
      </p:sp>
      <p:sp>
        <p:nvSpPr>
          <p:cNvPr id="6" name="TextBox 14"/>
          <p:cNvSpPr txBox="1"/>
          <p:nvPr/>
        </p:nvSpPr>
        <p:spPr>
          <a:xfrm>
            <a:off x="7713663" y="2768600"/>
            <a:ext cx="457200" cy="584200"/>
          </a:xfrm>
          <a:prstGeom prst="rect">
            <a:avLst/>
          </a:prstGeom>
        </p:spPr>
        <p:txBody>
          <a:bodyPr lIns="68580" tIns="34290" rIns="68580" bIns="34290" anchor="ctr"/>
          <a:lstStyle/>
          <a:p>
            <a:pPr algn="r">
              <a:defRPr/>
            </a:pPr>
            <a:r>
              <a:rPr lang="en-US" sz="6000" dirty="0"/>
              <a:t>”</a:t>
            </a:r>
            <a:endParaRPr lang="en-US" sz="6000" dirty="0"/>
          </a:p>
        </p:txBody>
      </p:sp>
      <p:sp>
        <p:nvSpPr>
          <p:cNvPr id="2" name="Title 1"/>
          <p:cNvSpPr>
            <a:spLocks noGrp="1"/>
          </p:cNvSpPr>
          <p:nvPr>
            <p:ph type="title"/>
          </p:nvPr>
        </p:nvSpPr>
        <p:spPr>
          <a:xfrm>
            <a:off x="856059" y="685800"/>
            <a:ext cx="6858001" cy="2743200"/>
          </a:xfrm>
        </p:spPr>
        <p:txBody>
          <a:bodyPr/>
          <a:lstStyle>
            <a:lvl1pPr algn="l">
              <a:defRPr sz="24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084659" y="3429000"/>
            <a:ext cx="6400800" cy="381000"/>
          </a:xfrm>
        </p:spPr>
        <p:txBody>
          <a:bodyP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513160" y="4301068"/>
            <a:ext cx="6400800" cy="1684865"/>
          </a:xfrm>
        </p:spPr>
        <p:txBody>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p:txBody>
          <a:bodyPr/>
          <a:lstStyle>
            <a:lvl1pPr>
              <a:defRPr/>
            </a:lvl1pPr>
          </a:lstStyle>
          <a:p>
            <a:pPr>
              <a:defRPr/>
            </a:pPr>
            <a:fld id="{122160DF-C828-43A9-A4F2-E9508D3A3565}" type="datetimeFigureOut">
              <a:rPr lang="en-US"/>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0BE47FE5-B0B1-4F68-944C-69B32C747E41}"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lstStyle>
            <a:lvl1pPr algn="l">
              <a:defRPr sz="24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513158" y="5132981"/>
            <a:ext cx="6401993" cy="860400"/>
          </a:xfrm>
        </p:spPr>
        <p:txBody>
          <a:bodyPr anchor="t"/>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fld id="{686390B1-A4F1-4312-A6FF-D34ABD03C9B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A20970-DB92-4A14-87C3-248B581B319E}"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5" name="TextBox 10"/>
          <p:cNvSpPr txBox="1"/>
          <p:nvPr/>
        </p:nvSpPr>
        <p:spPr>
          <a:xfrm>
            <a:off x="398463" y="812800"/>
            <a:ext cx="457200" cy="584200"/>
          </a:xfrm>
          <a:prstGeom prst="rect">
            <a:avLst/>
          </a:prstGeom>
        </p:spPr>
        <p:txBody>
          <a:bodyPr lIns="68580" tIns="34290" rIns="68580" bIns="34290" anchor="ctr"/>
          <a:lstStyle/>
          <a:p>
            <a:pPr>
              <a:defRPr/>
            </a:pPr>
            <a:r>
              <a:rPr lang="en-US" sz="6000" dirty="0"/>
              <a:t>“</a:t>
            </a:r>
            <a:endParaRPr lang="en-US" sz="6000" dirty="0"/>
          </a:p>
        </p:txBody>
      </p:sp>
      <p:sp>
        <p:nvSpPr>
          <p:cNvPr id="6" name="TextBox 11"/>
          <p:cNvSpPr txBox="1"/>
          <p:nvPr/>
        </p:nvSpPr>
        <p:spPr>
          <a:xfrm>
            <a:off x="7713663" y="2768600"/>
            <a:ext cx="457200" cy="584200"/>
          </a:xfrm>
          <a:prstGeom prst="rect">
            <a:avLst/>
          </a:prstGeom>
        </p:spPr>
        <p:txBody>
          <a:bodyPr lIns="68580" tIns="34290" rIns="68580" bIns="34290" anchor="ctr"/>
          <a:lstStyle/>
          <a:p>
            <a:pPr algn="r">
              <a:defRPr/>
            </a:pPr>
            <a:r>
              <a:rPr lang="en-US" sz="6000" dirty="0"/>
              <a:t>”</a:t>
            </a:r>
            <a:endParaRPr lang="en-US" sz="6000" dirty="0"/>
          </a:p>
        </p:txBody>
      </p:sp>
      <p:sp>
        <p:nvSpPr>
          <p:cNvPr id="2" name="Title 1"/>
          <p:cNvSpPr>
            <a:spLocks noGrp="1"/>
          </p:cNvSpPr>
          <p:nvPr>
            <p:ph type="title"/>
          </p:nvPr>
        </p:nvSpPr>
        <p:spPr>
          <a:xfrm>
            <a:off x="856060" y="685800"/>
            <a:ext cx="6858000" cy="2743200"/>
          </a:xfrm>
        </p:spPr>
        <p:txBody>
          <a:bodyPr/>
          <a:lstStyle>
            <a:lvl1pPr algn="l">
              <a:defRPr sz="24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513159" y="3928534"/>
            <a:ext cx="6400801" cy="1049866"/>
          </a:xfrm>
        </p:spPr>
        <p:txBody>
          <a:bodyPr anchor="b"/>
          <a:lstStyle>
            <a:lvl1pPr>
              <a:buNone/>
              <a:defRPr lang="en-US" sz="1800" b="0" cap="all"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513159" y="4978400"/>
            <a:ext cx="6400801" cy="1016000"/>
          </a:xfrm>
        </p:spPr>
        <p:txBody>
          <a:bodyPr anchor="t"/>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p:txBody>
          <a:bodyPr/>
          <a:lstStyle>
            <a:lvl1pPr>
              <a:defRPr/>
            </a:lvl1pPr>
          </a:lstStyle>
          <a:p>
            <a:pPr>
              <a:defRPr/>
            </a:pPr>
            <a:fld id="{DAAA0DB5-80C1-4B4A-A528-A90077399843}" type="datetimeFigureOut">
              <a:rPr lang="en-US"/>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8AF2225D-E72D-4B05-A314-3EC2769CC01A}"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6D37950C-C0A2-441E-91A1-308DEBEFD8B2}"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513159" y="3928534"/>
            <a:ext cx="6400800" cy="838200"/>
          </a:xfrm>
        </p:spPr>
        <p:txBody>
          <a:bodyPr anchor="b"/>
          <a:lstStyle>
            <a:lvl1pPr>
              <a:buNone/>
              <a:defRPr lang="en-US" sz="1800" b="0" cap="all"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513159" y="4766733"/>
            <a:ext cx="6400801" cy="1227667"/>
          </a:xfrm>
        </p:spPr>
        <p:txBody>
          <a:bodyPr anchor="t"/>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p:txBody>
          <a:bodyPr/>
          <a:lstStyle>
            <a:lvl1pPr>
              <a:defRPr/>
            </a:lvl1pPr>
          </a:lstStyle>
          <a:p>
            <a:pPr>
              <a:defRPr/>
            </a:pPr>
            <a:fld id="{10E97217-3AB9-4DD9-A2A0-DC9F6A9E9809}" type="datetimeFigureOut">
              <a:rPr lang="en-US"/>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5B557ACF-E27B-4F24-910C-387BA744506C}"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8186A47-140A-47BB-909F-64D1186EDCB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0822AD-FE13-406D-BA46-1D6E7C5A0C28}"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514350" y="685800"/>
            <a:ext cx="5867400" cy="5308600"/>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5C846CB-E407-402E-9783-07DB99571206}"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FAA943-3277-481A-884D-3CC04075A6C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0096FE94-8CA4-416A-8F1E-7F0E6ED04EA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17"/>
          <p:cNvSpPr>
            <a:spLocks noGrp="1" noChangeArrowheads="1"/>
          </p:cNvSpPr>
          <p:nvPr>
            <p:ph type="dt" sz="half" idx="10"/>
          </p:nvPr>
        </p:nvSpPr>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p:txBody>
          <a:bodyPr/>
          <a:lstStyle>
            <a:lvl1pPr>
              <a:defRPr/>
            </a:lvl1pPr>
          </a:lstStyle>
          <a:p>
            <a:pPr>
              <a:defRPr/>
            </a:pPr>
            <a:fld id="{EA5233F8-5C9C-4900-8D62-7FC21F77EB2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7"/>
          <p:cNvSpPr>
            <a:spLocks noGrp="1" noChangeArrowheads="1"/>
          </p:cNvSpPr>
          <p:nvPr>
            <p:ph type="dt" sz="half" idx="10"/>
          </p:nvPr>
        </p:nvSpPr>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p:txBody>
          <a:bodyPr/>
          <a:lstStyle>
            <a:lvl1pPr>
              <a:defRPr/>
            </a:lvl1pPr>
          </a:lstStyle>
          <a:p>
            <a:pPr>
              <a:defRPr/>
            </a:pPr>
            <a:fld id="{7C1663A4-D4F4-4F61-8231-87321D66490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p:txBody>
          <a:bodyPr/>
          <a:lstStyle>
            <a:lvl1pPr>
              <a:defRPr/>
            </a:lvl1pPr>
          </a:lstStyle>
          <a:p>
            <a:pPr>
              <a:defRPr/>
            </a:pPr>
            <a:fld id="{63EA5A93-CA72-47FF-8B0E-ACFFDFEDA28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FAA5870D-C3B2-45C0-BE0B-82683A35895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10F7EF1F-AC7C-413A-A2FD-5A28EC44DB6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8" Type="http://schemas.openxmlformats.org/officeDocument/2006/relationships/theme" Target="../theme/theme2.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5000"/>
          </a:schemeClr>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350"/>
            <a:ext cx="9140825" cy="6851650"/>
            <a:chOff x="0" y="4"/>
            <a:chExt cx="5758" cy="4316"/>
          </a:xfrm>
        </p:grpSpPr>
        <p:sp>
          <p:nvSpPr>
            <p:cNvPr id="1032" name="Freeform 3"/>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p:spPr>
          <p:txBody>
            <a:bodyPr/>
            <a:lstStyle/>
            <a:p>
              <a:pPr>
                <a:defRPr/>
              </a:pPr>
              <a:endParaRPr lang="zh-CN" altLang="en-US"/>
            </a:p>
          </p:txBody>
        </p:sp>
        <p:sp>
          <p:nvSpPr>
            <p:cNvPr id="1033" name="Freeform 4"/>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p>
          </p:txBody>
        </p:sp>
        <p:grpSp>
          <p:nvGrpSpPr>
            <p:cNvPr id="1034" name="Group 5"/>
            <p:cNvGrpSpPr/>
            <p:nvPr userDrawn="1"/>
          </p:nvGrpSpPr>
          <p:grpSpPr bwMode="auto">
            <a:xfrm>
              <a:off x="0" y="4"/>
              <a:ext cx="5758" cy="4316"/>
              <a:chOff x="0" y="4"/>
              <a:chExt cx="5758" cy="4316"/>
            </a:xfrm>
          </p:grpSpPr>
          <p:sp>
            <p:nvSpPr>
              <p:cNvPr id="1035" name="Freeform 6"/>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p>
            </p:txBody>
          </p:sp>
          <p:sp>
            <p:nvSpPr>
              <p:cNvPr id="1036" name="Freeform 7"/>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p:spPr>
            <p:txBody>
              <a:bodyPr/>
              <a:lstStyle/>
              <a:p>
                <a:pPr>
                  <a:defRPr/>
                </a:pPr>
                <a:endParaRPr lang="zh-CN" altLang="en-US"/>
              </a:p>
            </p:txBody>
          </p:sp>
          <p:sp>
            <p:nvSpPr>
              <p:cNvPr id="1037" name="Freeform 8"/>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p:spPr>
            <p:txBody>
              <a:bodyPr/>
              <a:lstStyle/>
              <a:p>
                <a:pPr>
                  <a:defRPr/>
                </a:pPr>
                <a:endParaRPr lang="zh-CN" altLang="en-US"/>
              </a:p>
            </p:txBody>
          </p:sp>
          <p:sp>
            <p:nvSpPr>
              <p:cNvPr id="1038" name="Freeform 9"/>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p:spPr>
            <p:txBody>
              <a:bodyPr/>
              <a:lstStyle/>
              <a:p>
                <a:pPr>
                  <a:defRPr/>
                </a:pPr>
                <a:endParaRPr lang="zh-CN" altLang="en-US"/>
              </a:p>
            </p:txBody>
          </p:sp>
          <p:sp>
            <p:nvSpPr>
              <p:cNvPr id="1039" name="Freeform 10"/>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p:spPr>
            <p:txBody>
              <a:bodyPr/>
              <a:lstStyle/>
              <a:p>
                <a:pPr>
                  <a:defRPr/>
                </a:pPr>
                <a:endParaRPr lang="zh-CN" altLang="en-US"/>
              </a:p>
            </p:txBody>
          </p:sp>
          <p:sp>
            <p:nvSpPr>
              <p:cNvPr id="8203" name="Freeform 11"/>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zh-CN" altLang="en-US">
                  <a:latin typeface="Tahoma" panose="020B0804030504040204" charset="0"/>
                  <a:ea typeface="宋体" charset="0"/>
                </a:endParaRPr>
              </a:p>
            </p:txBody>
          </p:sp>
          <p:sp>
            <p:nvSpPr>
              <p:cNvPr id="1041" name="Freeform 12"/>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p:spPr>
            <p:txBody>
              <a:bodyPr/>
              <a:lstStyle/>
              <a:p>
                <a:pPr>
                  <a:defRPr/>
                </a:pPr>
                <a:endParaRPr lang="zh-CN" altLang="en-US"/>
              </a:p>
            </p:txBody>
          </p:sp>
          <p:sp>
            <p:nvSpPr>
              <p:cNvPr id="1042" name="Freeform 13"/>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p:spPr>
            <p:txBody>
              <a:bodyPr/>
              <a:lstStyle/>
              <a:p>
                <a:pPr>
                  <a:defRPr/>
                </a:pPr>
                <a:endParaRPr lang="zh-CN" altLang="en-US"/>
              </a:p>
            </p:txBody>
          </p:sp>
          <p:sp>
            <p:nvSpPr>
              <p:cNvPr id="8206" name="Freeform 14"/>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zh-CN" altLang="en-US">
                  <a:latin typeface="Tahoma" panose="020B0804030504040204" charset="0"/>
                  <a:ea typeface="宋体" charset="0"/>
                </a:endParaRPr>
              </a:p>
            </p:txBody>
          </p:sp>
        </p:grpSp>
      </p:grpSp>
      <p:sp>
        <p:nvSpPr>
          <p:cNvPr id="8207" name="Rectangle 15"/>
          <p:cNvSpPr>
            <a:spLocks noGrp="1" noChangeArrowheads="1"/>
          </p:cNvSpPr>
          <p:nvPr>
            <p:ph type="title"/>
          </p:nvPr>
        </p:nvSpPr>
        <p:spPr bwMode="auto">
          <a:xfrm>
            <a:off x="1066800" y="304800"/>
            <a:ext cx="7543800" cy="1431925"/>
          </a:xfrm>
          <a:prstGeom prst="rect">
            <a:avLst/>
          </a:prstGeom>
          <a:noFill/>
          <a:ln>
            <a:noFill/>
          </a:ln>
          <a:effec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8208" name="Rectangle 16"/>
          <p:cNvSpPr>
            <a:spLocks noGrp="1" noChangeArrowheads="1"/>
          </p:cNvSpPr>
          <p:nvPr>
            <p:ph type="body" idx="1"/>
          </p:nvPr>
        </p:nvSpPr>
        <p:spPr bwMode="auto">
          <a:xfrm>
            <a:off x="1066800" y="1981200"/>
            <a:ext cx="7543800" cy="4114800"/>
          </a:xfrm>
          <a:prstGeom prst="rect">
            <a:avLst/>
          </a:prstGeom>
          <a:noFill/>
          <a:ln>
            <a:noFill/>
          </a:ln>
          <a:effec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zh-CN" altLang="en-US" dirty="0"/>
          </a:p>
        </p:txBody>
      </p:sp>
      <p:sp>
        <p:nvSpPr>
          <p:cNvPr id="8209" name="Rectangle 17"/>
          <p:cNvSpPr>
            <a:spLocks noGrp="1" noChangeArrowheads="1"/>
          </p:cNvSpPr>
          <p:nvPr>
            <p:ph type="dt" sz="half" idx="2"/>
          </p:nvPr>
        </p:nvSpPr>
        <p:spPr bwMode="auto">
          <a:xfrm>
            <a:off x="1066800" y="6248400"/>
            <a:ext cx="1905000" cy="457200"/>
          </a:xfrm>
          <a:prstGeom prst="rect">
            <a:avLst/>
          </a:prstGeom>
          <a:noFill/>
          <a:ln>
            <a:noFill/>
          </a:ln>
          <a:effectLst/>
        </p:spPr>
        <p:txBody>
          <a:bodyPr vert="horz" wrap="square" lIns="91440" tIns="45720" rIns="91440" bIns="45720" numCol="1" anchor="t" anchorCtr="0" compatLnSpc="1"/>
          <a:lstStyle>
            <a:lvl1pPr>
              <a:defRPr sz="1000">
                <a:effectLst>
                  <a:outerShdw blurRad="38100" dist="38100" dir="2700000" algn="tl">
                    <a:srgbClr val="000000"/>
                  </a:outerShdw>
                </a:effectLst>
                <a:latin typeface="Tahoma" panose="020B0804030504040204" charset="0"/>
                <a:ea typeface="宋体" charset="0"/>
              </a:defRPr>
            </a:lvl1pPr>
          </a:lstStyle>
          <a:p>
            <a:pPr>
              <a:defRPr/>
            </a:pPr>
            <a:endParaRPr lang="en-US" altLang="zh-CN"/>
          </a:p>
        </p:txBody>
      </p:sp>
      <p:sp>
        <p:nvSpPr>
          <p:cNvPr id="8210" name="Rectangle 18"/>
          <p:cNvSpPr>
            <a:spLocks noGrp="1" noChangeArrowheads="1"/>
          </p:cNvSpPr>
          <p:nvPr>
            <p:ph type="ftr" sz="quarter" idx="3"/>
          </p:nvPr>
        </p:nvSpPr>
        <p:spPr bwMode="auto">
          <a:xfrm>
            <a:off x="3429000" y="6248400"/>
            <a:ext cx="2895600" cy="457200"/>
          </a:xfrm>
          <a:prstGeom prst="rect">
            <a:avLst/>
          </a:prstGeom>
          <a:noFill/>
          <a:ln>
            <a:noFill/>
          </a:ln>
          <a:effectLst/>
        </p:spPr>
        <p:txBody>
          <a:bodyPr vert="horz" wrap="square" lIns="91440" tIns="45720" rIns="91440" bIns="45720" numCol="1" anchor="t" anchorCtr="0" compatLnSpc="1"/>
          <a:lstStyle>
            <a:lvl1pPr algn="ctr">
              <a:defRPr sz="1000">
                <a:effectLst>
                  <a:outerShdw blurRad="38100" dist="38100" dir="2700000" algn="tl">
                    <a:srgbClr val="000000"/>
                  </a:outerShdw>
                </a:effectLst>
                <a:latin typeface="Tahoma" panose="020B0804030504040204" charset="0"/>
                <a:ea typeface="宋体" charset="0"/>
              </a:defRPr>
            </a:lvl1pPr>
          </a:lstStyle>
          <a:p>
            <a:pPr>
              <a:defRPr/>
            </a:pPr>
            <a:endParaRPr lang="en-US" altLang="zh-CN"/>
          </a:p>
        </p:txBody>
      </p:sp>
      <p:sp>
        <p:nvSpPr>
          <p:cNvPr id="8211" name="Rectangle 19"/>
          <p:cNvSpPr>
            <a:spLocks noGrp="1" noChangeArrowheads="1"/>
          </p:cNvSpPr>
          <p:nvPr>
            <p:ph type="sldNum" sz="quarter" idx="4"/>
          </p:nvPr>
        </p:nvSpPr>
        <p:spPr bwMode="auto">
          <a:xfrm>
            <a:off x="6705600" y="6248400"/>
            <a:ext cx="1905000" cy="457200"/>
          </a:xfrm>
          <a:prstGeom prst="rect">
            <a:avLst/>
          </a:prstGeom>
          <a:noFill/>
          <a:ln>
            <a:noFill/>
          </a:ln>
          <a:effectLst/>
        </p:spPr>
        <p:txBody>
          <a:bodyPr vert="horz" wrap="square" lIns="91440" tIns="45720" rIns="91440" bIns="45720" numCol="1" anchor="t" anchorCtr="0" compatLnSpc="1"/>
          <a:lstStyle>
            <a:lvl1pPr algn="r">
              <a:defRPr sz="1000">
                <a:effectLst>
                  <a:outerShdw blurRad="38100" dist="38100" dir="2700000" algn="tl">
                    <a:srgbClr val="000000"/>
                  </a:outerShdw>
                </a:effectLst>
                <a:latin typeface="Arial" panose="020B0604020202090204" pitchFamily="34" charset="0"/>
                <a:ea typeface="宋体" charset="-122"/>
              </a:defRPr>
            </a:lvl1pPr>
          </a:lstStyle>
          <a:p>
            <a:pPr>
              <a:defRPr/>
            </a:pPr>
            <a:fld id="{CBFC195B-81EE-4469-9DAE-28AA88A6B991}" type="slidenum">
              <a:rPr lang="en-US" altLang="zh-CN"/>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grpSp>
        <p:nvGrpSpPr>
          <p:cNvPr id="17410" name="Group 6"/>
          <p:cNvGrpSpPr/>
          <p:nvPr/>
        </p:nvGrpSpPr>
        <p:grpSpPr bwMode="auto">
          <a:xfrm>
            <a:off x="6905625" y="2963863"/>
            <a:ext cx="2236788" cy="3208337"/>
            <a:chOff x="9206969" y="2963333"/>
            <a:chExt cx="2981858" cy="3208867"/>
          </a:xfrm>
        </p:grpSpPr>
        <p:cxnSp>
          <p:nvCxnSpPr>
            <p:cNvPr id="8" name="Straight Connector 7"/>
            <p:cNvCxnSpPr/>
            <p:nvPr/>
          </p:nvCxnSpPr>
          <p:spPr>
            <a:xfrm flipH="1">
              <a:off x="11276704" y="2963333"/>
              <a:ext cx="912123" cy="91296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83"/>
              <a:ext cx="2981858" cy="298181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628" y="3285648"/>
              <a:ext cx="1896199" cy="189578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2884" y="3131636"/>
              <a:ext cx="1745943" cy="174495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9051" y="3682589"/>
              <a:ext cx="1269776" cy="127021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2763" y="4487863"/>
            <a:ext cx="6400800" cy="150653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17412" name="Text Placeholder 2"/>
          <p:cNvSpPr>
            <a:spLocks noGrp="1"/>
          </p:cNvSpPr>
          <p:nvPr>
            <p:ph type="body" idx="1"/>
          </p:nvPr>
        </p:nvSpPr>
        <p:spPr bwMode="auto">
          <a:xfrm>
            <a:off x="512763" y="685800"/>
            <a:ext cx="6400800" cy="3614738"/>
          </a:xfrm>
          <a:prstGeom prst="rect">
            <a:avLst/>
          </a:prstGeom>
          <a:noFill/>
          <a:ln w="9525">
            <a:noFill/>
            <a:miter lim="800000"/>
          </a:ln>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2"/>
          </p:nvPr>
        </p:nvSpPr>
        <p:spPr>
          <a:xfrm>
            <a:off x="7427913" y="6172200"/>
            <a:ext cx="1200150" cy="365125"/>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pPr>
              <a:defRPr/>
            </a:pPr>
            <a:fld id="{AA10FA24-388C-4A31-A683-15402980395B}" type="datetimeFigureOut">
              <a:rPr lang="en-US"/>
            </a:fld>
            <a:endParaRPr lang="en-US"/>
          </a:p>
        </p:txBody>
      </p:sp>
      <p:sp>
        <p:nvSpPr>
          <p:cNvPr id="5" name="Footer Placeholder 4"/>
          <p:cNvSpPr>
            <a:spLocks noGrp="1"/>
          </p:cNvSpPr>
          <p:nvPr>
            <p:ph type="ftr" sz="quarter" idx="3"/>
          </p:nvPr>
        </p:nvSpPr>
        <p:spPr>
          <a:xfrm>
            <a:off x="512763" y="6172200"/>
            <a:ext cx="5657850" cy="365125"/>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772400" y="5578475"/>
            <a:ext cx="857250" cy="669925"/>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a:defRPr/>
            </a:pPr>
            <a:fld id="{05C646CD-6219-436C-BB10-FDA51A19A48B}" type="slidenum">
              <a:rPr lang="en-US"/>
            </a:fld>
            <a:endParaRPr lang="en-US"/>
          </a:p>
        </p:txBody>
      </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342900" rtl="0" eaLnBrk="0" fontAlgn="base" hangingPunct="0">
        <a:spcBef>
          <a:spcPct val="0"/>
        </a:spcBef>
        <a:spcAft>
          <a:spcPct val="0"/>
        </a:spcAft>
        <a:defRPr sz="2700" kern="1200" cap="all">
          <a:ln w="3175" cmpd="sng">
            <a:noFill/>
          </a:ln>
          <a:solidFill>
            <a:schemeClr val="tx1"/>
          </a:solidFill>
          <a:latin typeface="+mj-lt"/>
          <a:ea typeface="+mj-ea"/>
          <a:cs typeface="+mj-cs"/>
        </a:defRPr>
      </a:lvl1pPr>
      <a:lvl2pPr algn="l" defTabSz="342900" rtl="0" eaLnBrk="0" fontAlgn="base" hangingPunct="0">
        <a:spcBef>
          <a:spcPct val="0"/>
        </a:spcBef>
        <a:spcAft>
          <a:spcPct val="0"/>
        </a:spcAft>
        <a:defRPr sz="2700">
          <a:solidFill>
            <a:schemeClr val="tx1"/>
          </a:solidFill>
          <a:latin typeface="Century Gothic" pitchFamily="34" charset="0"/>
          <a:ea typeface="幼圆" pitchFamily="49" charset="-122"/>
        </a:defRPr>
      </a:lvl2pPr>
      <a:lvl3pPr algn="l" defTabSz="342900" rtl="0" eaLnBrk="0" fontAlgn="base" hangingPunct="0">
        <a:spcBef>
          <a:spcPct val="0"/>
        </a:spcBef>
        <a:spcAft>
          <a:spcPct val="0"/>
        </a:spcAft>
        <a:defRPr sz="2700">
          <a:solidFill>
            <a:schemeClr val="tx1"/>
          </a:solidFill>
          <a:latin typeface="Century Gothic" pitchFamily="34" charset="0"/>
          <a:ea typeface="幼圆" pitchFamily="49" charset="-122"/>
        </a:defRPr>
      </a:lvl3pPr>
      <a:lvl4pPr algn="l" defTabSz="342900" rtl="0" eaLnBrk="0" fontAlgn="base" hangingPunct="0">
        <a:spcBef>
          <a:spcPct val="0"/>
        </a:spcBef>
        <a:spcAft>
          <a:spcPct val="0"/>
        </a:spcAft>
        <a:defRPr sz="2700">
          <a:solidFill>
            <a:schemeClr val="tx1"/>
          </a:solidFill>
          <a:latin typeface="Century Gothic" pitchFamily="34" charset="0"/>
          <a:ea typeface="幼圆" pitchFamily="49" charset="-122"/>
        </a:defRPr>
      </a:lvl4pPr>
      <a:lvl5pPr algn="l" defTabSz="342900" rtl="0" eaLnBrk="0" fontAlgn="base" hangingPunct="0">
        <a:spcBef>
          <a:spcPct val="0"/>
        </a:spcBef>
        <a:spcAft>
          <a:spcPct val="0"/>
        </a:spcAft>
        <a:defRPr sz="2700">
          <a:solidFill>
            <a:schemeClr val="tx1"/>
          </a:solidFill>
          <a:latin typeface="Century Gothic" pitchFamily="34" charset="0"/>
          <a:ea typeface="幼圆"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630" indent="-214630" algn="l" defTabSz="342900" rtl="0" eaLnBrk="0" fontAlgn="base" hangingPunct="0">
        <a:spcBef>
          <a:spcPct val="20000"/>
        </a:spcBef>
        <a:spcAft>
          <a:spcPts val="450"/>
        </a:spcAft>
        <a:buClr>
          <a:schemeClr val="tx1"/>
        </a:buClr>
        <a:buSzPct val="80000"/>
        <a:buFont typeface="Wingdings 3" panose="05040102010807070707" pitchFamily="18" charset="2"/>
        <a:buChar char=""/>
        <a:defRPr sz="1500" kern="1200">
          <a:solidFill>
            <a:srgbClr val="0F496F"/>
          </a:solidFill>
          <a:latin typeface="+mn-lt"/>
          <a:ea typeface="+mn-ea"/>
          <a:cs typeface="+mn-cs"/>
        </a:defRPr>
      </a:lvl1pPr>
      <a:lvl2pPr marL="557530" indent="-214630" algn="l" defTabSz="342900" rtl="0" eaLnBrk="0" fontAlgn="base" hangingPunct="0">
        <a:spcBef>
          <a:spcPct val="20000"/>
        </a:spcBef>
        <a:spcAft>
          <a:spcPts val="450"/>
        </a:spcAft>
        <a:buClr>
          <a:schemeClr val="tx1"/>
        </a:buClr>
        <a:buSzPct val="80000"/>
        <a:buFont typeface="Wingdings 3" panose="05040102010807070707" pitchFamily="18" charset="2"/>
        <a:buChar char=""/>
        <a:defRPr sz="1300" kern="1200">
          <a:solidFill>
            <a:srgbClr val="0F496F"/>
          </a:solidFill>
          <a:latin typeface="+mn-lt"/>
          <a:ea typeface="+mn-ea"/>
          <a:cs typeface="+mn-cs"/>
        </a:defRPr>
      </a:lvl2pPr>
      <a:lvl3pPr marL="900430" indent="-214630" algn="l" defTabSz="342900" rtl="0" eaLnBrk="0" fontAlgn="base" hangingPunct="0">
        <a:spcBef>
          <a:spcPct val="20000"/>
        </a:spcBef>
        <a:spcAft>
          <a:spcPts val="450"/>
        </a:spcAft>
        <a:buClr>
          <a:schemeClr val="tx1"/>
        </a:buClr>
        <a:buSzPct val="80000"/>
        <a:buFont typeface="Wingdings 3" panose="05040102010807070707" pitchFamily="18" charset="2"/>
        <a:buChar char=""/>
        <a:defRPr sz="1200" kern="1200">
          <a:solidFill>
            <a:srgbClr val="0F496F"/>
          </a:solidFill>
          <a:latin typeface="+mn-lt"/>
          <a:ea typeface="+mn-ea"/>
          <a:cs typeface="+mn-cs"/>
        </a:defRPr>
      </a:lvl3pPr>
      <a:lvl4pPr marL="1157605" indent="-128905" algn="l" defTabSz="342900" rtl="0" eaLnBrk="0" fontAlgn="base" hangingPunct="0">
        <a:spcBef>
          <a:spcPct val="20000"/>
        </a:spcBef>
        <a:spcAft>
          <a:spcPts val="450"/>
        </a:spcAft>
        <a:buClr>
          <a:schemeClr val="tx1"/>
        </a:buClr>
        <a:buSzPct val="80000"/>
        <a:buFont typeface="Wingdings 3" panose="05040102010807070707" pitchFamily="18" charset="2"/>
        <a:buChar char=""/>
        <a:defRPr sz="1000" kern="1200">
          <a:solidFill>
            <a:srgbClr val="0F496F"/>
          </a:solidFill>
          <a:latin typeface="+mn-lt"/>
          <a:ea typeface="+mn-ea"/>
          <a:cs typeface="+mn-cs"/>
        </a:defRPr>
      </a:lvl4pPr>
      <a:lvl5pPr marL="1500505" indent="-128905" algn="l" defTabSz="342900" rtl="0" eaLnBrk="0" fontAlgn="base" hangingPunct="0">
        <a:spcBef>
          <a:spcPct val="20000"/>
        </a:spcBef>
        <a:spcAft>
          <a:spcPts val="450"/>
        </a:spcAft>
        <a:buClr>
          <a:schemeClr val="tx1"/>
        </a:buClr>
        <a:buSzPct val="80000"/>
        <a:buFont typeface="Wingdings 3" panose="05040102010807070707" pitchFamily="18" charset="2"/>
        <a:buChar char=""/>
        <a:defRPr sz="1000" kern="1200">
          <a:solidFill>
            <a:srgbClr val="0F496F"/>
          </a:solidFill>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customXml" Target="../ink/ink1.xml"/><Relationship Id="rId2" Type="http://schemas.openxmlformats.org/officeDocument/2006/relationships/image" Target="../media/image26.jpeg"/><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jpeg"/><Relationship Id="rId1" Type="http://schemas.openxmlformats.org/officeDocument/2006/relationships/image" Target="../media/image37.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900113" y="2924175"/>
            <a:ext cx="7086600" cy="1431925"/>
          </a:xfrm>
        </p:spPr>
        <p:txBody>
          <a:bodyPr/>
          <a:lstStyle/>
          <a:p>
            <a:pPr>
              <a:defRPr/>
            </a:pPr>
            <a:r>
              <a:rPr lang="zh-CN" altLang="en-US" dirty="0"/>
              <a:t>第</a:t>
            </a:r>
            <a:r>
              <a:rPr lang="en-US" altLang="zh-CN" dirty="0"/>
              <a:t> </a:t>
            </a:r>
            <a:r>
              <a:rPr lang="zh-CN" altLang="en-US" dirty="0"/>
              <a:t>五</a:t>
            </a:r>
            <a:r>
              <a:rPr lang="en-US" altLang="zh-CN" dirty="0"/>
              <a:t> </a:t>
            </a:r>
            <a:r>
              <a:rPr lang="zh-CN" altLang="en-US" dirty="0"/>
              <a:t>章</a:t>
            </a:r>
            <a:br>
              <a:rPr lang="en-US" altLang="zh-CN" dirty="0"/>
            </a:br>
            <a:br>
              <a:rPr lang="en-US" altLang="zh-CN" dirty="0"/>
            </a:br>
            <a:r>
              <a:rPr lang="zh-CN" altLang="en-US" dirty="0"/>
              <a:t>数据库 </a:t>
            </a:r>
            <a:br>
              <a:rPr lang="zh-CN" altLang="en-US"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250" y="1912938"/>
            <a:ext cx="7737475" cy="731837"/>
          </a:xfrm>
        </p:spPr>
        <p:txBody>
          <a:bodyPr>
            <a:normAutofit fontScale="90000"/>
          </a:bodyPr>
          <a:lstStyle/>
          <a:p>
            <a:pPr eaLnBrk="1" fontAlgn="auto" hangingPunct="1">
              <a:spcAft>
                <a:spcPts val="0"/>
              </a:spcAft>
              <a:defRPr/>
            </a:pPr>
            <a:r>
              <a:rPr lang="zh-CN" altLang="en-US" dirty="0"/>
              <a:t>数据库在哪里？</a:t>
            </a:r>
            <a:br>
              <a:rPr lang="en-US" altLang="zh-CN" dirty="0"/>
            </a:br>
            <a:endParaRPr lang="zh-CN" altLang="en-US" dirty="0"/>
          </a:p>
        </p:txBody>
      </p:sp>
      <p:sp>
        <p:nvSpPr>
          <p:cNvPr id="4" name="标题 1"/>
          <p:cNvSpPr txBox="1"/>
          <p:nvPr/>
        </p:nvSpPr>
        <p:spPr>
          <a:xfrm>
            <a:off x="349250" y="2278063"/>
            <a:ext cx="7737475" cy="1341437"/>
          </a:xfrm>
          <a:prstGeom prst="rect">
            <a:avLst/>
          </a:prstGeom>
          <a:effectLst/>
        </p:spPr>
        <p:txBody>
          <a:bodyPr lIns="68580" tIns="34290" rIns="68580" bIns="34290" anchor="b">
            <a:normAutofit fontScale="92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342900" fontAlgn="auto">
              <a:spcAft>
                <a:spcPts val="0"/>
              </a:spcAft>
              <a:defRPr/>
            </a:pPr>
            <a:br>
              <a:rPr lang="en-US" altLang="zh-CN" sz="3600" dirty="0">
                <a:solidFill>
                  <a:prstClr val="white"/>
                </a:solidFill>
              </a:rPr>
            </a:br>
            <a:r>
              <a:rPr lang="en-US" altLang="zh-CN" sz="3600" dirty="0">
                <a:solidFill>
                  <a:prstClr val="white"/>
                </a:solidFill>
              </a:rPr>
              <a:t>- </a:t>
            </a:r>
            <a:r>
              <a:rPr lang="zh-CN" altLang="en-US" sz="3600" dirty="0">
                <a:solidFill>
                  <a:prstClr val="white"/>
                </a:solidFill>
              </a:rPr>
              <a:t>数据库无处不在</a:t>
            </a:r>
            <a:r>
              <a:rPr lang="en-US" altLang="zh-CN" sz="3600" dirty="0">
                <a:solidFill>
                  <a:prstClr val="white"/>
                </a:solidFill>
              </a:rPr>
              <a:t>, </a:t>
            </a:r>
            <a:r>
              <a:rPr lang="zh-CN" altLang="en-US" sz="3600" dirty="0">
                <a:solidFill>
                  <a:prstClr val="white"/>
                </a:solidFill>
              </a:rPr>
              <a:t>无时不用</a:t>
            </a:r>
            <a:br>
              <a:rPr lang="en-US" altLang="zh-CN" sz="3600" dirty="0">
                <a:solidFill>
                  <a:prstClr val="white"/>
                </a:solidFill>
              </a:rPr>
            </a:br>
            <a:endParaRPr lang="zh-CN" altLang="en-US" sz="3600" dirty="0">
              <a:solidFill>
                <a:prstClr val="white"/>
              </a:solidFill>
            </a:endParaRPr>
          </a:p>
        </p:txBody>
      </p:sp>
      <p:sp>
        <p:nvSpPr>
          <p:cNvPr id="50179" name="文本框 7"/>
          <p:cNvSpPr txBox="1">
            <a:spLocks noChangeArrowheads="1"/>
          </p:cNvSpPr>
          <p:nvPr/>
        </p:nvSpPr>
        <p:spPr bwMode="auto">
          <a:xfrm>
            <a:off x="468313" y="3910013"/>
            <a:ext cx="3092450" cy="1939925"/>
          </a:xfrm>
          <a:prstGeom prst="rect">
            <a:avLst/>
          </a:prstGeom>
          <a:noFill/>
          <a:ln w="9525">
            <a:noFill/>
            <a:miter lim="800000"/>
          </a:ln>
        </p:spPr>
        <p:txBody>
          <a:bodyPr>
            <a:spAutoFit/>
          </a:bodyPr>
          <a:lstStyle/>
          <a:p>
            <a:pPr marL="342900" indent="-342900" defTabSz="342900">
              <a:buFont typeface="Wingdings" panose="05000000000000000000" pitchFamily="2" charset="2"/>
              <a:buChar char="u"/>
            </a:pPr>
            <a:r>
              <a:rPr lang="zh-CN" altLang="en-US" sz="2400">
                <a:solidFill>
                  <a:srgbClr val="FFFFFF"/>
                </a:solidFill>
                <a:latin typeface="Century Gothic" pitchFamily="34" charset="0"/>
                <a:ea typeface="幼圆" pitchFamily="49" charset="-122"/>
              </a:rPr>
              <a:t>网上查询， 购物，</a:t>
            </a:r>
            <a:endParaRPr lang="en-US" altLang="zh-CN" sz="2400">
              <a:solidFill>
                <a:srgbClr val="FFFFFF"/>
              </a:solidFill>
              <a:latin typeface="Century Gothic" pitchFamily="34" charset="0"/>
              <a:ea typeface="幼圆" pitchFamily="49" charset="-122"/>
            </a:endParaRPr>
          </a:p>
          <a:p>
            <a:pPr marL="342900" indent="-342900" defTabSz="342900">
              <a:buFont typeface="Wingdings" panose="05000000000000000000" pitchFamily="2" charset="2"/>
              <a:buChar char="u"/>
            </a:pPr>
            <a:endParaRPr lang="en-US" altLang="zh-CN" sz="2400">
              <a:solidFill>
                <a:srgbClr val="FFFFFF"/>
              </a:solidFill>
              <a:latin typeface="Century Gothic" pitchFamily="34" charset="0"/>
              <a:ea typeface="幼圆" pitchFamily="49" charset="-122"/>
            </a:endParaRPr>
          </a:p>
          <a:p>
            <a:pPr marL="342900" indent="-342900" defTabSz="342900">
              <a:buFont typeface="Wingdings" panose="05000000000000000000" pitchFamily="2" charset="2"/>
              <a:buChar char="u"/>
            </a:pPr>
            <a:r>
              <a:rPr lang="zh-CN" altLang="en-US" sz="2400">
                <a:solidFill>
                  <a:srgbClr val="FFFFFF"/>
                </a:solidFill>
                <a:latin typeface="Century Gothic" pitchFamily="34" charset="0"/>
                <a:ea typeface="幼圆" pitchFamily="49" charset="-122"/>
              </a:rPr>
              <a:t>聊天，交流</a:t>
            </a:r>
            <a:endParaRPr lang="en-US" altLang="zh-CN" sz="2400">
              <a:solidFill>
                <a:srgbClr val="FFFFFF"/>
              </a:solidFill>
              <a:latin typeface="Century Gothic" pitchFamily="34" charset="0"/>
              <a:ea typeface="幼圆" pitchFamily="49" charset="-122"/>
            </a:endParaRPr>
          </a:p>
          <a:p>
            <a:pPr marL="342900" indent="-342900" defTabSz="342900">
              <a:buFont typeface="Wingdings" panose="05000000000000000000" pitchFamily="2" charset="2"/>
              <a:buChar char="u"/>
            </a:pPr>
            <a:endParaRPr lang="en-US" altLang="zh-CN" sz="2400">
              <a:solidFill>
                <a:srgbClr val="FFFFFF"/>
              </a:solidFill>
              <a:latin typeface="Century Gothic" pitchFamily="34" charset="0"/>
              <a:ea typeface="幼圆" pitchFamily="49" charset="-122"/>
            </a:endParaRPr>
          </a:p>
          <a:p>
            <a:pPr marL="342900" indent="-342900" defTabSz="342900">
              <a:buFont typeface="Wingdings" panose="05000000000000000000" pitchFamily="2" charset="2"/>
              <a:buChar char="u"/>
            </a:pPr>
            <a:r>
              <a:rPr lang="zh-CN" altLang="en-US" sz="2400">
                <a:solidFill>
                  <a:srgbClr val="FFFFFF"/>
                </a:solidFill>
                <a:latin typeface="Century Gothic" pitchFamily="34" charset="0"/>
                <a:ea typeface="幼圆" pitchFamily="49" charset="-122"/>
              </a:rPr>
              <a:t>计算。。。</a:t>
            </a:r>
            <a:endParaRPr lang="en-US" altLang="zh-CN" sz="2400">
              <a:solidFill>
                <a:srgbClr val="FFFFFF"/>
              </a:solidFill>
              <a:latin typeface="Century Gothic" pitchFamily="34" charset="0"/>
              <a:ea typeface="幼圆" pitchFamily="49" charset="-122"/>
            </a:endParaRPr>
          </a:p>
        </p:txBody>
      </p:sp>
      <p:sp>
        <p:nvSpPr>
          <p:cNvPr id="50180" name="标题 1"/>
          <p:cNvSpPr txBox="1"/>
          <p:nvPr/>
        </p:nvSpPr>
        <p:spPr bwMode="auto">
          <a:xfrm>
            <a:off x="179388" y="333375"/>
            <a:ext cx="7737475" cy="800100"/>
          </a:xfrm>
          <a:prstGeom prst="rect">
            <a:avLst/>
          </a:prstGeom>
          <a:noFill/>
          <a:ln w="9525">
            <a:noFill/>
            <a:miter lim="800000"/>
          </a:ln>
        </p:spPr>
        <p:txBody>
          <a:bodyPr anchor="b"/>
          <a:lstStyle/>
          <a:p>
            <a:pPr defTabSz="342900"/>
            <a:r>
              <a:rPr lang="en-US" altLang="zh-CN" sz="3600" dirty="0">
                <a:latin typeface="Century Gothic" pitchFamily="34" charset="0"/>
                <a:ea typeface="幼圆" pitchFamily="49" charset="-122"/>
              </a:rPr>
              <a:t>5.1.3 </a:t>
            </a:r>
            <a:r>
              <a:rPr lang="zh-CN" altLang="en-US" sz="3600" dirty="0">
                <a:latin typeface="Century Gothic" pitchFamily="34" charset="0"/>
                <a:ea typeface="幼圆" pitchFamily="49" charset="-122"/>
              </a:rPr>
              <a:t>数据库管理</a:t>
            </a:r>
            <a:endParaRPr lang="zh-CN" altLang="en-US" sz="3600" dirty="0">
              <a:latin typeface="Century Gothic" pitchFamily="34" charset="0"/>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179388" y="1196975"/>
            <a:ext cx="8748712" cy="4578350"/>
          </a:xfrm>
        </p:spPr>
        <p:txBody>
          <a:bodyPr/>
          <a:lstStyle/>
          <a:p>
            <a:pPr>
              <a:lnSpc>
                <a:spcPct val="90000"/>
              </a:lnSpc>
              <a:defRPr/>
            </a:pPr>
            <a:endParaRPr lang="en-US" altLang="zh-CN" sz="2800" dirty="0"/>
          </a:p>
          <a:p>
            <a:pPr>
              <a:defRPr/>
            </a:pPr>
            <a:endParaRPr lang="zh-CN" altLang="en-US" sz="2800" dirty="0"/>
          </a:p>
        </p:txBody>
      </p:sp>
      <p:pic>
        <p:nvPicPr>
          <p:cNvPr id="51202" name="Picture 3"/>
          <p:cNvPicPr>
            <a:picLocks noChangeAspect="1" noChangeArrowheads="1"/>
          </p:cNvPicPr>
          <p:nvPr/>
        </p:nvPicPr>
        <p:blipFill>
          <a:blip r:embed="rId1" cstate="print"/>
          <a:srcRect/>
          <a:stretch>
            <a:fillRect/>
          </a:stretch>
        </p:blipFill>
        <p:spPr bwMode="auto">
          <a:xfrm>
            <a:off x="217488" y="1771650"/>
            <a:ext cx="3284537" cy="2168525"/>
          </a:xfrm>
          <a:prstGeom prst="rect">
            <a:avLst/>
          </a:prstGeom>
          <a:noFill/>
          <a:ln w="9525">
            <a:noFill/>
            <a:miter lim="800000"/>
            <a:headEnd/>
            <a:tailEnd/>
          </a:ln>
        </p:spPr>
      </p:pic>
      <p:sp>
        <p:nvSpPr>
          <p:cNvPr id="51203" name="TextBox 17"/>
          <p:cNvSpPr txBox="1">
            <a:spLocks noChangeArrowheads="1"/>
          </p:cNvSpPr>
          <p:nvPr/>
        </p:nvSpPr>
        <p:spPr bwMode="auto">
          <a:xfrm>
            <a:off x="179388" y="4133850"/>
            <a:ext cx="2519362" cy="646113"/>
          </a:xfrm>
          <a:prstGeom prst="rect">
            <a:avLst/>
          </a:prstGeom>
          <a:noFill/>
          <a:ln w="9525">
            <a:noFill/>
            <a:miter lim="800000"/>
          </a:ln>
        </p:spPr>
        <p:txBody>
          <a:bodyPr>
            <a:spAutoFit/>
          </a:bodyPr>
          <a:lstStyle/>
          <a:p>
            <a:r>
              <a:rPr lang="zh-CN" altLang="en-US" sz="3600" b="1">
                <a:solidFill>
                  <a:srgbClr val="FFFF00"/>
                </a:solidFill>
              </a:rPr>
              <a:t>美国图书馆</a:t>
            </a:r>
            <a:endParaRPr lang="zh-CN" altLang="en-US" sz="3600" b="1">
              <a:solidFill>
                <a:srgbClr val="FFFF00"/>
              </a:solidFill>
            </a:endParaRPr>
          </a:p>
        </p:txBody>
      </p:sp>
      <p:sp>
        <p:nvSpPr>
          <p:cNvPr id="51204" name="矩形 28"/>
          <p:cNvSpPr>
            <a:spLocks noChangeArrowheads="1"/>
          </p:cNvSpPr>
          <p:nvPr/>
        </p:nvSpPr>
        <p:spPr bwMode="auto">
          <a:xfrm>
            <a:off x="215900" y="1033463"/>
            <a:ext cx="8137525" cy="584200"/>
          </a:xfrm>
          <a:prstGeom prst="rect">
            <a:avLst/>
          </a:prstGeom>
          <a:noFill/>
          <a:ln w="9525">
            <a:noFill/>
            <a:miter lim="800000"/>
          </a:ln>
        </p:spPr>
        <p:txBody>
          <a:bodyPr>
            <a:spAutoFit/>
          </a:bodyPr>
          <a:lstStyle/>
          <a:p>
            <a:r>
              <a:rPr lang="zh-CN" altLang="en-US" sz="3200"/>
              <a:t>各地图书馆</a:t>
            </a:r>
            <a:endParaRPr lang="zh-CN" altLang="en-US" sz="3200"/>
          </a:p>
        </p:txBody>
      </p:sp>
      <p:pic>
        <p:nvPicPr>
          <p:cNvPr id="51205" name="图片 1"/>
          <p:cNvPicPr>
            <a:picLocks noChangeAspect="1"/>
          </p:cNvPicPr>
          <p:nvPr/>
        </p:nvPicPr>
        <p:blipFill>
          <a:blip r:embed="rId2" cstate="print"/>
          <a:srcRect/>
          <a:stretch>
            <a:fillRect/>
          </a:stretch>
        </p:blipFill>
        <p:spPr bwMode="auto">
          <a:xfrm>
            <a:off x="3990975" y="1771650"/>
            <a:ext cx="3824288" cy="2154238"/>
          </a:xfrm>
          <a:prstGeom prst="rect">
            <a:avLst/>
          </a:prstGeom>
          <a:noFill/>
          <a:ln w="9525">
            <a:noFill/>
            <a:miter lim="800000"/>
            <a:headEnd/>
            <a:tailEnd/>
          </a:ln>
        </p:spPr>
      </p:pic>
      <p:sp>
        <p:nvSpPr>
          <p:cNvPr id="51206" name="TextBox 17"/>
          <p:cNvSpPr txBox="1">
            <a:spLocks noChangeArrowheads="1"/>
          </p:cNvSpPr>
          <p:nvPr/>
        </p:nvSpPr>
        <p:spPr bwMode="auto">
          <a:xfrm>
            <a:off x="3990975" y="4133850"/>
            <a:ext cx="3427413" cy="646113"/>
          </a:xfrm>
          <a:prstGeom prst="rect">
            <a:avLst/>
          </a:prstGeom>
          <a:noFill/>
          <a:ln w="9525">
            <a:noFill/>
            <a:miter lim="800000"/>
          </a:ln>
        </p:spPr>
        <p:txBody>
          <a:bodyPr wrap="none">
            <a:spAutoFit/>
          </a:bodyPr>
          <a:lstStyle/>
          <a:p>
            <a:r>
              <a:rPr lang="zh-CN" altLang="en-US" sz="3600" b="1">
                <a:solidFill>
                  <a:srgbClr val="FFFF00"/>
                </a:solidFill>
              </a:rPr>
              <a:t>中国国家图书馆</a:t>
            </a:r>
            <a:endParaRPr lang="zh-CN" altLang="en-US" sz="3600" b="1">
              <a:solidFill>
                <a:srgbClr val="FFFF00"/>
              </a:solidFill>
            </a:endParaRPr>
          </a:p>
        </p:txBody>
      </p:sp>
      <p:pic>
        <p:nvPicPr>
          <p:cNvPr id="51207" name="图片 6"/>
          <p:cNvPicPr>
            <a:picLocks noChangeAspect="1"/>
          </p:cNvPicPr>
          <p:nvPr/>
        </p:nvPicPr>
        <p:blipFill>
          <a:blip r:embed="rId3" cstate="print"/>
          <a:srcRect/>
          <a:stretch>
            <a:fillRect/>
          </a:stretch>
        </p:blipFill>
        <p:spPr bwMode="auto">
          <a:xfrm>
            <a:off x="327025" y="4987925"/>
            <a:ext cx="4143375" cy="1285875"/>
          </a:xfrm>
          <a:prstGeom prst="rect">
            <a:avLst/>
          </a:prstGeom>
          <a:noFill/>
          <a:ln w="9525">
            <a:noFill/>
            <a:miter lim="800000"/>
            <a:headEnd/>
            <a:tailEnd/>
          </a:ln>
        </p:spPr>
      </p:pic>
      <p:sp>
        <p:nvSpPr>
          <p:cNvPr id="51208" name="TextBox 17"/>
          <p:cNvSpPr txBox="1">
            <a:spLocks noChangeArrowheads="1"/>
          </p:cNvSpPr>
          <p:nvPr/>
        </p:nvSpPr>
        <p:spPr bwMode="auto">
          <a:xfrm>
            <a:off x="4889500" y="5365750"/>
            <a:ext cx="1573213" cy="646113"/>
          </a:xfrm>
          <a:prstGeom prst="rect">
            <a:avLst/>
          </a:prstGeom>
          <a:noFill/>
          <a:ln w="9525">
            <a:noFill/>
            <a:miter lim="800000"/>
          </a:ln>
        </p:spPr>
        <p:txBody>
          <a:bodyPr wrap="none">
            <a:spAutoFit/>
          </a:bodyPr>
          <a:lstStyle/>
          <a:p>
            <a:r>
              <a:rPr lang="zh-CN" altLang="en-US" sz="3600" b="1">
                <a:solidFill>
                  <a:srgbClr val="FFFF00"/>
                </a:solidFill>
              </a:rPr>
              <a:t>。。。</a:t>
            </a:r>
            <a:endParaRPr lang="zh-CN" altLang="en-US" sz="3600" b="1">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79388" y="280988"/>
            <a:ext cx="8424862" cy="5761037"/>
          </a:xfrm>
        </p:spPr>
        <p:txBody>
          <a:bodyPr/>
          <a:lstStyle/>
          <a:p>
            <a:pPr marL="0" indent="0">
              <a:buFont typeface="Wingdings" panose="05000000000000000000" pitchFamily="2" charset="2"/>
              <a:buNone/>
              <a:defRPr/>
            </a:pPr>
            <a:r>
              <a:rPr lang="en-US" altLang="zh-CN" dirty="0">
                <a:latin typeface="楷体"/>
                <a:ea typeface="宋体" charset="-122"/>
              </a:rPr>
              <a:t>5.1.4 </a:t>
            </a:r>
            <a:r>
              <a:rPr lang="zh-CN" altLang="en-US" dirty="0">
                <a:latin typeface="楷体"/>
                <a:ea typeface="宋体" charset="-122"/>
              </a:rPr>
              <a:t>数据库应用已涉及到所有的领域</a:t>
            </a:r>
            <a:r>
              <a:rPr lang="en-US" altLang="zh-CN" dirty="0">
                <a:latin typeface="楷体"/>
                <a:ea typeface="宋体" charset="-122"/>
              </a:rPr>
              <a:t>:</a:t>
            </a:r>
            <a:endParaRPr lang="en-US" altLang="zh-CN" dirty="0">
              <a:latin typeface="楷体"/>
              <a:ea typeface="宋体" charset="-122"/>
            </a:endParaRPr>
          </a:p>
          <a:p>
            <a:pPr lvl="1">
              <a:defRPr/>
            </a:pPr>
            <a:r>
              <a:rPr lang="zh-CN" altLang="en-US" sz="3200" dirty="0">
                <a:solidFill>
                  <a:schemeClr val="tx2"/>
                </a:solidFill>
                <a:ea typeface="宋体" charset="-122"/>
              </a:rPr>
              <a:t>银行：事务处理</a:t>
            </a:r>
            <a:endParaRPr lang="en-US" altLang="zh-CN" sz="3200" dirty="0">
              <a:solidFill>
                <a:schemeClr val="tx2"/>
              </a:solidFill>
              <a:ea typeface="宋体" charset="-122"/>
            </a:endParaRPr>
          </a:p>
          <a:p>
            <a:pPr lvl="1">
              <a:defRPr/>
            </a:pPr>
            <a:r>
              <a:rPr lang="zh-CN" altLang="en-US" sz="3200" dirty="0">
                <a:solidFill>
                  <a:schemeClr val="tx2"/>
                </a:solidFill>
                <a:ea typeface="宋体" charset="-122"/>
              </a:rPr>
              <a:t>航空公司： 订票，飞行安排</a:t>
            </a:r>
            <a:endParaRPr lang="en-US" altLang="zh-CN" sz="3200" dirty="0">
              <a:solidFill>
                <a:schemeClr val="tx2"/>
              </a:solidFill>
              <a:ea typeface="宋体" charset="-122"/>
            </a:endParaRPr>
          </a:p>
          <a:p>
            <a:pPr lvl="1">
              <a:defRPr/>
            </a:pPr>
            <a:r>
              <a:rPr lang="zh-CN" altLang="en-US" sz="3200" dirty="0">
                <a:ea typeface="宋体" charset="-122"/>
              </a:rPr>
              <a:t>制造业： 产品，销售，订单</a:t>
            </a:r>
            <a:endParaRPr lang="en-US" altLang="zh-CN" sz="3200" dirty="0">
              <a:ea typeface="宋体" charset="-122"/>
            </a:endParaRPr>
          </a:p>
          <a:p>
            <a:pPr lvl="1">
              <a:defRPr/>
            </a:pPr>
            <a:r>
              <a:rPr lang="zh-CN" altLang="en-US" sz="3200" dirty="0">
                <a:solidFill>
                  <a:schemeClr val="tx2"/>
                </a:solidFill>
                <a:ea typeface="宋体" charset="-122"/>
              </a:rPr>
              <a:t>大学</a:t>
            </a:r>
            <a:r>
              <a:rPr lang="en-US" altLang="zh-CN" sz="3200" dirty="0">
                <a:ea typeface="宋体" charset="-122"/>
              </a:rPr>
              <a:t>:  </a:t>
            </a:r>
            <a:r>
              <a:rPr lang="zh-CN" altLang="en-US" sz="3200" dirty="0">
                <a:ea typeface="宋体" charset="-122"/>
              </a:rPr>
              <a:t>学生注册，成绩管理，课程关系等</a:t>
            </a:r>
            <a:endParaRPr lang="en-US" altLang="zh-CN" sz="3200" dirty="0">
              <a:ea typeface="宋体" charset="-122"/>
            </a:endParaRPr>
          </a:p>
          <a:p>
            <a:pPr lvl="1">
              <a:defRPr/>
            </a:pPr>
            <a:r>
              <a:rPr lang="zh-CN" altLang="en-US" sz="3200" dirty="0">
                <a:solidFill>
                  <a:schemeClr val="tx2"/>
                </a:solidFill>
                <a:ea typeface="宋体" charset="-122"/>
              </a:rPr>
              <a:t>销售：客户，产品等</a:t>
            </a:r>
            <a:endParaRPr lang="en-US" altLang="zh-CN" sz="3200" dirty="0">
              <a:ea typeface="宋体" charset="-122"/>
            </a:endParaRPr>
          </a:p>
          <a:p>
            <a:pPr lvl="1">
              <a:defRPr/>
            </a:pPr>
            <a:r>
              <a:rPr lang="zh-CN" altLang="en-US" sz="3200" dirty="0">
                <a:solidFill>
                  <a:schemeClr val="tx2"/>
                </a:solidFill>
                <a:ea typeface="宋体" charset="-122"/>
              </a:rPr>
              <a:t>人力资源管理</a:t>
            </a:r>
            <a:endParaRPr lang="en-US" altLang="zh-CN" sz="3200" dirty="0">
              <a:solidFill>
                <a:schemeClr val="tx2"/>
              </a:solidFill>
              <a:ea typeface="宋体" charset="-122"/>
            </a:endParaRPr>
          </a:p>
          <a:p>
            <a:pPr lvl="1">
              <a:defRPr/>
            </a:pPr>
            <a:r>
              <a:rPr lang="zh-CN" altLang="en-US" sz="3200" dirty="0">
                <a:solidFill>
                  <a:schemeClr val="tx2"/>
                </a:solidFill>
                <a:ea typeface="宋体" charset="-122"/>
              </a:rPr>
              <a:t>各种生活方方面的数据库管理。。。</a:t>
            </a:r>
            <a:endParaRPr lang="en-US" altLang="zh-CN" sz="3200" dirty="0">
              <a:ea typeface="宋体" charset="-122"/>
            </a:endParaRPr>
          </a:p>
        </p:txBody>
      </p:sp>
      <p:sp>
        <p:nvSpPr>
          <p:cNvPr id="6" name="Text Box 6"/>
          <p:cNvSpPr txBox="1">
            <a:spLocks noChangeArrowheads="1"/>
          </p:cNvSpPr>
          <p:nvPr/>
        </p:nvSpPr>
        <p:spPr bwMode="auto">
          <a:xfrm>
            <a:off x="2843213" y="3068638"/>
            <a:ext cx="6137275" cy="1754187"/>
          </a:xfrm>
          <a:prstGeom prst="rect">
            <a:avLst/>
          </a:prstGeom>
          <a:solidFill>
            <a:srgbClr val="FFFF00"/>
          </a:solidFill>
          <a:ln w="9525">
            <a:noFill/>
            <a:miter lim="800000"/>
          </a:ln>
        </p:spPr>
        <p:txBody>
          <a:bodyPr>
            <a:spAutoFit/>
          </a:bodyPr>
          <a:lstStyle/>
          <a:p>
            <a:pPr>
              <a:spcBef>
                <a:spcPct val="50000"/>
              </a:spcBef>
            </a:pPr>
            <a:r>
              <a:rPr lang="en-US" altLang="zh-CN" sz="3600">
                <a:solidFill>
                  <a:srgbClr val="FF0000"/>
                </a:solidFill>
                <a:latin typeface="Helvetica" pitchFamily="34" charset="0"/>
              </a:rPr>
              <a:t>Whether you know it or not,  you’re using a database every day , even every hour.</a:t>
            </a:r>
            <a:endParaRPr lang="zh-CN" altLang="en-US" sz="3600">
              <a:solidFill>
                <a:srgbClr val="FF0000"/>
              </a:solidFill>
              <a:latin typeface="Helvetica" pitchFamily="34" charset="0"/>
            </a:endParaRPr>
          </a:p>
        </p:txBody>
      </p:sp>
      <p:sp>
        <p:nvSpPr>
          <p:cNvPr id="2" name="矩形 1"/>
          <p:cNvSpPr>
            <a:spLocks noChangeArrowheads="1"/>
          </p:cNvSpPr>
          <p:nvPr/>
        </p:nvSpPr>
        <p:spPr bwMode="auto">
          <a:xfrm>
            <a:off x="179388" y="5441950"/>
            <a:ext cx="8424862" cy="1200150"/>
          </a:xfrm>
          <a:prstGeom prst="rect">
            <a:avLst/>
          </a:prstGeom>
          <a:noFill/>
          <a:ln w="9525">
            <a:noFill/>
            <a:miter lim="800000"/>
          </a:ln>
        </p:spPr>
        <p:txBody>
          <a:bodyPr>
            <a:spAutoFit/>
          </a:bodyPr>
          <a:lstStyle/>
          <a:p>
            <a:r>
              <a:rPr lang="zh-CN" altLang="en-US" sz="3600">
                <a:latin typeface="华文行楷" pitchFamily="2" charset="-122"/>
                <a:ea typeface="华文行楷" pitchFamily="2" charset="-122"/>
              </a:rPr>
              <a:t>数据库是计算机信息系统与应用程序的核心技术和重要基础</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277813" y="1041400"/>
            <a:ext cx="8675687" cy="1220788"/>
          </a:xfrm>
        </p:spPr>
        <p:txBody>
          <a:bodyPr/>
          <a:lstStyle/>
          <a:p>
            <a:pPr>
              <a:defRPr/>
            </a:pPr>
            <a:r>
              <a:rPr lang="zh-CN" altLang="en-US" sz="3200" dirty="0"/>
              <a:t>数据库系统示例：学生选课系统</a:t>
            </a:r>
            <a:endParaRPr lang="zh-CN" altLang="en-US" sz="3200" dirty="0"/>
          </a:p>
        </p:txBody>
      </p:sp>
      <p:sp>
        <p:nvSpPr>
          <p:cNvPr id="59394" name="Text Box 5"/>
          <p:cNvSpPr txBox="1">
            <a:spLocks noChangeArrowheads="1"/>
          </p:cNvSpPr>
          <p:nvPr/>
        </p:nvSpPr>
        <p:spPr bwMode="auto">
          <a:xfrm>
            <a:off x="6440488" y="3455988"/>
            <a:ext cx="3095625" cy="523875"/>
          </a:xfrm>
          <a:prstGeom prst="rect">
            <a:avLst/>
          </a:prstGeom>
          <a:noFill/>
          <a:ln w="9525">
            <a:noFill/>
            <a:miter lim="800000"/>
          </a:ln>
        </p:spPr>
        <p:txBody>
          <a:bodyPr>
            <a:spAutoFit/>
          </a:bodyPr>
          <a:lstStyle/>
          <a:p>
            <a:pPr>
              <a:spcBef>
                <a:spcPct val="50000"/>
              </a:spcBef>
            </a:pPr>
            <a:r>
              <a:rPr lang="zh-CN" altLang="en-US" sz="2800"/>
              <a:t>学生信息数据</a:t>
            </a:r>
            <a:endParaRPr lang="zh-CN" altLang="en-US" sz="2800"/>
          </a:p>
        </p:txBody>
      </p:sp>
      <p:sp>
        <p:nvSpPr>
          <p:cNvPr id="59395" name="Text Box 6"/>
          <p:cNvSpPr txBox="1">
            <a:spLocks noChangeArrowheads="1"/>
          </p:cNvSpPr>
          <p:nvPr/>
        </p:nvSpPr>
        <p:spPr bwMode="auto">
          <a:xfrm>
            <a:off x="6456363" y="3957638"/>
            <a:ext cx="2446337" cy="523875"/>
          </a:xfrm>
          <a:prstGeom prst="rect">
            <a:avLst/>
          </a:prstGeom>
          <a:noFill/>
          <a:ln w="9525">
            <a:noFill/>
            <a:miter lim="800000"/>
          </a:ln>
        </p:spPr>
        <p:txBody>
          <a:bodyPr>
            <a:spAutoFit/>
          </a:bodyPr>
          <a:lstStyle/>
          <a:p>
            <a:pPr>
              <a:spcBef>
                <a:spcPct val="50000"/>
              </a:spcBef>
            </a:pPr>
            <a:r>
              <a:rPr lang="zh-CN" altLang="en-US" sz="2800"/>
              <a:t>课程信息</a:t>
            </a:r>
            <a:endParaRPr lang="zh-CN" altLang="en-US" sz="2800"/>
          </a:p>
        </p:txBody>
      </p:sp>
      <p:sp>
        <p:nvSpPr>
          <p:cNvPr id="59396" name="Text Box 7"/>
          <p:cNvSpPr txBox="1">
            <a:spLocks noChangeArrowheads="1"/>
          </p:cNvSpPr>
          <p:nvPr/>
        </p:nvSpPr>
        <p:spPr bwMode="auto">
          <a:xfrm>
            <a:off x="6478588" y="4489450"/>
            <a:ext cx="2881312" cy="522288"/>
          </a:xfrm>
          <a:prstGeom prst="rect">
            <a:avLst/>
          </a:prstGeom>
          <a:noFill/>
          <a:ln w="9525">
            <a:noFill/>
            <a:miter lim="800000"/>
          </a:ln>
        </p:spPr>
        <p:txBody>
          <a:bodyPr>
            <a:spAutoFit/>
          </a:bodyPr>
          <a:lstStyle/>
          <a:p>
            <a:pPr>
              <a:spcBef>
                <a:spcPct val="50000"/>
              </a:spcBef>
            </a:pPr>
            <a:r>
              <a:rPr lang="zh-CN" altLang="en-US" sz="2800"/>
              <a:t>学生选课信息</a:t>
            </a:r>
            <a:endParaRPr lang="zh-CN" altLang="en-US" sz="2800"/>
          </a:p>
        </p:txBody>
      </p:sp>
      <p:sp>
        <p:nvSpPr>
          <p:cNvPr id="59397" name="AutoShape 8"/>
          <p:cNvSpPr>
            <a:spLocks noChangeArrowheads="1"/>
          </p:cNvSpPr>
          <p:nvPr/>
        </p:nvSpPr>
        <p:spPr bwMode="auto">
          <a:xfrm>
            <a:off x="6215063" y="2276475"/>
            <a:ext cx="2928937" cy="3128963"/>
          </a:xfrm>
          <a:prstGeom prst="flowChartMagneticDisk">
            <a:avLst/>
          </a:prstGeom>
          <a:noFill/>
          <a:ln w="38100">
            <a:solidFill>
              <a:schemeClr val="tx1"/>
            </a:solidFill>
            <a:round/>
          </a:ln>
        </p:spPr>
        <p:txBody>
          <a:bodyPr wrap="none" anchor="ctr"/>
          <a:lstStyle/>
          <a:p>
            <a:endParaRPr lang="zh-CN" altLang="en-US"/>
          </a:p>
        </p:txBody>
      </p:sp>
      <p:sp>
        <p:nvSpPr>
          <p:cNvPr id="59398" name="Text Box 9"/>
          <p:cNvSpPr txBox="1">
            <a:spLocks noChangeArrowheads="1"/>
          </p:cNvSpPr>
          <p:nvPr/>
        </p:nvSpPr>
        <p:spPr bwMode="auto">
          <a:xfrm>
            <a:off x="6872288" y="2417763"/>
            <a:ext cx="1657350" cy="579437"/>
          </a:xfrm>
          <a:prstGeom prst="rect">
            <a:avLst/>
          </a:prstGeom>
          <a:noFill/>
          <a:ln w="9525">
            <a:noFill/>
            <a:miter lim="800000"/>
          </a:ln>
        </p:spPr>
        <p:txBody>
          <a:bodyPr>
            <a:spAutoFit/>
          </a:bodyPr>
          <a:lstStyle/>
          <a:p>
            <a:pPr>
              <a:spcBef>
                <a:spcPct val="50000"/>
              </a:spcBef>
            </a:pPr>
            <a:r>
              <a:rPr lang="zh-CN" altLang="en-US" sz="3200"/>
              <a:t>数据库</a:t>
            </a:r>
            <a:endParaRPr lang="zh-CN" altLang="en-US" sz="3200"/>
          </a:p>
        </p:txBody>
      </p:sp>
      <p:sp>
        <p:nvSpPr>
          <p:cNvPr id="59399" name="Text Box 10"/>
          <p:cNvSpPr txBox="1">
            <a:spLocks noChangeArrowheads="1"/>
          </p:cNvSpPr>
          <p:nvPr/>
        </p:nvSpPr>
        <p:spPr bwMode="auto">
          <a:xfrm>
            <a:off x="3851275" y="3644900"/>
            <a:ext cx="1584325" cy="579438"/>
          </a:xfrm>
          <a:prstGeom prst="rect">
            <a:avLst/>
          </a:prstGeom>
          <a:solidFill>
            <a:srgbClr val="FFFF99"/>
          </a:solidFill>
          <a:ln w="9525">
            <a:noFill/>
            <a:miter lim="800000"/>
          </a:ln>
        </p:spPr>
        <p:txBody>
          <a:bodyPr>
            <a:spAutoFit/>
          </a:bodyPr>
          <a:lstStyle/>
          <a:p>
            <a:pPr>
              <a:spcBef>
                <a:spcPct val="50000"/>
              </a:spcBef>
            </a:pPr>
            <a:r>
              <a:rPr lang="en-US" altLang="zh-CN" sz="3200">
                <a:solidFill>
                  <a:srgbClr val="C00000"/>
                </a:solidFill>
              </a:rPr>
              <a:t>DBMS</a:t>
            </a:r>
            <a:endParaRPr lang="en-US" altLang="zh-CN" sz="3200">
              <a:solidFill>
                <a:srgbClr val="C00000"/>
              </a:solidFill>
            </a:endParaRPr>
          </a:p>
        </p:txBody>
      </p:sp>
      <p:sp>
        <p:nvSpPr>
          <p:cNvPr id="59400" name="AutoShape 11"/>
          <p:cNvSpPr>
            <a:spLocks noChangeArrowheads="1"/>
          </p:cNvSpPr>
          <p:nvPr/>
        </p:nvSpPr>
        <p:spPr bwMode="auto">
          <a:xfrm>
            <a:off x="5435600" y="3573463"/>
            <a:ext cx="647700" cy="649287"/>
          </a:xfrm>
          <a:prstGeom prst="leftRightArrow">
            <a:avLst>
              <a:gd name="adj1" fmla="val 50000"/>
              <a:gd name="adj2" fmla="val 20000"/>
            </a:avLst>
          </a:prstGeom>
          <a:solidFill>
            <a:srgbClr val="00FFFF"/>
          </a:solidFill>
          <a:ln w="9525">
            <a:solidFill>
              <a:schemeClr val="tx1"/>
            </a:solidFill>
            <a:miter lim="800000"/>
          </a:ln>
        </p:spPr>
        <p:txBody>
          <a:bodyPr wrap="none" anchor="ctr"/>
          <a:lstStyle/>
          <a:p>
            <a:endParaRPr lang="zh-CN" altLang="en-US"/>
          </a:p>
        </p:txBody>
      </p:sp>
      <p:sp>
        <p:nvSpPr>
          <p:cNvPr id="59401" name="Text Box 12"/>
          <p:cNvSpPr txBox="1">
            <a:spLocks noChangeArrowheads="1"/>
          </p:cNvSpPr>
          <p:nvPr/>
        </p:nvSpPr>
        <p:spPr bwMode="auto">
          <a:xfrm>
            <a:off x="1116013" y="3213100"/>
            <a:ext cx="2160587" cy="1163638"/>
          </a:xfrm>
          <a:prstGeom prst="rect">
            <a:avLst/>
          </a:prstGeom>
          <a:noFill/>
          <a:ln w="9525">
            <a:noFill/>
            <a:miter lim="800000"/>
          </a:ln>
        </p:spPr>
        <p:txBody>
          <a:bodyPr>
            <a:spAutoFit/>
          </a:bodyPr>
          <a:lstStyle/>
          <a:p>
            <a:pPr algn="ctr">
              <a:spcBef>
                <a:spcPct val="20000"/>
              </a:spcBef>
            </a:pPr>
            <a:r>
              <a:rPr lang="zh-CN" altLang="en-US" sz="3200"/>
              <a:t>数据库</a:t>
            </a:r>
            <a:endParaRPr lang="zh-CN" altLang="en-US" sz="3200"/>
          </a:p>
          <a:p>
            <a:pPr algn="ctr">
              <a:spcBef>
                <a:spcPct val="20000"/>
              </a:spcBef>
            </a:pPr>
            <a:r>
              <a:rPr lang="zh-CN" altLang="en-US" sz="3200"/>
              <a:t>应用软件</a:t>
            </a:r>
            <a:endParaRPr lang="zh-CN" altLang="en-US" sz="3200"/>
          </a:p>
        </p:txBody>
      </p:sp>
      <p:sp>
        <p:nvSpPr>
          <p:cNvPr id="59402" name="AutoShape 13"/>
          <p:cNvSpPr>
            <a:spLocks noChangeArrowheads="1"/>
          </p:cNvSpPr>
          <p:nvPr/>
        </p:nvSpPr>
        <p:spPr bwMode="auto">
          <a:xfrm>
            <a:off x="1258888" y="3141663"/>
            <a:ext cx="2016125" cy="1512887"/>
          </a:xfrm>
          <a:prstGeom prst="foldedCorner">
            <a:avLst>
              <a:gd name="adj" fmla="val 12500"/>
            </a:avLst>
          </a:prstGeom>
          <a:noFill/>
          <a:ln w="9525">
            <a:solidFill>
              <a:schemeClr val="tx1"/>
            </a:solidFill>
            <a:round/>
          </a:ln>
        </p:spPr>
        <p:txBody>
          <a:bodyPr wrap="none" anchor="ctr"/>
          <a:lstStyle/>
          <a:p>
            <a:endParaRPr lang="zh-CN" altLang="en-US"/>
          </a:p>
        </p:txBody>
      </p:sp>
      <p:sp>
        <p:nvSpPr>
          <p:cNvPr id="59403" name="AutoShape 14"/>
          <p:cNvSpPr>
            <a:spLocks noChangeArrowheads="1"/>
          </p:cNvSpPr>
          <p:nvPr/>
        </p:nvSpPr>
        <p:spPr bwMode="auto">
          <a:xfrm>
            <a:off x="3276600" y="3644900"/>
            <a:ext cx="574675" cy="503238"/>
          </a:xfrm>
          <a:prstGeom prst="leftRightArrow">
            <a:avLst>
              <a:gd name="adj1" fmla="val 50000"/>
              <a:gd name="adj2" fmla="val 22839"/>
            </a:avLst>
          </a:prstGeom>
          <a:solidFill>
            <a:schemeClr val="accent1"/>
          </a:solidFill>
          <a:ln w="9525">
            <a:solidFill>
              <a:schemeClr val="tx1"/>
            </a:solidFill>
            <a:miter lim="800000"/>
          </a:ln>
        </p:spPr>
        <p:txBody>
          <a:bodyPr wrap="none" anchor="ctr"/>
          <a:lstStyle/>
          <a:p>
            <a:endParaRPr lang="zh-CN" altLang="en-US"/>
          </a:p>
        </p:txBody>
      </p:sp>
      <p:sp>
        <p:nvSpPr>
          <p:cNvPr id="59404" name="AutoShape 15"/>
          <p:cNvSpPr>
            <a:spLocks noChangeArrowheads="1"/>
          </p:cNvSpPr>
          <p:nvPr/>
        </p:nvSpPr>
        <p:spPr bwMode="auto">
          <a:xfrm>
            <a:off x="250825" y="2708275"/>
            <a:ext cx="431800" cy="431800"/>
          </a:xfrm>
          <a:prstGeom prst="smileyFace">
            <a:avLst>
              <a:gd name="adj" fmla="val 4653"/>
            </a:avLst>
          </a:prstGeom>
          <a:solidFill>
            <a:srgbClr val="FF99CC"/>
          </a:solidFill>
          <a:ln w="9525">
            <a:solidFill>
              <a:schemeClr val="tx1"/>
            </a:solidFill>
            <a:round/>
          </a:ln>
        </p:spPr>
        <p:txBody>
          <a:bodyPr wrap="none" anchor="ctr"/>
          <a:lstStyle/>
          <a:p>
            <a:endParaRPr lang="zh-CN" altLang="en-US"/>
          </a:p>
        </p:txBody>
      </p:sp>
      <p:sp>
        <p:nvSpPr>
          <p:cNvPr id="59405" name="AutoShape 16"/>
          <p:cNvSpPr>
            <a:spLocks noChangeArrowheads="1"/>
          </p:cNvSpPr>
          <p:nvPr/>
        </p:nvSpPr>
        <p:spPr bwMode="auto">
          <a:xfrm>
            <a:off x="250825" y="3429000"/>
            <a:ext cx="431800" cy="431800"/>
          </a:xfrm>
          <a:prstGeom prst="smileyFace">
            <a:avLst>
              <a:gd name="adj" fmla="val 4653"/>
            </a:avLst>
          </a:prstGeom>
          <a:solidFill>
            <a:srgbClr val="FF99CC"/>
          </a:solidFill>
          <a:ln w="9525">
            <a:solidFill>
              <a:schemeClr val="tx1"/>
            </a:solidFill>
            <a:round/>
          </a:ln>
        </p:spPr>
        <p:txBody>
          <a:bodyPr wrap="none" anchor="ctr"/>
          <a:lstStyle/>
          <a:p>
            <a:endParaRPr lang="zh-CN" altLang="en-US"/>
          </a:p>
        </p:txBody>
      </p:sp>
      <p:sp>
        <p:nvSpPr>
          <p:cNvPr id="59406" name="AutoShape 17"/>
          <p:cNvSpPr>
            <a:spLocks noChangeArrowheads="1"/>
          </p:cNvSpPr>
          <p:nvPr/>
        </p:nvSpPr>
        <p:spPr bwMode="auto">
          <a:xfrm>
            <a:off x="250825" y="4149725"/>
            <a:ext cx="431800" cy="431800"/>
          </a:xfrm>
          <a:prstGeom prst="smileyFace">
            <a:avLst>
              <a:gd name="adj" fmla="val 4653"/>
            </a:avLst>
          </a:prstGeom>
          <a:solidFill>
            <a:srgbClr val="FF99CC"/>
          </a:solidFill>
          <a:ln w="9525">
            <a:solidFill>
              <a:schemeClr val="tx1"/>
            </a:solidFill>
            <a:round/>
          </a:ln>
        </p:spPr>
        <p:txBody>
          <a:bodyPr wrap="none" anchor="ctr"/>
          <a:lstStyle/>
          <a:p>
            <a:endParaRPr lang="zh-CN" altLang="en-US"/>
          </a:p>
        </p:txBody>
      </p:sp>
      <p:sp>
        <p:nvSpPr>
          <p:cNvPr id="59407" name="Line 18"/>
          <p:cNvSpPr>
            <a:spLocks noChangeShapeType="1"/>
          </p:cNvSpPr>
          <p:nvPr/>
        </p:nvSpPr>
        <p:spPr bwMode="auto">
          <a:xfrm>
            <a:off x="684213" y="2924175"/>
            <a:ext cx="574675" cy="360363"/>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59408" name="Line 19"/>
          <p:cNvSpPr>
            <a:spLocks noChangeShapeType="1"/>
          </p:cNvSpPr>
          <p:nvPr/>
        </p:nvSpPr>
        <p:spPr bwMode="auto">
          <a:xfrm flipV="1">
            <a:off x="684213" y="3500438"/>
            <a:ext cx="647700" cy="14605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59409" name="Line 20"/>
          <p:cNvSpPr>
            <a:spLocks noChangeShapeType="1"/>
          </p:cNvSpPr>
          <p:nvPr/>
        </p:nvSpPr>
        <p:spPr bwMode="auto">
          <a:xfrm flipV="1">
            <a:off x="684213" y="4149725"/>
            <a:ext cx="574675" cy="142875"/>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59410" name="Text Box 21"/>
          <p:cNvSpPr txBox="1">
            <a:spLocks noChangeArrowheads="1"/>
          </p:cNvSpPr>
          <p:nvPr/>
        </p:nvSpPr>
        <p:spPr bwMode="auto">
          <a:xfrm>
            <a:off x="1258888" y="4724400"/>
            <a:ext cx="1944687" cy="461963"/>
          </a:xfrm>
          <a:prstGeom prst="rect">
            <a:avLst/>
          </a:prstGeom>
          <a:noFill/>
          <a:ln w="9525">
            <a:noFill/>
            <a:miter lim="800000"/>
          </a:ln>
        </p:spPr>
        <p:txBody>
          <a:bodyPr>
            <a:spAutoFit/>
          </a:bodyPr>
          <a:lstStyle/>
          <a:p>
            <a:pPr>
              <a:spcBef>
                <a:spcPct val="50000"/>
              </a:spcBef>
            </a:pPr>
            <a:r>
              <a:rPr lang="zh-CN" altLang="en-US" sz="2400"/>
              <a:t>如</a:t>
            </a:r>
            <a:r>
              <a:rPr lang="en-US" altLang="zh-CN" sz="2400"/>
              <a:t>:</a:t>
            </a:r>
            <a:r>
              <a:rPr lang="zh-CN" altLang="en-US" sz="2400"/>
              <a:t>选课系统</a:t>
            </a:r>
            <a:endParaRPr lang="zh-CN" altLang="en-US" sz="2400"/>
          </a:p>
        </p:txBody>
      </p:sp>
      <p:sp>
        <p:nvSpPr>
          <p:cNvPr id="59411" name="Text Box 22"/>
          <p:cNvSpPr txBox="1">
            <a:spLocks noChangeArrowheads="1"/>
          </p:cNvSpPr>
          <p:nvPr/>
        </p:nvSpPr>
        <p:spPr bwMode="auto">
          <a:xfrm>
            <a:off x="468313" y="4508500"/>
            <a:ext cx="971550" cy="1066800"/>
          </a:xfrm>
          <a:prstGeom prst="rect">
            <a:avLst/>
          </a:prstGeom>
          <a:noFill/>
          <a:ln w="9525">
            <a:noFill/>
            <a:miter lim="800000"/>
          </a:ln>
        </p:spPr>
        <p:txBody>
          <a:bodyPr>
            <a:spAutoFit/>
          </a:bodyPr>
          <a:lstStyle/>
          <a:p>
            <a:pPr>
              <a:spcBef>
                <a:spcPct val="50000"/>
              </a:spcBef>
            </a:pPr>
            <a:r>
              <a:rPr lang="zh-CN" altLang="en-US" sz="3200"/>
              <a:t>用户</a:t>
            </a:r>
            <a:endParaRPr lang="zh-CN" altLang="en-US" sz="3200"/>
          </a:p>
        </p:txBody>
      </p:sp>
      <p:sp>
        <p:nvSpPr>
          <p:cNvPr id="576536" name="Text Box 24"/>
          <p:cNvSpPr txBox="1">
            <a:spLocks noChangeArrowheads="1"/>
          </p:cNvSpPr>
          <p:nvPr/>
        </p:nvSpPr>
        <p:spPr bwMode="auto">
          <a:xfrm>
            <a:off x="-73025" y="4568825"/>
            <a:ext cx="792163" cy="579438"/>
          </a:xfrm>
          <a:prstGeom prst="rect">
            <a:avLst/>
          </a:prstGeom>
          <a:noFill/>
          <a:ln w="9525">
            <a:noFill/>
            <a:miter lim="800000"/>
          </a:ln>
        </p:spPr>
        <p:txBody>
          <a:bodyPr>
            <a:spAutoFit/>
          </a:bodyPr>
          <a:lstStyle/>
          <a:p>
            <a:pPr marL="342900" indent="-342900">
              <a:spcBef>
                <a:spcPct val="50000"/>
              </a:spcBef>
              <a:buFontTx/>
              <a:buAutoNum type="circleNumDbPlain"/>
            </a:pPr>
            <a:r>
              <a:rPr lang="en-US" altLang="zh-CN" sz="3200"/>
              <a:t>.</a:t>
            </a:r>
            <a:endParaRPr lang="en-US" altLang="zh-CN" sz="3200"/>
          </a:p>
        </p:txBody>
      </p:sp>
      <p:sp>
        <p:nvSpPr>
          <p:cNvPr id="576537" name="Text Box 25"/>
          <p:cNvSpPr txBox="1">
            <a:spLocks noChangeArrowheads="1"/>
          </p:cNvSpPr>
          <p:nvPr/>
        </p:nvSpPr>
        <p:spPr bwMode="auto">
          <a:xfrm>
            <a:off x="1133475" y="2581275"/>
            <a:ext cx="792163" cy="579438"/>
          </a:xfrm>
          <a:prstGeom prst="rect">
            <a:avLst/>
          </a:prstGeom>
          <a:noFill/>
          <a:ln w="9525">
            <a:noFill/>
            <a:miter lim="800000"/>
          </a:ln>
        </p:spPr>
        <p:txBody>
          <a:bodyPr>
            <a:spAutoFit/>
          </a:bodyPr>
          <a:lstStyle/>
          <a:p>
            <a:pPr marL="342900" indent="-342900">
              <a:spcBef>
                <a:spcPct val="50000"/>
              </a:spcBef>
              <a:buFontTx/>
              <a:buAutoNum type="circleNumDbPlain" startAt="2"/>
            </a:pPr>
            <a:r>
              <a:rPr lang="en-US" altLang="zh-CN" sz="3200"/>
              <a:t>.</a:t>
            </a:r>
            <a:endParaRPr lang="en-US" altLang="zh-CN" sz="3200"/>
          </a:p>
        </p:txBody>
      </p:sp>
      <p:sp>
        <p:nvSpPr>
          <p:cNvPr id="576538" name="Text Box 26"/>
          <p:cNvSpPr txBox="1">
            <a:spLocks noChangeArrowheads="1"/>
          </p:cNvSpPr>
          <p:nvPr/>
        </p:nvSpPr>
        <p:spPr bwMode="auto">
          <a:xfrm>
            <a:off x="3968750" y="3068638"/>
            <a:ext cx="792163" cy="579437"/>
          </a:xfrm>
          <a:prstGeom prst="rect">
            <a:avLst/>
          </a:prstGeom>
          <a:noFill/>
          <a:ln w="9525">
            <a:noFill/>
            <a:miter lim="800000"/>
          </a:ln>
        </p:spPr>
        <p:txBody>
          <a:bodyPr>
            <a:spAutoFit/>
          </a:bodyPr>
          <a:lstStyle/>
          <a:p>
            <a:pPr marL="800100" lvl="1" indent="-342900">
              <a:spcBef>
                <a:spcPct val="50000"/>
              </a:spcBef>
              <a:buFontTx/>
              <a:buAutoNum type="circleNumDbPlain" startAt="3"/>
            </a:pPr>
            <a:r>
              <a:rPr lang="en-US" altLang="zh-CN" sz="3200"/>
              <a:t>.</a:t>
            </a:r>
            <a:endParaRPr lang="en-US" altLang="zh-CN" sz="3200"/>
          </a:p>
        </p:txBody>
      </p:sp>
      <p:sp>
        <p:nvSpPr>
          <p:cNvPr id="576539" name="Text Box 27"/>
          <p:cNvSpPr txBox="1">
            <a:spLocks noChangeArrowheads="1"/>
          </p:cNvSpPr>
          <p:nvPr/>
        </p:nvSpPr>
        <p:spPr bwMode="auto">
          <a:xfrm>
            <a:off x="6303963" y="2436813"/>
            <a:ext cx="792162" cy="579437"/>
          </a:xfrm>
          <a:prstGeom prst="rect">
            <a:avLst/>
          </a:prstGeom>
          <a:noFill/>
          <a:ln w="9525">
            <a:noFill/>
            <a:miter lim="800000"/>
          </a:ln>
        </p:spPr>
        <p:txBody>
          <a:bodyPr>
            <a:spAutoFit/>
          </a:bodyPr>
          <a:lstStyle/>
          <a:p>
            <a:pPr marL="342900" indent="-342900">
              <a:spcBef>
                <a:spcPct val="50000"/>
              </a:spcBef>
              <a:buFontTx/>
              <a:buAutoNum type="circleNumDbPlain" startAt="4"/>
            </a:pPr>
            <a:r>
              <a:rPr lang="en-US" altLang="zh-CN" sz="3200"/>
              <a:t>.</a:t>
            </a:r>
            <a:endParaRPr lang="en-US" altLang="zh-CN" sz="3200"/>
          </a:p>
        </p:txBody>
      </p:sp>
      <p:sp>
        <p:nvSpPr>
          <p:cNvPr id="25" name="标题 1"/>
          <p:cNvSpPr txBox="1"/>
          <p:nvPr/>
        </p:nvSpPr>
        <p:spPr bwMode="auto">
          <a:xfrm>
            <a:off x="-14288" y="0"/>
            <a:ext cx="8610601" cy="1431925"/>
          </a:xfrm>
          <a:prstGeom prst="rect">
            <a:avLst/>
          </a:prstGeom>
          <a:noFill/>
          <a:ln>
            <a:noFill/>
          </a:ln>
          <a:effectLst/>
        </p:spPr>
        <p:txBody>
          <a:bodyPr anchor="ctr"/>
          <a:lstStyle/>
          <a:p>
            <a:pPr eaLnBrk="0" hangingPunct="0">
              <a:defRPr/>
            </a:pPr>
            <a:r>
              <a:rPr lang="en-US" altLang="zh-CN" sz="3600" b="1" dirty="0">
                <a:solidFill>
                  <a:schemeClr val="tx2"/>
                </a:solidFill>
                <a:effectLst>
                  <a:outerShdw blurRad="38100" dist="38100" dir="2700000" algn="tl">
                    <a:srgbClr val="000000"/>
                  </a:outerShdw>
                </a:effectLst>
                <a:latin typeface="黑体" pitchFamily="49" charset="-122"/>
                <a:ea typeface="黑体" pitchFamily="49" charset="-122"/>
              </a:rPr>
              <a:t>5.2 </a:t>
            </a:r>
            <a:r>
              <a:rPr lang="zh-CN" altLang="en-US" sz="3600" b="1" dirty="0">
                <a:solidFill>
                  <a:schemeClr val="tx2"/>
                </a:solidFill>
                <a:effectLst>
                  <a:outerShdw blurRad="38100" dist="38100" dir="2700000" algn="tl">
                    <a:srgbClr val="000000"/>
                  </a:outerShdw>
                </a:effectLst>
                <a:latin typeface="黑体" pitchFamily="49" charset="-122"/>
                <a:ea typeface="黑体" pitchFamily="49" charset="-122"/>
              </a:rPr>
              <a:t>数据库系统</a:t>
            </a:r>
            <a:endParaRPr lang="zh-CN" altLang="en-US" sz="3600" b="1" dirty="0">
              <a:solidFill>
                <a:schemeClr val="tx2"/>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6536">
                                            <p:txEl>
                                              <p:pRg st="0" end="0"/>
                                            </p:txEl>
                                          </p:spTgt>
                                        </p:tgtEl>
                                        <p:attrNameLst>
                                          <p:attrName>style.visibility</p:attrName>
                                        </p:attrNameLst>
                                      </p:cBhvr>
                                      <p:to>
                                        <p:strVal val="visible"/>
                                      </p:to>
                                    </p:set>
                                    <p:anim calcmode="lin" valueType="num">
                                      <p:cBhvr additive="base">
                                        <p:cTn id="7" dur="500" fill="hold"/>
                                        <p:tgtEl>
                                          <p:spTgt spid="5765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65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6537">
                                            <p:txEl>
                                              <p:pRg st="0" end="0"/>
                                            </p:txEl>
                                          </p:spTgt>
                                        </p:tgtEl>
                                        <p:attrNameLst>
                                          <p:attrName>style.visibility</p:attrName>
                                        </p:attrNameLst>
                                      </p:cBhvr>
                                      <p:to>
                                        <p:strVal val="visible"/>
                                      </p:to>
                                    </p:set>
                                    <p:anim calcmode="lin" valueType="num">
                                      <p:cBhvr additive="base">
                                        <p:cTn id="13" dur="500" fill="hold"/>
                                        <p:tgtEl>
                                          <p:spTgt spid="5765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65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6538"/>
                                        </p:tgtEl>
                                        <p:attrNameLst>
                                          <p:attrName>style.visibility</p:attrName>
                                        </p:attrNameLst>
                                      </p:cBhvr>
                                      <p:to>
                                        <p:strVal val="visible"/>
                                      </p:to>
                                    </p:set>
                                    <p:anim calcmode="lin" valueType="num">
                                      <p:cBhvr additive="base">
                                        <p:cTn id="19" dur="500" fill="hold"/>
                                        <p:tgtEl>
                                          <p:spTgt spid="576538"/>
                                        </p:tgtEl>
                                        <p:attrNameLst>
                                          <p:attrName>ppt_x</p:attrName>
                                        </p:attrNameLst>
                                      </p:cBhvr>
                                      <p:tavLst>
                                        <p:tav tm="0">
                                          <p:val>
                                            <p:strVal val="#ppt_x"/>
                                          </p:val>
                                        </p:tav>
                                        <p:tav tm="100000">
                                          <p:val>
                                            <p:strVal val="#ppt_x"/>
                                          </p:val>
                                        </p:tav>
                                      </p:tavLst>
                                    </p:anim>
                                    <p:anim calcmode="lin" valueType="num">
                                      <p:cBhvr additive="base">
                                        <p:cTn id="20" dur="500" fill="hold"/>
                                        <p:tgtEl>
                                          <p:spTgt spid="5765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6539"/>
                                        </p:tgtEl>
                                        <p:attrNameLst>
                                          <p:attrName>style.visibility</p:attrName>
                                        </p:attrNameLst>
                                      </p:cBhvr>
                                      <p:to>
                                        <p:strVal val="visible"/>
                                      </p:to>
                                    </p:set>
                                    <p:anim calcmode="lin" valueType="num">
                                      <p:cBhvr additive="base">
                                        <p:cTn id="25" dur="500" fill="hold"/>
                                        <p:tgtEl>
                                          <p:spTgt spid="576539"/>
                                        </p:tgtEl>
                                        <p:attrNameLst>
                                          <p:attrName>ppt_x</p:attrName>
                                        </p:attrNameLst>
                                      </p:cBhvr>
                                      <p:tavLst>
                                        <p:tav tm="0">
                                          <p:val>
                                            <p:strVal val="#ppt_x"/>
                                          </p:val>
                                        </p:tav>
                                        <p:tav tm="100000">
                                          <p:val>
                                            <p:strVal val="#ppt_x"/>
                                          </p:val>
                                        </p:tav>
                                      </p:tavLst>
                                    </p:anim>
                                    <p:anim calcmode="lin" valueType="num">
                                      <p:cBhvr additive="base">
                                        <p:cTn id="26" dur="500" fill="hold"/>
                                        <p:tgtEl>
                                          <p:spTgt spid="576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8" grpId="0"/>
      <p:bldP spid="5765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bwMode="auto">
          <a:xfrm>
            <a:off x="23813" y="115888"/>
            <a:ext cx="8610600" cy="1431925"/>
          </a:xfrm>
          <a:prstGeom prst="rect">
            <a:avLst/>
          </a:prstGeom>
          <a:noFill/>
          <a:ln>
            <a:noFill/>
          </a:ln>
          <a:effectLst/>
        </p:spPr>
        <p:txBody>
          <a:bodyPr anchor="ctr"/>
          <a:lstStyle/>
          <a:p>
            <a:pPr eaLnBrk="0" hangingPunct="0">
              <a:defRPr/>
            </a:pPr>
            <a:r>
              <a:rPr lang="en-US" altLang="zh-CN" sz="3600" dirty="0">
                <a:latin typeface="黑体" pitchFamily="49" charset="-122"/>
                <a:ea typeface="黑体" pitchFamily="49" charset="-122"/>
              </a:rPr>
              <a:t>5.2.1 </a:t>
            </a:r>
            <a:r>
              <a:rPr lang="zh-CN" altLang="en-US" sz="3600" dirty="0">
                <a:latin typeface="黑体" pitchFamily="49" charset="-122"/>
                <a:ea typeface="黑体" pitchFamily="49" charset="-122"/>
              </a:rPr>
              <a:t>数据库</a:t>
            </a:r>
            <a:endParaRPr lang="zh-CN" altLang="en-US" sz="3600" b="1" dirty="0">
              <a:solidFill>
                <a:schemeClr val="tx2"/>
              </a:solidFill>
              <a:effectLst>
                <a:outerShdw blurRad="38100" dist="38100" dir="2700000" algn="tl">
                  <a:srgbClr val="000000"/>
                </a:outerShdw>
              </a:effectLst>
              <a:latin typeface="黑体" pitchFamily="49" charset="-122"/>
              <a:ea typeface="黑体" pitchFamily="49" charset="-122"/>
            </a:endParaRPr>
          </a:p>
        </p:txBody>
      </p:sp>
      <p:sp>
        <p:nvSpPr>
          <p:cNvPr id="5" name="标题 1"/>
          <p:cNvSpPr>
            <a:spLocks noGrp="1"/>
          </p:cNvSpPr>
          <p:nvPr>
            <p:ph type="title"/>
          </p:nvPr>
        </p:nvSpPr>
        <p:spPr>
          <a:xfrm>
            <a:off x="165100" y="2924175"/>
            <a:ext cx="8978900" cy="2781300"/>
          </a:xfrm>
        </p:spPr>
        <p:txBody>
          <a:bodyPr/>
          <a:lstStyle/>
          <a:p>
            <a:pPr>
              <a:defRPr/>
            </a:pPr>
            <a:br>
              <a:rPr lang="en-US" altLang="zh-CN" dirty="0">
                <a:latin typeface="黑体" pitchFamily="49" charset="-122"/>
                <a:ea typeface="黑体" pitchFamily="49" charset="-122"/>
              </a:rPr>
            </a:br>
            <a:br>
              <a:rPr lang="en-US" altLang="zh-CN" dirty="0">
                <a:latin typeface="黑体" pitchFamily="49" charset="-122"/>
                <a:ea typeface="黑体" pitchFamily="49" charset="-122"/>
              </a:rPr>
            </a:br>
            <a:r>
              <a:rPr lang="en-US" altLang="zh-CN" dirty="0">
                <a:latin typeface="黑体" pitchFamily="49" charset="-122"/>
                <a:ea typeface="黑体" pitchFamily="49" charset="-122"/>
              </a:rPr>
              <a:t> </a:t>
            </a:r>
            <a:r>
              <a:rPr lang="zh-CN" altLang="en-US" sz="3200" dirty="0">
                <a:solidFill>
                  <a:schemeClr val="tx1"/>
                </a:solidFill>
                <a:latin typeface="楷体"/>
                <a:ea typeface="楷体"/>
                <a:cs typeface="楷体"/>
              </a:rPr>
              <a:t>数据库是一个持久数据的结构化集合，是数据的组织和存储 </a:t>
            </a:r>
            <a:br>
              <a:rPr lang="en-US" altLang="zh-CN" sz="3200" dirty="0">
                <a:solidFill>
                  <a:schemeClr val="tx1"/>
                </a:solidFill>
                <a:latin typeface="楷体"/>
                <a:ea typeface="楷体"/>
                <a:cs typeface="楷体"/>
              </a:rPr>
            </a:br>
            <a:br>
              <a:rPr lang="en-US" altLang="zh-CN" sz="3200" dirty="0">
                <a:solidFill>
                  <a:schemeClr val="tx1"/>
                </a:solidFill>
                <a:latin typeface="楷体"/>
                <a:ea typeface="楷体"/>
                <a:cs typeface="楷体"/>
              </a:rPr>
            </a:br>
            <a:r>
              <a:rPr lang="zh-CN" altLang="en-US" sz="3200" dirty="0">
                <a:solidFill>
                  <a:schemeClr val="tx1"/>
                </a:solidFill>
                <a:latin typeface="楷体"/>
                <a:ea typeface="楷体"/>
                <a:cs typeface="楷体"/>
              </a:rPr>
              <a:t>数据库用户</a:t>
            </a:r>
            <a:r>
              <a:rPr lang="zh-CN" altLang="en-US" sz="3200" dirty="0">
                <a:solidFill>
                  <a:srgbClr val="FFC000"/>
                </a:solidFill>
                <a:latin typeface="楷体"/>
                <a:ea typeface="楷体"/>
                <a:cs typeface="楷体"/>
              </a:rPr>
              <a:t>必须通过</a:t>
            </a:r>
            <a:r>
              <a:rPr lang="en-US" altLang="zh-CN" sz="3200" dirty="0">
                <a:solidFill>
                  <a:srgbClr val="FFC000"/>
                </a:solidFill>
                <a:latin typeface="楷体"/>
                <a:ea typeface="楷体"/>
                <a:cs typeface="楷体"/>
              </a:rPr>
              <a:t>DBMS </a:t>
            </a:r>
            <a:r>
              <a:rPr lang="zh-CN" altLang="en-US" sz="3200" dirty="0">
                <a:solidFill>
                  <a:schemeClr val="tx1"/>
                </a:solidFill>
                <a:latin typeface="楷体"/>
                <a:ea typeface="楷体"/>
                <a:cs typeface="楷体"/>
              </a:rPr>
              <a:t>对数据库进行插入、修改、查询、删除数据等操作</a:t>
            </a:r>
            <a:br>
              <a:rPr lang="zh-CN" altLang="en-US" dirty="0">
                <a:latin typeface="黑体" pitchFamily="49" charset="-122"/>
                <a:ea typeface="黑体" pitchFamily="49" charset="-122"/>
              </a:rPr>
            </a:br>
            <a:br>
              <a:rPr lang="zh-CN" altLang="en-US" dirty="0">
                <a:latin typeface="黑体" pitchFamily="49" charset="-122"/>
                <a:ea typeface="黑体" pitchFamily="49" charset="-122"/>
              </a:rPr>
            </a:br>
            <a:endParaRPr lang="zh-CN" altLang="en-US" dirty="0">
              <a:latin typeface="黑体" pitchFamily="49" charset="-122"/>
              <a:ea typeface="黑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rrowheads="1"/>
          </p:cNvSpPr>
          <p:nvPr>
            <p:ph type="title"/>
          </p:nvPr>
        </p:nvSpPr>
        <p:spPr>
          <a:xfrm>
            <a:off x="280988" y="668338"/>
            <a:ext cx="6667500" cy="865187"/>
          </a:xfrm>
        </p:spPr>
        <p:txBody>
          <a:bodyPr/>
          <a:lstStyle/>
          <a:p>
            <a:pPr>
              <a:defRPr/>
            </a:pPr>
            <a:r>
              <a:rPr lang="en-US" altLang="zh-CN" dirty="0">
                <a:latin typeface="黑体" pitchFamily="49" charset="-122"/>
                <a:ea typeface="黑体" pitchFamily="49" charset="-122"/>
              </a:rPr>
              <a:t>5.2.2 </a:t>
            </a:r>
            <a:r>
              <a:rPr lang="zh-CN" altLang="en-US" dirty="0">
                <a:latin typeface="黑体" pitchFamily="49" charset="-122"/>
                <a:ea typeface="黑体" pitchFamily="49" charset="-122"/>
              </a:rPr>
              <a:t>数据库管理系统</a:t>
            </a:r>
            <a:endParaRPr lang="en-US" altLang="zh-CN" dirty="0">
              <a:latin typeface="黑体" pitchFamily="49" charset="-122"/>
              <a:ea typeface="黑体" pitchFamily="49" charset="-122"/>
            </a:endParaRPr>
          </a:p>
        </p:txBody>
      </p:sp>
      <p:sp>
        <p:nvSpPr>
          <p:cNvPr id="206851" name="Rectangle 3"/>
          <p:cNvSpPr>
            <a:spLocks noGrp="1" noChangeArrowheads="1"/>
          </p:cNvSpPr>
          <p:nvPr>
            <p:ph idx="1"/>
          </p:nvPr>
        </p:nvSpPr>
        <p:spPr>
          <a:xfrm>
            <a:off x="0" y="1700213"/>
            <a:ext cx="9144000" cy="2646362"/>
          </a:xfrm>
        </p:spPr>
        <p:txBody>
          <a:bodyPr>
            <a:normAutofit/>
          </a:bodyPr>
          <a:lstStyle/>
          <a:p>
            <a:pPr marL="420370" indent="-384175" fontAlgn="auto">
              <a:lnSpc>
                <a:spcPct val="105000"/>
              </a:lnSpc>
              <a:spcBef>
                <a:spcPct val="15000"/>
              </a:spcBef>
              <a:spcAft>
                <a:spcPts val="0"/>
              </a:spcAft>
              <a:buFont typeface="Wingdings 2" panose="05020102010507070707"/>
              <a:buChar char=""/>
              <a:defRPr/>
            </a:pPr>
            <a:r>
              <a:rPr lang="en-US" altLang="zh-CN" sz="3600" dirty="0">
                <a:latin typeface="+mn-ea"/>
              </a:rPr>
              <a:t>DBMS, </a:t>
            </a:r>
            <a:r>
              <a:rPr lang="en-US" altLang="zh-CN" dirty="0"/>
              <a:t>DB Manager System</a:t>
            </a:r>
            <a:endParaRPr lang="en-US" altLang="zh-CN" dirty="0"/>
          </a:p>
          <a:p>
            <a:pPr marL="420370" indent="-384175" fontAlgn="auto">
              <a:spcAft>
                <a:spcPts val="0"/>
              </a:spcAft>
              <a:buFont typeface="Wingdings 2" panose="05020102010507070707"/>
              <a:buChar char=""/>
              <a:defRPr/>
            </a:pPr>
            <a:r>
              <a:rPr lang="zh-CN" altLang="en-US" dirty="0"/>
              <a:t>建立、使用和管理数据库都是在 </a:t>
            </a:r>
            <a:r>
              <a:rPr lang="en-US" altLang="zh-CN" dirty="0">
                <a:solidFill>
                  <a:srgbClr val="FFFF00"/>
                </a:solidFill>
              </a:rPr>
              <a:t>DBMS</a:t>
            </a:r>
            <a:r>
              <a:rPr lang="zh-CN" altLang="en-US" dirty="0"/>
              <a:t>下进行的</a:t>
            </a:r>
            <a:endParaRPr lang="zh-CN" altLang="en-US" dirty="0"/>
          </a:p>
          <a:p>
            <a:pPr marL="420370" indent="-384175" fontAlgn="auto">
              <a:spcAft>
                <a:spcPts val="0"/>
              </a:spcAft>
              <a:buFont typeface="Wingdings 2" panose="05020102010507070707"/>
              <a:buChar char=""/>
              <a:defRPr/>
            </a:pPr>
            <a:r>
              <a:rPr lang="zh-CN" altLang="en-US" dirty="0"/>
              <a:t>用户</a:t>
            </a:r>
            <a:r>
              <a:rPr lang="en-US" altLang="zh-CN" dirty="0">
                <a:sym typeface="Wingdings" panose="05000000000000000000" pitchFamily="2" charset="2"/>
              </a:rPr>
              <a:t></a:t>
            </a:r>
            <a:r>
              <a:rPr lang="zh-CN" altLang="en-US" dirty="0"/>
              <a:t>数据库的应用程序</a:t>
            </a:r>
            <a:r>
              <a:rPr lang="en-US" altLang="zh-CN" dirty="0">
                <a:sym typeface="Wingdings" panose="05000000000000000000" pitchFamily="2" charset="2"/>
              </a:rPr>
              <a:t></a:t>
            </a:r>
            <a:r>
              <a:rPr lang="en-US" altLang="zh-CN" dirty="0">
                <a:solidFill>
                  <a:srgbClr val="FFFF00"/>
                </a:solidFill>
              </a:rPr>
              <a:t>DBMS</a:t>
            </a:r>
            <a:r>
              <a:rPr lang="en-US" altLang="zh-CN" dirty="0">
                <a:sym typeface="Wingdings" panose="05000000000000000000" pitchFamily="2" charset="2"/>
              </a:rPr>
              <a:t> </a:t>
            </a:r>
            <a:r>
              <a:rPr lang="zh-CN" altLang="en-US" dirty="0"/>
              <a:t>数据库中的数据</a:t>
            </a:r>
            <a:endParaRPr lang="zh-CN" altLang="en-US" dirty="0"/>
          </a:p>
          <a:p>
            <a:pPr marL="420370" indent="-384175" fontAlgn="auto">
              <a:spcAft>
                <a:spcPts val="0"/>
              </a:spcAft>
              <a:buFont typeface="Wingdings 2" panose="05020102010507070707"/>
              <a:buChar char=""/>
              <a:defRPr/>
            </a:pPr>
            <a:endParaRPr lang="en-US" altLang="zh-CN" dirty="0"/>
          </a:p>
          <a:p>
            <a:pPr marL="420370" indent="-384175" fontAlgn="auto">
              <a:spcAft>
                <a:spcPts val="0"/>
              </a:spcAft>
              <a:buFont typeface="Wingdings 2" panose="05020102010507070707"/>
              <a:buChar cha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222250" y="263525"/>
            <a:ext cx="8297863" cy="950913"/>
          </a:xfrm>
        </p:spPr>
        <p:txBody>
          <a:bodyPr/>
          <a:lstStyle/>
          <a:p>
            <a:pPr>
              <a:defRPr/>
            </a:pPr>
            <a:r>
              <a:rPr lang="zh-CN" altLang="en-US" dirty="0"/>
              <a:t>传统的</a:t>
            </a:r>
            <a:r>
              <a:rPr lang="en-US" altLang="zh-CN" dirty="0"/>
              <a:t>DBMS</a:t>
            </a:r>
            <a:r>
              <a:rPr lang="zh-CN" altLang="en-US" dirty="0"/>
              <a:t>根据数据库模型分类</a:t>
            </a:r>
            <a:endParaRPr lang="zh-CN" altLang="en-US" dirty="0"/>
          </a:p>
        </p:txBody>
      </p:sp>
      <p:sp>
        <p:nvSpPr>
          <p:cNvPr id="3" name="内容占位符 2"/>
          <p:cNvSpPr>
            <a:spLocks noGrp="1"/>
          </p:cNvSpPr>
          <p:nvPr>
            <p:ph idx="1"/>
          </p:nvPr>
        </p:nvSpPr>
        <p:spPr>
          <a:xfrm>
            <a:off x="120650" y="1373188"/>
            <a:ext cx="8501063" cy="5194300"/>
          </a:xfrm>
        </p:spPr>
        <p:txBody>
          <a:bodyPr>
            <a:normAutofit/>
          </a:bodyPr>
          <a:lstStyle/>
          <a:p>
            <a:pPr marL="420370" indent="-384175" fontAlgn="auto">
              <a:spcAft>
                <a:spcPts val="0"/>
              </a:spcAft>
              <a:buFont typeface="Wingdings 2" panose="05020102010507070707"/>
              <a:buChar char=""/>
              <a:defRPr/>
            </a:pPr>
            <a:r>
              <a:rPr lang="zh-CN" altLang="en-US" sz="2800" dirty="0"/>
              <a:t>数据库模型定义了</a:t>
            </a:r>
            <a:r>
              <a:rPr lang="zh-CN" altLang="en-US" sz="2800" dirty="0">
                <a:solidFill>
                  <a:srgbClr val="FFFF00"/>
                </a:solidFill>
              </a:rPr>
              <a:t>数据的逻辑关系</a:t>
            </a:r>
            <a:r>
              <a:rPr lang="zh-CN" altLang="en-US" sz="2800" dirty="0"/>
              <a:t>，也给出了</a:t>
            </a:r>
            <a:r>
              <a:rPr lang="zh-CN" altLang="en-US" sz="2800" dirty="0">
                <a:solidFill>
                  <a:srgbClr val="FFFF00"/>
                </a:solidFill>
              </a:rPr>
              <a:t>不同类型</a:t>
            </a:r>
            <a:r>
              <a:rPr lang="zh-CN" altLang="en-US" sz="2800" dirty="0"/>
              <a:t>数据之间的关系</a:t>
            </a:r>
            <a:endParaRPr lang="en-US" altLang="zh-CN" sz="2800" dirty="0"/>
          </a:p>
          <a:p>
            <a:pPr marL="420370" indent="-384175" fontAlgn="auto">
              <a:spcAft>
                <a:spcPts val="0"/>
              </a:spcAft>
              <a:buFont typeface="Wingdings 2" panose="05020102010507070707"/>
              <a:buChar char=""/>
              <a:defRPr/>
            </a:pPr>
            <a:r>
              <a:rPr lang="zh-CN" altLang="en-US" sz="2800" dirty="0"/>
              <a:t>不同的数据模型对应不同类型的数据管理系统：</a:t>
            </a:r>
            <a:endParaRPr lang="en-US" altLang="zh-CN" sz="2800" dirty="0"/>
          </a:p>
          <a:p>
            <a:pPr marL="722630" lvl="1" indent="-274320" fontAlgn="auto">
              <a:spcAft>
                <a:spcPts val="0"/>
              </a:spcAft>
              <a:buFont typeface="Wingdings 2" panose="05020102010507070707"/>
              <a:buChar char=""/>
              <a:defRPr/>
            </a:pPr>
            <a:r>
              <a:rPr lang="zh-CN" altLang="en-US" sz="2400" dirty="0"/>
              <a:t>层次型数据库</a:t>
            </a:r>
            <a:endParaRPr lang="en-US" altLang="zh-CN" sz="2400" dirty="0"/>
          </a:p>
          <a:p>
            <a:pPr marL="1005840" lvl="2" indent="-255905" fontAlgn="auto">
              <a:spcAft>
                <a:spcPts val="0"/>
              </a:spcAft>
              <a:buFont typeface="Arial" panose="020B0604020202090204"/>
              <a:buChar char="○"/>
              <a:defRPr/>
            </a:pPr>
            <a:r>
              <a:rPr lang="zh-CN" altLang="en-US" sz="2200" dirty="0"/>
              <a:t>使用树状结构来表示数据库中的记录及其联系</a:t>
            </a:r>
            <a:endParaRPr lang="zh-CN" altLang="en-US" sz="2200" dirty="0"/>
          </a:p>
          <a:p>
            <a:pPr marL="716280" lvl="1" indent="-266700" fontAlgn="auto">
              <a:spcAft>
                <a:spcPts val="0"/>
              </a:spcAft>
              <a:buFont typeface="Wingdings 2" panose="05020102010507070707"/>
              <a:buChar char=""/>
              <a:defRPr/>
            </a:pPr>
            <a:r>
              <a:rPr lang="zh-CN" altLang="en-US" sz="2400" dirty="0"/>
              <a:t>网状型数据库</a:t>
            </a:r>
            <a:endParaRPr lang="en-US" altLang="zh-CN" sz="2400" dirty="0"/>
          </a:p>
          <a:p>
            <a:pPr marL="999490" lvl="2" indent="-266700" fontAlgn="auto">
              <a:spcAft>
                <a:spcPts val="0"/>
              </a:spcAft>
              <a:buFont typeface="Arial" panose="020B0604020202090204"/>
              <a:buChar char="○"/>
              <a:defRPr/>
            </a:pPr>
            <a:r>
              <a:rPr lang="zh-CN" altLang="en-US" sz="2200" dirty="0"/>
              <a:t>使用有向图（网络）来表示数据库中的记录及其联系</a:t>
            </a:r>
            <a:endParaRPr lang="zh-CN" altLang="en-US" sz="2200" dirty="0"/>
          </a:p>
          <a:p>
            <a:pPr marL="722630" lvl="1" indent="-274320" fontAlgn="auto">
              <a:spcAft>
                <a:spcPts val="0"/>
              </a:spcAft>
              <a:buFont typeface="Wingdings 2" panose="05020102010507070707"/>
              <a:buChar char=""/>
              <a:defRPr/>
            </a:pPr>
            <a:r>
              <a:rPr lang="zh-CN" altLang="en-US" sz="2400" dirty="0">
                <a:solidFill>
                  <a:srgbClr val="FFC000"/>
                </a:solidFill>
              </a:rPr>
              <a:t>关系型数据库（</a:t>
            </a:r>
            <a:r>
              <a:rPr lang="en-US" altLang="zh-CN" sz="2400" dirty="0">
                <a:solidFill>
                  <a:srgbClr val="FFC000"/>
                </a:solidFill>
              </a:rPr>
              <a:t>RDBMS</a:t>
            </a:r>
            <a:r>
              <a:rPr lang="zh-CN" altLang="en-US" sz="2400" dirty="0">
                <a:solidFill>
                  <a:srgbClr val="FFC000"/>
                </a:solidFill>
              </a:rPr>
              <a:t>）</a:t>
            </a:r>
            <a:endParaRPr lang="en-US" altLang="zh-CN" sz="2400" dirty="0">
              <a:solidFill>
                <a:srgbClr val="FFC000"/>
              </a:solidFill>
            </a:endParaRPr>
          </a:p>
          <a:p>
            <a:pPr marL="1005840" lvl="2" indent="-255905" fontAlgn="auto">
              <a:spcAft>
                <a:spcPts val="0"/>
              </a:spcAft>
              <a:buFont typeface="Arial" panose="020B0604020202090204"/>
              <a:buChar char="○"/>
              <a:defRPr/>
            </a:pPr>
            <a:r>
              <a:rPr lang="zh-CN" altLang="en-US" sz="2200" dirty="0"/>
              <a:t>用二维表格的形式来表示数据库中的数据及其联系</a:t>
            </a:r>
            <a:endParaRPr lang="zh-CN" altLang="en-US" sz="2200" dirty="0"/>
          </a:p>
          <a:p>
            <a:pPr marL="722630" lvl="1" indent="-274320" fontAlgn="auto">
              <a:spcAft>
                <a:spcPts val="0"/>
              </a:spcAft>
              <a:buFont typeface="Wingdings 2" panose="05020102010507070707"/>
              <a:buChar char=""/>
              <a:defRPr/>
            </a:pPr>
            <a:r>
              <a:rPr lang="zh-CN" altLang="en-US" sz="2400" dirty="0"/>
              <a:t>面向对象型数据库</a:t>
            </a:r>
            <a:endParaRPr lang="en-US" altLang="zh-CN" sz="2400" dirty="0"/>
          </a:p>
          <a:p>
            <a:pPr marL="1005840" lvl="2" indent="-255905" fontAlgn="auto">
              <a:spcAft>
                <a:spcPts val="0"/>
              </a:spcAft>
              <a:buFont typeface="Arial" panose="020B0604020202090204"/>
              <a:buChar char="○"/>
              <a:defRPr/>
            </a:pPr>
            <a:r>
              <a:rPr lang="zh-CN" altLang="en-US" sz="2200" dirty="0"/>
              <a:t>是面向对象技术与数据库技术相结合的产物</a:t>
            </a:r>
            <a:endParaRPr lang="zh-CN" altLang="en-US" sz="2200" dirty="0"/>
          </a:p>
          <a:p>
            <a:pPr marL="36830" indent="0" fontAlgn="auto">
              <a:spcAft>
                <a:spcPts val="0"/>
              </a:spcAft>
              <a:buFont typeface="Wingdings" panose="05000000000000000000" pitchFamily="2" charset="2"/>
              <a:buNone/>
              <a:defRPr/>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33338" y="398463"/>
            <a:ext cx="9110662" cy="798512"/>
          </a:xfrm>
        </p:spPr>
        <p:txBody>
          <a:bodyPr/>
          <a:lstStyle/>
          <a:p>
            <a:pPr>
              <a:defRPr/>
            </a:pPr>
            <a:r>
              <a:rPr lang="zh-CN" altLang="en-US" sz="3600" dirty="0">
                <a:latin typeface="黑体" pitchFamily="49" charset="-122"/>
                <a:ea typeface="黑体" pitchFamily="49" charset="-122"/>
              </a:rPr>
              <a:t>常见的</a:t>
            </a:r>
            <a:r>
              <a:rPr lang="en-US" altLang="zh-CN" sz="3600" dirty="0">
                <a:latin typeface="黑体" pitchFamily="49" charset="-122"/>
                <a:ea typeface="黑体" pitchFamily="49" charset="-122"/>
              </a:rPr>
              <a:t>RDBMS(Relational DBS)</a:t>
            </a:r>
            <a:r>
              <a:rPr lang="zh-CN" altLang="en-US" sz="3600" dirty="0">
                <a:latin typeface="黑体" pitchFamily="49" charset="-122"/>
                <a:ea typeface="黑体" pitchFamily="49" charset="-122"/>
              </a:rPr>
              <a:t>商业产品</a:t>
            </a:r>
            <a:endParaRPr lang="zh-CN" altLang="en-US" sz="3600" dirty="0"/>
          </a:p>
        </p:txBody>
      </p:sp>
      <p:sp>
        <p:nvSpPr>
          <p:cNvPr id="59394" name="Rectangle 3"/>
          <p:cNvSpPr>
            <a:spLocks noGrp="1" noChangeArrowheads="1"/>
          </p:cNvSpPr>
          <p:nvPr>
            <p:ph idx="1"/>
          </p:nvPr>
        </p:nvSpPr>
        <p:spPr>
          <a:xfrm>
            <a:off x="827088" y="1196975"/>
            <a:ext cx="3600450" cy="4752975"/>
          </a:xfrm>
        </p:spPr>
        <p:txBody>
          <a:bodyPr/>
          <a:lstStyle/>
          <a:p>
            <a:pPr>
              <a:defRPr/>
            </a:pPr>
            <a:r>
              <a:rPr lang="en-US" altLang="zh-CN" dirty="0">
                <a:solidFill>
                  <a:srgbClr val="FFC000"/>
                </a:solidFill>
              </a:rPr>
              <a:t>Oracle</a:t>
            </a:r>
            <a:endParaRPr lang="en-US" altLang="zh-CN" dirty="0">
              <a:solidFill>
                <a:srgbClr val="FFC000"/>
              </a:solidFill>
            </a:endParaRPr>
          </a:p>
          <a:p>
            <a:pPr>
              <a:defRPr/>
            </a:pPr>
            <a:r>
              <a:rPr lang="en-US" altLang="zh-CN" dirty="0">
                <a:solidFill>
                  <a:srgbClr val="FFC000"/>
                </a:solidFill>
              </a:rPr>
              <a:t>DB2</a:t>
            </a:r>
            <a:endParaRPr lang="en-US" altLang="zh-CN" dirty="0">
              <a:solidFill>
                <a:srgbClr val="FFC000"/>
              </a:solidFill>
            </a:endParaRPr>
          </a:p>
          <a:p>
            <a:pPr>
              <a:defRPr/>
            </a:pPr>
            <a:r>
              <a:rPr lang="en-US" altLang="zh-CN" dirty="0">
                <a:solidFill>
                  <a:srgbClr val="FFC000"/>
                </a:solidFill>
              </a:rPr>
              <a:t>Sybase</a:t>
            </a:r>
            <a:endParaRPr lang="en-US" altLang="zh-CN" dirty="0">
              <a:solidFill>
                <a:srgbClr val="FFC000"/>
              </a:solidFill>
            </a:endParaRPr>
          </a:p>
          <a:p>
            <a:pPr>
              <a:defRPr/>
            </a:pPr>
            <a:r>
              <a:rPr lang="en-US" altLang="zh-CN" dirty="0">
                <a:solidFill>
                  <a:srgbClr val="FFC000"/>
                </a:solidFill>
              </a:rPr>
              <a:t>SQL Server</a:t>
            </a:r>
            <a:endParaRPr lang="en-US" altLang="zh-CN" dirty="0">
              <a:solidFill>
                <a:srgbClr val="FFC000"/>
              </a:solidFill>
            </a:endParaRPr>
          </a:p>
          <a:p>
            <a:pPr>
              <a:defRPr/>
            </a:pPr>
            <a:r>
              <a:rPr lang="en-US" altLang="zh-CN" dirty="0" err="1">
                <a:solidFill>
                  <a:srgbClr val="FFC000"/>
                </a:solidFill>
              </a:rPr>
              <a:t>mySQL</a:t>
            </a:r>
            <a:endParaRPr lang="en-US" altLang="zh-CN" dirty="0">
              <a:solidFill>
                <a:srgbClr val="FFC000"/>
              </a:solidFill>
            </a:endParaRPr>
          </a:p>
          <a:p>
            <a:pPr>
              <a:defRPr/>
            </a:pPr>
            <a:r>
              <a:rPr lang="en-US" altLang="zh-CN" dirty="0">
                <a:solidFill>
                  <a:srgbClr val="FFC000"/>
                </a:solidFill>
              </a:rPr>
              <a:t>SQLite</a:t>
            </a:r>
            <a:endParaRPr lang="en-US" altLang="zh-CN" dirty="0">
              <a:solidFill>
                <a:srgbClr val="FFC000"/>
              </a:solidFill>
            </a:endParaRPr>
          </a:p>
          <a:p>
            <a:pPr>
              <a:defRPr/>
            </a:pPr>
            <a:r>
              <a:rPr lang="en-US" altLang="zh-CN" dirty="0">
                <a:solidFill>
                  <a:srgbClr val="FFC000"/>
                </a:solidFill>
              </a:rPr>
              <a:t>Access</a:t>
            </a:r>
            <a:endParaRPr lang="en-US" altLang="zh-CN" dirty="0">
              <a:solidFill>
                <a:srgbClr val="FFC000"/>
              </a:solidFill>
            </a:endParaRPr>
          </a:p>
          <a:p>
            <a:pPr>
              <a:defRPr/>
            </a:pPr>
            <a:r>
              <a:rPr lang="en-US" altLang="zh-CN" dirty="0">
                <a:solidFill>
                  <a:srgbClr val="FFC000"/>
                </a:solidFill>
              </a:rPr>
              <a:t>FoxPro</a:t>
            </a:r>
            <a:endParaRPr lang="en-US" altLang="zh-CN" dirty="0">
              <a:solidFill>
                <a:srgbClr val="FFC000"/>
              </a:solidFill>
            </a:endParaRPr>
          </a:p>
          <a:p>
            <a:pPr>
              <a:defRPr/>
            </a:pPr>
            <a:endParaRPr lang="en-US" altLang="zh-CN" sz="2800" dirty="0"/>
          </a:p>
          <a:p>
            <a:pPr>
              <a:defRPr/>
            </a:pP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179388" y="260350"/>
            <a:ext cx="7543800" cy="1431925"/>
          </a:xfrm>
        </p:spPr>
        <p:txBody>
          <a:bodyPr/>
          <a:lstStyle/>
          <a:p>
            <a:pPr>
              <a:defRPr/>
            </a:pPr>
            <a:r>
              <a:rPr lang="en-US" altLang="zh-CN" dirty="0">
                <a:latin typeface="黑体" pitchFamily="49" charset="-122"/>
                <a:ea typeface="黑体" pitchFamily="49" charset="-122"/>
              </a:rPr>
              <a:t>5.2.3</a:t>
            </a:r>
            <a:r>
              <a:rPr lang="zh-CN" altLang="en-US" dirty="0">
                <a:latin typeface="黑体" pitchFamily="49" charset="-122"/>
                <a:ea typeface="黑体" pitchFamily="49" charset="-122"/>
              </a:rPr>
              <a:t>数据库用户</a:t>
            </a:r>
            <a:endParaRPr lang="zh-CN" altLang="en-US" dirty="0">
              <a:latin typeface="黑体" pitchFamily="49" charset="-122"/>
              <a:ea typeface="黑体" pitchFamily="49" charset="-122"/>
            </a:endParaRPr>
          </a:p>
        </p:txBody>
      </p:sp>
      <p:sp>
        <p:nvSpPr>
          <p:cNvPr id="569347" name="Rectangle 3"/>
          <p:cNvSpPr>
            <a:spLocks noGrp="1" noChangeArrowheads="1"/>
          </p:cNvSpPr>
          <p:nvPr>
            <p:ph type="body" idx="1"/>
          </p:nvPr>
        </p:nvSpPr>
        <p:spPr>
          <a:xfrm>
            <a:off x="468313" y="1989138"/>
            <a:ext cx="8064500" cy="4114800"/>
          </a:xfrm>
        </p:spPr>
        <p:txBody>
          <a:bodyPr/>
          <a:lstStyle/>
          <a:p>
            <a:pPr>
              <a:defRPr/>
            </a:pPr>
            <a:r>
              <a:rPr lang="zh-CN" altLang="en-US" dirty="0"/>
              <a:t>普通用户：通过应用程序获得数据库信息</a:t>
            </a:r>
            <a:endParaRPr lang="zh-CN" altLang="en-US" dirty="0"/>
          </a:p>
          <a:p>
            <a:pPr>
              <a:defRPr/>
            </a:pPr>
            <a:r>
              <a:rPr lang="zh-CN" altLang="en-US" dirty="0"/>
              <a:t>应用程序设计员：编写数据库应用程序</a:t>
            </a:r>
            <a:endParaRPr lang="zh-CN" altLang="en-US" dirty="0"/>
          </a:p>
          <a:p>
            <a:pPr>
              <a:defRPr/>
            </a:pPr>
            <a:r>
              <a:rPr lang="zh-CN" altLang="en-US" dirty="0"/>
              <a:t>数据库管理员</a:t>
            </a:r>
            <a:endParaRPr lang="zh-CN" altLang="en-US" dirty="0"/>
          </a:p>
          <a:p>
            <a:pPr>
              <a:buFontTx/>
              <a:buNone/>
              <a:defRPr/>
            </a:pPr>
            <a:r>
              <a:rPr lang="zh-CN" altLang="en-US" dirty="0"/>
              <a:t>  （</a:t>
            </a:r>
            <a:r>
              <a:rPr lang="en-US" altLang="zh-CN" dirty="0">
                <a:solidFill>
                  <a:srgbClr val="FFC000"/>
                </a:solidFill>
              </a:rPr>
              <a:t>DBA: </a:t>
            </a:r>
            <a:r>
              <a:rPr lang="en-US" altLang="zh-CN" dirty="0" err="1">
                <a:solidFill>
                  <a:srgbClr val="FFC000"/>
                </a:solidFill>
              </a:rPr>
              <a:t>DataBase</a:t>
            </a:r>
            <a:r>
              <a:rPr lang="en-US" altLang="zh-CN" dirty="0">
                <a:solidFill>
                  <a:srgbClr val="FFC000"/>
                </a:solidFill>
              </a:rPr>
              <a:t> Administrator</a:t>
            </a:r>
            <a:r>
              <a:rPr lang="en-US" altLang="zh-CN" dirty="0"/>
              <a:t>)</a:t>
            </a:r>
            <a:r>
              <a:rPr lang="zh-CN" altLang="en-US" dirty="0"/>
              <a:t>：</a:t>
            </a:r>
            <a:endParaRPr lang="zh-CN" altLang="en-US" dirty="0"/>
          </a:p>
          <a:p>
            <a:pPr>
              <a:buFontTx/>
              <a:buNone/>
              <a:defRPr/>
            </a:pPr>
            <a:r>
              <a:rPr lang="zh-CN" altLang="en-US" dirty="0"/>
              <a:t>   负责对数据库进行规划、设计、协调、维护、及管理的工作人员</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50825" y="2276475"/>
            <a:ext cx="8642350" cy="4200525"/>
          </a:xfrm>
          <a:prstGeom prst="rect">
            <a:avLst/>
          </a:prstGeom>
          <a:solidFill>
            <a:schemeClr val="tx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latin typeface="Tahoma" panose="020B0804030504040204" charset="0"/>
              <a:ea typeface="宋体" charset="0"/>
            </a:endParaRPr>
          </a:p>
        </p:txBody>
      </p:sp>
      <p:sp>
        <p:nvSpPr>
          <p:cNvPr id="66561" name="标题 1"/>
          <p:cNvSpPr>
            <a:spLocks noGrp="1"/>
          </p:cNvSpPr>
          <p:nvPr>
            <p:ph type="title"/>
          </p:nvPr>
        </p:nvSpPr>
        <p:spPr>
          <a:xfrm>
            <a:off x="250825" y="41275"/>
            <a:ext cx="7931150" cy="825500"/>
          </a:xfrm>
        </p:spPr>
        <p:txBody>
          <a:bodyPr/>
          <a:lstStyle/>
          <a:p>
            <a:pPr>
              <a:defRPr/>
            </a:pPr>
            <a:r>
              <a:rPr lang="en-US" altLang="zh-CN" sz="3600" dirty="0">
                <a:latin typeface="黑体" pitchFamily="49" charset="-122"/>
                <a:ea typeface="黑体" pitchFamily="49" charset="-122"/>
              </a:rPr>
              <a:t>5.3 </a:t>
            </a:r>
            <a:r>
              <a:rPr lang="zh-CN" altLang="en-US" sz="3600" dirty="0">
                <a:latin typeface="黑体" pitchFamily="49" charset="-122"/>
                <a:ea typeface="黑体" pitchFamily="49" charset="-122"/>
              </a:rPr>
              <a:t>关系型数据库</a:t>
            </a:r>
            <a:r>
              <a:rPr lang="en-US" altLang="zh-CN" sz="3600" dirty="0">
                <a:latin typeface="黑体" pitchFamily="49" charset="-122"/>
                <a:ea typeface="黑体" pitchFamily="49" charset="-122"/>
              </a:rPr>
              <a:t>RDBMS</a:t>
            </a:r>
            <a:endParaRPr lang="zh-CN" altLang="en-US" sz="3600" dirty="0">
              <a:latin typeface="黑体" pitchFamily="49" charset="-122"/>
              <a:ea typeface="黑体" pitchFamily="49" charset="-122"/>
            </a:endParaRPr>
          </a:p>
        </p:txBody>
      </p:sp>
      <p:sp>
        <p:nvSpPr>
          <p:cNvPr id="206851" name="Rectangle 3"/>
          <p:cNvSpPr>
            <a:spLocks noGrp="1" noChangeArrowheads="1"/>
          </p:cNvSpPr>
          <p:nvPr>
            <p:ph idx="1"/>
          </p:nvPr>
        </p:nvSpPr>
        <p:spPr>
          <a:xfrm>
            <a:off x="63500" y="1130300"/>
            <a:ext cx="9072563" cy="1435100"/>
          </a:xfrm>
        </p:spPr>
        <p:txBody>
          <a:bodyPr>
            <a:noAutofit/>
          </a:bodyPr>
          <a:lstStyle/>
          <a:p>
            <a:pPr marL="420370" indent="-384175" fontAlgn="auto">
              <a:spcAft>
                <a:spcPts val="0"/>
              </a:spcAft>
              <a:buFont typeface="Wingdings 2" panose="05020102010507070707"/>
              <a:buChar char=""/>
              <a:defRPr/>
            </a:pPr>
            <a:r>
              <a:rPr lang="en-US" altLang="zh-CN" sz="2800" dirty="0"/>
              <a:t>IBM San Jose Research Lab</a:t>
            </a:r>
            <a:r>
              <a:rPr lang="zh-CN" altLang="en-US" sz="2800" dirty="0"/>
              <a:t>的</a:t>
            </a:r>
            <a:r>
              <a:rPr lang="en-US" altLang="zh-CN" sz="2800" dirty="0" err="1"/>
              <a:t>E.F.Codd</a:t>
            </a:r>
            <a:r>
              <a:rPr lang="zh-CN" altLang="en-US" sz="2800" dirty="0"/>
              <a:t>于</a:t>
            </a:r>
            <a:r>
              <a:rPr lang="en-US" altLang="zh-CN" sz="2800" dirty="0"/>
              <a:t>1970</a:t>
            </a:r>
            <a:r>
              <a:rPr lang="zh-CN" altLang="en-US" sz="2800" dirty="0"/>
              <a:t>年提出</a:t>
            </a:r>
            <a:endParaRPr lang="zh-CN" altLang="en-US" sz="2800" dirty="0"/>
          </a:p>
          <a:p>
            <a:pPr marL="420370" indent="-384175" fontAlgn="auto">
              <a:spcAft>
                <a:spcPts val="0"/>
              </a:spcAft>
              <a:buFont typeface="Wingdings 2" panose="05020102010507070707"/>
              <a:buChar char=""/>
              <a:defRPr/>
            </a:pPr>
            <a:r>
              <a:rPr lang="zh-CN" altLang="en-US" sz="2800" dirty="0"/>
              <a:t>关系数据库是命了名的关系（或称表</a:t>
            </a:r>
            <a:r>
              <a:rPr lang="en-US" altLang="zh-CN" sz="2800" dirty="0"/>
              <a:t>Table</a:t>
            </a:r>
            <a:r>
              <a:rPr lang="zh-CN" altLang="en-US" sz="2800" dirty="0"/>
              <a:t>）的集合</a:t>
            </a:r>
            <a:endParaRPr lang="en-US" altLang="zh-CN" sz="2800" dirty="0"/>
          </a:p>
        </p:txBody>
      </p:sp>
      <p:graphicFrame>
        <p:nvGraphicFramePr>
          <p:cNvPr id="7" name="Table 7"/>
          <p:cNvGraphicFramePr>
            <a:graphicFrameLocks noGrp="1"/>
          </p:cNvGraphicFramePr>
          <p:nvPr/>
        </p:nvGraphicFramePr>
        <p:xfrm>
          <a:off x="1284288" y="2565400"/>
          <a:ext cx="3733800" cy="1923415"/>
        </p:xfrm>
        <a:graphic>
          <a:graphicData uri="http://schemas.openxmlformats.org/drawingml/2006/table">
            <a:tbl>
              <a:tblPr/>
              <a:tblGrid>
                <a:gridCol w="762000"/>
                <a:gridCol w="1143000"/>
                <a:gridCol w="838200"/>
                <a:gridCol w="990600"/>
              </a:tblGrid>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0908">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822325">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bl>
          </a:graphicData>
        </a:graphic>
      </p:graphicFrame>
      <p:graphicFrame>
        <p:nvGraphicFramePr>
          <p:cNvPr id="8" name="Table 8"/>
          <p:cNvGraphicFramePr>
            <a:graphicFrameLocks noGrp="1"/>
          </p:cNvGraphicFramePr>
          <p:nvPr/>
        </p:nvGraphicFramePr>
        <p:xfrm>
          <a:off x="3581400" y="3568700"/>
          <a:ext cx="3124200" cy="1965325"/>
        </p:xfrm>
        <a:graphic>
          <a:graphicData uri="http://schemas.openxmlformats.org/drawingml/2006/table">
            <a:tbl>
              <a:tblPr/>
              <a:tblGrid>
                <a:gridCol w="1295400"/>
                <a:gridCol w="838200"/>
                <a:gridCol w="990600"/>
              </a:tblGrid>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822325">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bl>
          </a:graphicData>
        </a:graphic>
      </p:graphicFrame>
      <p:graphicFrame>
        <p:nvGraphicFramePr>
          <p:cNvPr id="9" name="Table 7"/>
          <p:cNvGraphicFramePr>
            <a:graphicFrameLocks noGrp="1"/>
          </p:cNvGraphicFramePr>
          <p:nvPr/>
        </p:nvGraphicFramePr>
        <p:xfrm>
          <a:off x="815975" y="4075113"/>
          <a:ext cx="3733800" cy="1965325"/>
        </p:xfrm>
        <a:graphic>
          <a:graphicData uri="http://schemas.openxmlformats.org/drawingml/2006/table">
            <a:tbl>
              <a:tblPr/>
              <a:tblGrid>
                <a:gridCol w="762000"/>
                <a:gridCol w="1143000"/>
                <a:gridCol w="838200"/>
                <a:gridCol w="990600"/>
              </a:tblGrid>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822325">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bl>
          </a:graphicData>
        </a:graphic>
      </p:graphicFrame>
      <p:graphicFrame>
        <p:nvGraphicFramePr>
          <p:cNvPr id="10" name="Table 8"/>
          <p:cNvGraphicFramePr>
            <a:graphicFrameLocks noGrp="1"/>
          </p:cNvGraphicFramePr>
          <p:nvPr/>
        </p:nvGraphicFramePr>
        <p:xfrm>
          <a:off x="5486400" y="2798763"/>
          <a:ext cx="3124200" cy="1923415"/>
        </p:xfrm>
        <a:graphic>
          <a:graphicData uri="http://schemas.openxmlformats.org/drawingml/2006/table">
            <a:tbl>
              <a:tblPr/>
              <a:tblGrid>
                <a:gridCol w="1295400"/>
                <a:gridCol w="838200"/>
                <a:gridCol w="990600"/>
              </a:tblGrid>
              <a:tr h="146678">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1" i="0" u="none" strike="noStrike" cap="none" normalizeH="0" baseline="0">
                        <a:ln>
                          <a:noFill/>
                        </a:ln>
                        <a:solidFill>
                          <a:srgbClr val="FFFFFF"/>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85750">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822325">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buClr>
                          <a:schemeClr val="tx2"/>
                        </a:buClr>
                        <a:buSzPct val="90000"/>
                        <a:buFont typeface="Monotype Sorts" charset="2"/>
                        <a:defRPr kumimoji="1" sz="1600">
                          <a:solidFill>
                            <a:schemeClr val="tx1"/>
                          </a:solidFill>
                          <a:latin typeface="Helvetica" pitchFamily="34" charset="0"/>
                        </a:defRPr>
                      </a:lvl1pPr>
                      <a:lvl2pPr marL="742950" indent="-285750">
                        <a:spcBef>
                          <a:spcPct val="35000"/>
                        </a:spcBef>
                        <a:buClr>
                          <a:schemeClr val="hlink"/>
                        </a:buClr>
                        <a:buSzPct val="80000"/>
                        <a:buFont typeface="Monotype Sorts" charset="2"/>
                        <a:defRPr kumimoji="1" sz="1600">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buSzPct val="75000"/>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Tx/>
                        <a:buNone/>
                      </a:pPr>
                      <a:endParaRPr kumimoji="1" lang="en-US" altLang="zh-CN" sz="1000" b="0" i="0" u="none" strike="noStrike" cap="none" normalizeH="0" baseline="0" dirty="0">
                        <a:ln>
                          <a:noFill/>
                        </a:ln>
                        <a:solidFill>
                          <a:srgbClr val="000000"/>
                        </a:solidFill>
                        <a:effectLst/>
                        <a:latin typeface="Helvetic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bl>
          </a:graphicData>
        </a:graphic>
      </p:graphicFrame>
      <p:sp>
        <p:nvSpPr>
          <p:cNvPr id="3" name="文本框 2"/>
          <p:cNvSpPr txBox="1"/>
          <p:nvPr/>
        </p:nvSpPr>
        <p:spPr>
          <a:xfrm>
            <a:off x="301625" y="2360613"/>
            <a:ext cx="1031875" cy="1570037"/>
          </a:xfrm>
          <a:prstGeom prst="rect">
            <a:avLst/>
          </a:prstGeom>
          <a:noFill/>
        </p:spPr>
        <p:txBody>
          <a:bodyPr>
            <a:spAutoFit/>
          </a:bodyPr>
          <a:lstStyle/>
          <a:p>
            <a:pPr>
              <a:defRPr/>
            </a:pPr>
            <a:r>
              <a:rPr lang="zh-CN" altLang="en-US" sz="3200" dirty="0">
                <a:solidFill>
                  <a:schemeClr val="bg1">
                    <a:lumMod val="75000"/>
                  </a:schemeClr>
                </a:solidFill>
              </a:rPr>
              <a:t>关系数据库</a:t>
            </a:r>
            <a:endParaRPr lang="zh-CN" altLang="en-US" sz="3200" dirty="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pPr>
              <a:defRPr/>
            </a:pPr>
            <a:r>
              <a:rPr lang="zh-CN" altLang="en-US" dirty="0"/>
              <a:t>主要内容</a:t>
            </a:r>
            <a:endParaRPr lang="zh-CN" altLang="en-US" dirty="0"/>
          </a:p>
        </p:txBody>
      </p:sp>
      <p:sp>
        <p:nvSpPr>
          <p:cNvPr id="2" name="文本框 1"/>
          <p:cNvSpPr txBox="1"/>
          <p:nvPr/>
        </p:nvSpPr>
        <p:spPr>
          <a:xfrm>
            <a:off x="755650" y="1981200"/>
            <a:ext cx="7632700" cy="3113088"/>
          </a:xfrm>
          <a:prstGeom prst="rect">
            <a:avLst/>
          </a:prstGeom>
          <a:noFill/>
        </p:spPr>
        <p:txBody>
          <a:bodyPr>
            <a:spAutoFit/>
          </a:bodyPr>
          <a:lstStyle/>
          <a:p>
            <a:pPr marL="742950" indent="-742950">
              <a:buFont typeface="Verdana" panose="020B0604030504040204" charset="0"/>
              <a:buNone/>
            </a:pPr>
            <a:r>
              <a:rPr lang="en-US" altLang="zh-CN" sz="3600" dirty="0"/>
              <a:t>5.1 </a:t>
            </a:r>
            <a:r>
              <a:rPr lang="zh-CN" altLang="en-US" sz="3600" dirty="0"/>
              <a:t>为什么要使用数据库系统</a:t>
            </a:r>
            <a:endParaRPr lang="en-US" altLang="zh-CN" sz="3600" dirty="0"/>
          </a:p>
          <a:p>
            <a:pPr marL="742950" indent="-742950">
              <a:buFont typeface="Verdana" panose="020B0604030504040204" charset="0"/>
              <a:buNone/>
            </a:pPr>
            <a:r>
              <a:rPr lang="en-US" altLang="zh-CN" sz="3600" dirty="0"/>
              <a:t>5.2 </a:t>
            </a:r>
            <a:r>
              <a:rPr lang="zh-CN" altLang="en-US" sz="3600" dirty="0"/>
              <a:t>数据库系统</a:t>
            </a:r>
            <a:endParaRPr lang="en-US" altLang="zh-CN" sz="3600" dirty="0"/>
          </a:p>
          <a:p>
            <a:pPr marL="742950" indent="-742950">
              <a:buFont typeface="Verdana" panose="020B0604030504040204" charset="0"/>
              <a:buNone/>
            </a:pPr>
            <a:r>
              <a:rPr lang="en-US" altLang="zh-CN" sz="3600" dirty="0"/>
              <a:t>5.3 </a:t>
            </a:r>
            <a:r>
              <a:rPr lang="zh-CN" altLang="en-US" sz="3600" dirty="0"/>
              <a:t>关系型数据库管理系统</a:t>
            </a:r>
            <a:endParaRPr lang="en-US" altLang="zh-CN" sz="3600" dirty="0"/>
          </a:p>
          <a:p>
            <a:pPr marL="742950" indent="-742950">
              <a:buFont typeface="Verdana" panose="020B0604030504040204" charset="0"/>
              <a:buNone/>
            </a:pPr>
            <a:r>
              <a:rPr lang="en-US" altLang="zh-CN" sz="3600" dirty="0"/>
              <a:t>5.4 </a:t>
            </a:r>
            <a:r>
              <a:rPr lang="zh-CN" altLang="en-US" sz="3600" dirty="0"/>
              <a:t>构建数据库系统 </a:t>
            </a:r>
            <a:endParaRPr lang="en-US" altLang="zh-CN" sz="3600" dirty="0"/>
          </a:p>
          <a:p>
            <a:pPr marL="742950" indent="-742950">
              <a:buFont typeface="Verdana" panose="020B0604030504040204" charset="0"/>
              <a:buNone/>
            </a:pPr>
            <a:r>
              <a:rPr lang="en-US" altLang="zh-CN" sz="3600" dirty="0"/>
              <a:t>5.5 </a:t>
            </a:r>
            <a:r>
              <a:rPr lang="zh-CN" altLang="en-US" sz="3600" dirty="0"/>
              <a:t>数据库新技术</a:t>
            </a:r>
            <a:endParaRPr lang="en-US" altLang="zh-CN" sz="3600" dirty="0"/>
          </a:p>
          <a:p>
            <a:pPr marL="742950" indent="-742950"/>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913"/>
            <a:ext cx="9144000" cy="1008062"/>
          </a:xfrm>
        </p:spPr>
        <p:txBody>
          <a:bodyPr/>
          <a:lstStyle/>
          <a:p>
            <a:pPr>
              <a:defRPr/>
            </a:pPr>
            <a:r>
              <a:rPr lang="en-US" altLang="zh-CN" sz="3600" dirty="0">
                <a:latin typeface="黑体" pitchFamily="49" charset="-122"/>
                <a:ea typeface="黑体" pitchFamily="49" charset="-122"/>
              </a:rPr>
              <a:t>5.3.1 </a:t>
            </a:r>
            <a:r>
              <a:rPr lang="zh-CN" altLang="en-US" sz="3600" dirty="0">
                <a:latin typeface="黑体" pitchFamily="49" charset="-122"/>
                <a:ea typeface="黑体" pitchFamily="49" charset="-122"/>
              </a:rPr>
              <a:t>数据库模式和实例</a:t>
            </a:r>
            <a:endParaRPr lang="zh-CN" altLang="en-US" sz="3600" dirty="0">
              <a:latin typeface="黑体" pitchFamily="49" charset="-122"/>
              <a:ea typeface="黑体" pitchFamily="49" charset="-122"/>
            </a:endParaRPr>
          </a:p>
        </p:txBody>
      </p:sp>
      <p:sp>
        <p:nvSpPr>
          <p:cNvPr id="3" name="内容占位符 2"/>
          <p:cNvSpPr>
            <a:spLocks noGrp="1"/>
          </p:cNvSpPr>
          <p:nvPr>
            <p:ph idx="1"/>
          </p:nvPr>
        </p:nvSpPr>
        <p:spPr>
          <a:xfrm>
            <a:off x="22225" y="1341438"/>
            <a:ext cx="9144000" cy="2459037"/>
          </a:xfrm>
        </p:spPr>
        <p:txBody>
          <a:bodyPr/>
          <a:lstStyle/>
          <a:p>
            <a:pPr>
              <a:defRPr/>
            </a:pPr>
            <a:r>
              <a:rPr lang="zh-CN" altLang="en-US" dirty="0"/>
              <a:t>模式（</a:t>
            </a:r>
            <a:r>
              <a:rPr lang="en-US" altLang="zh-CN" dirty="0"/>
              <a:t>schema</a:t>
            </a:r>
            <a:r>
              <a:rPr lang="zh-CN" altLang="en-US" dirty="0"/>
              <a:t>）</a:t>
            </a:r>
            <a:r>
              <a:rPr lang="en-US" altLang="zh-CN" dirty="0"/>
              <a:t>:</a:t>
            </a:r>
            <a:r>
              <a:rPr lang="zh-CN" altLang="en-US" dirty="0"/>
              <a:t>数据库的总体设计被称为数据库模式（</a:t>
            </a:r>
            <a:r>
              <a:rPr lang="en-US" altLang="zh-CN" dirty="0"/>
              <a:t>schema</a:t>
            </a:r>
            <a:r>
              <a:rPr lang="zh-CN" altLang="en-US" dirty="0"/>
              <a:t>） ，模式设计的好坏，决定了数据库运行的好坏。</a:t>
            </a:r>
            <a:endParaRPr lang="en-US" altLang="zh-CN" dirty="0"/>
          </a:p>
          <a:p>
            <a:pPr>
              <a:defRPr/>
            </a:pPr>
            <a:r>
              <a:rPr lang="zh-CN" altLang="en-US" dirty="0"/>
              <a:t>实例（</a:t>
            </a:r>
            <a:r>
              <a:rPr lang="en-US" altLang="zh-CN" dirty="0"/>
              <a:t>Instance</a:t>
            </a:r>
            <a:r>
              <a:rPr lang="zh-CN" altLang="en-US" dirty="0"/>
              <a:t>）：数据库在特定时刻存储在数据库中的信息集合</a:t>
            </a:r>
            <a:r>
              <a:rPr lang="en-US" altLang="zh-CN" dirty="0"/>
              <a:t>,</a:t>
            </a:r>
            <a:r>
              <a:rPr lang="zh-CN" altLang="en-US" dirty="0"/>
              <a:t>就是特定时间的数据库的实际数据。</a:t>
            </a:r>
            <a:endParaRPr lang="en-US" altLang="zh-CN" dirty="0"/>
          </a:p>
          <a:p>
            <a:pPr marL="0" indent="0">
              <a:buFont typeface="Wingdings" panose="05000000000000000000" pitchFamily="2" charset="2"/>
              <a:buNone/>
              <a:defRPr/>
            </a:pPr>
            <a:r>
              <a:rPr lang="zh-CN" altLang="en-US" dirty="0"/>
              <a:t>在任何给定的时刻，每一个用户看到的数据库的实例都是相同的 </a:t>
            </a:r>
            <a:r>
              <a:rPr lang="en-US" altLang="zh-CN" dirty="0"/>
              <a:t>-- </a:t>
            </a:r>
            <a:r>
              <a:rPr lang="zh-CN" altLang="en-US" dirty="0"/>
              <a:t>数据库满足一致性；</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a:xfrm>
            <a:off x="250825" y="673100"/>
            <a:ext cx="9072563" cy="2427288"/>
          </a:xfrm>
        </p:spPr>
        <p:txBody>
          <a:bodyPr>
            <a:noAutofit/>
          </a:bodyPr>
          <a:lstStyle/>
          <a:p>
            <a:pPr marL="36830" indent="0" fontAlgn="auto">
              <a:spcAft>
                <a:spcPts val="0"/>
              </a:spcAft>
              <a:buFont typeface="Wingdings" panose="05000000000000000000" pitchFamily="2" charset="2"/>
              <a:buNone/>
              <a:defRPr/>
            </a:pPr>
            <a:r>
              <a:rPr lang="zh-CN" altLang="en-US" sz="2800" dirty="0"/>
              <a:t>示例：建立一个简单的学生选老师的数据库，取名为</a:t>
            </a:r>
            <a:r>
              <a:rPr lang="en-US" altLang="zh-CN" sz="2800" dirty="0"/>
              <a:t>SADB</a:t>
            </a:r>
            <a:r>
              <a:rPr lang="zh-CN" altLang="en-US" sz="2800" dirty="0"/>
              <a:t>，里面包含学生表和老师表：</a:t>
            </a:r>
            <a:endParaRPr lang="en-US" altLang="zh-CN" dirty="0"/>
          </a:p>
          <a:p>
            <a:pPr marL="420370" indent="-384175" fontAlgn="auto">
              <a:spcAft>
                <a:spcPts val="0"/>
              </a:spcAft>
              <a:buFont typeface="Wingdings 2" panose="05020102010507070707"/>
              <a:buChar char=""/>
              <a:defRPr/>
            </a:pPr>
            <a:endParaRPr lang="zh-CN" altLang="en-US" sz="2800" dirty="0"/>
          </a:p>
        </p:txBody>
      </p:sp>
      <p:pic>
        <p:nvPicPr>
          <p:cNvPr id="73730" name="图片 4"/>
          <p:cNvPicPr>
            <a:picLocks noChangeAspect="1"/>
          </p:cNvPicPr>
          <p:nvPr/>
        </p:nvPicPr>
        <p:blipFill>
          <a:blip r:embed="rId1" cstate="print"/>
          <a:srcRect/>
          <a:stretch>
            <a:fillRect/>
          </a:stretch>
        </p:blipFill>
        <p:spPr bwMode="auto">
          <a:xfrm>
            <a:off x="395288" y="1858963"/>
            <a:ext cx="5194300" cy="1876425"/>
          </a:xfrm>
          <a:prstGeom prst="rect">
            <a:avLst/>
          </a:prstGeom>
          <a:noFill/>
          <a:ln w="9525">
            <a:noFill/>
            <a:miter lim="800000"/>
            <a:headEnd/>
            <a:tailEnd/>
          </a:ln>
        </p:spPr>
      </p:pic>
      <p:pic>
        <p:nvPicPr>
          <p:cNvPr id="73731" name="图片 3"/>
          <p:cNvPicPr>
            <a:picLocks noChangeAspect="1"/>
          </p:cNvPicPr>
          <p:nvPr/>
        </p:nvPicPr>
        <p:blipFill>
          <a:blip r:embed="rId2" cstate="print"/>
          <a:srcRect/>
          <a:stretch>
            <a:fillRect/>
          </a:stretch>
        </p:blipFill>
        <p:spPr bwMode="auto">
          <a:xfrm>
            <a:off x="1277938" y="4033838"/>
            <a:ext cx="5438775" cy="2195512"/>
          </a:xfrm>
          <a:prstGeom prst="rect">
            <a:avLst/>
          </a:prstGeom>
          <a:noFill/>
          <a:ln w="9525">
            <a:noFill/>
            <a:miter lim="800000"/>
            <a:headEnd/>
            <a:tailEnd/>
          </a:ln>
        </p:spPr>
      </p:pic>
      <p:sp>
        <p:nvSpPr>
          <p:cNvPr id="73732" name="文本框 1"/>
          <p:cNvSpPr txBox="1">
            <a:spLocks noChangeArrowheads="1"/>
          </p:cNvSpPr>
          <p:nvPr/>
        </p:nvSpPr>
        <p:spPr bwMode="auto">
          <a:xfrm>
            <a:off x="6742113" y="1887538"/>
            <a:ext cx="1882775" cy="2554287"/>
          </a:xfrm>
          <a:prstGeom prst="rect">
            <a:avLst/>
          </a:prstGeom>
          <a:noFill/>
          <a:ln w="9525">
            <a:noFill/>
            <a:miter lim="800000"/>
          </a:ln>
        </p:spPr>
        <p:txBody>
          <a:bodyPr>
            <a:spAutoFit/>
          </a:bodyPr>
          <a:lstStyle/>
          <a:p>
            <a:r>
              <a:rPr lang="zh-CN" altLang="en-US" sz="3200"/>
              <a:t>数据库</a:t>
            </a:r>
            <a:r>
              <a:rPr lang="en-US" altLang="zh-CN" sz="3200"/>
              <a:t>SADB</a:t>
            </a:r>
            <a:r>
              <a:rPr lang="zh-CN" altLang="en-US" sz="3200"/>
              <a:t>在某个时刻查询到的数据</a:t>
            </a:r>
            <a:endParaRPr lang="zh-CN" alt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4288"/>
            <a:ext cx="8402638" cy="1093787"/>
          </a:xfrm>
        </p:spPr>
        <p:txBody>
          <a:bodyPr>
            <a:normAutofit/>
          </a:bodyPr>
          <a:lstStyle/>
          <a:p>
            <a:pPr fontAlgn="auto">
              <a:spcAft>
                <a:spcPts val="0"/>
              </a:spcAft>
              <a:defRPr/>
            </a:pPr>
            <a:r>
              <a:rPr lang="en-US" altLang="zh-CN" sz="3600" dirty="0">
                <a:latin typeface="+mn-ea"/>
              </a:rPr>
              <a:t>RDBMS</a:t>
            </a:r>
            <a:r>
              <a:rPr lang="zh-CN" altLang="en-US" sz="3600" dirty="0">
                <a:latin typeface="+mn-ea"/>
              </a:rPr>
              <a:t>三级模式：数据的抽象</a:t>
            </a:r>
            <a:endParaRPr lang="zh-CN" altLang="en-US" sz="3600" dirty="0"/>
          </a:p>
        </p:txBody>
      </p:sp>
      <p:sp>
        <p:nvSpPr>
          <p:cNvPr id="3" name="内容占位符 2"/>
          <p:cNvSpPr>
            <a:spLocks noGrp="1"/>
          </p:cNvSpPr>
          <p:nvPr>
            <p:ph idx="1"/>
          </p:nvPr>
        </p:nvSpPr>
        <p:spPr>
          <a:xfrm>
            <a:off x="-41275" y="2171700"/>
            <a:ext cx="5803900" cy="3713163"/>
          </a:xfrm>
        </p:spPr>
        <p:txBody>
          <a:bodyPr>
            <a:normAutofit/>
          </a:bodyPr>
          <a:lstStyle/>
          <a:p>
            <a:pPr marL="420370" indent="-384175" fontAlgn="auto">
              <a:spcAft>
                <a:spcPts val="0"/>
              </a:spcAft>
              <a:buFont typeface="Wingdings 2" panose="05020102010507070707"/>
              <a:buChar char=""/>
              <a:defRPr/>
            </a:pPr>
            <a:r>
              <a:rPr lang="zh-CN" altLang="en-US" sz="2800" dirty="0">
                <a:solidFill>
                  <a:srgbClr val="FFFF00"/>
                </a:solidFill>
              </a:rPr>
              <a:t>视图层（</a:t>
            </a:r>
            <a:r>
              <a:rPr lang="en-US" altLang="zh-CN" sz="2800" dirty="0">
                <a:solidFill>
                  <a:srgbClr val="FFFF00"/>
                </a:solidFill>
              </a:rPr>
              <a:t>view level</a:t>
            </a:r>
            <a:r>
              <a:rPr lang="zh-CN" altLang="en-US" sz="2800" dirty="0">
                <a:solidFill>
                  <a:srgbClr val="FFFF00"/>
                </a:solidFill>
              </a:rPr>
              <a:t>）</a:t>
            </a:r>
            <a:endParaRPr lang="en-US" altLang="zh-CN" sz="2800" dirty="0">
              <a:solidFill>
                <a:srgbClr val="FFFF00"/>
              </a:solidFill>
            </a:endParaRPr>
          </a:p>
          <a:p>
            <a:pPr marL="820420" lvl="1" indent="-384175" fontAlgn="auto">
              <a:spcAft>
                <a:spcPts val="0"/>
              </a:spcAft>
              <a:defRPr/>
            </a:pPr>
            <a:r>
              <a:rPr kumimoji="1" lang="zh-CN" altLang="en-US" sz="2400" kern="1200" dirty="0">
                <a:latin typeface="楷体" pitchFamily="49" charset="-122"/>
                <a:ea typeface="楷体" pitchFamily="49" charset="-122"/>
              </a:rPr>
              <a:t>提供用户使用的数据抽象层。</a:t>
            </a:r>
            <a:endParaRPr kumimoji="1" lang="zh-CN" altLang="en-US" sz="2400" kern="1200" dirty="0">
              <a:latin typeface="楷体" pitchFamily="49" charset="-122"/>
              <a:ea typeface="楷体" pitchFamily="49" charset="-122"/>
            </a:endParaRPr>
          </a:p>
          <a:p>
            <a:pPr marL="420370" indent="-384175" fontAlgn="auto">
              <a:spcAft>
                <a:spcPts val="0"/>
              </a:spcAft>
              <a:buFont typeface="Wingdings 2" panose="05020102010507070707"/>
              <a:buChar char=""/>
              <a:defRPr/>
            </a:pPr>
            <a:r>
              <a:rPr lang="zh-CN" altLang="en-US" sz="2800" dirty="0">
                <a:solidFill>
                  <a:srgbClr val="FFFF00"/>
                </a:solidFill>
              </a:rPr>
              <a:t>逻辑层</a:t>
            </a:r>
            <a:r>
              <a:rPr lang="en-US" altLang="zh-CN" sz="2800" dirty="0">
                <a:solidFill>
                  <a:srgbClr val="FFFF00"/>
                </a:solidFill>
              </a:rPr>
              <a:t>(logical level)</a:t>
            </a:r>
            <a:endParaRPr lang="en-US" altLang="zh-CN" sz="2800" dirty="0">
              <a:solidFill>
                <a:srgbClr val="FFFF00"/>
              </a:solidFill>
            </a:endParaRPr>
          </a:p>
          <a:p>
            <a:pPr marL="820420" lvl="1" indent="-384175" fontAlgn="auto">
              <a:spcAft>
                <a:spcPts val="0"/>
              </a:spcAft>
              <a:defRPr/>
            </a:pPr>
            <a:r>
              <a:rPr lang="zh-CN" altLang="en-US" sz="2400" dirty="0">
                <a:latin typeface="楷体" pitchFamily="49" charset="-122"/>
                <a:ea typeface="楷体" pitchFamily="49" charset="-122"/>
              </a:rPr>
              <a:t>描述数据库中存储的是什么数据</a:t>
            </a:r>
            <a:r>
              <a:rPr lang="en-US" altLang="zh-CN" sz="2400" dirty="0">
                <a:latin typeface="楷体" pitchFamily="49" charset="-122"/>
                <a:ea typeface="楷体" pitchFamily="49" charset="-122"/>
              </a:rPr>
              <a:t>,</a:t>
            </a:r>
            <a:endParaRPr lang="en-US" altLang="zh-CN" sz="2400" dirty="0">
              <a:latin typeface="楷体" pitchFamily="49" charset="-122"/>
              <a:ea typeface="楷体" pitchFamily="49" charset="-122"/>
            </a:endParaRPr>
          </a:p>
          <a:p>
            <a:pPr marL="436880" lvl="1" indent="0" fontAlgn="auto">
              <a:spcAft>
                <a:spcPts val="0"/>
              </a:spcAft>
              <a:buFontTx/>
              <a:buNone/>
              <a:defRPr/>
            </a:pPr>
            <a:r>
              <a:rPr lang="zh-CN" altLang="en-US" sz="2400" dirty="0">
                <a:latin typeface="楷体" pitchFamily="49" charset="-122"/>
                <a:ea typeface="楷体" pitchFamily="49" charset="-122"/>
              </a:rPr>
              <a:t>  以及这些数据之间的关系。</a:t>
            </a:r>
            <a:endParaRPr lang="en-US" altLang="zh-CN" sz="2400" dirty="0">
              <a:latin typeface="楷体" pitchFamily="49" charset="-122"/>
              <a:ea typeface="楷体" pitchFamily="49" charset="-122"/>
            </a:endParaRPr>
          </a:p>
          <a:p>
            <a:pPr marL="420370" indent="-384175" fontAlgn="auto">
              <a:spcAft>
                <a:spcPts val="0"/>
              </a:spcAft>
              <a:buFont typeface="Wingdings 2" panose="05020102010507070707"/>
              <a:buChar char=""/>
              <a:defRPr/>
            </a:pPr>
            <a:r>
              <a:rPr lang="zh-CN" altLang="en-US" sz="2800" dirty="0">
                <a:solidFill>
                  <a:srgbClr val="FFFF00"/>
                </a:solidFill>
              </a:rPr>
              <a:t>物理层（</a:t>
            </a:r>
            <a:r>
              <a:rPr lang="en-US" altLang="zh-CN" sz="2800" dirty="0">
                <a:solidFill>
                  <a:srgbClr val="FFFF00"/>
                </a:solidFill>
              </a:rPr>
              <a:t>physical level</a:t>
            </a:r>
            <a:r>
              <a:rPr lang="zh-CN" altLang="en-US" sz="2800" dirty="0">
                <a:solidFill>
                  <a:srgbClr val="FFFF00"/>
                </a:solidFill>
              </a:rPr>
              <a:t>）</a:t>
            </a:r>
            <a:endParaRPr lang="en-US" altLang="zh-CN" sz="2800" dirty="0"/>
          </a:p>
          <a:p>
            <a:pPr marL="820420" lvl="1" indent="-384175" fontAlgn="auto">
              <a:spcAft>
                <a:spcPts val="0"/>
              </a:spcAft>
              <a:defRPr/>
            </a:pPr>
            <a:r>
              <a:rPr lang="zh-CN" altLang="en-US" sz="2400" dirty="0">
                <a:latin typeface="楷体" pitchFamily="49" charset="-122"/>
                <a:ea typeface="楷体" pitchFamily="49" charset="-122"/>
              </a:rPr>
              <a:t>描述了数据实际是如何存储的</a:t>
            </a:r>
            <a:endParaRPr lang="zh-CN" altLang="en-US" dirty="0">
              <a:latin typeface="楷体" pitchFamily="49" charset="-122"/>
              <a:ea typeface="楷体" pitchFamily="49" charset="-122"/>
            </a:endParaRPr>
          </a:p>
          <a:p>
            <a:pPr marL="436880" lvl="1" indent="0" fontAlgn="auto">
              <a:spcAft>
                <a:spcPts val="0"/>
              </a:spcAft>
              <a:buFontTx/>
              <a:buNone/>
              <a:defRPr/>
            </a:pPr>
            <a:endParaRPr lang="en-US" altLang="zh-CN" sz="2400" dirty="0">
              <a:latin typeface="楷体" pitchFamily="49" charset="-122"/>
              <a:ea typeface="楷体" pitchFamily="49" charset="-122"/>
            </a:endParaRPr>
          </a:p>
        </p:txBody>
      </p:sp>
      <p:sp>
        <p:nvSpPr>
          <p:cNvPr id="75779" name="文本框 4"/>
          <p:cNvSpPr txBox="1">
            <a:spLocks noChangeArrowheads="1"/>
          </p:cNvSpPr>
          <p:nvPr/>
        </p:nvSpPr>
        <p:spPr bwMode="auto">
          <a:xfrm>
            <a:off x="207963" y="1093788"/>
            <a:ext cx="8064500" cy="1077912"/>
          </a:xfrm>
          <a:prstGeom prst="rect">
            <a:avLst/>
          </a:prstGeom>
          <a:noFill/>
          <a:ln w="9525">
            <a:noFill/>
            <a:miter lim="800000"/>
          </a:ln>
        </p:spPr>
        <p:txBody>
          <a:bodyPr>
            <a:spAutoFit/>
          </a:bodyPr>
          <a:lstStyle/>
          <a:p>
            <a:r>
              <a:rPr lang="zh-CN" altLang="en-US" sz="3200">
                <a:solidFill>
                  <a:srgbClr val="FFFFFF"/>
                </a:solidFill>
              </a:rPr>
              <a:t>为了高效安全地管理数据，数据库内的数据被划分成三个抽象的层次</a:t>
            </a:r>
            <a:r>
              <a:rPr lang="en-US" altLang="zh-CN" sz="3200">
                <a:solidFill>
                  <a:srgbClr val="FFFFFF"/>
                </a:solidFill>
              </a:rPr>
              <a:t>:</a:t>
            </a:r>
            <a:endParaRPr lang="zh-CN" altLang="en-US" sz="3200">
              <a:solidFill>
                <a:srgbClr val="FFFFFF"/>
              </a:solidFill>
            </a:endParaRPr>
          </a:p>
        </p:txBody>
      </p:sp>
      <p:sp>
        <p:nvSpPr>
          <p:cNvPr id="7" name="矩形 6"/>
          <p:cNvSpPr>
            <a:spLocks noChangeArrowheads="1"/>
          </p:cNvSpPr>
          <p:nvPr/>
        </p:nvSpPr>
        <p:spPr bwMode="auto">
          <a:xfrm>
            <a:off x="323850" y="5589588"/>
            <a:ext cx="8424863" cy="1076325"/>
          </a:xfrm>
          <a:prstGeom prst="rect">
            <a:avLst/>
          </a:prstGeom>
          <a:noFill/>
          <a:ln w="9525">
            <a:noFill/>
            <a:miter lim="800000"/>
          </a:ln>
        </p:spPr>
        <p:txBody>
          <a:bodyPr>
            <a:spAutoFit/>
          </a:bodyPr>
          <a:lstStyle/>
          <a:p>
            <a:r>
              <a:rPr lang="zh-CN" altLang="en-US" sz="3200">
                <a:solidFill>
                  <a:srgbClr val="FF0000"/>
                </a:solidFill>
              </a:rPr>
              <a:t>物理数据的独立性</a:t>
            </a:r>
            <a:r>
              <a:rPr lang="zh-CN" altLang="en-US" sz="3200">
                <a:solidFill>
                  <a:srgbClr val="FFFFFF"/>
                </a:solidFill>
              </a:rPr>
              <a:t>：物理数据的存储方式的改变不会影响应用程序</a:t>
            </a:r>
            <a:endParaRPr lang="zh-CN" altLang="en-US" sz="3200">
              <a:solidFill>
                <a:srgbClr val="FFFFFF"/>
              </a:solidFill>
            </a:endParaRPr>
          </a:p>
        </p:txBody>
      </p:sp>
      <p:pic>
        <p:nvPicPr>
          <p:cNvPr id="75781" name="图片 8"/>
          <p:cNvPicPr>
            <a:picLocks noChangeAspect="1"/>
          </p:cNvPicPr>
          <p:nvPr/>
        </p:nvPicPr>
        <p:blipFill>
          <a:blip r:embed="rId1" cstate="print"/>
          <a:srcRect/>
          <a:stretch>
            <a:fillRect/>
          </a:stretch>
        </p:blipFill>
        <p:spPr bwMode="auto">
          <a:xfrm>
            <a:off x="5551488" y="1751013"/>
            <a:ext cx="3557587" cy="3838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5425" y="333375"/>
            <a:ext cx="5354638" cy="904875"/>
          </a:xfrm>
        </p:spPr>
        <p:txBody>
          <a:bodyPr>
            <a:normAutofit/>
          </a:bodyPr>
          <a:lstStyle/>
          <a:p>
            <a:pPr>
              <a:defRPr/>
            </a:pPr>
            <a:r>
              <a:rPr lang="en-US" altLang="zh-CN" dirty="0">
                <a:latin typeface="楷体_GB2312" pitchFamily="49" charset="-122"/>
                <a:ea typeface="黑体" pitchFamily="49" charset="-122"/>
              </a:rPr>
              <a:t>5.3.2 RDBMS</a:t>
            </a:r>
            <a:r>
              <a:rPr lang="zh-CN" altLang="en-US" dirty="0">
                <a:latin typeface="楷体_GB2312" pitchFamily="49" charset="-122"/>
                <a:ea typeface="黑体" pitchFamily="49" charset="-122"/>
              </a:rPr>
              <a:t>的功能</a:t>
            </a:r>
            <a:endParaRPr lang="zh-CN" altLang="en-US" sz="4000" dirty="0">
              <a:latin typeface="黑体" pitchFamily="49" charset="-122"/>
              <a:ea typeface="黑体" pitchFamily="49" charset="-122"/>
            </a:endParaRPr>
          </a:p>
        </p:txBody>
      </p:sp>
      <p:sp>
        <p:nvSpPr>
          <p:cNvPr id="58370" name="Rectangle 3"/>
          <p:cNvSpPr>
            <a:spLocks noGrp="1" noChangeArrowheads="1"/>
          </p:cNvSpPr>
          <p:nvPr>
            <p:ph idx="1"/>
          </p:nvPr>
        </p:nvSpPr>
        <p:spPr>
          <a:xfrm>
            <a:off x="71438" y="1484313"/>
            <a:ext cx="9072562" cy="2306637"/>
          </a:xfrm>
        </p:spPr>
        <p:txBody>
          <a:bodyPr/>
          <a:lstStyle/>
          <a:p>
            <a:pPr>
              <a:defRPr/>
            </a:pPr>
            <a:r>
              <a:rPr lang="en-US" altLang="zh-CN" sz="2800" dirty="0">
                <a:latin typeface="黑体" pitchFamily="49" charset="-122"/>
              </a:rPr>
              <a:t>DBMS </a:t>
            </a:r>
            <a:r>
              <a:rPr lang="zh-CN" altLang="en-US" sz="2800" dirty="0">
                <a:latin typeface="黑体" pitchFamily="49" charset="-122"/>
              </a:rPr>
              <a:t>是对数据库进行创建、管理和维护的软件系统， 为数据库的使用提供方便，有效和安全性的支撑。</a:t>
            </a:r>
            <a:endParaRPr lang="en-US" altLang="zh-CN" sz="2800" dirty="0">
              <a:latin typeface="黑体" pitchFamily="49" charset="-122"/>
            </a:endParaRPr>
          </a:p>
        </p:txBody>
      </p:sp>
      <p:sp>
        <p:nvSpPr>
          <p:cNvPr id="5" name="Rectangle 3"/>
          <p:cNvSpPr txBox="1">
            <a:spLocks noChangeArrowheads="1"/>
          </p:cNvSpPr>
          <p:nvPr/>
        </p:nvSpPr>
        <p:spPr bwMode="auto">
          <a:xfrm>
            <a:off x="225425" y="2713038"/>
            <a:ext cx="9072563" cy="2306637"/>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buClr>
                <a:srgbClr val="FFFFCC"/>
              </a:buClr>
              <a:buFont typeface="Wingdings" panose="05000000000000000000" pitchFamily="2" charset="2"/>
              <a:buChar char="Ø"/>
              <a:defRPr/>
            </a:pPr>
            <a:r>
              <a:rPr lang="zh-CN" altLang="en-US" sz="2800" kern="0" dirty="0">
                <a:solidFill>
                  <a:srgbClr val="FFFF00"/>
                </a:solidFill>
                <a:latin typeface="黑体" pitchFamily="49" charset="-122"/>
              </a:rPr>
              <a:t>数据定义：</a:t>
            </a:r>
            <a:r>
              <a:rPr lang="zh-CN" altLang="en-US" sz="2800" kern="0" dirty="0">
                <a:solidFill>
                  <a:srgbClr val="FFFFFF"/>
                </a:solidFill>
                <a:latin typeface="黑体" pitchFamily="49" charset="-122"/>
              </a:rPr>
              <a:t>支持三级模式数据抽象的定义</a:t>
            </a:r>
            <a:endParaRPr lang="en-US" altLang="zh-CN" sz="2800" kern="0" dirty="0">
              <a:solidFill>
                <a:srgbClr val="FFFFFF"/>
              </a:solidFill>
              <a:latin typeface="黑体" pitchFamily="49" charset="-122"/>
            </a:endParaRPr>
          </a:p>
          <a:p>
            <a:pPr>
              <a:buClr>
                <a:srgbClr val="FFFFCC"/>
              </a:buClr>
              <a:buFont typeface="Wingdings" panose="05000000000000000000" pitchFamily="2" charset="2"/>
              <a:buChar char="Ø"/>
              <a:defRPr/>
            </a:pPr>
            <a:r>
              <a:rPr lang="zh-CN" altLang="en-US" sz="2800" kern="0" dirty="0">
                <a:solidFill>
                  <a:srgbClr val="FFFF00"/>
                </a:solidFill>
                <a:latin typeface="黑体" pitchFamily="49" charset="-122"/>
              </a:rPr>
              <a:t>数据操纵</a:t>
            </a:r>
            <a:r>
              <a:rPr lang="zh-CN" altLang="en-US" sz="2800" kern="0" dirty="0">
                <a:solidFill>
                  <a:srgbClr val="FFFFFF"/>
                </a:solidFill>
                <a:latin typeface="黑体" pitchFamily="49" charset="-122"/>
              </a:rPr>
              <a:t>：查询、添加、修改和删除数据库中的数据</a:t>
            </a:r>
            <a:endParaRPr lang="zh-CN" altLang="en-US" sz="2800" kern="0" dirty="0">
              <a:solidFill>
                <a:srgbClr val="FFFFFF"/>
              </a:solidFill>
              <a:latin typeface="黑体" pitchFamily="49" charset="-122"/>
            </a:endParaRPr>
          </a:p>
          <a:p>
            <a:pPr>
              <a:buClr>
                <a:srgbClr val="FFFFCC"/>
              </a:buClr>
              <a:buFont typeface="Wingdings" panose="05000000000000000000" pitchFamily="2" charset="2"/>
              <a:buChar char="Ø"/>
              <a:defRPr/>
            </a:pPr>
            <a:r>
              <a:rPr lang="zh-CN" altLang="en-US" sz="2800" kern="0" dirty="0">
                <a:solidFill>
                  <a:srgbClr val="FFFF00"/>
                </a:solidFill>
                <a:latin typeface="黑体" pitchFamily="49" charset="-122"/>
              </a:rPr>
              <a:t>数据控制</a:t>
            </a:r>
            <a:r>
              <a:rPr lang="zh-CN" altLang="en-US" sz="2800" kern="0" dirty="0">
                <a:solidFill>
                  <a:srgbClr val="FFFFFF"/>
                </a:solidFill>
                <a:latin typeface="黑体" pitchFamily="49" charset="-122"/>
              </a:rPr>
              <a:t>：设置或者更改数据库使用权限</a:t>
            </a:r>
            <a:endParaRPr lang="zh-CN" altLang="en-US" sz="2800" kern="0" dirty="0">
              <a:solidFill>
                <a:srgbClr val="FFFFFF"/>
              </a:solidFill>
              <a:latin typeface="黑体" pitchFamily="49" charset="-122"/>
            </a:endParaRPr>
          </a:p>
          <a:p>
            <a:pPr>
              <a:buClr>
                <a:srgbClr val="FFFFCC"/>
              </a:buClr>
              <a:buFont typeface="Wingdings" panose="05000000000000000000" pitchFamily="2" charset="2"/>
              <a:buChar char="Ø"/>
              <a:defRPr/>
            </a:pPr>
            <a:r>
              <a:rPr lang="zh-CN" altLang="en-US" sz="2800" kern="0" dirty="0">
                <a:solidFill>
                  <a:srgbClr val="FFFF00"/>
                </a:solidFill>
                <a:latin typeface="黑体" pitchFamily="49" charset="-122"/>
              </a:rPr>
              <a:t>存储过程</a:t>
            </a:r>
            <a:r>
              <a:rPr lang="zh-CN" altLang="en-US" sz="2800" kern="0" dirty="0">
                <a:solidFill>
                  <a:srgbClr val="FFFFFF"/>
                </a:solidFill>
                <a:latin typeface="黑体" pitchFamily="49" charset="-122"/>
              </a:rPr>
              <a:t>：数据库的数据存储处理</a:t>
            </a:r>
            <a:endParaRPr lang="en-US" altLang="zh-CN" sz="2800" kern="0" dirty="0">
              <a:solidFill>
                <a:srgbClr val="FFFFFF"/>
              </a:solidFill>
              <a:latin typeface="黑体" pitchFamily="49" charset="-122"/>
            </a:endParaRPr>
          </a:p>
        </p:txBody>
      </p:sp>
      <p:sp>
        <p:nvSpPr>
          <p:cNvPr id="6" name="Rectangle 3"/>
          <p:cNvSpPr txBox="1">
            <a:spLocks noChangeArrowheads="1"/>
          </p:cNvSpPr>
          <p:nvPr/>
        </p:nvSpPr>
        <p:spPr bwMode="auto">
          <a:xfrm>
            <a:off x="265113" y="5019675"/>
            <a:ext cx="9085262" cy="1341438"/>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buClr>
                <a:srgbClr val="FFFFCC"/>
              </a:buClr>
              <a:buFont typeface="Wingdings" panose="05000000000000000000" pitchFamily="2" charset="2"/>
              <a:buChar char="Ø"/>
              <a:defRPr/>
            </a:pPr>
            <a:r>
              <a:rPr lang="zh-CN" altLang="en-US" sz="2800" kern="0" dirty="0">
                <a:solidFill>
                  <a:srgbClr val="FFFFFF"/>
                </a:solidFill>
                <a:latin typeface="黑体" pitchFamily="49" charset="-122"/>
              </a:rPr>
              <a:t>涉及事务处理，数据一致性、完整性，数据恢复、数据安全性以及数据库优化等功能</a:t>
            </a:r>
            <a:endParaRPr lang="en-US" altLang="zh-CN" sz="2800" kern="0" dirty="0">
              <a:solidFill>
                <a:srgbClr val="FFFFFF"/>
              </a:solidFill>
              <a:latin typeface="黑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450" name="Rectangle 2"/>
          <p:cNvSpPr>
            <a:spLocks noGrp="1" noChangeArrowheads="1"/>
          </p:cNvSpPr>
          <p:nvPr>
            <p:ph type="body" idx="1"/>
          </p:nvPr>
        </p:nvSpPr>
        <p:spPr>
          <a:xfrm>
            <a:off x="0" y="981075"/>
            <a:ext cx="8489950" cy="4294188"/>
          </a:xfrm>
        </p:spPr>
        <p:txBody>
          <a:bodyPr/>
          <a:lstStyle/>
          <a:p>
            <a:pPr eaLnBrk="1" hangingPunct="1">
              <a:defRPr/>
            </a:pPr>
            <a:r>
              <a:rPr lang="zh-CN" altLang="en-US" sz="2800" dirty="0">
                <a:latin typeface="楷体_GB2312" pitchFamily="49" charset="-122"/>
              </a:rPr>
              <a:t>名称：表名（</a:t>
            </a:r>
            <a:r>
              <a:rPr lang="zh-CN" altLang="en-US" sz="2800" dirty="0"/>
              <a:t>唯一）</a:t>
            </a:r>
            <a:endParaRPr lang="zh-CN" altLang="en-US" sz="2800" dirty="0">
              <a:latin typeface="楷体_GB2312" pitchFamily="49" charset="-122"/>
            </a:endParaRPr>
          </a:p>
          <a:p>
            <a:pPr eaLnBrk="1" hangingPunct="1">
              <a:defRPr/>
            </a:pPr>
            <a:r>
              <a:rPr lang="zh-CN" altLang="en-US" sz="2800" dirty="0">
                <a:latin typeface="楷体_GB2312" pitchFamily="49" charset="-122"/>
              </a:rPr>
              <a:t>元组</a:t>
            </a:r>
            <a:r>
              <a:rPr kumimoji="1" lang="zh-CN" altLang="en-US" sz="2800" kern="1200" dirty="0">
                <a:latin typeface="Times New Roman" panose="02020603050405020304" pitchFamily="18" charset="0"/>
                <a:ea typeface="宋体" charset="-122"/>
              </a:rPr>
              <a:t>（</a:t>
            </a:r>
            <a:r>
              <a:rPr kumimoji="1" lang="en-US" altLang="zh-CN" sz="2800" kern="1200" dirty="0">
                <a:latin typeface="Times New Roman" panose="02020603050405020304" pitchFamily="18" charset="0"/>
                <a:ea typeface="宋体" charset="-122"/>
              </a:rPr>
              <a:t>Tuple</a:t>
            </a:r>
            <a:r>
              <a:rPr kumimoji="1" lang="zh-CN" altLang="en-US" sz="2800" kern="1200" dirty="0">
                <a:latin typeface="Times New Roman" panose="02020603050405020304" pitchFamily="18" charset="0"/>
                <a:ea typeface="宋体" charset="-122"/>
              </a:rPr>
              <a:t>）：</a:t>
            </a:r>
            <a:r>
              <a:rPr lang="zh-CN" altLang="en-US" sz="2800" dirty="0">
                <a:latin typeface="楷体_GB2312" pitchFamily="49" charset="-122"/>
              </a:rPr>
              <a:t>关系中的行，也叫记录 </a:t>
            </a:r>
            <a:endParaRPr lang="zh-CN" altLang="en-US" sz="2800" dirty="0">
              <a:latin typeface="楷体_GB2312" pitchFamily="49" charset="-122"/>
            </a:endParaRPr>
          </a:p>
          <a:p>
            <a:pPr eaLnBrk="1" hangingPunct="1">
              <a:defRPr/>
            </a:pPr>
            <a:r>
              <a:rPr lang="zh-CN" altLang="en-US" sz="2800" dirty="0">
                <a:latin typeface="楷体_GB2312" pitchFamily="49" charset="-122"/>
              </a:rPr>
              <a:t>属性</a:t>
            </a:r>
            <a:r>
              <a:rPr kumimoji="1" lang="zh-CN" altLang="en-US" sz="2800" kern="1200" dirty="0">
                <a:latin typeface="Times New Roman" panose="02020603050405020304" pitchFamily="18" charset="0"/>
                <a:ea typeface="宋体" charset="-122"/>
              </a:rPr>
              <a:t>（</a:t>
            </a:r>
            <a:r>
              <a:rPr kumimoji="1" lang="en-US" altLang="zh-CN" sz="2800" kern="1200" dirty="0">
                <a:latin typeface="Times New Roman" panose="02020603050405020304" pitchFamily="18" charset="0"/>
                <a:ea typeface="宋体" charset="-122"/>
              </a:rPr>
              <a:t>Property</a:t>
            </a:r>
            <a:r>
              <a:rPr kumimoji="1" lang="zh-CN" altLang="en-US" sz="2800" kern="1200" dirty="0">
                <a:latin typeface="Times New Roman" panose="02020603050405020304" pitchFamily="18" charset="0"/>
                <a:ea typeface="宋体" charset="-122"/>
              </a:rPr>
              <a:t>） </a:t>
            </a:r>
            <a:r>
              <a:rPr lang="zh-CN" altLang="en-US" sz="2800" dirty="0">
                <a:latin typeface="楷体_GB2312" pitchFamily="49" charset="-122"/>
              </a:rPr>
              <a:t>关系中的列 </a:t>
            </a:r>
            <a:endParaRPr lang="zh-CN" altLang="en-US" sz="2800" dirty="0">
              <a:latin typeface="楷体_GB2312" pitchFamily="49" charset="-122"/>
            </a:endParaRPr>
          </a:p>
          <a:p>
            <a:pPr lvl="1" eaLnBrk="1" hangingPunct="1">
              <a:buFont typeface="Times New Roman" panose="02020603050405020304" pitchFamily="18" charset="0"/>
              <a:buNone/>
              <a:defRPr/>
            </a:pPr>
            <a:r>
              <a:rPr lang="zh-CN" altLang="en-US" dirty="0"/>
              <a:t>		     </a:t>
            </a:r>
            <a:r>
              <a:rPr lang="zh-CN" altLang="en-US" dirty="0">
                <a:ea typeface="楷体_GB2312" pitchFamily="49" charset="-122"/>
              </a:rPr>
              <a:t>属性名</a:t>
            </a:r>
            <a:r>
              <a:rPr lang="zh-CN" altLang="en-US" dirty="0">
                <a:solidFill>
                  <a:schemeClr val="accent2"/>
                </a:solidFill>
                <a:ea typeface="楷体_GB2312" pitchFamily="49" charset="-122"/>
              </a:rPr>
              <a:t>（列名）</a:t>
            </a:r>
            <a:r>
              <a:rPr lang="zh-CN" altLang="en-US" dirty="0">
                <a:ea typeface="楷体_GB2312" pitchFamily="49" charset="-122"/>
              </a:rPr>
              <a:t>，属性值</a:t>
            </a:r>
            <a:endParaRPr lang="zh-CN" altLang="en-US" dirty="0">
              <a:ea typeface="楷体_GB2312" pitchFamily="49" charset="-122"/>
            </a:endParaRPr>
          </a:p>
          <a:p>
            <a:pPr eaLnBrk="1" hangingPunct="1">
              <a:defRPr/>
            </a:pPr>
            <a:r>
              <a:rPr lang="zh-CN" altLang="en-US" sz="2800" dirty="0">
                <a:latin typeface="楷体_GB2312" pitchFamily="49" charset="-122"/>
              </a:rPr>
              <a:t>度	关系中属性的数目</a:t>
            </a:r>
            <a:endParaRPr lang="zh-CN" altLang="en-US" sz="2800" dirty="0">
              <a:latin typeface="楷体_GB2312" pitchFamily="49" charset="-122"/>
            </a:endParaRPr>
          </a:p>
          <a:p>
            <a:pPr eaLnBrk="1" hangingPunct="1">
              <a:defRPr/>
            </a:pPr>
            <a:r>
              <a:rPr lang="zh-CN" altLang="en-US" sz="2800" dirty="0">
                <a:latin typeface="楷体_GB2312" pitchFamily="49" charset="-122"/>
              </a:rPr>
              <a:t>基数</a:t>
            </a:r>
            <a:r>
              <a:rPr lang="zh-CN" altLang="en-US" sz="2800" dirty="0">
                <a:latin typeface="楷体_GB2312" pitchFamily="49" charset="-122"/>
                <a:ea typeface="宋体" charset="-122"/>
              </a:rPr>
              <a:t>  </a:t>
            </a:r>
            <a:r>
              <a:rPr lang="zh-CN" altLang="en-US" sz="2800" dirty="0">
                <a:latin typeface="楷体_GB2312" pitchFamily="49" charset="-122"/>
              </a:rPr>
              <a:t>关系中行的总数 </a:t>
            </a:r>
            <a:endParaRPr lang="zh-CN" altLang="en-US" sz="2800" dirty="0">
              <a:latin typeface="楷体_GB2312" pitchFamily="49" charset="-122"/>
            </a:endParaRPr>
          </a:p>
        </p:txBody>
      </p:sp>
      <p:sp>
        <p:nvSpPr>
          <p:cNvPr id="616451" name="Rectangle 3"/>
          <p:cNvSpPr>
            <a:spLocks noGrp="1" noChangeArrowheads="1"/>
          </p:cNvSpPr>
          <p:nvPr>
            <p:ph type="title"/>
          </p:nvPr>
        </p:nvSpPr>
        <p:spPr>
          <a:xfrm>
            <a:off x="179388" y="219075"/>
            <a:ext cx="7772400" cy="762000"/>
          </a:xfrm>
        </p:spPr>
        <p:txBody>
          <a:bodyPr/>
          <a:lstStyle/>
          <a:p>
            <a:pPr eaLnBrk="1" hangingPunct="1">
              <a:defRPr/>
            </a:pPr>
            <a:r>
              <a:rPr lang="en-US" altLang="zh-CN" sz="3600" dirty="0">
                <a:latin typeface="黑体" pitchFamily="49" charset="-122"/>
                <a:ea typeface="黑体" pitchFamily="49" charset="-122"/>
              </a:rPr>
              <a:t>5.3.3 </a:t>
            </a:r>
            <a:r>
              <a:rPr lang="zh-CN" altLang="en-US" sz="3600" dirty="0">
                <a:latin typeface="黑体" pitchFamily="49" charset="-122"/>
                <a:ea typeface="黑体" pitchFamily="49" charset="-122"/>
              </a:rPr>
              <a:t>关系（表）的相关术语</a:t>
            </a:r>
            <a:endParaRPr lang="zh-CN" altLang="en-US" sz="3600" dirty="0">
              <a:latin typeface="黑体" pitchFamily="49" charset="-122"/>
              <a:ea typeface="黑体" pitchFamily="49" charset="-122"/>
            </a:endParaRPr>
          </a:p>
        </p:txBody>
      </p:sp>
      <p:pic>
        <p:nvPicPr>
          <p:cNvPr id="77827" name="图片 3"/>
          <p:cNvPicPr>
            <a:picLocks noChangeAspect="1"/>
          </p:cNvPicPr>
          <p:nvPr/>
        </p:nvPicPr>
        <p:blipFill>
          <a:blip r:embed="rId1" cstate="print"/>
          <a:srcRect/>
          <a:stretch>
            <a:fillRect/>
          </a:stretch>
        </p:blipFill>
        <p:spPr bwMode="auto">
          <a:xfrm>
            <a:off x="468313" y="4176713"/>
            <a:ext cx="5438775" cy="2197100"/>
          </a:xfrm>
          <a:prstGeom prst="rect">
            <a:avLst/>
          </a:prstGeom>
          <a:noFill/>
          <a:ln w="9525">
            <a:noFill/>
            <a:miter lim="800000"/>
            <a:headEnd/>
            <a:tailEnd/>
          </a:ln>
        </p:spPr>
      </p:pic>
      <p:sp>
        <p:nvSpPr>
          <p:cNvPr id="77828" name="文本框 4"/>
          <p:cNvSpPr txBox="1">
            <a:spLocks noChangeArrowheads="1"/>
          </p:cNvSpPr>
          <p:nvPr/>
        </p:nvSpPr>
        <p:spPr bwMode="auto">
          <a:xfrm>
            <a:off x="6289675" y="4954588"/>
            <a:ext cx="2190750" cy="1077912"/>
          </a:xfrm>
          <a:prstGeom prst="rect">
            <a:avLst/>
          </a:prstGeom>
          <a:noFill/>
          <a:ln w="9525">
            <a:noFill/>
            <a:miter lim="800000"/>
          </a:ln>
        </p:spPr>
        <p:txBody>
          <a:bodyPr>
            <a:spAutoFit/>
          </a:bodyPr>
          <a:lstStyle/>
          <a:p>
            <a:r>
              <a:rPr lang="zh-CN" altLang="en-US" sz="3200"/>
              <a:t>表</a:t>
            </a:r>
            <a:r>
              <a:rPr lang="en-US" altLang="zh-CN" sz="3200"/>
              <a:t>student</a:t>
            </a:r>
            <a:endParaRPr lang="en-US" altLang="zh-CN" sz="3200"/>
          </a:p>
          <a:p>
            <a:r>
              <a:rPr lang="en-US" altLang="zh-CN" sz="3200"/>
              <a:t>4</a:t>
            </a:r>
            <a:r>
              <a:rPr lang="zh-CN" altLang="en-US" sz="3200"/>
              <a:t>行</a:t>
            </a:r>
            <a:r>
              <a:rPr lang="en-US" altLang="zh-CN" sz="3200"/>
              <a:t>, 4</a:t>
            </a:r>
            <a:r>
              <a:rPr lang="zh-CN" altLang="en-US" sz="3200"/>
              <a:t>列</a:t>
            </a:r>
            <a:endParaRPr lang="zh-CN" altLang="en-US"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3038" y="381000"/>
            <a:ext cx="8077200" cy="609600"/>
          </a:xfrm>
        </p:spPr>
        <p:txBody>
          <a:bodyPr/>
          <a:lstStyle/>
          <a:p>
            <a:pPr>
              <a:defRPr/>
            </a:pPr>
            <a:r>
              <a:rPr lang="en-US" altLang="zh-CN" sz="3600" dirty="0">
                <a:latin typeface="黑体" pitchFamily="49" charset="-122"/>
                <a:ea typeface="宋体" charset="-122"/>
              </a:rPr>
              <a:t>5.3.4 </a:t>
            </a:r>
            <a:r>
              <a:rPr lang="zh-CN" altLang="en-US" sz="3600" dirty="0">
                <a:latin typeface="黑体" pitchFamily="49" charset="-122"/>
                <a:ea typeface="宋体" charset="-122"/>
              </a:rPr>
              <a:t>主键和外键</a:t>
            </a:r>
            <a:endParaRPr lang="en-US" altLang="zh-CN" sz="3600" dirty="0">
              <a:latin typeface="黑体" pitchFamily="49" charset="-122"/>
              <a:ea typeface="宋体" charset="-122"/>
            </a:endParaRPr>
          </a:p>
        </p:txBody>
      </p:sp>
      <p:sp>
        <p:nvSpPr>
          <p:cNvPr id="24579" name="Rectangle 3"/>
          <p:cNvSpPr>
            <a:spLocks noGrp="1" noChangeArrowheads="1"/>
          </p:cNvSpPr>
          <p:nvPr>
            <p:ph type="body" idx="1"/>
          </p:nvPr>
        </p:nvSpPr>
        <p:spPr>
          <a:xfrm>
            <a:off x="173038" y="1268413"/>
            <a:ext cx="7848600" cy="4876800"/>
          </a:xfrm>
        </p:spPr>
        <p:txBody>
          <a:bodyPr/>
          <a:lstStyle/>
          <a:p>
            <a:pPr>
              <a:defRPr/>
            </a:pPr>
            <a:r>
              <a:rPr lang="en-US" altLang="zh-CN" sz="2800" dirty="0">
                <a:ea typeface="宋体" charset="-122"/>
              </a:rPr>
              <a:t>R (A</a:t>
            </a:r>
            <a:r>
              <a:rPr lang="en-US" altLang="zh-CN" sz="2800" baseline="-25000" dirty="0">
                <a:ea typeface="宋体" charset="-122"/>
              </a:rPr>
              <a:t>1</a:t>
            </a:r>
            <a:r>
              <a:rPr lang="en-US" altLang="zh-CN" sz="2800" dirty="0">
                <a:ea typeface="宋体" charset="-122"/>
              </a:rPr>
              <a:t>, A</a:t>
            </a:r>
            <a:r>
              <a:rPr lang="en-US" altLang="zh-CN" sz="2800" baseline="-25000" dirty="0">
                <a:ea typeface="宋体" charset="-122"/>
              </a:rPr>
              <a:t>2</a:t>
            </a:r>
            <a:r>
              <a:rPr lang="en-US" altLang="zh-CN" sz="2800" dirty="0">
                <a:ea typeface="宋体" charset="-122"/>
              </a:rPr>
              <a:t>, …, A</a:t>
            </a:r>
            <a:r>
              <a:rPr lang="en-US" altLang="zh-CN" sz="2800" baseline="-25000" dirty="0">
                <a:ea typeface="宋体" charset="-122"/>
              </a:rPr>
              <a:t>n</a:t>
            </a:r>
            <a:r>
              <a:rPr lang="en-US" altLang="zh-CN" sz="2800" dirty="0">
                <a:ea typeface="宋体" charset="-122"/>
              </a:rPr>
              <a:t> ) </a:t>
            </a:r>
            <a:r>
              <a:rPr lang="zh-CN" altLang="en-US" sz="2800" dirty="0">
                <a:ea typeface="宋体" charset="-122"/>
              </a:rPr>
              <a:t>是一个关系模式，</a:t>
            </a:r>
            <a:endParaRPr lang="en-US" altLang="zh-CN" sz="2800" dirty="0">
              <a:ea typeface="宋体" charset="-122"/>
            </a:endParaRPr>
          </a:p>
          <a:p>
            <a:pPr>
              <a:defRPr/>
            </a:pPr>
            <a:r>
              <a:rPr lang="en-US" altLang="zh-CN" sz="2800" dirty="0">
                <a:ea typeface="宋体" charset="-122"/>
              </a:rPr>
              <a:t>A</a:t>
            </a:r>
            <a:r>
              <a:rPr lang="en-US" altLang="zh-CN" sz="2800" baseline="-25000" dirty="0">
                <a:ea typeface="宋体" charset="-122"/>
              </a:rPr>
              <a:t>1</a:t>
            </a:r>
            <a:r>
              <a:rPr lang="en-US" altLang="zh-CN" sz="2800" dirty="0">
                <a:ea typeface="宋体" charset="-122"/>
              </a:rPr>
              <a:t>, A</a:t>
            </a:r>
            <a:r>
              <a:rPr lang="en-US" altLang="zh-CN" sz="2800" baseline="-25000" dirty="0">
                <a:ea typeface="宋体" charset="-122"/>
              </a:rPr>
              <a:t>2</a:t>
            </a:r>
            <a:r>
              <a:rPr lang="en-US" altLang="zh-CN" sz="2800" dirty="0">
                <a:ea typeface="宋体" charset="-122"/>
              </a:rPr>
              <a:t>, …, A</a:t>
            </a:r>
            <a:r>
              <a:rPr lang="en-US" altLang="zh-CN" sz="2800" baseline="-25000" dirty="0">
                <a:ea typeface="宋体" charset="-122"/>
              </a:rPr>
              <a:t>n</a:t>
            </a:r>
            <a:r>
              <a:rPr lang="en-US" altLang="zh-CN" sz="2800" dirty="0">
                <a:ea typeface="宋体" charset="-122"/>
              </a:rPr>
              <a:t> </a:t>
            </a:r>
            <a:r>
              <a:rPr lang="zh-CN" altLang="en-US" sz="2800" dirty="0">
                <a:ea typeface="宋体" charset="-122"/>
              </a:rPr>
              <a:t>是属性</a:t>
            </a:r>
            <a:endParaRPr lang="en-US" altLang="zh-CN" sz="2800" dirty="0">
              <a:ea typeface="宋体" charset="-122"/>
            </a:endParaRPr>
          </a:p>
          <a:p>
            <a:pPr marL="0" indent="0">
              <a:buFont typeface="Wingdings" panose="05000000000000000000" pitchFamily="2" charset="2"/>
              <a:buNone/>
              <a:defRPr/>
            </a:pPr>
            <a:endParaRPr lang="en-US" altLang="zh-CN" sz="2800" dirty="0">
              <a:ea typeface="宋体" charset="-122"/>
            </a:endParaRPr>
          </a:p>
          <a:p>
            <a:pPr marL="0" indent="0">
              <a:buFont typeface="Wingdings" panose="05000000000000000000" pitchFamily="2" charset="2"/>
              <a:buNone/>
              <a:defRPr/>
            </a:pPr>
            <a:endParaRPr lang="en-US" altLang="zh-CN" sz="2800" dirty="0">
              <a:ea typeface="宋体" charset="-122"/>
            </a:endParaRPr>
          </a:p>
          <a:p>
            <a:pPr>
              <a:buFont typeface="Monotype Sorts" charset="2"/>
              <a:buNone/>
              <a:defRPr/>
            </a:pPr>
            <a:r>
              <a:rPr lang="en-US" altLang="zh-CN" dirty="0">
                <a:ea typeface="宋体" charset="-122"/>
              </a:rPr>
              <a:t>	</a:t>
            </a:r>
            <a:endParaRPr lang="en-US" altLang="zh-CN" dirty="0">
              <a:ea typeface="宋体" charset="-122"/>
            </a:endParaRPr>
          </a:p>
        </p:txBody>
      </p:sp>
      <p:sp>
        <p:nvSpPr>
          <p:cNvPr id="8" name="内容占位符 2"/>
          <p:cNvSpPr txBox="1"/>
          <p:nvPr/>
        </p:nvSpPr>
        <p:spPr bwMode="auto">
          <a:xfrm>
            <a:off x="173038" y="2843213"/>
            <a:ext cx="8970962" cy="3579812"/>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marL="0" indent="0">
              <a:buFont typeface="Wingdings" panose="05000000000000000000" pitchFamily="2" charset="2"/>
              <a:buNone/>
              <a:defRPr/>
            </a:pPr>
            <a:r>
              <a:rPr lang="zh-CN" altLang="en-US" kern="0" dirty="0"/>
              <a:t>在数据库</a:t>
            </a:r>
            <a:r>
              <a:rPr lang="en-US" altLang="zh-CN" kern="0" dirty="0"/>
              <a:t>SADB</a:t>
            </a:r>
            <a:r>
              <a:rPr lang="zh-CN" altLang="en-US" kern="0" dirty="0"/>
              <a:t>内，有如下表的关系模式设计</a:t>
            </a:r>
            <a:endParaRPr lang="en-US" altLang="zh-CN" kern="0" dirty="0"/>
          </a:p>
          <a:p>
            <a:pPr marL="0" indent="0">
              <a:buFont typeface="Wingdings" panose="05000000000000000000" pitchFamily="2" charset="2"/>
              <a:buNone/>
              <a:defRPr/>
            </a:pPr>
            <a:r>
              <a:rPr lang="en-US" altLang="zh-CN" kern="0" dirty="0"/>
              <a:t>Student(</a:t>
            </a:r>
            <a:r>
              <a:rPr lang="en-US" altLang="zh-CN" u="sng" kern="0" dirty="0" err="1"/>
              <a:t>sID</a:t>
            </a:r>
            <a:r>
              <a:rPr lang="en-US" altLang="zh-CN" kern="0" dirty="0" err="1"/>
              <a:t>,sName,GPA,advisorID</a:t>
            </a:r>
            <a:r>
              <a:rPr lang="en-US" altLang="zh-CN" kern="0" dirty="0"/>
              <a:t>);</a:t>
            </a:r>
            <a:endParaRPr lang="en-US" altLang="zh-CN" kern="0" dirty="0"/>
          </a:p>
          <a:p>
            <a:pPr marL="0" indent="0">
              <a:buFont typeface="Wingdings" panose="05000000000000000000" pitchFamily="2" charset="2"/>
              <a:buNone/>
              <a:defRPr/>
            </a:pPr>
            <a:r>
              <a:rPr lang="en-US" altLang="zh-CN" kern="0" dirty="0"/>
              <a:t>Advisor(</a:t>
            </a:r>
            <a:r>
              <a:rPr lang="en-US" altLang="zh-CN" u="sng" kern="0" dirty="0" err="1"/>
              <a:t>aID</a:t>
            </a:r>
            <a:r>
              <a:rPr lang="en-US" altLang="zh-CN" kern="0" dirty="0" err="1"/>
              <a:t>,aName,speciality</a:t>
            </a:r>
            <a:r>
              <a:rPr lang="en-US" altLang="zh-CN" kern="0" dirty="0"/>
              <a:t>);</a:t>
            </a:r>
            <a:endParaRPr lang="en-US" altLang="zh-CN" kern="0" dirty="0"/>
          </a:p>
          <a:p>
            <a:pPr marL="0" indent="0">
              <a:buFont typeface="Wingdings" panose="05000000000000000000" pitchFamily="2" charset="2"/>
              <a:buNone/>
              <a:defRPr/>
            </a:pPr>
            <a:r>
              <a:rPr lang="zh-CN" altLang="en-US" kern="0" dirty="0"/>
              <a:t>其中带下划线的属性是主键（</a:t>
            </a:r>
            <a:r>
              <a:rPr lang="en-US" altLang="zh-CN" kern="0" dirty="0"/>
              <a:t>primary key</a:t>
            </a:r>
            <a:r>
              <a:rPr lang="zh-CN" altLang="en-US" kern="0" dirty="0"/>
              <a:t>）：</a:t>
            </a:r>
            <a:endParaRPr lang="en-US" altLang="zh-CN" kern="0" dirty="0"/>
          </a:p>
          <a:p>
            <a:pPr marL="0" indent="0">
              <a:buFont typeface="Wingdings" panose="05000000000000000000" pitchFamily="2" charset="2"/>
              <a:buNone/>
              <a:defRPr/>
            </a:pPr>
            <a:r>
              <a:rPr lang="zh-CN" altLang="en-US" dirty="0">
                <a:solidFill>
                  <a:srgbClr val="FF0000"/>
                </a:solidFill>
              </a:rPr>
              <a:t>主键</a:t>
            </a:r>
            <a:r>
              <a:rPr lang="zh-CN" altLang="en-US" dirty="0"/>
              <a:t>是用来区别关系（表）中元组（行）的</a:t>
            </a:r>
            <a:r>
              <a:rPr lang="zh-CN" altLang="en-US" dirty="0">
                <a:solidFill>
                  <a:schemeClr val="accent2"/>
                </a:solidFill>
              </a:rPr>
              <a:t>唯一性</a:t>
            </a:r>
            <a:r>
              <a:rPr lang="zh-CN" altLang="en-US" dirty="0"/>
              <a:t>的属性</a:t>
            </a:r>
            <a:endParaRPr lang="en-US" altLang="zh-CN" dirty="0"/>
          </a:p>
          <a:p>
            <a:pPr marL="0" indent="0">
              <a:buFont typeface="Wingdings" panose="05000000000000000000" pitchFamily="2" charset="2"/>
              <a:buNone/>
              <a:defRPr/>
            </a:pPr>
            <a:endParaRPr lang="en-US" altLang="zh-CN" kern="0" dirty="0"/>
          </a:p>
          <a:p>
            <a:pPr marL="0" indent="0">
              <a:buFont typeface="Wingdings" panose="05000000000000000000" pitchFamily="2" charset="2"/>
              <a:buNone/>
              <a:defRPr/>
            </a:pPr>
            <a:endParaRPr lang="en-US" altLang="zh-CN" kern="0" dirty="0"/>
          </a:p>
        </p:txBody>
      </p:sp>
      <p:cxnSp>
        <p:nvCxnSpPr>
          <p:cNvPr id="79876" name="直接连接符 8"/>
          <p:cNvCxnSpPr>
            <a:cxnSpLocks noChangeShapeType="1"/>
          </p:cNvCxnSpPr>
          <p:nvPr/>
        </p:nvCxnSpPr>
        <p:spPr bwMode="auto">
          <a:xfrm>
            <a:off x="1928813" y="4508500"/>
            <a:ext cx="719137" cy="0"/>
          </a:xfrm>
          <a:prstGeom prst="line">
            <a:avLst/>
          </a:prstGeom>
          <a:noFill/>
          <a:ln w="63500" algn="ctr">
            <a:solidFill>
              <a:srgbClr val="FFFF00"/>
            </a:solidFill>
            <a:round/>
          </a:ln>
        </p:spPr>
      </p:cxnSp>
      <p:cxnSp>
        <p:nvCxnSpPr>
          <p:cNvPr id="79877" name="直接连接符 9"/>
          <p:cNvCxnSpPr>
            <a:cxnSpLocks noChangeShapeType="1"/>
          </p:cNvCxnSpPr>
          <p:nvPr/>
        </p:nvCxnSpPr>
        <p:spPr bwMode="auto">
          <a:xfrm>
            <a:off x="1908175" y="3933825"/>
            <a:ext cx="719138" cy="0"/>
          </a:xfrm>
          <a:prstGeom prst="line">
            <a:avLst/>
          </a:prstGeom>
          <a:noFill/>
          <a:ln w="63500" algn="ctr">
            <a:solidFill>
              <a:srgbClr val="FFFF00"/>
            </a:solidFill>
            <a:roun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图片 3"/>
          <p:cNvPicPr>
            <a:picLocks noChangeAspect="1"/>
          </p:cNvPicPr>
          <p:nvPr/>
        </p:nvPicPr>
        <p:blipFill>
          <a:blip r:embed="rId1" cstate="print"/>
          <a:srcRect/>
          <a:stretch>
            <a:fillRect/>
          </a:stretch>
        </p:blipFill>
        <p:spPr bwMode="auto">
          <a:xfrm>
            <a:off x="3924300" y="4337050"/>
            <a:ext cx="5195888" cy="2520950"/>
          </a:xfrm>
          <a:prstGeom prst="rect">
            <a:avLst/>
          </a:prstGeom>
          <a:noFill/>
          <a:ln w="9525">
            <a:noFill/>
            <a:miter lim="800000"/>
            <a:headEnd/>
            <a:tailEnd/>
          </a:ln>
        </p:spPr>
      </p:pic>
      <p:sp>
        <p:nvSpPr>
          <p:cNvPr id="6" name="内容占位符 5"/>
          <p:cNvSpPr>
            <a:spLocks noGrp="1"/>
          </p:cNvSpPr>
          <p:nvPr>
            <p:ph idx="1"/>
          </p:nvPr>
        </p:nvSpPr>
        <p:spPr>
          <a:xfrm>
            <a:off x="0" y="188913"/>
            <a:ext cx="9144000" cy="6119812"/>
          </a:xfrm>
        </p:spPr>
        <p:txBody>
          <a:bodyPr/>
          <a:lstStyle/>
          <a:p>
            <a:pPr marL="0" indent="0">
              <a:buFont typeface="Wingdings" panose="05000000000000000000" pitchFamily="2" charset="2"/>
              <a:buNone/>
              <a:defRPr/>
            </a:pPr>
            <a:r>
              <a:rPr lang="zh-CN" altLang="en-US" dirty="0"/>
              <a:t>数据库中的表和表之间的数据会有联系，因此数据之间会有约束。</a:t>
            </a:r>
            <a:endParaRPr lang="en-US" altLang="zh-CN" dirty="0"/>
          </a:p>
          <a:p>
            <a:pPr marL="0" indent="0">
              <a:buFont typeface="Wingdings" panose="05000000000000000000" pitchFamily="2" charset="2"/>
              <a:buNone/>
              <a:defRPr/>
            </a:pPr>
            <a:r>
              <a:rPr lang="zh-CN" altLang="en-US" dirty="0"/>
              <a:t>例如：</a:t>
            </a:r>
            <a:r>
              <a:rPr lang="en-US" altLang="zh-CN" dirty="0"/>
              <a:t>SADB</a:t>
            </a:r>
            <a:r>
              <a:rPr lang="zh-CN" altLang="en-US" dirty="0"/>
              <a:t>中规定学生</a:t>
            </a:r>
            <a:r>
              <a:rPr lang="en-US" altLang="zh-CN" dirty="0"/>
              <a:t>student</a:t>
            </a:r>
            <a:r>
              <a:rPr lang="zh-CN" altLang="en-US" dirty="0"/>
              <a:t>选择导师</a:t>
            </a:r>
            <a:r>
              <a:rPr lang="en-US" altLang="zh-CN" dirty="0"/>
              <a:t>advisor</a:t>
            </a:r>
            <a:r>
              <a:rPr lang="zh-CN" altLang="en-US" dirty="0"/>
              <a:t>时应符合：表</a:t>
            </a:r>
            <a:r>
              <a:rPr lang="en-US" altLang="zh-CN" dirty="0"/>
              <a:t>advisor</a:t>
            </a:r>
            <a:r>
              <a:rPr lang="zh-CN" altLang="en-US" dirty="0"/>
              <a:t>中没有的导师不能出现在学生表的</a:t>
            </a:r>
            <a:r>
              <a:rPr lang="en-US" altLang="zh-CN" dirty="0" err="1"/>
              <a:t>advisorID</a:t>
            </a:r>
            <a:r>
              <a:rPr lang="zh-CN" altLang="en-US" dirty="0"/>
              <a:t>中。这是数据的</a:t>
            </a:r>
            <a:r>
              <a:rPr lang="zh-CN" altLang="en-US" dirty="0">
                <a:solidFill>
                  <a:srgbClr val="FF0000"/>
                </a:solidFill>
              </a:rPr>
              <a:t>参考完整性</a:t>
            </a:r>
            <a:r>
              <a:rPr lang="zh-CN" altLang="en-US" dirty="0"/>
              <a:t>的约束， 可以在数据定义时用</a:t>
            </a:r>
            <a:r>
              <a:rPr lang="zh-CN" altLang="en-US" dirty="0">
                <a:solidFill>
                  <a:srgbClr val="FF0000"/>
                </a:solidFill>
              </a:rPr>
              <a:t>外键</a:t>
            </a:r>
            <a:r>
              <a:rPr lang="zh-CN" altLang="en-US" dirty="0"/>
              <a:t>来限定，如</a:t>
            </a:r>
            <a:r>
              <a:rPr lang="en-US" altLang="zh-CN" dirty="0"/>
              <a:t>student</a:t>
            </a:r>
            <a:r>
              <a:rPr lang="zh-CN" altLang="en-US" dirty="0"/>
              <a:t>中的</a:t>
            </a:r>
            <a:r>
              <a:rPr lang="en-US" altLang="zh-CN" dirty="0" err="1"/>
              <a:t>advisorID</a:t>
            </a:r>
            <a:r>
              <a:rPr lang="zh-CN" altLang="en-US" dirty="0"/>
              <a:t>是一个外键，它引用的是</a:t>
            </a:r>
            <a:r>
              <a:rPr lang="en-US" altLang="zh-CN" dirty="0"/>
              <a:t>advisor</a:t>
            </a:r>
            <a:r>
              <a:rPr lang="zh-CN" altLang="en-US" dirty="0"/>
              <a:t>中的</a:t>
            </a:r>
            <a:r>
              <a:rPr lang="en-US" altLang="zh-CN" dirty="0" err="1"/>
              <a:t>aID</a:t>
            </a:r>
            <a:r>
              <a:rPr lang="zh-CN" altLang="en-US" dirty="0"/>
              <a:t>。如此用关系模式图描述：</a:t>
            </a:r>
            <a:endParaRPr lang="en-US" altLang="zh-CN" dirty="0"/>
          </a:p>
          <a:p>
            <a:pPr marL="0" indent="0">
              <a:buFont typeface="Wingdings" panose="05000000000000000000" pitchFamily="2" charset="2"/>
              <a:buNone/>
              <a:defRPr/>
            </a:pPr>
            <a:r>
              <a:rPr lang="en-US" altLang="zh-CN" dirty="0"/>
              <a:t>  </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8" name="Rectangle 1026"/>
          <p:cNvSpPr>
            <a:spLocks noGrp="1" noChangeArrowheads="1"/>
          </p:cNvSpPr>
          <p:nvPr>
            <p:ph type="body" idx="1"/>
          </p:nvPr>
        </p:nvSpPr>
        <p:spPr>
          <a:xfrm>
            <a:off x="-227013" y="641350"/>
            <a:ext cx="9364663" cy="5719763"/>
          </a:xfrm>
        </p:spPr>
        <p:txBody>
          <a:bodyPr/>
          <a:lstStyle/>
          <a:p>
            <a:pPr marL="457200" lvl="1" indent="0" eaLnBrk="1" hangingPunct="1">
              <a:buFontTx/>
              <a:buNone/>
              <a:defRPr/>
            </a:pPr>
            <a:r>
              <a:rPr lang="zh-CN" altLang="en-US" sz="3200" dirty="0">
                <a:latin typeface="楷体_GB2312" pitchFamily="49" charset="-122"/>
                <a:ea typeface="楷体_GB2312" pitchFamily="49" charset="-122"/>
              </a:rPr>
              <a:t>给定一个（单目）或两个（双目）关系，通过关系运算获得一个新的关系。</a:t>
            </a:r>
            <a:endParaRPr lang="en-US" altLang="zh-CN" sz="3200" dirty="0">
              <a:latin typeface="楷体_GB2312" pitchFamily="49" charset="-122"/>
              <a:ea typeface="楷体_GB2312" pitchFamily="49" charset="-122"/>
            </a:endParaRPr>
          </a:p>
          <a:p>
            <a:pPr lvl="1" eaLnBrk="1" hangingPunct="1">
              <a:defRPr/>
            </a:pPr>
            <a:r>
              <a:rPr lang="zh-CN" altLang="zh-CN" sz="3200" dirty="0">
                <a:effectLst/>
              </a:rPr>
              <a:t>并</a:t>
            </a:r>
            <a:r>
              <a:rPr lang="en-US" altLang="zh-CN" sz="3200" dirty="0">
                <a:effectLst/>
              </a:rPr>
              <a:t> </a:t>
            </a:r>
            <a:r>
              <a:rPr lang="en-US" altLang="zh-CN" sz="3200" dirty="0">
                <a:sym typeface="Symbol" pitchFamily="18" charset="2"/>
              </a:rPr>
              <a:t></a:t>
            </a:r>
            <a:r>
              <a:rPr lang="zh-CN" altLang="zh-CN" sz="3200" dirty="0">
                <a:effectLst/>
              </a:rPr>
              <a:t>（</a:t>
            </a:r>
            <a:r>
              <a:rPr lang="en-US" altLang="zh-CN" sz="3200" dirty="0">
                <a:effectLst/>
              </a:rPr>
              <a:t>Union</a:t>
            </a:r>
            <a:r>
              <a:rPr lang="zh-CN" altLang="zh-CN" sz="3200" dirty="0">
                <a:effectLst/>
              </a:rPr>
              <a:t>）</a:t>
            </a:r>
            <a:endParaRPr lang="en-US" altLang="zh-CN" sz="3200" dirty="0">
              <a:effectLst/>
            </a:endParaRPr>
          </a:p>
          <a:p>
            <a:pPr lvl="1" eaLnBrk="1" hangingPunct="1">
              <a:defRPr/>
            </a:pPr>
            <a:r>
              <a:rPr lang="zh-CN" altLang="zh-CN" sz="3200" dirty="0">
                <a:effectLst/>
              </a:rPr>
              <a:t>交</a:t>
            </a:r>
            <a:r>
              <a:rPr lang="en-US" altLang="zh-CN" sz="3200" dirty="0">
                <a:effectLst/>
              </a:rPr>
              <a:t> </a:t>
            </a:r>
            <a:r>
              <a:rPr lang="en-US" altLang="zh-CN" sz="3200" dirty="0">
                <a:ea typeface="宋体" charset="-122"/>
                <a:sym typeface="Symbol" pitchFamily="18" charset="2"/>
              </a:rPr>
              <a:t> </a:t>
            </a:r>
            <a:r>
              <a:rPr lang="zh-CN" altLang="zh-CN" sz="3200" dirty="0">
                <a:effectLst/>
              </a:rPr>
              <a:t>（</a:t>
            </a:r>
            <a:r>
              <a:rPr lang="en-US" altLang="zh-CN" sz="3200" dirty="0">
                <a:effectLst/>
              </a:rPr>
              <a:t>Intersection</a:t>
            </a:r>
            <a:r>
              <a:rPr lang="zh-CN" altLang="zh-CN" sz="3200" dirty="0">
                <a:effectLst/>
              </a:rPr>
              <a:t>）</a:t>
            </a:r>
            <a:endParaRPr lang="en-US" altLang="zh-CN" sz="3200" dirty="0">
              <a:effectLst/>
            </a:endParaRPr>
          </a:p>
          <a:p>
            <a:pPr lvl="1" eaLnBrk="1" hangingPunct="1">
              <a:defRPr/>
            </a:pPr>
            <a:r>
              <a:rPr lang="zh-CN" altLang="zh-CN" sz="3200" dirty="0">
                <a:effectLst/>
              </a:rPr>
              <a:t>差</a:t>
            </a:r>
            <a:r>
              <a:rPr lang="en-US" altLang="zh-CN" sz="3200" dirty="0">
                <a:effectLst/>
              </a:rPr>
              <a:t> -</a:t>
            </a:r>
            <a:r>
              <a:rPr lang="zh-CN" altLang="zh-CN" sz="3200" dirty="0">
                <a:effectLst/>
              </a:rPr>
              <a:t>（</a:t>
            </a:r>
            <a:r>
              <a:rPr lang="en-US" altLang="zh-CN" sz="3200" dirty="0">
                <a:effectLst/>
              </a:rPr>
              <a:t>Difference</a:t>
            </a:r>
            <a:r>
              <a:rPr lang="zh-CN" altLang="zh-CN" sz="3200" dirty="0">
                <a:effectLst/>
              </a:rPr>
              <a:t>）</a:t>
            </a:r>
            <a:endParaRPr lang="en-US" altLang="zh-CN" sz="3200" dirty="0">
              <a:effectLst/>
            </a:endParaRPr>
          </a:p>
          <a:p>
            <a:pPr lvl="1" eaLnBrk="1" hangingPunct="1">
              <a:defRPr/>
            </a:pPr>
            <a:r>
              <a:rPr lang="zh-CN" altLang="zh-CN" sz="3200" dirty="0">
                <a:effectLst/>
              </a:rPr>
              <a:t>积</a:t>
            </a:r>
            <a:r>
              <a:rPr lang="en-US" altLang="zh-CN" sz="3200" dirty="0">
                <a:effectLst/>
              </a:rPr>
              <a:t> </a:t>
            </a:r>
            <a:r>
              <a:rPr lang="en-US" altLang="zh-CN" sz="3200" dirty="0">
                <a:ea typeface="宋体" charset="-122"/>
              </a:rPr>
              <a:t>x </a:t>
            </a:r>
            <a:r>
              <a:rPr lang="zh-CN" altLang="zh-CN" sz="3200" dirty="0">
                <a:effectLst/>
              </a:rPr>
              <a:t>（</a:t>
            </a:r>
            <a:r>
              <a:rPr lang="en-US" altLang="zh-CN" sz="3200" dirty="0">
                <a:effectLst/>
              </a:rPr>
              <a:t>Cartesian Product)</a:t>
            </a:r>
            <a:endParaRPr lang="en-US" altLang="zh-CN" sz="3200" dirty="0">
              <a:effectLst/>
            </a:endParaRPr>
          </a:p>
          <a:p>
            <a:pPr lvl="1" eaLnBrk="1" hangingPunct="1">
              <a:defRPr/>
            </a:pPr>
            <a:r>
              <a:rPr kumimoji="1" lang="zh-CN" altLang="zh-CN" sz="3200" kern="1200" dirty="0">
                <a:effectLst/>
                <a:ea typeface="宋体" charset="-122"/>
              </a:rPr>
              <a:t>选择</a:t>
            </a:r>
            <a:r>
              <a:rPr kumimoji="1" lang="en-US" altLang="zh-CN" sz="3200" kern="1200" dirty="0">
                <a:effectLst/>
                <a:ea typeface="宋体" charset="-122"/>
              </a:rPr>
              <a:t> </a:t>
            </a:r>
            <a:r>
              <a:rPr lang="zh-CN" altLang="en-US" sz="3200" dirty="0">
                <a:sym typeface="Symbol" pitchFamily="18" charset="2"/>
              </a:rPr>
              <a:t></a:t>
            </a:r>
            <a:r>
              <a:rPr kumimoji="1" lang="zh-CN" altLang="zh-CN" sz="3200" kern="1200" dirty="0">
                <a:effectLst/>
                <a:ea typeface="宋体" charset="-122"/>
              </a:rPr>
              <a:t>（</a:t>
            </a:r>
            <a:r>
              <a:rPr kumimoji="1" lang="en-US" altLang="zh-CN" sz="3200" kern="1200" dirty="0">
                <a:effectLst/>
                <a:ea typeface="宋体" charset="-122"/>
              </a:rPr>
              <a:t>Select</a:t>
            </a:r>
            <a:r>
              <a:rPr kumimoji="1" lang="zh-CN" altLang="zh-CN" sz="3200" kern="1200" dirty="0">
                <a:effectLst/>
                <a:ea typeface="宋体" charset="-122"/>
              </a:rPr>
              <a:t>）</a:t>
            </a:r>
            <a:endParaRPr lang="en-US" altLang="zh-CN" sz="3200" dirty="0">
              <a:sym typeface="Symbol" pitchFamily="18" charset="2"/>
            </a:endParaRPr>
          </a:p>
          <a:p>
            <a:pPr lvl="1" eaLnBrk="1" hangingPunct="1">
              <a:defRPr/>
            </a:pPr>
            <a:r>
              <a:rPr kumimoji="1" lang="zh-CN" altLang="zh-CN" sz="3200" kern="1200" dirty="0">
                <a:effectLst/>
                <a:ea typeface="宋体" charset="-122"/>
              </a:rPr>
              <a:t>投影</a:t>
            </a:r>
            <a:r>
              <a:rPr kumimoji="1" lang="en-US" altLang="zh-CN" sz="3200" kern="1200" dirty="0">
                <a:effectLst/>
                <a:ea typeface="宋体" charset="-122"/>
              </a:rPr>
              <a:t> </a:t>
            </a:r>
            <a:r>
              <a:rPr lang="zh-CN" altLang="en-US" sz="3200" dirty="0">
                <a:latin typeface="Times New Roman" panose="02020603050405020304" pitchFamily="18" charset="0"/>
                <a:sym typeface="Symbol" pitchFamily="18" charset="2"/>
              </a:rPr>
              <a:t> </a:t>
            </a:r>
            <a:r>
              <a:rPr kumimoji="1" lang="zh-CN" altLang="zh-CN" sz="3200" kern="1200" dirty="0">
                <a:effectLst/>
                <a:ea typeface="宋体" charset="-122"/>
              </a:rPr>
              <a:t>（</a:t>
            </a:r>
            <a:r>
              <a:rPr kumimoji="1" lang="en-US" altLang="zh-CN" sz="3200" kern="1200" dirty="0">
                <a:effectLst/>
                <a:ea typeface="宋体" charset="-122"/>
              </a:rPr>
              <a:t>Project</a:t>
            </a:r>
            <a:r>
              <a:rPr kumimoji="1" lang="zh-CN" altLang="zh-CN" sz="3200" kern="1200" dirty="0">
                <a:effectLst/>
                <a:ea typeface="宋体" charset="-122"/>
              </a:rPr>
              <a:t>）</a:t>
            </a:r>
            <a:endParaRPr kumimoji="1" lang="en-US" altLang="zh-CN" sz="3200" kern="1200" dirty="0">
              <a:effectLst/>
              <a:ea typeface="宋体" charset="-122"/>
            </a:endParaRPr>
          </a:p>
          <a:p>
            <a:pPr lvl="1" eaLnBrk="1" hangingPunct="1">
              <a:defRPr/>
            </a:pPr>
            <a:r>
              <a:rPr kumimoji="1" lang="zh-CN" altLang="en-US" sz="3200" kern="1200" dirty="0">
                <a:effectLst/>
                <a:ea typeface="宋体" charset="-122"/>
              </a:rPr>
              <a:t>自然</a:t>
            </a:r>
            <a:r>
              <a:rPr kumimoji="1" lang="zh-CN" altLang="zh-CN" sz="3200" kern="1200" dirty="0">
                <a:effectLst/>
                <a:ea typeface="宋体" charset="-122"/>
              </a:rPr>
              <a:t>连接</a:t>
            </a:r>
            <a:r>
              <a:rPr kumimoji="1" lang="en-US" altLang="zh-CN" sz="3200" kern="1200" dirty="0">
                <a:effectLst/>
                <a:ea typeface="宋体" charset="-122"/>
              </a:rPr>
              <a:t>   </a:t>
            </a:r>
            <a:r>
              <a:rPr kumimoji="1" lang="zh-CN" altLang="zh-CN" sz="3200" kern="1200" dirty="0">
                <a:effectLst/>
                <a:ea typeface="宋体" charset="-122"/>
              </a:rPr>
              <a:t>（</a:t>
            </a:r>
            <a:r>
              <a:rPr kumimoji="1" lang="en-US" altLang="zh-CN" sz="3200" kern="1200" dirty="0">
                <a:effectLst/>
                <a:ea typeface="宋体" charset="-122"/>
              </a:rPr>
              <a:t> Natural join</a:t>
            </a:r>
            <a:r>
              <a:rPr kumimoji="1" lang="zh-CN" altLang="zh-CN" sz="3200" kern="1200" dirty="0">
                <a:effectLst/>
                <a:ea typeface="宋体" charset="-122"/>
              </a:rPr>
              <a:t>）</a:t>
            </a:r>
            <a:endParaRPr kumimoji="1" lang="en-US" altLang="zh-CN" sz="3200" kern="1200" dirty="0">
              <a:effectLst/>
              <a:ea typeface="宋体" charset="-122"/>
            </a:endParaRPr>
          </a:p>
          <a:p>
            <a:pPr lvl="1" eaLnBrk="1" hangingPunct="1">
              <a:defRPr/>
            </a:pPr>
            <a:r>
              <a:rPr kumimoji="1" lang="zh-CN" altLang="en-US" sz="3200" kern="1200" dirty="0">
                <a:effectLst/>
                <a:ea typeface="宋体" charset="-122"/>
              </a:rPr>
              <a:t>除（</a:t>
            </a:r>
            <a:r>
              <a:rPr kumimoji="1" lang="en-US" altLang="zh-CN" sz="3200" kern="1200" dirty="0">
                <a:effectLst/>
                <a:ea typeface="宋体" charset="-122"/>
              </a:rPr>
              <a:t>division</a:t>
            </a:r>
            <a:r>
              <a:rPr kumimoji="1" lang="zh-CN" altLang="en-US" sz="3200" kern="1200" dirty="0">
                <a:effectLst/>
                <a:ea typeface="宋体" charset="-122"/>
              </a:rPr>
              <a:t>） </a:t>
            </a:r>
            <a:r>
              <a:rPr kumimoji="1" lang="en-US" altLang="zh-CN" sz="3200" kern="1200" dirty="0">
                <a:effectLst/>
                <a:ea typeface="宋体" charset="-122"/>
              </a:rPr>
              <a:t>-- </a:t>
            </a:r>
            <a:r>
              <a:rPr kumimoji="1" lang="zh-CN" altLang="en-US" sz="3200" kern="1200" dirty="0">
                <a:effectLst/>
                <a:ea typeface="宋体" charset="-122"/>
              </a:rPr>
              <a:t>除法不做要求</a:t>
            </a:r>
            <a:endParaRPr kumimoji="1" lang="en-US" altLang="zh-CN" sz="3200" kern="1200" dirty="0">
              <a:effectLst/>
              <a:ea typeface="宋体" charset="-122"/>
            </a:endParaRPr>
          </a:p>
          <a:p>
            <a:pPr marL="457200" lvl="1" indent="0" eaLnBrk="1" hangingPunct="1">
              <a:buFontTx/>
              <a:buNone/>
              <a:defRPr/>
            </a:pPr>
            <a:r>
              <a:rPr kumimoji="1" lang="en-US" altLang="zh-CN" sz="3200" kern="1200" dirty="0">
                <a:effectLst/>
                <a:ea typeface="宋体" charset="-122"/>
              </a:rPr>
              <a:t>  </a:t>
            </a:r>
            <a:endParaRPr lang="en-US" altLang="zh-CN" sz="3200" dirty="0">
              <a:effectLst/>
            </a:endParaRPr>
          </a:p>
          <a:p>
            <a:pPr marL="457200" lvl="1" indent="0" eaLnBrk="1" hangingPunct="1">
              <a:buFontTx/>
              <a:buNone/>
              <a:defRPr/>
            </a:pPr>
            <a:r>
              <a:rPr lang="en-US" altLang="zh-CN" dirty="0">
                <a:latin typeface="楷体_GB2312" pitchFamily="49" charset="-122"/>
                <a:ea typeface="楷体_GB2312" pitchFamily="49" charset="-122"/>
              </a:rPr>
              <a:t>  </a:t>
            </a:r>
            <a:endParaRPr lang="en-US" altLang="zh-CN" sz="3200" dirty="0">
              <a:latin typeface="楷体_GB2312" pitchFamily="49" charset="-122"/>
              <a:ea typeface="楷体_GB2312" pitchFamily="49" charset="-122"/>
            </a:endParaRPr>
          </a:p>
          <a:p>
            <a:pPr marL="457200" lvl="1" indent="0" eaLnBrk="1" hangingPunct="1">
              <a:buFontTx/>
              <a:buNone/>
              <a:defRPr/>
            </a:pPr>
            <a:endParaRPr lang="en-US" altLang="zh-CN" sz="2400" dirty="0">
              <a:latin typeface="楷体_GB2312" pitchFamily="49" charset="-122"/>
              <a:ea typeface="楷体_GB2312" pitchFamily="49" charset="-122"/>
            </a:endParaRPr>
          </a:p>
          <a:p>
            <a:pPr lvl="1" eaLnBrk="1" hangingPunct="1">
              <a:defRPr/>
            </a:pPr>
            <a:endParaRPr lang="zh-CN" altLang="en-US" sz="2400" dirty="0">
              <a:latin typeface="楷体_GB2312" pitchFamily="49" charset="-122"/>
            </a:endParaRPr>
          </a:p>
        </p:txBody>
      </p:sp>
      <p:sp>
        <p:nvSpPr>
          <p:cNvPr id="618501" name="Rectangle 1029"/>
          <p:cNvSpPr>
            <a:spLocks noGrp="1" noChangeArrowheads="1"/>
          </p:cNvSpPr>
          <p:nvPr>
            <p:ph type="title"/>
          </p:nvPr>
        </p:nvSpPr>
        <p:spPr>
          <a:xfrm>
            <a:off x="30163" y="0"/>
            <a:ext cx="7772400" cy="762000"/>
          </a:xfrm>
        </p:spPr>
        <p:txBody>
          <a:bodyPr/>
          <a:lstStyle/>
          <a:p>
            <a:pPr eaLnBrk="1" hangingPunct="1">
              <a:defRPr/>
            </a:pPr>
            <a:r>
              <a:rPr lang="en-US" altLang="zh-CN" sz="3600" dirty="0">
                <a:latin typeface="黑体" pitchFamily="49" charset="-122"/>
                <a:ea typeface="黑体" pitchFamily="49" charset="-122"/>
              </a:rPr>
              <a:t>5.3.5 </a:t>
            </a:r>
            <a:r>
              <a:rPr lang="zh-CN" altLang="en-US" sz="3600" dirty="0">
                <a:latin typeface="黑体" pitchFamily="49" charset="-122"/>
                <a:ea typeface="黑体" pitchFamily="49" charset="-122"/>
              </a:rPr>
              <a:t>常用的关系运算</a:t>
            </a:r>
            <a:endParaRPr lang="zh-CN" altLang="en-US" sz="3600" dirty="0">
              <a:latin typeface="黑体" pitchFamily="49" charset="-122"/>
              <a:ea typeface="黑体" pitchFamily="49" charset="-122"/>
            </a:endParaRPr>
          </a:p>
        </p:txBody>
      </p:sp>
      <p:grpSp>
        <p:nvGrpSpPr>
          <p:cNvPr id="5" name="组合 4"/>
          <p:cNvGrpSpPr/>
          <p:nvPr/>
        </p:nvGrpSpPr>
        <p:grpSpPr bwMode="auto">
          <a:xfrm>
            <a:off x="5219700" y="1592263"/>
            <a:ext cx="3917950" cy="3816350"/>
            <a:chOff x="5220072" y="1901785"/>
            <a:chExt cx="3917713" cy="3816429"/>
          </a:xfrm>
        </p:grpSpPr>
        <p:sp>
          <p:nvSpPr>
            <p:cNvPr id="83973" name="文本框 1"/>
            <p:cNvSpPr txBox="1">
              <a:spLocks noChangeArrowheads="1"/>
            </p:cNvSpPr>
            <p:nvPr/>
          </p:nvSpPr>
          <p:spPr bwMode="auto">
            <a:xfrm>
              <a:off x="6329473" y="1901785"/>
              <a:ext cx="2808312" cy="3816429"/>
            </a:xfrm>
            <a:prstGeom prst="rect">
              <a:avLst/>
            </a:prstGeom>
            <a:noFill/>
            <a:ln w="9525">
              <a:noFill/>
              <a:miter lim="800000"/>
            </a:ln>
          </p:spPr>
          <p:txBody>
            <a:bodyPr>
              <a:spAutoFit/>
            </a:bodyPr>
            <a:lstStyle/>
            <a:p>
              <a:r>
                <a:rPr lang="zh-CN" altLang="en-US" sz="3200">
                  <a:latin typeface="楷体_GB2312" pitchFamily="49" charset="-122"/>
                  <a:ea typeface="楷体_GB2312" pitchFamily="49" charset="-122"/>
                </a:rPr>
                <a:t>其中前三个运算中， 要求计算的两个关系的属性个数是一样的，且 数据类型是兼容的。</a:t>
              </a:r>
              <a:endParaRPr lang="zh-CN" altLang="en-US" sz="3200">
                <a:latin typeface="楷体_GB2312" pitchFamily="49" charset="-122"/>
                <a:ea typeface="楷体_GB2312" pitchFamily="49" charset="-122"/>
              </a:endParaRPr>
            </a:p>
            <a:p>
              <a:endParaRPr lang="zh-CN" altLang="en-US"/>
            </a:p>
          </p:txBody>
        </p:sp>
        <p:sp>
          <p:nvSpPr>
            <p:cNvPr id="83974" name="右大括号 3"/>
            <p:cNvSpPr/>
            <p:nvPr/>
          </p:nvSpPr>
          <p:spPr bwMode="auto">
            <a:xfrm>
              <a:off x="5220072" y="2132856"/>
              <a:ext cx="936104" cy="1368152"/>
            </a:xfrm>
            <a:prstGeom prst="rightBrace">
              <a:avLst>
                <a:gd name="adj1" fmla="val 8336"/>
                <a:gd name="adj2" fmla="val 50000"/>
              </a:avLst>
            </a:prstGeom>
            <a:noFill/>
            <a:ln w="57150" algn="ctr">
              <a:solidFill>
                <a:schemeClr val="tx1"/>
              </a:solidFill>
              <a:round/>
            </a:ln>
          </p:spPr>
          <p:txBody>
            <a:bodyPr/>
            <a:lstStyle/>
            <a:p>
              <a:endParaRPr lang="zh-CN" altLang="en-US">
                <a:latin typeface="Tahoma" panose="020B0804030504040204" charset="0"/>
              </a:endParaRPr>
            </a:p>
          </p:txBody>
        </p:sp>
      </p:grpSp>
      <p:sp>
        <p:nvSpPr>
          <p:cNvPr id="83972" name="AutoShape 7"/>
          <p:cNvSpPr>
            <a:spLocks noChangeArrowheads="1"/>
          </p:cNvSpPr>
          <p:nvPr/>
        </p:nvSpPr>
        <p:spPr bwMode="auto">
          <a:xfrm rot="16200000" flipV="1">
            <a:off x="2370138" y="5335588"/>
            <a:ext cx="322262" cy="360362"/>
          </a:xfrm>
          <a:prstGeom prst="flowChartCollate">
            <a:avLst/>
          </a:prstGeom>
          <a:noFill/>
          <a:ln w="31750">
            <a:solidFill>
              <a:schemeClr val="tx1"/>
            </a:solidFill>
            <a:miter lim="800000"/>
          </a:ln>
        </p:spPr>
        <p:txBody>
          <a:bodyPr wrap="none" anchor="ctr"/>
          <a:lstStyle/>
          <a:p>
            <a:endParaRPr lang="zh-CN" altLang="en-US">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307975" y="-42863"/>
            <a:ext cx="7543800" cy="1431926"/>
          </a:xfrm>
        </p:spPr>
        <p:txBody>
          <a:bodyPr/>
          <a:lstStyle/>
          <a:p>
            <a:pPr>
              <a:defRPr/>
            </a:pPr>
            <a:r>
              <a:rPr lang="zh-CN" altLang="en-US" sz="3600" dirty="0">
                <a:latin typeface="黑体" pitchFamily="49" charset="-122"/>
                <a:ea typeface="宋体" charset="-122"/>
              </a:rPr>
              <a:t>并运算</a:t>
            </a:r>
            <a:r>
              <a:rPr lang="en-US" altLang="zh-CN" sz="3600" dirty="0">
                <a:latin typeface="黑体" pitchFamily="49" charset="-122"/>
                <a:ea typeface="宋体" charset="-122"/>
              </a:rPr>
              <a:t> </a:t>
            </a:r>
            <a:endParaRPr lang="en-US" altLang="zh-CN" sz="3600" dirty="0">
              <a:latin typeface="黑体" pitchFamily="49" charset="-122"/>
              <a:ea typeface="宋体" charset="-122"/>
            </a:endParaRPr>
          </a:p>
        </p:txBody>
      </p:sp>
      <p:sp>
        <p:nvSpPr>
          <p:cNvPr id="52227" name="Rectangle 3"/>
          <p:cNvSpPr>
            <a:spLocks noGrp="1" noChangeArrowheads="1"/>
          </p:cNvSpPr>
          <p:nvPr>
            <p:ph type="body" idx="1"/>
          </p:nvPr>
        </p:nvSpPr>
        <p:spPr>
          <a:xfrm>
            <a:off x="304800" y="1360488"/>
            <a:ext cx="6861175" cy="928687"/>
          </a:xfrm>
        </p:spPr>
        <p:txBody>
          <a:bodyPr/>
          <a:lstStyle/>
          <a:p>
            <a:pPr>
              <a:lnSpc>
                <a:spcPct val="90000"/>
              </a:lnSpc>
              <a:defRPr/>
            </a:pPr>
            <a:r>
              <a:rPr lang="zh-CN" altLang="en-US" sz="2800" dirty="0">
                <a:ea typeface="宋体" charset="-122"/>
              </a:rPr>
              <a:t>已知关系</a:t>
            </a:r>
            <a:r>
              <a:rPr lang="en-US" altLang="zh-CN" sz="2800" dirty="0">
                <a:ea typeface="宋体" charset="-122"/>
              </a:rPr>
              <a:t> </a:t>
            </a:r>
            <a:r>
              <a:rPr lang="en-US" altLang="zh-CN" sz="2800" i="1" dirty="0">
                <a:ea typeface="宋体" charset="-122"/>
              </a:rPr>
              <a:t>r, s:</a:t>
            </a:r>
            <a:endParaRPr lang="en-US" altLang="zh-CN" sz="2800" dirty="0">
              <a:ea typeface="宋体" charset="-122"/>
            </a:endParaRPr>
          </a:p>
        </p:txBody>
      </p:sp>
      <p:sp>
        <p:nvSpPr>
          <p:cNvPr id="86019" name="Rectangle 4"/>
          <p:cNvSpPr>
            <a:spLocks noChangeArrowheads="1"/>
          </p:cNvSpPr>
          <p:nvPr/>
        </p:nvSpPr>
        <p:spPr bwMode="auto">
          <a:xfrm>
            <a:off x="330200" y="3494088"/>
            <a:ext cx="5033963" cy="1285875"/>
          </a:xfrm>
          <a:prstGeom prst="rect">
            <a:avLst/>
          </a:prstGeom>
          <a:noFill/>
          <a:ln w="9525">
            <a:noFill/>
            <a:miter lim="800000"/>
          </a:ln>
        </p:spPr>
        <p:txBody>
          <a:bodyPr/>
          <a:lstStyle/>
          <a:p>
            <a:pPr>
              <a:lnSpc>
                <a:spcPct val="90000"/>
              </a:lnSpc>
              <a:spcBef>
                <a:spcPct val="35000"/>
              </a:spcBef>
              <a:buClr>
                <a:schemeClr val="tx2"/>
              </a:buClr>
              <a:buSzPct val="90000"/>
              <a:buFont typeface="Monotype Sorts"/>
              <a:buNone/>
            </a:pPr>
            <a:r>
              <a:rPr kumimoji="1" lang="en-US" altLang="zh-CN" sz="3600">
                <a:latin typeface="Helvetica" pitchFamily="34" charset="0"/>
              </a:rPr>
              <a:t>r </a:t>
            </a:r>
            <a:r>
              <a:rPr kumimoji="1" lang="en-US" altLang="zh-CN" sz="3600">
                <a:latin typeface="Helvetica" pitchFamily="34" charset="0"/>
                <a:sym typeface="Symbol" pitchFamily="18" charset="2"/>
              </a:rPr>
              <a:t> s</a:t>
            </a:r>
            <a:r>
              <a:rPr kumimoji="1" lang="en-US" altLang="zh-CN" sz="3600">
                <a:latin typeface="Helvetica" pitchFamily="34" charset="0"/>
              </a:rPr>
              <a:t>:</a:t>
            </a:r>
            <a:endParaRPr kumimoji="1" lang="en-US" altLang="zh-CN" sz="3600">
              <a:latin typeface="Helvetica" pitchFamily="34" charset="0"/>
            </a:endParaRPr>
          </a:p>
        </p:txBody>
      </p:sp>
      <p:pic>
        <p:nvPicPr>
          <p:cNvPr id="606210" name="Picture 2"/>
          <p:cNvPicPr>
            <a:picLocks noChangeAspect="1" noChangeArrowheads="1"/>
          </p:cNvPicPr>
          <p:nvPr/>
        </p:nvPicPr>
        <p:blipFill>
          <a:blip r:embed="rId1" cstate="print"/>
          <a:srcRect/>
          <a:stretch>
            <a:fillRect/>
          </a:stretch>
        </p:blipFill>
        <p:spPr bwMode="auto">
          <a:xfrm>
            <a:off x="998538" y="4168775"/>
            <a:ext cx="2736850" cy="2347913"/>
          </a:xfrm>
          <a:prstGeom prst="rect">
            <a:avLst/>
          </a:prstGeom>
          <a:noFill/>
          <a:ln w="9525">
            <a:noFill/>
            <a:miter lim="800000"/>
            <a:headEnd/>
            <a:tailEnd/>
          </a:ln>
        </p:spPr>
      </p:pic>
      <p:pic>
        <p:nvPicPr>
          <p:cNvPr id="86021" name="Picture 3"/>
          <p:cNvPicPr>
            <a:picLocks noChangeAspect="1" noChangeArrowheads="1"/>
          </p:cNvPicPr>
          <p:nvPr/>
        </p:nvPicPr>
        <p:blipFill>
          <a:blip r:embed="rId2" cstate="print"/>
          <a:srcRect/>
          <a:stretch>
            <a:fillRect/>
          </a:stretch>
        </p:blipFill>
        <p:spPr bwMode="auto">
          <a:xfrm>
            <a:off x="3741738" y="1096963"/>
            <a:ext cx="3084512" cy="2382837"/>
          </a:xfrm>
          <a:prstGeom prst="rect">
            <a:avLst/>
          </a:prstGeom>
          <a:noFill/>
          <a:ln w="9525">
            <a:noFill/>
            <a:miter lim="800000"/>
            <a:headEnd/>
            <a:tailEnd/>
          </a:ln>
        </p:spPr>
      </p:pic>
      <p:sp>
        <p:nvSpPr>
          <p:cNvPr id="86022" name="文本框 1"/>
          <p:cNvSpPr txBox="1">
            <a:spLocks noChangeArrowheads="1"/>
          </p:cNvSpPr>
          <p:nvPr/>
        </p:nvSpPr>
        <p:spPr bwMode="auto">
          <a:xfrm>
            <a:off x="4716463" y="4137025"/>
            <a:ext cx="3527425" cy="2032000"/>
          </a:xfrm>
          <a:prstGeom prst="rect">
            <a:avLst/>
          </a:prstGeom>
          <a:noFill/>
          <a:ln w="9525">
            <a:noFill/>
            <a:miter lim="800000"/>
          </a:ln>
        </p:spPr>
        <p:txBody>
          <a:bodyPr>
            <a:spAutoFit/>
          </a:bodyPr>
          <a:lstStyle/>
          <a:p>
            <a:r>
              <a:rPr lang="zh-CN" altLang="en-US" sz="3600">
                <a:latin typeface="楷体_GB2312" pitchFamily="49" charset="-122"/>
                <a:ea typeface="楷体_GB2312" pitchFamily="49" charset="-122"/>
              </a:rPr>
              <a:t>并运算的结果：包含两个关系中所有的元组</a:t>
            </a:r>
            <a:endParaRPr lang="en-US" altLang="zh-CN" sz="360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6210"/>
                                        </p:tgtEl>
                                        <p:attrNameLst>
                                          <p:attrName>style.visibility</p:attrName>
                                        </p:attrNameLst>
                                      </p:cBhvr>
                                      <p:to>
                                        <p:strVal val="visible"/>
                                      </p:to>
                                    </p:set>
                                    <p:anim calcmode="lin" valueType="num">
                                      <p:cBhvr additive="base">
                                        <p:cTn id="7" dur="500" fill="hold"/>
                                        <p:tgtEl>
                                          <p:spTgt spid="606210"/>
                                        </p:tgtEl>
                                        <p:attrNameLst>
                                          <p:attrName>ppt_x</p:attrName>
                                        </p:attrNameLst>
                                      </p:cBhvr>
                                      <p:tavLst>
                                        <p:tav tm="0">
                                          <p:val>
                                            <p:strVal val="#ppt_x"/>
                                          </p:val>
                                        </p:tav>
                                        <p:tav tm="100000">
                                          <p:val>
                                            <p:strVal val="#ppt_x"/>
                                          </p:val>
                                        </p:tav>
                                      </p:tavLst>
                                    </p:anim>
                                    <p:anim calcmode="lin" valueType="num">
                                      <p:cBhvr additive="base">
                                        <p:cTn id="8" dur="500" fill="hold"/>
                                        <p:tgtEl>
                                          <p:spTgt spid="606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20675" y="280988"/>
            <a:ext cx="8077200" cy="609600"/>
          </a:xfrm>
        </p:spPr>
        <p:txBody>
          <a:bodyPr/>
          <a:lstStyle/>
          <a:p>
            <a:pPr>
              <a:defRPr/>
            </a:pPr>
            <a:r>
              <a:rPr lang="zh-CN" altLang="en-US" sz="3600" dirty="0">
                <a:latin typeface="黑体" pitchFamily="49" charset="-122"/>
                <a:ea typeface="宋体" charset="-122"/>
              </a:rPr>
              <a:t>交运算</a:t>
            </a:r>
            <a:r>
              <a:rPr lang="zh-CN" altLang="en-US" dirty="0">
                <a:latin typeface="黑体" pitchFamily="49" charset="-122"/>
                <a:ea typeface="宋体" charset="-122"/>
              </a:rPr>
              <a:t> </a:t>
            </a:r>
            <a:endParaRPr lang="en-US" altLang="zh-CN" dirty="0">
              <a:latin typeface="黑体" pitchFamily="49" charset="-122"/>
              <a:ea typeface="宋体" charset="-122"/>
            </a:endParaRPr>
          </a:p>
        </p:txBody>
      </p:sp>
      <p:sp>
        <p:nvSpPr>
          <p:cNvPr id="98307" name="Rectangle 3"/>
          <p:cNvSpPr>
            <a:spLocks noGrp="1" noChangeArrowheads="1"/>
          </p:cNvSpPr>
          <p:nvPr>
            <p:ph type="body" idx="1"/>
          </p:nvPr>
        </p:nvSpPr>
        <p:spPr>
          <a:xfrm>
            <a:off x="434975" y="1216025"/>
            <a:ext cx="7848600" cy="4876800"/>
          </a:xfrm>
        </p:spPr>
        <p:txBody>
          <a:bodyPr/>
          <a:lstStyle/>
          <a:p>
            <a:pPr>
              <a:defRPr/>
            </a:pPr>
            <a:r>
              <a:rPr lang="zh-CN" altLang="en-US" dirty="0">
                <a:ea typeface="宋体" charset="-122"/>
              </a:rPr>
              <a:t>已知关系</a:t>
            </a:r>
            <a:r>
              <a:rPr lang="en-US" altLang="zh-CN" dirty="0">
                <a:ea typeface="宋体" charset="-122"/>
              </a:rPr>
              <a:t> </a:t>
            </a:r>
            <a:r>
              <a:rPr lang="en-US" altLang="zh-CN" i="1" dirty="0">
                <a:ea typeface="宋体" charset="-122"/>
              </a:rPr>
              <a:t>r, s</a:t>
            </a:r>
            <a:r>
              <a:rPr lang="en-US" altLang="zh-CN" dirty="0">
                <a:ea typeface="宋体" charset="-122"/>
              </a:rPr>
              <a:t>:</a:t>
            </a: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marL="0" indent="0">
              <a:buFont typeface="Wingdings" panose="05000000000000000000" pitchFamily="2" charset="2"/>
              <a:buNone/>
              <a:defRPr/>
            </a:pPr>
            <a:r>
              <a:rPr lang="en-US" altLang="zh-CN" i="1" dirty="0">
                <a:ea typeface="宋体" charset="-122"/>
              </a:rPr>
              <a:t>r</a:t>
            </a:r>
            <a:r>
              <a:rPr lang="en-US" altLang="zh-CN" dirty="0">
                <a:ea typeface="宋体" charset="-122"/>
              </a:rPr>
              <a:t> </a:t>
            </a:r>
            <a:r>
              <a:rPr lang="en-US" altLang="zh-CN" dirty="0">
                <a:ea typeface="宋体" charset="-122"/>
                <a:sym typeface="Symbol" pitchFamily="18" charset="2"/>
              </a:rPr>
              <a:t> </a:t>
            </a:r>
            <a:r>
              <a:rPr lang="en-US" altLang="zh-CN" i="1" dirty="0">
                <a:ea typeface="宋体" charset="-122"/>
                <a:sym typeface="Symbol" pitchFamily="18" charset="2"/>
              </a:rPr>
              <a:t>s</a:t>
            </a:r>
            <a:endParaRPr lang="en-US" altLang="zh-CN" i="1" dirty="0">
              <a:ea typeface="宋体" charset="-122"/>
              <a:sym typeface="Symbol" pitchFamily="18" charset="2"/>
            </a:endParaRPr>
          </a:p>
          <a:p>
            <a:pPr marL="0" indent="0">
              <a:buFont typeface="Wingdings" panose="05000000000000000000" pitchFamily="2" charset="2"/>
              <a:buNone/>
              <a:defRPr/>
            </a:pPr>
            <a:r>
              <a:rPr lang="zh-CN" altLang="en-US" dirty="0">
                <a:latin typeface="楷体_GB2312" pitchFamily="49" charset="-122"/>
                <a:ea typeface="楷体_GB2312" pitchFamily="49" charset="-122"/>
              </a:rPr>
              <a:t> </a:t>
            </a:r>
            <a:endParaRPr lang="en-US" altLang="zh-CN" i="1" dirty="0">
              <a:ea typeface="宋体" charset="-122"/>
            </a:endParaRPr>
          </a:p>
        </p:txBody>
      </p:sp>
      <p:sp>
        <p:nvSpPr>
          <p:cNvPr id="88067" name="Text Box 29"/>
          <p:cNvSpPr txBox="1">
            <a:spLocks noChangeArrowheads="1"/>
          </p:cNvSpPr>
          <p:nvPr/>
        </p:nvSpPr>
        <p:spPr bwMode="auto">
          <a:xfrm>
            <a:off x="5256213" y="2724150"/>
            <a:ext cx="298450" cy="366713"/>
          </a:xfrm>
          <a:prstGeom prst="rect">
            <a:avLst/>
          </a:prstGeom>
          <a:noFill/>
          <a:ln w="9525">
            <a:noFill/>
            <a:miter lim="800000"/>
          </a:ln>
        </p:spPr>
        <p:txBody>
          <a:bodyPr wrap="none">
            <a:spAutoFit/>
          </a:bodyPr>
          <a:lstStyle/>
          <a:p>
            <a:pPr algn="ctr"/>
            <a:r>
              <a:rPr lang="en-US" altLang="zh-CN" i="1">
                <a:latin typeface="Helvetica" pitchFamily="34" charset="0"/>
              </a:rPr>
              <a:t>s</a:t>
            </a:r>
            <a:endParaRPr lang="en-US" altLang="zh-CN">
              <a:latin typeface="Helvetica" pitchFamily="34" charset="0"/>
            </a:endParaRPr>
          </a:p>
        </p:txBody>
      </p:sp>
      <p:pic>
        <p:nvPicPr>
          <p:cNvPr id="608258" name="Picture 2"/>
          <p:cNvPicPr>
            <a:picLocks noChangeAspect="1" noChangeArrowheads="1"/>
          </p:cNvPicPr>
          <p:nvPr/>
        </p:nvPicPr>
        <p:blipFill>
          <a:blip r:embed="rId1" cstate="print"/>
          <a:srcRect/>
          <a:stretch>
            <a:fillRect/>
          </a:stretch>
        </p:blipFill>
        <p:spPr bwMode="auto">
          <a:xfrm>
            <a:off x="2411413" y="4292600"/>
            <a:ext cx="2270125" cy="1655763"/>
          </a:xfrm>
          <a:prstGeom prst="rect">
            <a:avLst/>
          </a:prstGeom>
          <a:noFill/>
          <a:ln w="9525">
            <a:noFill/>
            <a:miter lim="800000"/>
            <a:headEnd/>
            <a:tailEnd/>
          </a:ln>
        </p:spPr>
      </p:pic>
      <p:pic>
        <p:nvPicPr>
          <p:cNvPr id="88069" name="图片 1"/>
          <p:cNvPicPr>
            <a:picLocks noChangeAspect="1"/>
          </p:cNvPicPr>
          <p:nvPr/>
        </p:nvPicPr>
        <p:blipFill>
          <a:blip r:embed="rId2" cstate="print"/>
          <a:srcRect/>
          <a:stretch>
            <a:fillRect/>
          </a:stretch>
        </p:blipFill>
        <p:spPr bwMode="auto">
          <a:xfrm>
            <a:off x="4003675" y="1081088"/>
            <a:ext cx="4394200" cy="2473325"/>
          </a:xfrm>
          <a:prstGeom prst="rect">
            <a:avLst/>
          </a:prstGeom>
          <a:noFill/>
          <a:ln w="9525">
            <a:noFill/>
            <a:miter lim="800000"/>
            <a:headEnd/>
            <a:tailEnd/>
          </a:ln>
        </p:spPr>
      </p:pic>
      <p:sp>
        <p:nvSpPr>
          <p:cNvPr id="88070" name="文本框 2"/>
          <p:cNvSpPr txBox="1">
            <a:spLocks noChangeArrowheads="1"/>
          </p:cNvSpPr>
          <p:nvPr/>
        </p:nvSpPr>
        <p:spPr bwMode="auto">
          <a:xfrm>
            <a:off x="5233988" y="3879850"/>
            <a:ext cx="3049587" cy="2584450"/>
          </a:xfrm>
          <a:prstGeom prst="rect">
            <a:avLst/>
          </a:prstGeom>
          <a:noFill/>
          <a:ln w="9525">
            <a:noFill/>
            <a:miter lim="800000"/>
          </a:ln>
        </p:spPr>
        <p:txBody>
          <a:bodyPr>
            <a:spAutoFit/>
          </a:bodyPr>
          <a:lstStyle/>
          <a:p>
            <a:r>
              <a:rPr lang="zh-CN" altLang="en-US" sz="3600">
                <a:latin typeface="楷体_GB2312" pitchFamily="49" charset="-122"/>
                <a:ea typeface="楷体_GB2312" pitchFamily="49" charset="-122"/>
              </a:rPr>
              <a:t>交运算结果：获得</a:t>
            </a:r>
            <a:r>
              <a:rPr lang="zh-CN" altLang="zh-CN" sz="3600">
                <a:latin typeface="楷体_GB2312" pitchFamily="49" charset="-122"/>
                <a:ea typeface="楷体_GB2312" pitchFamily="49" charset="-122"/>
              </a:rPr>
              <a:t>两个关系中</a:t>
            </a:r>
            <a:r>
              <a:rPr lang="zh-CN" altLang="en-US" sz="3600">
                <a:latin typeface="楷体_GB2312" pitchFamily="49" charset="-122"/>
                <a:ea typeface="楷体_GB2312" pitchFamily="49" charset="-122"/>
              </a:rPr>
              <a:t>同时出现的元组</a:t>
            </a:r>
            <a:endParaRPr lang="en-US" altLang="zh-CN" sz="360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8258"/>
                                        </p:tgtEl>
                                        <p:attrNameLst>
                                          <p:attrName>style.visibility</p:attrName>
                                        </p:attrNameLst>
                                      </p:cBhvr>
                                      <p:to>
                                        <p:strVal val="visible"/>
                                      </p:to>
                                    </p:set>
                                    <p:anim calcmode="lin" valueType="num">
                                      <p:cBhvr additive="base">
                                        <p:cTn id="7" dur="500" fill="hold"/>
                                        <p:tgtEl>
                                          <p:spTgt spid="608258"/>
                                        </p:tgtEl>
                                        <p:attrNameLst>
                                          <p:attrName>ppt_x</p:attrName>
                                        </p:attrNameLst>
                                      </p:cBhvr>
                                      <p:tavLst>
                                        <p:tav tm="0">
                                          <p:val>
                                            <p:strVal val="#ppt_x"/>
                                          </p:val>
                                        </p:tav>
                                        <p:tav tm="100000">
                                          <p:val>
                                            <p:strVal val="#ppt_x"/>
                                          </p:val>
                                        </p:tav>
                                      </p:tavLst>
                                    </p:anim>
                                    <p:anim calcmode="lin" valueType="num">
                                      <p:cBhvr additive="base">
                                        <p:cTn id="8" dur="500" fill="hold"/>
                                        <p:tgtEl>
                                          <p:spTgt spid="608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2060575"/>
            <a:ext cx="8964612" cy="2160588"/>
          </a:xfrm>
        </p:spPr>
        <p:txBody>
          <a:bodyPr/>
          <a:lstStyle/>
          <a:p>
            <a:pPr>
              <a:defRPr/>
            </a:pPr>
            <a:r>
              <a:rPr lang="en-US" altLang="zh-CN" sz="3600" dirty="0">
                <a:latin typeface="黑体" pitchFamily="49" charset="-122"/>
                <a:ea typeface="黑体" pitchFamily="49" charset="-122"/>
              </a:rPr>
              <a:t>5.1 </a:t>
            </a:r>
            <a:r>
              <a:rPr lang="zh-CN" altLang="en-US" sz="3600" dirty="0">
                <a:latin typeface="黑体" pitchFamily="49" charset="-122"/>
                <a:ea typeface="黑体" pitchFamily="49" charset="-122"/>
              </a:rPr>
              <a:t>为什么要使用数据库系统：</a:t>
            </a:r>
            <a:br>
              <a:rPr lang="en-US" altLang="zh-CN" dirty="0">
                <a:latin typeface="黑体" pitchFamily="49" charset="-122"/>
                <a:ea typeface="黑体" pitchFamily="49" charset="-122"/>
              </a:rPr>
            </a:br>
            <a:br>
              <a:rPr lang="en-US" altLang="zh-CN" dirty="0">
                <a:latin typeface="黑体" pitchFamily="49" charset="-122"/>
                <a:ea typeface="黑体" pitchFamily="49" charset="-122"/>
              </a:rPr>
            </a:br>
            <a:br>
              <a:rPr lang="en-US" altLang="zh-CN" sz="3200" dirty="0">
                <a:latin typeface="黑体" pitchFamily="49" charset="-122"/>
                <a:ea typeface="黑体" pitchFamily="49" charset="-122"/>
              </a:rPr>
            </a:br>
            <a:br>
              <a:rPr lang="en-US" altLang="zh-CN" sz="3200" dirty="0">
                <a:latin typeface="黑体" pitchFamily="49" charset="-122"/>
                <a:ea typeface="黑体" pitchFamily="49" charset="-122"/>
              </a:rPr>
            </a:br>
            <a:r>
              <a:rPr lang="zh-CN" altLang="en-US" sz="3200" dirty="0">
                <a:latin typeface="黑体" pitchFamily="49" charset="-122"/>
                <a:ea typeface="黑体" pitchFamily="49" charset="-122"/>
              </a:rPr>
              <a:t>有效地、方便地、安全地共享使用数据资源。</a:t>
            </a:r>
            <a:br>
              <a:rPr lang="en-US" altLang="zh-CN" sz="3200" dirty="0">
                <a:solidFill>
                  <a:srgbClr val="0070C0"/>
                </a:solidFill>
                <a:latin typeface="黑体" pitchFamily="49" charset="-122"/>
                <a:ea typeface="黑体" pitchFamily="49" charset="-122"/>
              </a:rPr>
            </a:br>
            <a:br>
              <a:rPr lang="en-US" altLang="zh-CN" dirty="0">
                <a:latin typeface="黑体" pitchFamily="49" charset="-122"/>
                <a:ea typeface="黑体" pitchFamily="49" charset="-122"/>
              </a:rPr>
            </a:br>
            <a:br>
              <a:rPr lang="en-US" altLang="zh-CN" dirty="0">
                <a:latin typeface="黑体" pitchFamily="49" charset="-122"/>
                <a:ea typeface="黑体" pitchFamily="49" charset="-122"/>
              </a:rPr>
            </a:br>
            <a:endParaRPr lang="zh-CN" altLang="en-US" dirty="0">
              <a:latin typeface="黑体" pitchFamily="49" charset="-122"/>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42875" y="260350"/>
            <a:ext cx="8077200" cy="609600"/>
          </a:xfrm>
        </p:spPr>
        <p:txBody>
          <a:bodyPr/>
          <a:lstStyle/>
          <a:p>
            <a:pPr>
              <a:defRPr/>
            </a:pPr>
            <a:r>
              <a:rPr lang="zh-CN" altLang="en-US" sz="3600" dirty="0">
                <a:latin typeface="黑体" pitchFamily="49" charset="-122"/>
                <a:ea typeface="宋体" charset="-122"/>
              </a:rPr>
              <a:t>差运算</a:t>
            </a:r>
            <a:endParaRPr lang="en-US" altLang="zh-CN" sz="3600" dirty="0">
              <a:latin typeface="黑体" pitchFamily="49" charset="-122"/>
              <a:ea typeface="宋体" charset="-122"/>
            </a:endParaRPr>
          </a:p>
        </p:txBody>
      </p:sp>
      <p:sp>
        <p:nvSpPr>
          <p:cNvPr id="18435" name="Rectangle 4"/>
          <p:cNvSpPr>
            <a:spLocks noGrp="1" noChangeArrowheads="1"/>
          </p:cNvSpPr>
          <p:nvPr>
            <p:ph type="body" idx="1"/>
          </p:nvPr>
        </p:nvSpPr>
        <p:spPr>
          <a:xfrm>
            <a:off x="798513" y="1077913"/>
            <a:ext cx="6861175" cy="1055687"/>
          </a:xfrm>
        </p:spPr>
        <p:txBody>
          <a:bodyPr/>
          <a:lstStyle/>
          <a:p>
            <a:pPr>
              <a:lnSpc>
                <a:spcPct val="90000"/>
              </a:lnSpc>
              <a:defRPr/>
            </a:pPr>
            <a:r>
              <a:rPr lang="zh-CN" altLang="en-US" dirty="0">
                <a:ea typeface="宋体" charset="-122"/>
              </a:rPr>
              <a:t>已知关系 </a:t>
            </a:r>
            <a:r>
              <a:rPr lang="en-US" altLang="zh-CN" dirty="0">
                <a:ea typeface="宋体" charset="-122"/>
              </a:rPr>
              <a:t>r, s</a:t>
            </a:r>
            <a:endParaRPr lang="en-US" altLang="zh-CN" dirty="0">
              <a:ea typeface="宋体" charset="-122"/>
            </a:endParaRPr>
          </a:p>
        </p:txBody>
      </p:sp>
      <p:sp>
        <p:nvSpPr>
          <p:cNvPr id="90115" name="Rectangle 5"/>
          <p:cNvSpPr>
            <a:spLocks noChangeArrowheads="1"/>
          </p:cNvSpPr>
          <p:nvPr/>
        </p:nvSpPr>
        <p:spPr bwMode="auto">
          <a:xfrm>
            <a:off x="771525" y="3048000"/>
            <a:ext cx="7029450" cy="735013"/>
          </a:xfrm>
          <a:prstGeom prst="rect">
            <a:avLst/>
          </a:prstGeom>
          <a:noFill/>
          <a:ln w="9525">
            <a:noFill/>
            <a:miter lim="800000"/>
          </a:ln>
        </p:spPr>
        <p:txBody>
          <a:bodyPr/>
          <a:lstStyle/>
          <a:p>
            <a:pPr>
              <a:lnSpc>
                <a:spcPct val="90000"/>
              </a:lnSpc>
              <a:spcBef>
                <a:spcPct val="35000"/>
              </a:spcBef>
              <a:buClr>
                <a:schemeClr val="tx2"/>
              </a:buClr>
              <a:buSzPct val="90000"/>
              <a:buFont typeface="Monotype Sorts"/>
              <a:buNone/>
            </a:pPr>
            <a:r>
              <a:rPr kumimoji="1" lang="en-US" altLang="zh-CN" sz="3200" i="1">
                <a:latin typeface="Helvetica" pitchFamily="34" charset="0"/>
              </a:rPr>
              <a:t>r  </a:t>
            </a:r>
            <a:r>
              <a:rPr kumimoji="1" lang="en-US" altLang="zh-CN" sz="3200" i="1">
                <a:latin typeface="Helvetica" pitchFamily="34" charset="0"/>
                <a:sym typeface="Symbol" pitchFamily="18" charset="2"/>
              </a:rPr>
              <a:t>– s</a:t>
            </a:r>
            <a:r>
              <a:rPr kumimoji="1" lang="en-US" altLang="zh-CN" sz="3200" i="1">
                <a:latin typeface="Helvetica" pitchFamily="34" charset="0"/>
              </a:rPr>
              <a:t>:</a:t>
            </a:r>
            <a:endParaRPr kumimoji="1" lang="en-US" altLang="zh-CN" sz="3200" i="1">
              <a:latin typeface="Helvetica" pitchFamily="34" charset="0"/>
            </a:endParaRPr>
          </a:p>
        </p:txBody>
      </p:sp>
      <p:sp>
        <p:nvSpPr>
          <p:cNvPr id="90116" name="Text Box 14"/>
          <p:cNvSpPr txBox="1">
            <a:spLocks noChangeArrowheads="1"/>
          </p:cNvSpPr>
          <p:nvPr/>
        </p:nvSpPr>
        <p:spPr bwMode="auto">
          <a:xfrm>
            <a:off x="4832350" y="3000375"/>
            <a:ext cx="285750" cy="457200"/>
          </a:xfrm>
          <a:prstGeom prst="rect">
            <a:avLst/>
          </a:prstGeom>
          <a:noFill/>
          <a:ln w="9525">
            <a:noFill/>
            <a:miter lim="800000"/>
          </a:ln>
        </p:spPr>
        <p:txBody>
          <a:bodyPr wrap="none" anchor="ctr">
            <a:spAutoFit/>
          </a:bodyPr>
          <a:lstStyle/>
          <a:p>
            <a:pPr algn="ctr">
              <a:spcBef>
                <a:spcPct val="50000"/>
              </a:spcBef>
            </a:pPr>
            <a:r>
              <a:rPr lang="en-US" altLang="zh-CN" sz="2400" i="1">
                <a:latin typeface="Helvetica" pitchFamily="34" charset="0"/>
              </a:rPr>
              <a:t>r</a:t>
            </a:r>
            <a:endParaRPr lang="en-US" altLang="zh-CN" sz="2400" i="1">
              <a:latin typeface="Helvetica" pitchFamily="34" charset="0"/>
            </a:endParaRPr>
          </a:p>
        </p:txBody>
      </p:sp>
      <p:sp>
        <p:nvSpPr>
          <p:cNvPr id="90117" name="Text Box 15"/>
          <p:cNvSpPr txBox="1">
            <a:spLocks noChangeArrowheads="1"/>
          </p:cNvSpPr>
          <p:nvPr/>
        </p:nvSpPr>
        <p:spPr bwMode="auto">
          <a:xfrm flipH="1">
            <a:off x="6435725" y="2727325"/>
            <a:ext cx="436563" cy="461963"/>
          </a:xfrm>
          <a:prstGeom prst="rect">
            <a:avLst/>
          </a:prstGeom>
          <a:noFill/>
          <a:ln w="9525">
            <a:noFill/>
            <a:miter lim="800000"/>
          </a:ln>
        </p:spPr>
        <p:txBody>
          <a:bodyPr anchor="ctr">
            <a:spAutoFit/>
          </a:bodyPr>
          <a:lstStyle/>
          <a:p>
            <a:pPr algn="ctr">
              <a:spcBef>
                <a:spcPct val="50000"/>
              </a:spcBef>
            </a:pPr>
            <a:r>
              <a:rPr lang="en-US" altLang="zh-CN" sz="2400" i="1">
                <a:latin typeface="Helvetica" pitchFamily="34" charset="0"/>
              </a:rPr>
              <a:t>s</a:t>
            </a:r>
            <a:endParaRPr lang="en-US" altLang="zh-CN" sz="2400" i="1">
              <a:latin typeface="Helvetica" pitchFamily="34" charset="0"/>
            </a:endParaRPr>
          </a:p>
        </p:txBody>
      </p:sp>
      <p:pic>
        <p:nvPicPr>
          <p:cNvPr id="90118" name="Picture 20"/>
          <p:cNvPicPr>
            <a:picLocks noChangeAspect="1" noChangeArrowheads="1"/>
          </p:cNvPicPr>
          <p:nvPr/>
        </p:nvPicPr>
        <p:blipFill>
          <a:blip r:embed="rId1" cstate="print"/>
          <a:srcRect/>
          <a:stretch>
            <a:fillRect/>
          </a:stretch>
        </p:blipFill>
        <p:spPr bwMode="auto">
          <a:xfrm>
            <a:off x="4427538" y="866775"/>
            <a:ext cx="1095375" cy="2133600"/>
          </a:xfrm>
          <a:prstGeom prst="rect">
            <a:avLst/>
          </a:prstGeom>
          <a:noFill/>
          <a:ln w="9525">
            <a:noFill/>
            <a:miter lim="800000"/>
            <a:headEnd/>
            <a:tailEnd/>
          </a:ln>
        </p:spPr>
      </p:pic>
      <p:pic>
        <p:nvPicPr>
          <p:cNvPr id="90119" name="Picture 21"/>
          <p:cNvPicPr>
            <a:picLocks noChangeAspect="1" noChangeArrowheads="1"/>
          </p:cNvPicPr>
          <p:nvPr/>
        </p:nvPicPr>
        <p:blipFill>
          <a:blip r:embed="rId2" cstate="print"/>
          <a:srcRect/>
          <a:stretch>
            <a:fillRect/>
          </a:stretch>
        </p:blipFill>
        <p:spPr bwMode="auto">
          <a:xfrm>
            <a:off x="6015038" y="987425"/>
            <a:ext cx="1111250" cy="1752600"/>
          </a:xfrm>
          <a:prstGeom prst="rect">
            <a:avLst/>
          </a:prstGeom>
          <a:noFill/>
          <a:ln w="9525">
            <a:noFill/>
            <a:miter lim="800000"/>
            <a:headEnd/>
            <a:tailEnd/>
          </a:ln>
        </p:spPr>
      </p:pic>
      <p:pic>
        <p:nvPicPr>
          <p:cNvPr id="26646" name="Picture 22"/>
          <p:cNvPicPr>
            <a:picLocks noChangeAspect="1" noChangeArrowheads="1"/>
          </p:cNvPicPr>
          <p:nvPr/>
        </p:nvPicPr>
        <p:blipFill>
          <a:blip r:embed="rId3" cstate="print"/>
          <a:srcRect/>
          <a:stretch>
            <a:fillRect/>
          </a:stretch>
        </p:blipFill>
        <p:spPr bwMode="auto">
          <a:xfrm>
            <a:off x="1763713" y="3746500"/>
            <a:ext cx="1220787" cy="1905000"/>
          </a:xfrm>
          <a:prstGeom prst="rect">
            <a:avLst/>
          </a:prstGeom>
          <a:noFill/>
          <a:ln w="9525">
            <a:noFill/>
            <a:miter lim="800000"/>
            <a:headEnd/>
            <a:tailEnd/>
          </a:ln>
        </p:spPr>
      </p:pic>
      <p:sp>
        <p:nvSpPr>
          <p:cNvPr id="90121" name="文本框 1"/>
          <p:cNvSpPr txBox="1">
            <a:spLocks noChangeArrowheads="1"/>
          </p:cNvSpPr>
          <p:nvPr/>
        </p:nvSpPr>
        <p:spPr bwMode="auto">
          <a:xfrm>
            <a:off x="4041775" y="3646488"/>
            <a:ext cx="4451350" cy="2584450"/>
          </a:xfrm>
          <a:prstGeom prst="rect">
            <a:avLst/>
          </a:prstGeom>
          <a:noFill/>
          <a:ln w="9525">
            <a:noFill/>
            <a:miter lim="800000"/>
          </a:ln>
        </p:spPr>
        <p:txBody>
          <a:bodyPr>
            <a:spAutoFit/>
          </a:bodyPr>
          <a:lstStyle/>
          <a:p>
            <a:r>
              <a:rPr lang="zh-CN" altLang="en-US" sz="3600">
                <a:latin typeface="楷体_GB2312" pitchFamily="49" charset="-122"/>
                <a:ea typeface="楷体_GB2312" pitchFamily="49" charset="-122"/>
              </a:rPr>
              <a:t>差运算结果：获得前者关系（</a:t>
            </a:r>
            <a:r>
              <a:rPr lang="en-US" altLang="zh-CN" sz="3600">
                <a:latin typeface="楷体_GB2312" pitchFamily="49" charset="-122"/>
                <a:ea typeface="楷体_GB2312" pitchFamily="49" charset="-122"/>
              </a:rPr>
              <a:t>r</a:t>
            </a:r>
            <a:r>
              <a:rPr lang="zh-CN" altLang="en-US" sz="3600">
                <a:latin typeface="楷体_GB2312" pitchFamily="49" charset="-122"/>
                <a:ea typeface="楷体_GB2312" pitchFamily="49" charset="-122"/>
              </a:rPr>
              <a:t>）中存在并且后者关系</a:t>
            </a:r>
            <a:r>
              <a:rPr lang="en-US" altLang="zh-CN" sz="3600">
                <a:latin typeface="楷体_GB2312" pitchFamily="49" charset="-122"/>
                <a:ea typeface="楷体_GB2312" pitchFamily="49" charset="-122"/>
              </a:rPr>
              <a:t>(s)</a:t>
            </a:r>
            <a:r>
              <a:rPr lang="zh-CN" altLang="en-US" sz="3600">
                <a:latin typeface="楷体_GB2312" pitchFamily="49" charset="-122"/>
                <a:ea typeface="楷体_GB2312" pitchFamily="49" charset="-122"/>
              </a:rPr>
              <a:t>中不存在的元组</a:t>
            </a:r>
            <a:endParaRPr lang="en-US" altLang="zh-CN" sz="3600" i="1"/>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46"/>
                                        </p:tgtEl>
                                        <p:attrNameLst>
                                          <p:attrName>style.visibility</p:attrName>
                                        </p:attrNameLst>
                                      </p:cBhvr>
                                      <p:to>
                                        <p:strVal val="visible"/>
                                      </p:to>
                                    </p:set>
                                    <p:anim calcmode="lin" valueType="num">
                                      <p:cBhvr additive="base">
                                        <p:cTn id="7" dur="500" fill="hold"/>
                                        <p:tgtEl>
                                          <p:spTgt spid="26646"/>
                                        </p:tgtEl>
                                        <p:attrNameLst>
                                          <p:attrName>ppt_x</p:attrName>
                                        </p:attrNameLst>
                                      </p:cBhvr>
                                      <p:tavLst>
                                        <p:tav tm="0">
                                          <p:val>
                                            <p:strVal val="#ppt_x"/>
                                          </p:val>
                                        </p:tav>
                                        <p:tav tm="100000">
                                          <p:val>
                                            <p:strVal val="#ppt_x"/>
                                          </p:val>
                                        </p:tav>
                                      </p:tavLst>
                                    </p:anim>
                                    <p:anim calcmode="lin" valueType="num">
                                      <p:cBhvr additive="base">
                                        <p:cTn id="8" dur="500" fill="hold"/>
                                        <p:tgtEl>
                                          <p:spTgt spid="26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0" y="74613"/>
            <a:ext cx="8229600" cy="503237"/>
          </a:xfrm>
        </p:spPr>
        <p:txBody>
          <a:bodyPr/>
          <a:lstStyle/>
          <a:p>
            <a:pPr>
              <a:defRPr/>
            </a:pPr>
            <a:br>
              <a:rPr lang="en-US" altLang="zh-CN" dirty="0">
                <a:latin typeface="黑体" pitchFamily="49" charset="-122"/>
                <a:ea typeface="宋体" charset="-122"/>
              </a:rPr>
            </a:br>
            <a:r>
              <a:rPr lang="zh-CN" altLang="en-US" sz="3600" dirty="0">
                <a:latin typeface="黑体" pitchFamily="49" charset="-122"/>
                <a:ea typeface="宋体" charset="-122"/>
              </a:rPr>
              <a:t>笛卡尔积运算</a:t>
            </a:r>
            <a:endParaRPr lang="en-US" altLang="zh-CN" dirty="0">
              <a:latin typeface="黑体" pitchFamily="49" charset="-122"/>
              <a:ea typeface="宋体" charset="-122"/>
            </a:endParaRPr>
          </a:p>
        </p:txBody>
      </p:sp>
      <p:sp>
        <p:nvSpPr>
          <p:cNvPr id="54276" name="Rectangle 4"/>
          <p:cNvSpPr>
            <a:spLocks noChangeArrowheads="1"/>
          </p:cNvSpPr>
          <p:nvPr/>
        </p:nvSpPr>
        <p:spPr bwMode="auto">
          <a:xfrm>
            <a:off x="179388" y="3076575"/>
            <a:ext cx="4968875" cy="2439988"/>
          </a:xfrm>
          <a:prstGeom prst="rect">
            <a:avLst/>
          </a:prstGeom>
          <a:noFill/>
          <a:ln>
            <a:noFill/>
          </a:ln>
          <a:effectLst/>
        </p:spPr>
        <p:txBody>
          <a:bodyPr/>
          <a:lstStyle>
            <a:lvl1pPr marL="342900" indent="-342900">
              <a:spcBef>
                <a:spcPct val="35000"/>
              </a:spcBef>
              <a:buClr>
                <a:schemeClr val="tx2"/>
              </a:buClr>
              <a:buSzPct val="90000"/>
              <a:buFont typeface="Monotype Sorts" charset="2"/>
              <a:buChar char="n"/>
              <a:tabLst>
                <a:tab pos="3149600" algn="ctr"/>
              </a:tabLst>
              <a:defRPr kumimoji="1">
                <a:solidFill>
                  <a:schemeClr val="tx1"/>
                </a:solidFill>
                <a:latin typeface="Helvetica" pitchFamily="34" charset="0"/>
              </a:defRPr>
            </a:lvl1pPr>
            <a:lvl2pPr marL="742950" indent="-285750">
              <a:spcBef>
                <a:spcPct val="35000"/>
              </a:spcBef>
              <a:buClr>
                <a:schemeClr val="hlink"/>
              </a:buClr>
              <a:buSzPct val="80000"/>
              <a:buFont typeface="Monotype Sorts" charset="2"/>
              <a:buChar char="l"/>
              <a:tabLst>
                <a:tab pos="3149600" algn="ctr"/>
              </a:tabLst>
              <a:defRPr kumimoji="1">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buChar char="4"/>
              <a:tabLst>
                <a:tab pos="3149600" algn="ctr"/>
              </a:tabLst>
              <a:defRPr kumimoji="1">
                <a:solidFill>
                  <a:schemeClr val="tx1"/>
                </a:solidFill>
                <a:latin typeface="Helvetica" pitchFamily="34" charset="0"/>
              </a:defRPr>
            </a:lvl3pPr>
            <a:lvl4pPr marL="1600200" indent="-228600">
              <a:spcBef>
                <a:spcPct val="35000"/>
              </a:spcBef>
              <a:buClr>
                <a:schemeClr val="hlink"/>
              </a:buClr>
              <a:buChar char="–"/>
              <a:tabLst>
                <a:tab pos="3149600" algn="ctr"/>
              </a:tabLst>
              <a:defRPr kumimoji="1">
                <a:solidFill>
                  <a:schemeClr val="tx1"/>
                </a:solidFill>
                <a:latin typeface="Helvetica" pitchFamily="34" charset="0"/>
              </a:defRPr>
            </a:lvl4pPr>
            <a:lvl5pPr marL="2057400" indent="-228600">
              <a:spcBef>
                <a:spcPct val="35000"/>
              </a:spcBef>
              <a:buClr>
                <a:schemeClr val="tx2"/>
              </a:buClr>
              <a:buSzPct val="75000"/>
              <a:buChar char="»"/>
              <a:tabLst>
                <a:tab pos="3149600" algn="ctr"/>
              </a:tabLst>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pitchFamily="34" charset="0"/>
              </a:defRPr>
            </a:lvl9pPr>
          </a:lstStyle>
          <a:p>
            <a:pPr marL="0" indent="0">
              <a:buSzTx/>
              <a:buFont typeface="Monotype Sorts" charset="2"/>
              <a:buNone/>
              <a:defRPr/>
            </a:pPr>
            <a:r>
              <a:rPr lang="en-US" altLang="zh-CN" sz="3600" i="1" dirty="0"/>
              <a:t>r</a:t>
            </a:r>
            <a:r>
              <a:rPr lang="en-US" altLang="zh-CN" sz="3600" dirty="0"/>
              <a:t> x</a:t>
            </a:r>
            <a:r>
              <a:rPr lang="en-US" altLang="zh-CN" sz="3600" dirty="0">
                <a:sym typeface="Symbol" pitchFamily="18" charset="2"/>
              </a:rPr>
              <a:t> </a:t>
            </a:r>
            <a:r>
              <a:rPr lang="en-US" altLang="zh-CN" sz="3600" i="1" dirty="0">
                <a:sym typeface="Symbol" pitchFamily="18" charset="2"/>
              </a:rPr>
              <a:t>s</a:t>
            </a:r>
            <a:r>
              <a:rPr lang="en-US" altLang="zh-CN" sz="3600" dirty="0"/>
              <a:t>:</a:t>
            </a:r>
            <a:endParaRPr lang="en-US" altLang="zh-CN" sz="3600" dirty="0"/>
          </a:p>
          <a:p>
            <a:pPr>
              <a:buSzTx/>
              <a:defRPr/>
            </a:pPr>
            <a:endParaRPr lang="en-US" altLang="zh-CN" sz="3600" dirty="0"/>
          </a:p>
        </p:txBody>
      </p:sp>
      <p:pic>
        <p:nvPicPr>
          <p:cNvPr id="92163" name="Picture 3"/>
          <p:cNvPicPr>
            <a:picLocks noChangeAspect="1" noChangeArrowheads="1"/>
          </p:cNvPicPr>
          <p:nvPr/>
        </p:nvPicPr>
        <p:blipFill>
          <a:blip r:embed="rId1" cstate="print"/>
          <a:srcRect/>
          <a:stretch>
            <a:fillRect/>
          </a:stretch>
        </p:blipFill>
        <p:spPr bwMode="auto">
          <a:xfrm>
            <a:off x="4637088" y="461963"/>
            <a:ext cx="4189412" cy="2730500"/>
          </a:xfrm>
          <a:prstGeom prst="rect">
            <a:avLst/>
          </a:prstGeom>
          <a:noFill/>
          <a:ln w="9525">
            <a:noFill/>
            <a:miter lim="800000"/>
            <a:headEnd/>
            <a:tailEnd/>
          </a:ln>
        </p:spPr>
      </p:pic>
      <p:pic>
        <p:nvPicPr>
          <p:cNvPr id="92164" name="Picture 2"/>
          <p:cNvPicPr>
            <a:picLocks noChangeAspect="1" noChangeArrowheads="1"/>
          </p:cNvPicPr>
          <p:nvPr/>
        </p:nvPicPr>
        <p:blipFill>
          <a:blip r:embed="rId2" cstate="print"/>
          <a:srcRect/>
          <a:stretch>
            <a:fillRect/>
          </a:stretch>
        </p:blipFill>
        <p:spPr bwMode="auto">
          <a:xfrm>
            <a:off x="1763713" y="3076575"/>
            <a:ext cx="2706687" cy="3455988"/>
          </a:xfrm>
          <a:prstGeom prst="rect">
            <a:avLst/>
          </a:prstGeom>
          <a:noFill/>
          <a:ln w="9525">
            <a:noFill/>
            <a:miter lim="800000"/>
            <a:headEnd/>
            <a:tailEnd/>
          </a:ln>
        </p:spPr>
      </p:pic>
      <p:sp>
        <p:nvSpPr>
          <p:cNvPr id="92165" name="文本框 1"/>
          <p:cNvSpPr txBox="1">
            <a:spLocks noChangeArrowheads="1"/>
          </p:cNvSpPr>
          <p:nvPr/>
        </p:nvSpPr>
        <p:spPr bwMode="auto">
          <a:xfrm>
            <a:off x="4954588" y="3511550"/>
            <a:ext cx="4103687" cy="2586038"/>
          </a:xfrm>
          <a:prstGeom prst="rect">
            <a:avLst/>
          </a:prstGeom>
          <a:noFill/>
          <a:ln w="9525">
            <a:noFill/>
            <a:miter lim="800000"/>
          </a:ln>
        </p:spPr>
        <p:txBody>
          <a:bodyPr>
            <a:spAutoFit/>
          </a:bodyPr>
          <a:lstStyle/>
          <a:p>
            <a:r>
              <a:rPr lang="zh-CN" altLang="en-US" sz="3600">
                <a:latin typeface="楷体_GB2312" pitchFamily="49" charset="-122"/>
                <a:ea typeface="楷体_GB2312" pitchFamily="49" charset="-122"/>
              </a:rPr>
              <a:t>笛卡尔积运算结果：得到来自</a:t>
            </a:r>
            <a:r>
              <a:rPr lang="zh-CN" altLang="zh-CN" sz="3600">
                <a:latin typeface="楷体_GB2312" pitchFamily="49" charset="-122"/>
                <a:ea typeface="楷体_GB2312" pitchFamily="49" charset="-122"/>
              </a:rPr>
              <a:t>两个关系</a:t>
            </a:r>
            <a:r>
              <a:rPr lang="zh-CN" altLang="en-US" sz="3600">
                <a:latin typeface="楷体_GB2312" pitchFamily="49" charset="-122"/>
                <a:ea typeface="楷体_GB2312" pitchFamily="49" charset="-122"/>
              </a:rPr>
              <a:t>中所有的元组对组成的元组。</a:t>
            </a:r>
            <a:endParaRPr lang="en-US" altLang="zh-CN" sz="3600">
              <a:latin typeface="楷体_GB2312" pitchFamily="49" charset="-122"/>
              <a:ea typeface="楷体_GB2312" pitchFamily="49" charset="-122"/>
            </a:endParaRPr>
          </a:p>
          <a:p>
            <a:endParaRPr lang="zh-CN" altLang="en-US"/>
          </a:p>
        </p:txBody>
      </p:sp>
      <p:sp>
        <p:nvSpPr>
          <p:cNvPr id="9" name="Rectangle 4"/>
          <p:cNvSpPr txBox="1">
            <a:spLocks noChangeArrowheads="1"/>
          </p:cNvSpPr>
          <p:nvPr/>
        </p:nvSpPr>
        <p:spPr>
          <a:xfrm>
            <a:off x="684213" y="1139825"/>
            <a:ext cx="6861175" cy="1054100"/>
          </a:xfrm>
          <a:prstGeom prst="rect">
            <a:avLst/>
          </a:prstGeom>
          <a:noFill/>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lnSpc>
                <a:spcPct val="90000"/>
              </a:lnSpc>
              <a:defRPr/>
            </a:pPr>
            <a:r>
              <a:rPr lang="zh-CN" altLang="en-US" kern="0" dirty="0">
                <a:ea typeface="宋体" charset="-122"/>
              </a:rPr>
              <a:t>已知关系 </a:t>
            </a:r>
            <a:r>
              <a:rPr lang="en-US" altLang="zh-CN" kern="0" dirty="0">
                <a:ea typeface="宋体" charset="-122"/>
              </a:rPr>
              <a:t>r, s</a:t>
            </a:r>
            <a:endParaRPr lang="en-US" altLang="zh-CN" kern="0" dirty="0">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271463"/>
            <a:ext cx="8229600" cy="503237"/>
          </a:xfrm>
          <a:prstGeom prst="rect">
            <a:avLst/>
          </a:prstGeom>
          <a:noFill/>
          <a:ln>
            <a:noFill/>
          </a:ln>
          <a:effectLst/>
        </p:spPr>
        <p:txBody>
          <a:bodyPr anchor="ctr"/>
          <a:lstStyle/>
          <a:p>
            <a:pPr eaLnBrk="0" hangingPunct="0">
              <a:defRPr/>
            </a:pPr>
            <a:br>
              <a:rPr lang="en-US" altLang="zh-CN" sz="4400" b="1" dirty="0">
                <a:solidFill>
                  <a:schemeClr val="tx2"/>
                </a:solidFill>
                <a:effectLst>
                  <a:outerShdw blurRad="38100" dist="38100" dir="2700000" algn="tl">
                    <a:srgbClr val="000000"/>
                  </a:outerShdw>
                </a:effectLst>
                <a:latin typeface="黑体" pitchFamily="49" charset="-122"/>
              </a:rPr>
            </a:br>
            <a:r>
              <a:rPr lang="zh-CN" altLang="en-US" sz="3600" b="1" dirty="0">
                <a:solidFill>
                  <a:schemeClr val="tx2"/>
                </a:solidFill>
                <a:effectLst>
                  <a:outerShdw blurRad="38100" dist="38100" dir="2700000" algn="tl">
                    <a:srgbClr val="000000"/>
                  </a:outerShdw>
                </a:effectLst>
                <a:latin typeface="黑体" pitchFamily="49" charset="-122"/>
              </a:rPr>
              <a:t>选择运算</a:t>
            </a:r>
            <a:endParaRPr lang="en-US" altLang="zh-CN" sz="3600" b="1" dirty="0">
              <a:solidFill>
                <a:schemeClr val="tx2"/>
              </a:solidFill>
              <a:effectLst>
                <a:outerShdw blurRad="38100" dist="38100" dir="2700000" algn="tl">
                  <a:srgbClr val="000000"/>
                </a:outerShdw>
              </a:effectLst>
              <a:latin typeface="黑体" pitchFamily="49" charset="-122"/>
            </a:endParaRPr>
          </a:p>
        </p:txBody>
      </p:sp>
      <p:sp>
        <p:nvSpPr>
          <p:cNvPr id="94210" name="文本框 3"/>
          <p:cNvSpPr txBox="1">
            <a:spLocks noChangeArrowheads="1"/>
          </p:cNvSpPr>
          <p:nvPr/>
        </p:nvSpPr>
        <p:spPr bwMode="auto">
          <a:xfrm>
            <a:off x="0" y="1997075"/>
            <a:ext cx="9144000" cy="3724275"/>
          </a:xfrm>
          <a:prstGeom prst="rect">
            <a:avLst/>
          </a:prstGeom>
          <a:noFill/>
          <a:ln w="9525">
            <a:noFill/>
            <a:miter lim="800000"/>
          </a:ln>
        </p:spPr>
        <p:txBody>
          <a:bodyPr>
            <a:spAutoFit/>
          </a:bodyPr>
          <a:lstStyle/>
          <a:p>
            <a:endParaRPr lang="en-US" altLang="zh-CN" sz="3600"/>
          </a:p>
          <a:p>
            <a:endParaRPr lang="en-US" altLang="zh-CN" sz="3600"/>
          </a:p>
          <a:p>
            <a:r>
              <a:rPr lang="zh-CN" altLang="en-US" sz="4400">
                <a:sym typeface="Symbol" pitchFamily="18" charset="2"/>
              </a:rPr>
              <a:t> </a:t>
            </a:r>
            <a:r>
              <a:rPr lang="en-US" altLang="zh-CN" sz="2000">
                <a:sym typeface="Symbol" pitchFamily="18" charset="2"/>
              </a:rPr>
              <a:t>P</a:t>
            </a:r>
            <a:r>
              <a:rPr lang="en-US" altLang="zh-CN" sz="4400">
                <a:sym typeface="Symbol" pitchFamily="18" charset="2"/>
              </a:rPr>
              <a:t>(r) </a:t>
            </a:r>
            <a:r>
              <a:rPr lang="zh-CN" altLang="en-US" sz="3600">
                <a:sym typeface="Symbol" pitchFamily="18" charset="2"/>
              </a:rPr>
              <a:t>的运算结果：</a:t>
            </a:r>
            <a:endParaRPr lang="en-US" altLang="zh-CN" sz="3600">
              <a:sym typeface="Symbol" pitchFamily="18" charset="2"/>
            </a:endParaRPr>
          </a:p>
          <a:p>
            <a:r>
              <a:rPr lang="zh-CN" altLang="en-US" sz="3600"/>
              <a:t> 获得来自关系</a:t>
            </a:r>
            <a:r>
              <a:rPr lang="en-US" altLang="zh-CN" sz="3600"/>
              <a:t>r, </a:t>
            </a:r>
            <a:r>
              <a:rPr lang="zh-CN" altLang="en-US" sz="3600"/>
              <a:t>且满足条件</a:t>
            </a:r>
            <a:r>
              <a:rPr lang="en-US" altLang="zh-CN" sz="3600"/>
              <a:t>P</a:t>
            </a:r>
            <a:r>
              <a:rPr lang="zh-CN" altLang="en-US" sz="3600"/>
              <a:t>的所有元组</a:t>
            </a:r>
            <a:endParaRPr lang="en-US" altLang="zh-CN" sz="3600"/>
          </a:p>
          <a:p>
            <a:r>
              <a:rPr lang="zh-CN" altLang="en-US" sz="3600">
                <a:sym typeface="Symbol" pitchFamily="18" charset="2"/>
              </a:rPr>
              <a:t> 例：</a:t>
            </a:r>
            <a:r>
              <a:rPr lang="zh-CN" altLang="en-US" sz="4800">
                <a:sym typeface="Symbol" pitchFamily="18" charset="2"/>
              </a:rPr>
              <a:t></a:t>
            </a:r>
            <a:r>
              <a:rPr lang="en-US" altLang="zh-CN" sz="3600" baseline="-25000">
                <a:sym typeface="Symbol" pitchFamily="18" charset="2"/>
              </a:rPr>
              <a:t>A &gt; 4 </a:t>
            </a:r>
            <a:r>
              <a:rPr lang="en-US" altLang="zh-CN" sz="3600">
                <a:sym typeface="Symbol" pitchFamily="18" charset="2"/>
              </a:rPr>
              <a:t>(r)</a:t>
            </a:r>
            <a:endParaRPr lang="en-US" altLang="zh-CN" sz="3600"/>
          </a:p>
          <a:p>
            <a:endParaRPr lang="zh-CN" altLang="en-US" sz="3600"/>
          </a:p>
        </p:txBody>
      </p:sp>
      <p:pic>
        <p:nvPicPr>
          <p:cNvPr id="94211" name="图片 4"/>
          <p:cNvPicPr>
            <a:picLocks noChangeAspect="1"/>
          </p:cNvPicPr>
          <p:nvPr/>
        </p:nvPicPr>
        <p:blipFill>
          <a:blip r:embed="rId1" cstate="print"/>
          <a:srcRect/>
          <a:stretch>
            <a:fillRect/>
          </a:stretch>
        </p:blipFill>
        <p:spPr bwMode="auto">
          <a:xfrm>
            <a:off x="3600450" y="950913"/>
            <a:ext cx="2162175" cy="2041525"/>
          </a:xfrm>
          <a:prstGeom prst="rect">
            <a:avLst/>
          </a:prstGeom>
          <a:noFill/>
          <a:ln w="9525">
            <a:noFill/>
            <a:miter lim="800000"/>
            <a:headEnd/>
            <a:tailEnd/>
          </a:ln>
        </p:spPr>
      </p:pic>
      <p:pic>
        <p:nvPicPr>
          <p:cNvPr id="94212" name="图片 6"/>
          <p:cNvPicPr>
            <a:picLocks noChangeAspect="1"/>
          </p:cNvPicPr>
          <p:nvPr/>
        </p:nvPicPr>
        <p:blipFill>
          <a:blip r:embed="rId2" cstate="print"/>
          <a:srcRect/>
          <a:stretch>
            <a:fillRect/>
          </a:stretch>
        </p:blipFill>
        <p:spPr bwMode="auto">
          <a:xfrm>
            <a:off x="3600450" y="4581525"/>
            <a:ext cx="2471738" cy="1685925"/>
          </a:xfrm>
          <a:prstGeom prst="rect">
            <a:avLst/>
          </a:prstGeom>
          <a:noFill/>
          <a:ln w="9525">
            <a:noFill/>
            <a:miter lim="800000"/>
            <a:headEnd/>
            <a:tailEnd/>
          </a:ln>
        </p:spPr>
      </p:pic>
      <p:sp>
        <p:nvSpPr>
          <p:cNvPr id="8" name="Rectangle 4"/>
          <p:cNvSpPr txBox="1">
            <a:spLocks noChangeArrowheads="1"/>
          </p:cNvSpPr>
          <p:nvPr/>
        </p:nvSpPr>
        <p:spPr>
          <a:xfrm>
            <a:off x="684213" y="1293813"/>
            <a:ext cx="6861175" cy="1055687"/>
          </a:xfrm>
          <a:prstGeom prst="rect">
            <a:avLst/>
          </a:prstGeom>
          <a:noFill/>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lnSpc>
                <a:spcPct val="90000"/>
              </a:lnSpc>
              <a:defRPr/>
            </a:pPr>
            <a:r>
              <a:rPr lang="zh-CN" altLang="en-US" kern="0" dirty="0">
                <a:ea typeface="宋体" charset="-122"/>
              </a:rPr>
              <a:t>已知关系 </a:t>
            </a:r>
            <a:r>
              <a:rPr lang="en-US" altLang="zh-CN" kern="0" dirty="0">
                <a:ea typeface="宋体" charset="-122"/>
              </a:rPr>
              <a:t>r</a:t>
            </a:r>
            <a:endParaRPr lang="en-US" altLang="zh-CN" kern="0" dirty="0">
              <a:ea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1113" y="60325"/>
            <a:ext cx="8229601" cy="503238"/>
          </a:xfrm>
          <a:prstGeom prst="rect">
            <a:avLst/>
          </a:prstGeom>
          <a:noFill/>
          <a:ln>
            <a:noFill/>
          </a:ln>
          <a:effectLst/>
        </p:spPr>
        <p:txBody>
          <a:bodyPr anchor="ctr"/>
          <a:lstStyle/>
          <a:p>
            <a:pPr eaLnBrk="0" hangingPunct="0">
              <a:defRPr/>
            </a:pPr>
            <a:br>
              <a:rPr lang="en-US" altLang="zh-CN" sz="4400" b="1" dirty="0">
                <a:solidFill>
                  <a:schemeClr val="tx2"/>
                </a:solidFill>
                <a:effectLst>
                  <a:outerShdw blurRad="38100" dist="38100" dir="2700000" algn="tl">
                    <a:srgbClr val="000000"/>
                  </a:outerShdw>
                </a:effectLst>
                <a:latin typeface="黑体" pitchFamily="49" charset="-122"/>
              </a:rPr>
            </a:br>
            <a:r>
              <a:rPr lang="zh-CN" altLang="en-US" sz="3600" b="1" dirty="0">
                <a:solidFill>
                  <a:schemeClr val="tx2"/>
                </a:solidFill>
                <a:effectLst>
                  <a:outerShdw blurRad="38100" dist="38100" dir="2700000" algn="tl">
                    <a:srgbClr val="000000"/>
                  </a:outerShdw>
                </a:effectLst>
                <a:latin typeface="黑体" pitchFamily="49" charset="-122"/>
              </a:rPr>
              <a:t>投影运算</a:t>
            </a:r>
            <a:endParaRPr lang="en-US" altLang="zh-CN" sz="3600" b="1" dirty="0">
              <a:solidFill>
                <a:schemeClr val="tx2"/>
              </a:solidFill>
              <a:effectLst>
                <a:outerShdw blurRad="38100" dist="38100" dir="2700000" algn="tl">
                  <a:srgbClr val="000000"/>
                </a:outerShdw>
              </a:effectLst>
              <a:latin typeface="黑体" pitchFamily="49" charset="-122"/>
            </a:endParaRPr>
          </a:p>
        </p:txBody>
      </p:sp>
      <p:sp>
        <p:nvSpPr>
          <p:cNvPr id="95234" name="文本框 3"/>
          <p:cNvSpPr txBox="1">
            <a:spLocks noChangeArrowheads="1"/>
          </p:cNvSpPr>
          <p:nvPr/>
        </p:nvSpPr>
        <p:spPr bwMode="auto">
          <a:xfrm>
            <a:off x="323850" y="1054100"/>
            <a:ext cx="8208963" cy="4800600"/>
          </a:xfrm>
          <a:prstGeom prst="rect">
            <a:avLst/>
          </a:prstGeom>
          <a:noFill/>
          <a:ln w="9525">
            <a:noFill/>
            <a:miter lim="800000"/>
          </a:ln>
        </p:spPr>
        <p:txBody>
          <a:bodyPr>
            <a:spAutoFit/>
          </a:bodyPr>
          <a:lstStyle/>
          <a:p>
            <a:r>
              <a:rPr lang="zh-CN" altLang="en-US" sz="3600"/>
              <a:t>                  </a:t>
            </a:r>
            <a:endParaRPr lang="en-US" altLang="zh-CN" sz="3600"/>
          </a:p>
          <a:p>
            <a:endParaRPr lang="en-US" altLang="zh-CN" sz="3600"/>
          </a:p>
          <a:p>
            <a:endParaRPr lang="en-US" altLang="zh-CN" sz="3600"/>
          </a:p>
          <a:p>
            <a:endParaRPr lang="en-US" altLang="zh-CN" sz="3600"/>
          </a:p>
          <a:p>
            <a:r>
              <a:rPr lang="zh-CN" altLang="en-US" sz="5400">
                <a:latin typeface="Times New Roman" panose="02020603050405020304" pitchFamily="18" charset="0"/>
                <a:sym typeface="Symbol" pitchFamily="18" charset="2"/>
              </a:rPr>
              <a:t></a:t>
            </a:r>
            <a:r>
              <a:rPr lang="en-US" altLang="zh-CN" sz="2800">
                <a:latin typeface="Times New Roman" panose="02020603050405020304" pitchFamily="18" charset="0"/>
                <a:sym typeface="Symbol" pitchFamily="18" charset="2"/>
              </a:rPr>
              <a:t>a1,a2,…,an</a:t>
            </a:r>
            <a:r>
              <a:rPr lang="zh-CN" altLang="en-US" sz="2800">
                <a:latin typeface="Times New Roman" panose="02020603050405020304" pitchFamily="18" charset="0"/>
                <a:sym typeface="Symbol" pitchFamily="18" charset="2"/>
              </a:rPr>
              <a:t> </a:t>
            </a:r>
            <a:r>
              <a:rPr lang="zh-CN" altLang="en-US" sz="4400">
                <a:latin typeface="Times New Roman" panose="02020603050405020304" pitchFamily="18" charset="0"/>
                <a:sym typeface="Symbol" pitchFamily="18" charset="2"/>
              </a:rPr>
              <a:t>（</a:t>
            </a:r>
            <a:r>
              <a:rPr lang="en-US" altLang="zh-CN" sz="4400">
                <a:latin typeface="Times New Roman" panose="02020603050405020304" pitchFamily="18" charset="0"/>
                <a:sym typeface="Symbol" pitchFamily="18" charset="2"/>
              </a:rPr>
              <a:t>r</a:t>
            </a:r>
            <a:r>
              <a:rPr lang="zh-CN" altLang="en-US" sz="4400">
                <a:latin typeface="Times New Roman" panose="02020603050405020304" pitchFamily="18" charset="0"/>
                <a:sym typeface="Symbol" pitchFamily="18" charset="2"/>
              </a:rPr>
              <a:t>）</a:t>
            </a:r>
            <a:r>
              <a:rPr lang="zh-CN" altLang="en-US" sz="3600">
                <a:latin typeface="Times New Roman" panose="02020603050405020304" pitchFamily="18" charset="0"/>
                <a:sym typeface="Symbol" pitchFamily="18" charset="2"/>
              </a:rPr>
              <a:t>的运算结果：</a:t>
            </a:r>
            <a:endParaRPr lang="en-US" altLang="zh-CN" sz="3600">
              <a:latin typeface="Times New Roman" panose="02020603050405020304" pitchFamily="18" charset="0"/>
              <a:sym typeface="Symbol" pitchFamily="18" charset="2"/>
            </a:endParaRPr>
          </a:p>
          <a:p>
            <a:r>
              <a:rPr lang="zh-CN" altLang="en-US" sz="3600">
                <a:latin typeface="Times New Roman" panose="02020603050405020304" pitchFamily="18" charset="0"/>
                <a:sym typeface="Symbol" pitchFamily="18" charset="2"/>
              </a:rPr>
              <a:t>例：</a:t>
            </a:r>
            <a:r>
              <a:rPr lang="en-US" altLang="zh-CN" sz="3200" baseline="-25000">
                <a:latin typeface="Times New Roman" panose="02020603050405020304" pitchFamily="18" charset="0"/>
              </a:rPr>
              <a:t>A,C</a:t>
            </a:r>
            <a:r>
              <a:rPr lang="en-US" altLang="zh-CN" sz="3600">
                <a:latin typeface="Times New Roman" panose="02020603050405020304" pitchFamily="18" charset="0"/>
              </a:rPr>
              <a:t> (</a:t>
            </a:r>
            <a:r>
              <a:rPr lang="en-US" altLang="zh-CN" sz="3600" i="1">
                <a:latin typeface="Times New Roman" panose="02020603050405020304" pitchFamily="18" charset="0"/>
              </a:rPr>
              <a:t>r</a:t>
            </a:r>
            <a:r>
              <a:rPr lang="en-US" altLang="zh-CN" sz="3600">
                <a:latin typeface="Times New Roman" panose="02020603050405020304" pitchFamily="18" charset="0"/>
              </a:rPr>
              <a:t>)</a:t>
            </a:r>
            <a:endParaRPr lang="en-US" altLang="zh-CN" sz="3600">
              <a:latin typeface="Times New Roman" panose="02020603050405020304" pitchFamily="18" charset="0"/>
            </a:endParaRPr>
          </a:p>
          <a:p>
            <a:endParaRPr lang="en-US" altLang="zh-CN" sz="3600"/>
          </a:p>
          <a:p>
            <a:endParaRPr lang="zh-CN" altLang="en-US" sz="3600"/>
          </a:p>
        </p:txBody>
      </p:sp>
      <p:pic>
        <p:nvPicPr>
          <p:cNvPr id="95235" name="图片 1"/>
          <p:cNvPicPr>
            <a:picLocks noChangeAspect="1"/>
          </p:cNvPicPr>
          <p:nvPr/>
        </p:nvPicPr>
        <p:blipFill>
          <a:blip r:embed="rId1" cstate="print"/>
          <a:srcRect/>
          <a:stretch>
            <a:fillRect/>
          </a:stretch>
        </p:blipFill>
        <p:spPr bwMode="auto">
          <a:xfrm>
            <a:off x="4103688" y="536575"/>
            <a:ext cx="2420937" cy="2762250"/>
          </a:xfrm>
          <a:prstGeom prst="rect">
            <a:avLst/>
          </a:prstGeom>
          <a:noFill/>
          <a:ln w="9525">
            <a:noFill/>
            <a:miter lim="800000"/>
            <a:headEnd/>
            <a:tailEnd/>
          </a:ln>
        </p:spPr>
      </p:pic>
      <p:pic>
        <p:nvPicPr>
          <p:cNvPr id="95236" name="图片 5"/>
          <p:cNvPicPr>
            <a:picLocks noChangeAspect="1"/>
          </p:cNvPicPr>
          <p:nvPr/>
        </p:nvPicPr>
        <p:blipFill>
          <a:blip r:embed="rId2" cstate="print"/>
          <a:srcRect/>
          <a:stretch>
            <a:fillRect/>
          </a:stretch>
        </p:blipFill>
        <p:spPr bwMode="auto">
          <a:xfrm>
            <a:off x="2987675" y="4221163"/>
            <a:ext cx="1558925" cy="2284412"/>
          </a:xfrm>
          <a:prstGeom prst="rect">
            <a:avLst/>
          </a:prstGeom>
          <a:noFill/>
          <a:ln w="9525">
            <a:noFill/>
            <a:miter lim="800000"/>
            <a:headEnd/>
            <a:tailEnd/>
          </a:ln>
        </p:spPr>
      </p:pic>
      <p:sp>
        <p:nvSpPr>
          <p:cNvPr id="95237" name="文本框 4"/>
          <p:cNvSpPr txBox="1">
            <a:spLocks noChangeArrowheads="1"/>
          </p:cNvSpPr>
          <p:nvPr/>
        </p:nvSpPr>
        <p:spPr bwMode="auto">
          <a:xfrm>
            <a:off x="5003800" y="4298950"/>
            <a:ext cx="3956050" cy="2030413"/>
          </a:xfrm>
          <a:prstGeom prst="rect">
            <a:avLst/>
          </a:prstGeom>
          <a:noFill/>
          <a:ln w="9525">
            <a:noFill/>
            <a:miter lim="800000"/>
          </a:ln>
        </p:spPr>
        <p:txBody>
          <a:bodyPr>
            <a:spAutoFit/>
          </a:bodyPr>
          <a:lstStyle/>
          <a:p>
            <a:r>
              <a:rPr lang="zh-CN" altLang="en-US" sz="3600"/>
              <a:t>获得指定属性的所有元组，结果中除去重复的元组。</a:t>
            </a:r>
            <a:endParaRPr lang="en-US" altLang="zh-CN" sz="3600"/>
          </a:p>
          <a:p>
            <a:endParaRPr lang="zh-CN" altLang="en-US"/>
          </a:p>
        </p:txBody>
      </p:sp>
      <p:sp>
        <p:nvSpPr>
          <p:cNvPr id="7" name="Rectangle 4"/>
          <p:cNvSpPr txBox="1">
            <a:spLocks noChangeArrowheads="1"/>
          </p:cNvSpPr>
          <p:nvPr/>
        </p:nvSpPr>
        <p:spPr>
          <a:xfrm>
            <a:off x="684213" y="1293813"/>
            <a:ext cx="6861175" cy="1055687"/>
          </a:xfrm>
          <a:prstGeom prst="rect">
            <a:avLst/>
          </a:prstGeom>
          <a:noFill/>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lnSpc>
                <a:spcPct val="90000"/>
              </a:lnSpc>
              <a:defRPr/>
            </a:pPr>
            <a:r>
              <a:rPr lang="zh-CN" altLang="en-US" kern="0" dirty="0">
                <a:ea typeface="宋体" charset="-122"/>
              </a:rPr>
              <a:t>已知关系 </a:t>
            </a:r>
            <a:r>
              <a:rPr lang="en-US" altLang="zh-CN" kern="0" dirty="0">
                <a:ea typeface="宋体" charset="-122"/>
              </a:rPr>
              <a:t>r</a:t>
            </a:r>
            <a:endParaRPr lang="en-US" altLang="zh-CN" kern="0" dirty="0">
              <a:ea typeface="宋体"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44488" y="-11113"/>
            <a:ext cx="8229601" cy="503238"/>
          </a:xfrm>
          <a:prstGeom prst="rect">
            <a:avLst/>
          </a:prstGeom>
          <a:noFill/>
          <a:ln>
            <a:noFill/>
          </a:ln>
          <a:effectLst/>
        </p:spPr>
        <p:txBody>
          <a:bodyPr anchor="ctr"/>
          <a:lstStyle/>
          <a:p>
            <a:pPr eaLnBrk="0" hangingPunct="0">
              <a:defRPr/>
            </a:pPr>
            <a:br>
              <a:rPr lang="en-US" altLang="zh-CN" sz="4400" b="1" dirty="0">
                <a:solidFill>
                  <a:schemeClr val="tx2"/>
                </a:solidFill>
                <a:effectLst>
                  <a:outerShdw blurRad="38100" dist="38100" dir="2700000" algn="tl">
                    <a:srgbClr val="000000"/>
                  </a:outerShdw>
                </a:effectLst>
                <a:latin typeface="黑体" pitchFamily="49" charset="-122"/>
              </a:rPr>
            </a:br>
            <a:r>
              <a:rPr lang="zh-CN" altLang="en-US" sz="3600" b="1" dirty="0">
                <a:solidFill>
                  <a:schemeClr val="tx2"/>
                </a:solidFill>
                <a:effectLst>
                  <a:outerShdw blurRad="38100" dist="38100" dir="2700000" algn="tl">
                    <a:srgbClr val="000000"/>
                  </a:outerShdw>
                </a:effectLst>
                <a:latin typeface="黑体" pitchFamily="49" charset="-122"/>
              </a:rPr>
              <a:t>自然连接运算</a:t>
            </a:r>
            <a:endParaRPr lang="en-US" altLang="zh-CN" sz="4400" b="1" dirty="0">
              <a:solidFill>
                <a:schemeClr val="tx2"/>
              </a:solidFill>
              <a:effectLst>
                <a:outerShdw blurRad="38100" dist="38100" dir="2700000" algn="tl">
                  <a:srgbClr val="000000"/>
                </a:outerShdw>
              </a:effectLst>
              <a:latin typeface="黑体" pitchFamily="49" charset="-122"/>
            </a:endParaRPr>
          </a:p>
        </p:txBody>
      </p:sp>
      <p:sp>
        <p:nvSpPr>
          <p:cNvPr id="96258" name="文本框 3"/>
          <p:cNvSpPr txBox="1">
            <a:spLocks noChangeArrowheads="1"/>
          </p:cNvSpPr>
          <p:nvPr/>
        </p:nvSpPr>
        <p:spPr bwMode="auto">
          <a:xfrm>
            <a:off x="107950" y="1025525"/>
            <a:ext cx="4776788" cy="2862263"/>
          </a:xfrm>
          <a:prstGeom prst="rect">
            <a:avLst/>
          </a:prstGeom>
          <a:noFill/>
          <a:ln w="9525">
            <a:noFill/>
            <a:miter lim="800000"/>
          </a:ln>
        </p:spPr>
        <p:txBody>
          <a:bodyPr>
            <a:spAutoFit/>
          </a:bodyPr>
          <a:lstStyle/>
          <a:p>
            <a:r>
              <a:rPr lang="zh-CN" altLang="en-US" sz="3600"/>
              <a:t>          </a:t>
            </a:r>
            <a:endParaRPr lang="en-US" altLang="zh-CN" sz="3600"/>
          </a:p>
          <a:p>
            <a:endParaRPr lang="en-US" altLang="zh-CN" sz="3600"/>
          </a:p>
          <a:p>
            <a:endParaRPr lang="en-US" altLang="zh-CN" sz="3600"/>
          </a:p>
          <a:p>
            <a:endParaRPr lang="en-US" altLang="zh-CN" sz="3600"/>
          </a:p>
          <a:p>
            <a:r>
              <a:rPr lang="zh-CN" altLang="en-US" sz="3600"/>
              <a:t>求</a:t>
            </a:r>
            <a:r>
              <a:rPr lang="en-US" altLang="zh-CN" sz="3600" i="1"/>
              <a:t>r</a:t>
            </a:r>
            <a:r>
              <a:rPr lang="en-US" altLang="zh-CN" sz="3600"/>
              <a:t>     </a:t>
            </a:r>
            <a:r>
              <a:rPr lang="en-US" altLang="zh-CN" sz="3600" i="1"/>
              <a:t>s </a:t>
            </a:r>
            <a:r>
              <a:rPr lang="zh-CN" altLang="en-US" sz="3600"/>
              <a:t>的运算结果：</a:t>
            </a:r>
            <a:endParaRPr lang="en-US" altLang="zh-CN" sz="3600"/>
          </a:p>
        </p:txBody>
      </p:sp>
      <p:pic>
        <p:nvPicPr>
          <p:cNvPr id="96259" name="图片 8"/>
          <p:cNvPicPr>
            <a:picLocks noChangeAspect="1"/>
          </p:cNvPicPr>
          <p:nvPr/>
        </p:nvPicPr>
        <p:blipFill>
          <a:blip r:embed="rId1" cstate="print"/>
          <a:srcRect/>
          <a:stretch>
            <a:fillRect/>
          </a:stretch>
        </p:blipFill>
        <p:spPr bwMode="auto">
          <a:xfrm>
            <a:off x="215900" y="3937000"/>
            <a:ext cx="3708400" cy="2363788"/>
          </a:xfrm>
          <a:prstGeom prst="rect">
            <a:avLst/>
          </a:prstGeom>
          <a:noFill/>
          <a:ln w="9525">
            <a:noFill/>
            <a:miter lim="800000"/>
            <a:headEnd/>
            <a:tailEnd/>
          </a:ln>
        </p:spPr>
      </p:pic>
      <p:sp>
        <p:nvSpPr>
          <p:cNvPr id="96260" name="AutoShape 7"/>
          <p:cNvSpPr>
            <a:spLocks noChangeArrowheads="1"/>
          </p:cNvSpPr>
          <p:nvPr/>
        </p:nvSpPr>
        <p:spPr bwMode="auto">
          <a:xfrm rot="16200000" flipV="1">
            <a:off x="990601" y="3398837"/>
            <a:ext cx="322262" cy="360363"/>
          </a:xfrm>
          <a:prstGeom prst="flowChartCollate">
            <a:avLst/>
          </a:prstGeom>
          <a:noFill/>
          <a:ln w="25400">
            <a:solidFill>
              <a:schemeClr val="tx1"/>
            </a:solidFill>
            <a:miter lim="800000"/>
          </a:ln>
        </p:spPr>
        <p:txBody>
          <a:bodyPr wrap="none" anchor="ctr"/>
          <a:lstStyle/>
          <a:p>
            <a:endParaRPr lang="zh-CN" altLang="en-US">
              <a:latin typeface="Helvetica" pitchFamily="34" charset="0"/>
            </a:endParaRPr>
          </a:p>
        </p:txBody>
      </p:sp>
      <p:sp>
        <p:nvSpPr>
          <p:cNvPr id="96261" name="文本框 10"/>
          <p:cNvSpPr txBox="1">
            <a:spLocks noChangeArrowheads="1"/>
          </p:cNvSpPr>
          <p:nvPr/>
        </p:nvSpPr>
        <p:spPr bwMode="auto">
          <a:xfrm>
            <a:off x="3924300" y="3740150"/>
            <a:ext cx="5340350" cy="2862263"/>
          </a:xfrm>
          <a:prstGeom prst="rect">
            <a:avLst/>
          </a:prstGeom>
          <a:noFill/>
          <a:ln w="9525">
            <a:noFill/>
            <a:miter lim="800000"/>
          </a:ln>
        </p:spPr>
        <p:txBody>
          <a:bodyPr>
            <a:spAutoFit/>
          </a:bodyPr>
          <a:lstStyle/>
          <a:p>
            <a:r>
              <a:rPr lang="zh-CN" altLang="en-US" sz="3600"/>
              <a:t>得到两个关系中具有相同属性名且属性值是相同的元组对组成新的元组，其中属性名相同的列不重复出现。</a:t>
            </a:r>
            <a:endParaRPr lang="zh-CN" altLang="en-US" sz="3600"/>
          </a:p>
        </p:txBody>
      </p:sp>
      <p:pic>
        <p:nvPicPr>
          <p:cNvPr id="96262" name="图片 1"/>
          <p:cNvPicPr>
            <a:picLocks noChangeAspect="1"/>
          </p:cNvPicPr>
          <p:nvPr/>
        </p:nvPicPr>
        <p:blipFill>
          <a:blip r:embed="rId2" cstate="print"/>
          <a:srcRect/>
          <a:stretch>
            <a:fillRect/>
          </a:stretch>
        </p:blipFill>
        <p:spPr bwMode="auto">
          <a:xfrm>
            <a:off x="4291013" y="492125"/>
            <a:ext cx="2701925" cy="2579688"/>
          </a:xfrm>
          <a:prstGeom prst="rect">
            <a:avLst/>
          </a:prstGeom>
          <a:noFill/>
          <a:ln w="9525">
            <a:noFill/>
            <a:miter lim="800000"/>
            <a:headEnd/>
            <a:tailEnd/>
          </a:ln>
        </p:spPr>
      </p:pic>
      <p:pic>
        <p:nvPicPr>
          <p:cNvPr id="96263" name="图片 5"/>
          <p:cNvPicPr>
            <a:picLocks noChangeAspect="1"/>
          </p:cNvPicPr>
          <p:nvPr/>
        </p:nvPicPr>
        <p:blipFill>
          <a:blip r:embed="rId3" cstate="print"/>
          <a:srcRect/>
          <a:stretch>
            <a:fillRect/>
          </a:stretch>
        </p:blipFill>
        <p:spPr bwMode="auto">
          <a:xfrm>
            <a:off x="7451725" y="492125"/>
            <a:ext cx="1277938" cy="1798638"/>
          </a:xfrm>
          <a:prstGeom prst="rect">
            <a:avLst/>
          </a:prstGeom>
          <a:noFill/>
          <a:ln w="9525">
            <a:noFill/>
            <a:miter lim="800000"/>
            <a:headEnd/>
            <a:tailEnd/>
          </a:ln>
        </p:spPr>
      </p:pic>
      <p:sp>
        <p:nvSpPr>
          <p:cNvPr id="12" name="Rectangle 4"/>
          <p:cNvSpPr txBox="1">
            <a:spLocks noChangeArrowheads="1"/>
          </p:cNvSpPr>
          <p:nvPr/>
        </p:nvSpPr>
        <p:spPr>
          <a:xfrm>
            <a:off x="592138" y="1112838"/>
            <a:ext cx="6861175" cy="1055687"/>
          </a:xfrm>
          <a:prstGeom prst="rect">
            <a:avLst/>
          </a:prstGeom>
          <a:noFill/>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lnSpc>
                <a:spcPct val="90000"/>
              </a:lnSpc>
              <a:defRPr/>
            </a:pPr>
            <a:r>
              <a:rPr lang="zh-CN" altLang="en-US" kern="0" dirty="0">
                <a:ea typeface="宋体" charset="-122"/>
              </a:rPr>
              <a:t>已知关系 </a:t>
            </a:r>
            <a:r>
              <a:rPr lang="en-US" altLang="zh-CN" kern="0" dirty="0">
                <a:ea typeface="宋体" charset="-122"/>
              </a:rPr>
              <a:t>r, s</a:t>
            </a:r>
            <a:endParaRPr lang="en-US" altLang="zh-CN" kern="0" dirty="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Rectangle 2"/>
          <p:cNvSpPr>
            <a:spLocks noGrp="1" noRot="1" noChangeArrowheads="1"/>
          </p:cNvSpPr>
          <p:nvPr>
            <p:ph type="title"/>
          </p:nvPr>
        </p:nvSpPr>
        <p:spPr>
          <a:xfrm>
            <a:off x="179388" y="0"/>
            <a:ext cx="3719512" cy="1093788"/>
          </a:xfrm>
        </p:spPr>
        <p:txBody>
          <a:bodyPr/>
          <a:lstStyle/>
          <a:p>
            <a:pPr>
              <a:defRPr/>
            </a:pPr>
            <a:r>
              <a:rPr lang="en-US" altLang="zh-CN" sz="4000" dirty="0">
                <a:latin typeface="黑体" pitchFamily="49" charset="-122"/>
                <a:ea typeface="黑体" pitchFamily="49" charset="-122"/>
              </a:rPr>
              <a:t>SQL</a:t>
            </a:r>
            <a:r>
              <a:rPr lang="zh-CN" altLang="en-US" sz="4000" dirty="0">
                <a:latin typeface="黑体" pitchFamily="49" charset="-122"/>
                <a:ea typeface="黑体" pitchFamily="49" charset="-122"/>
              </a:rPr>
              <a:t>语言</a:t>
            </a:r>
            <a:endParaRPr lang="en-US" altLang="zh-CN" sz="4000" dirty="0">
              <a:latin typeface="黑体" pitchFamily="49" charset="-122"/>
              <a:ea typeface="黑体" pitchFamily="49" charset="-122"/>
            </a:endParaRPr>
          </a:p>
        </p:txBody>
      </p:sp>
      <p:sp>
        <p:nvSpPr>
          <p:cNvPr id="206851" name="Rectangle 3"/>
          <p:cNvSpPr>
            <a:spLocks noGrp="1" noChangeArrowheads="1"/>
          </p:cNvSpPr>
          <p:nvPr>
            <p:ph idx="1"/>
          </p:nvPr>
        </p:nvSpPr>
        <p:spPr>
          <a:xfrm>
            <a:off x="0" y="1093788"/>
            <a:ext cx="8964613" cy="5040312"/>
          </a:xfrm>
        </p:spPr>
        <p:txBody>
          <a:bodyPr>
            <a:normAutofit/>
          </a:bodyPr>
          <a:lstStyle/>
          <a:p>
            <a:pPr marL="420370" indent="-384175" fontAlgn="auto">
              <a:lnSpc>
                <a:spcPct val="150000"/>
              </a:lnSpc>
              <a:spcAft>
                <a:spcPts val="0"/>
              </a:spcAft>
              <a:buFont typeface="Wingdings 2" panose="05020102010507070707"/>
              <a:buChar char=""/>
              <a:defRPr/>
            </a:pPr>
            <a:r>
              <a:rPr lang="en-US" altLang="zh-CN" sz="2800" dirty="0">
                <a:latin typeface="+mn-ea"/>
              </a:rPr>
              <a:t>SQL</a:t>
            </a:r>
            <a:r>
              <a:rPr lang="zh-CN" altLang="en-US" sz="2800" dirty="0">
                <a:latin typeface="+mn-ea"/>
              </a:rPr>
              <a:t>（</a:t>
            </a:r>
            <a:r>
              <a:rPr lang="en-US" altLang="zh-CN" sz="2800" dirty="0">
                <a:latin typeface="+mn-ea"/>
              </a:rPr>
              <a:t>Structured Query Language</a:t>
            </a:r>
            <a:r>
              <a:rPr lang="zh-CN" altLang="en-US" sz="2800" dirty="0">
                <a:latin typeface="+mn-ea"/>
              </a:rPr>
              <a:t>）结构化查询语言</a:t>
            </a:r>
            <a:endParaRPr lang="en-US" altLang="zh-CN" sz="2800" dirty="0">
              <a:latin typeface="+mn-ea"/>
            </a:endParaRPr>
          </a:p>
          <a:p>
            <a:pPr marL="420370" indent="-384175" fontAlgn="auto">
              <a:lnSpc>
                <a:spcPct val="150000"/>
              </a:lnSpc>
              <a:spcAft>
                <a:spcPts val="0"/>
              </a:spcAft>
              <a:buFont typeface="Wingdings 2" panose="05020102010507070707"/>
              <a:buChar char=""/>
              <a:defRPr/>
            </a:pPr>
            <a:r>
              <a:rPr lang="zh-CN" altLang="en-US" sz="2800" dirty="0">
                <a:latin typeface="+mn-ea"/>
              </a:rPr>
              <a:t>最早是</a:t>
            </a:r>
            <a:r>
              <a:rPr lang="en-US" altLang="zh-CN" sz="2800" dirty="0">
                <a:latin typeface="+mn-ea"/>
              </a:rPr>
              <a:t>IBM</a:t>
            </a:r>
            <a:r>
              <a:rPr lang="zh-CN" altLang="en-US" sz="2800" dirty="0">
                <a:latin typeface="+mn-ea"/>
              </a:rPr>
              <a:t>为其关系数据库管理系统</a:t>
            </a:r>
            <a:r>
              <a:rPr lang="en-US" altLang="zh-CN" sz="2800" dirty="0">
                <a:latin typeface="+mn-ea"/>
              </a:rPr>
              <a:t>System R</a:t>
            </a:r>
            <a:r>
              <a:rPr lang="zh-CN" altLang="en-US" sz="2800" dirty="0">
                <a:latin typeface="+mn-ea"/>
              </a:rPr>
              <a:t>开发的一种查询语言</a:t>
            </a:r>
            <a:endParaRPr lang="en-US" altLang="zh-CN" sz="2800" dirty="0">
              <a:latin typeface="+mn-ea"/>
            </a:endParaRPr>
          </a:p>
          <a:p>
            <a:pPr marL="420370" indent="-384175" fontAlgn="auto">
              <a:lnSpc>
                <a:spcPct val="150000"/>
              </a:lnSpc>
              <a:spcAft>
                <a:spcPts val="0"/>
              </a:spcAft>
              <a:buFont typeface="Wingdings 2" panose="05020102010507070707"/>
              <a:buChar char=""/>
              <a:defRPr/>
            </a:pPr>
            <a:r>
              <a:rPr lang="en-US" altLang="zh-CN" sz="2800" dirty="0"/>
              <a:t>SQL</a:t>
            </a:r>
            <a:r>
              <a:rPr lang="zh-CN" altLang="en-US" sz="2800" dirty="0"/>
              <a:t>为关系型数据库的标准语言</a:t>
            </a:r>
            <a:endParaRPr lang="zh-CN" altLang="en-US" sz="2800" dirty="0"/>
          </a:p>
          <a:p>
            <a:pPr marL="420370" indent="-384175" fontAlgn="auto">
              <a:lnSpc>
                <a:spcPct val="150000"/>
              </a:lnSpc>
              <a:spcAft>
                <a:spcPts val="0"/>
              </a:spcAft>
              <a:buFont typeface="Wingdings 2" panose="05020102010507070707"/>
              <a:buChar char=""/>
              <a:defRPr/>
            </a:pPr>
            <a:r>
              <a:rPr lang="zh-CN" altLang="en-US" sz="2800" dirty="0"/>
              <a:t>访问数据库的应用程序都使用</a:t>
            </a:r>
            <a:r>
              <a:rPr lang="en-US" altLang="zh-CN" sz="2800" dirty="0"/>
              <a:t>SQL</a:t>
            </a:r>
            <a:r>
              <a:rPr lang="zh-CN" altLang="en-US" sz="2800" dirty="0"/>
              <a:t>对数据库操作</a:t>
            </a:r>
            <a:endParaRPr lang="en-US" altLang="zh-CN" sz="2800" dirty="0">
              <a:latin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23850" y="49213"/>
            <a:ext cx="8820150" cy="1022350"/>
          </a:xfrm>
        </p:spPr>
        <p:txBody>
          <a:bodyPr/>
          <a:lstStyle/>
          <a:p>
            <a:pPr>
              <a:defRPr/>
            </a:pPr>
            <a:r>
              <a:rPr lang="en-US" altLang="zh-CN" sz="3600" dirty="0"/>
              <a:t>SQL </a:t>
            </a:r>
            <a:r>
              <a:rPr lang="zh-CN" altLang="en-US" sz="3600" dirty="0"/>
              <a:t>语言（</a:t>
            </a:r>
            <a:r>
              <a:rPr lang="en-US" altLang="zh-CN" sz="3600" dirty="0"/>
              <a:t>Structured Query Language</a:t>
            </a:r>
            <a:r>
              <a:rPr lang="zh-CN" altLang="en-US" sz="3600" dirty="0"/>
              <a:t>） </a:t>
            </a:r>
            <a:endParaRPr lang="zh-CN" altLang="en-US" sz="3600" dirty="0"/>
          </a:p>
        </p:txBody>
      </p:sp>
      <p:sp>
        <p:nvSpPr>
          <p:cNvPr id="167939" name="Rectangle 3"/>
          <p:cNvSpPr>
            <a:spLocks noGrp="1" noChangeArrowheads="1"/>
          </p:cNvSpPr>
          <p:nvPr>
            <p:ph idx="1"/>
          </p:nvPr>
        </p:nvSpPr>
        <p:spPr>
          <a:xfrm>
            <a:off x="179388" y="1071563"/>
            <a:ext cx="8964612" cy="4786312"/>
          </a:xfrm>
        </p:spPr>
        <p:txBody>
          <a:bodyPr>
            <a:normAutofit lnSpcReduction="10000"/>
          </a:bodyPr>
          <a:lstStyle/>
          <a:p>
            <a:pPr marL="420370" indent="-384175" fontAlgn="auto">
              <a:lnSpc>
                <a:spcPct val="150000"/>
              </a:lnSpc>
              <a:spcAft>
                <a:spcPts val="0"/>
              </a:spcAft>
              <a:buFont typeface="Wingdings 2" panose="05020102010507070707"/>
              <a:buChar char=""/>
              <a:defRPr/>
            </a:pPr>
            <a:r>
              <a:rPr lang="zh-CN" altLang="en-US" sz="2800" dirty="0"/>
              <a:t>一般的程序设计语言，如</a:t>
            </a:r>
            <a:r>
              <a:rPr lang="en-US" altLang="zh-CN" sz="2800" dirty="0"/>
              <a:t>C</a:t>
            </a:r>
            <a:r>
              <a:rPr lang="zh-CN" altLang="en-US" sz="2800" dirty="0"/>
              <a:t>、</a:t>
            </a:r>
            <a:r>
              <a:rPr lang="en-US" altLang="zh-CN" sz="2800" dirty="0"/>
              <a:t>Java</a:t>
            </a:r>
            <a:r>
              <a:rPr lang="zh-CN" altLang="en-US" sz="2800" dirty="0"/>
              <a:t>等语言，缺乏对数据库的操作，通过</a:t>
            </a:r>
            <a:r>
              <a:rPr lang="en-US" altLang="zh-CN" sz="2800" dirty="0"/>
              <a:t>SQL</a:t>
            </a:r>
            <a:r>
              <a:rPr lang="zh-CN" altLang="en-US" sz="2800" dirty="0"/>
              <a:t>语言扩展实现对数据库操作的能力。</a:t>
            </a:r>
            <a:endParaRPr lang="en-US" altLang="zh-CN" sz="2800" dirty="0"/>
          </a:p>
          <a:p>
            <a:pPr marL="420370" indent="-384175" fontAlgn="auto">
              <a:lnSpc>
                <a:spcPct val="150000"/>
              </a:lnSpc>
              <a:spcAft>
                <a:spcPts val="0"/>
              </a:spcAft>
              <a:buFont typeface="Wingdings 2" panose="05020102010507070707"/>
              <a:buChar char=""/>
              <a:defRPr/>
            </a:pPr>
            <a:r>
              <a:rPr lang="zh-CN" altLang="en-US" sz="2800" dirty="0"/>
              <a:t>数据库应用设计可以采用：</a:t>
            </a:r>
            <a:endParaRPr lang="en-US" altLang="zh-CN" sz="2800" dirty="0"/>
          </a:p>
          <a:p>
            <a:pPr marL="36830" indent="0" fontAlgn="auto">
              <a:lnSpc>
                <a:spcPct val="150000"/>
              </a:lnSpc>
              <a:spcAft>
                <a:spcPts val="0"/>
              </a:spcAft>
              <a:buFont typeface="Wingdings" panose="05000000000000000000" pitchFamily="2" charset="2"/>
              <a:buNone/>
              <a:defRPr/>
            </a:pPr>
            <a:r>
              <a:rPr lang="zh-CN" altLang="en-US" sz="2800" dirty="0"/>
              <a:t>  （</a:t>
            </a:r>
            <a:r>
              <a:rPr lang="en-US" altLang="zh-CN" sz="2800" dirty="0"/>
              <a:t>1</a:t>
            </a:r>
            <a:r>
              <a:rPr lang="zh-CN" altLang="en-US" sz="2800" dirty="0"/>
              <a:t>）在应用程序的编程语言中嵌入</a:t>
            </a:r>
            <a:r>
              <a:rPr lang="en-US" altLang="zh-CN" sz="2800" dirty="0"/>
              <a:t>SQL</a:t>
            </a:r>
            <a:endParaRPr lang="en-US" altLang="zh-CN" sz="2800" dirty="0"/>
          </a:p>
          <a:p>
            <a:pPr marL="36830" indent="0" fontAlgn="auto">
              <a:lnSpc>
                <a:spcPct val="150000"/>
              </a:lnSpc>
              <a:spcAft>
                <a:spcPts val="0"/>
              </a:spcAft>
              <a:buFont typeface="Wingdings" panose="05000000000000000000" pitchFamily="2" charset="2"/>
              <a:buNone/>
              <a:defRPr/>
            </a:pPr>
            <a:r>
              <a:rPr lang="en-US" altLang="zh-CN" sz="2800" dirty="0"/>
              <a:t>     </a:t>
            </a:r>
            <a:r>
              <a:rPr lang="zh-CN" altLang="en-US" sz="2800" dirty="0"/>
              <a:t>此时编程语言被称为宿主语言（</a:t>
            </a:r>
            <a:r>
              <a:rPr lang="en-US" altLang="zh-CN" sz="2800" dirty="0"/>
              <a:t>Host Language）</a:t>
            </a:r>
            <a:endParaRPr lang="en-US" altLang="zh-CN" sz="2800" dirty="0"/>
          </a:p>
          <a:p>
            <a:pPr marL="36830" indent="0" fontAlgn="auto">
              <a:lnSpc>
                <a:spcPct val="150000"/>
              </a:lnSpc>
              <a:spcAft>
                <a:spcPts val="0"/>
              </a:spcAft>
              <a:buFont typeface="Wingdings" panose="05000000000000000000" pitchFamily="2" charset="2"/>
              <a:buNone/>
              <a:defRPr/>
            </a:pPr>
            <a:r>
              <a:rPr lang="zh-CN" altLang="en-US" sz="2800" dirty="0"/>
              <a:t>  </a:t>
            </a:r>
            <a:r>
              <a:rPr lang="en-US" altLang="zh-CN" sz="2800" dirty="0"/>
              <a:t>(2) </a:t>
            </a:r>
            <a:r>
              <a:rPr lang="zh-CN" altLang="en-US" sz="2800" dirty="0"/>
              <a:t>通过专门的接口来使用</a:t>
            </a:r>
            <a:r>
              <a:rPr lang="en-US" altLang="zh-CN" sz="2800" dirty="0"/>
              <a:t>SQL</a:t>
            </a:r>
            <a:endParaRPr lang="en-US" altLang="zh-CN" sz="2800" dirty="0">
              <a:latin typeface="+mn-ea"/>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数据库文件读写</a:t>
            </a:r>
            <a:endParaRPr lang="zh-CN" altLang="en-US" dirty="0"/>
          </a:p>
        </p:txBody>
      </p:sp>
      <p:sp>
        <p:nvSpPr>
          <p:cNvPr id="3" name="内容占位符 2"/>
          <p:cNvSpPr>
            <a:spLocks noGrp="1"/>
          </p:cNvSpPr>
          <p:nvPr>
            <p:ph idx="1"/>
          </p:nvPr>
        </p:nvSpPr>
        <p:spPr>
          <a:xfrm>
            <a:off x="1066800" y="1981200"/>
            <a:ext cx="8077200" cy="4114800"/>
          </a:xfrm>
        </p:spPr>
        <p:txBody>
          <a:bodyPr>
            <a:normAutofit fontScale="55000" lnSpcReduction="20000"/>
          </a:bodyPr>
          <a:lstStyle/>
          <a:p>
            <a:r>
              <a:rPr lang="en-US" altLang="zh-CN" dirty="0" err="1"/>
              <a:t>example.db</a:t>
            </a:r>
            <a:r>
              <a:rPr lang="en-US" altLang="zh-CN" dirty="0"/>
              <a:t> </a:t>
            </a:r>
            <a:r>
              <a:rPr lang="zh-CN" altLang="en-US" dirty="0"/>
              <a:t>是</a:t>
            </a:r>
            <a:r>
              <a:rPr lang="en-US" altLang="zh-CN" dirty="0" err="1"/>
              <a:t>sqlite</a:t>
            </a:r>
            <a:r>
              <a:rPr lang="zh-CN" altLang="en-US" dirty="0"/>
              <a:t>数据库</a:t>
            </a:r>
            <a:r>
              <a:rPr lang="en-US" altLang="zh-CN" dirty="0"/>
              <a:t>  </a:t>
            </a:r>
            <a:endParaRPr lang="en-US" altLang="zh-CN" dirty="0"/>
          </a:p>
          <a:p>
            <a:r>
              <a:rPr lang="zh-CN" altLang="en-US" dirty="0"/>
              <a:t>使用</a:t>
            </a:r>
            <a:r>
              <a:rPr lang="en-US" altLang="zh-CN" dirty="0"/>
              <a:t> </a:t>
            </a:r>
            <a:r>
              <a:rPr lang="en-US" altLang="zh-CN" dirty="0" err="1"/>
              <a:t>sqlalchemy</a:t>
            </a:r>
            <a:r>
              <a:rPr lang="zh-CN" altLang="en-US" dirty="0"/>
              <a:t>模块</a:t>
            </a:r>
            <a:endParaRPr lang="en-US" altLang="zh-CN" dirty="0"/>
          </a:p>
          <a:p>
            <a:endParaRPr lang="en-US" altLang="zh-CN" dirty="0"/>
          </a:p>
          <a:p>
            <a:r>
              <a:rPr lang="en-US" altLang="zh-CN" dirty="0"/>
              <a:t>from </a:t>
            </a:r>
            <a:r>
              <a:rPr lang="en-US" altLang="zh-CN" dirty="0" err="1"/>
              <a:t>sqlalchemy</a:t>
            </a:r>
            <a:r>
              <a:rPr lang="en-US" altLang="zh-CN" dirty="0"/>
              <a:t> import </a:t>
            </a:r>
            <a:r>
              <a:rPr lang="en-US" altLang="zh-CN" dirty="0" err="1"/>
              <a:t>create_engine</a:t>
            </a:r>
            <a:endParaRPr lang="en-US" altLang="zh-CN" dirty="0"/>
          </a:p>
          <a:p>
            <a:r>
              <a:rPr lang="en-US" altLang="zh-CN" dirty="0"/>
              <a:t>import pandas as </a:t>
            </a:r>
            <a:r>
              <a:rPr lang="en-US" altLang="zh-CN" dirty="0" err="1"/>
              <a:t>pd</a:t>
            </a:r>
            <a:endParaRPr lang="en-US" altLang="zh-CN" dirty="0"/>
          </a:p>
          <a:p>
            <a:r>
              <a:rPr lang="en-US" altLang="zh-CN" dirty="0"/>
              <a:t>from </a:t>
            </a:r>
            <a:r>
              <a:rPr lang="en-US" altLang="zh-CN" dirty="0" err="1"/>
              <a:t>plotly</a:t>
            </a:r>
            <a:r>
              <a:rPr lang="en-US" altLang="zh-CN" dirty="0"/>
              <a:t> import </a:t>
            </a:r>
            <a:r>
              <a:rPr lang="en-US" altLang="zh-CN" dirty="0" err="1"/>
              <a:t>figure_factory</a:t>
            </a:r>
            <a:r>
              <a:rPr lang="en-US" altLang="zh-CN" dirty="0"/>
              <a:t> as </a:t>
            </a:r>
            <a:r>
              <a:rPr lang="en-US" altLang="zh-CN" dirty="0" err="1"/>
              <a:t>FF</a:t>
            </a:r>
            <a:endParaRPr lang="en-US" altLang="zh-CN" dirty="0"/>
          </a:p>
          <a:p>
            <a:r>
              <a:rPr lang="en-US" altLang="zh-CN" dirty="0"/>
              <a:t>from </a:t>
            </a:r>
            <a:r>
              <a:rPr lang="en-US" altLang="zh-CN" dirty="0" err="1"/>
              <a:t>plotly.offline</a:t>
            </a:r>
            <a:r>
              <a:rPr lang="en-US" altLang="zh-CN" dirty="0"/>
              <a:t> import plot</a:t>
            </a:r>
            <a:endParaRPr lang="en-US" altLang="zh-CN" dirty="0"/>
          </a:p>
          <a:p>
            <a:r>
              <a:rPr lang="en-US" altLang="zh-CN" dirty="0"/>
              <a:t>engine = </a:t>
            </a:r>
            <a:r>
              <a:rPr lang="en-US" altLang="zh-CN" dirty="0" err="1"/>
              <a:t>create_engine</a:t>
            </a:r>
            <a:r>
              <a:rPr lang="en-US" altLang="zh-CN" dirty="0"/>
              <a:t>('</a:t>
            </a:r>
            <a:r>
              <a:rPr lang="en-US" altLang="zh-CN" dirty="0" err="1"/>
              <a:t>sqlite</a:t>
            </a:r>
            <a:r>
              <a:rPr lang="en-US" altLang="zh-CN" dirty="0"/>
              <a:t>:///</a:t>
            </a:r>
            <a:r>
              <a:rPr lang="en-US" altLang="zh-CN" dirty="0" err="1"/>
              <a:t>example.db</a:t>
            </a:r>
            <a:r>
              <a:rPr lang="en-US" altLang="zh-CN" dirty="0"/>
              <a:t>')</a:t>
            </a:r>
            <a:endParaRPr lang="en-US" altLang="zh-CN" dirty="0"/>
          </a:p>
          <a:p>
            <a:r>
              <a:rPr lang="en-US" altLang="zh-CN" dirty="0"/>
              <a:t>data=</a:t>
            </a:r>
            <a:r>
              <a:rPr lang="en-US" altLang="zh-CN" dirty="0" err="1"/>
              <a:t>pd.read_sql</a:t>
            </a:r>
            <a:r>
              <a:rPr lang="en-US" altLang="zh-CN" dirty="0"/>
              <a:t>('select </a:t>
            </a:r>
            <a:r>
              <a:rPr lang="zh-CN" altLang="en-US" dirty="0"/>
              <a:t>图书书目表</a:t>
            </a:r>
            <a:r>
              <a:rPr lang="en-US" altLang="zh-CN" dirty="0"/>
              <a:t>.id,</a:t>
            </a:r>
            <a:r>
              <a:rPr lang="zh-CN" altLang="en-US" dirty="0"/>
              <a:t>类别名</a:t>
            </a:r>
            <a:r>
              <a:rPr lang="en-US" altLang="zh-CN" dirty="0"/>
              <a:t>,</a:t>
            </a:r>
            <a:r>
              <a:rPr lang="zh-CN" altLang="en-US" dirty="0"/>
              <a:t>书名</a:t>
            </a:r>
            <a:r>
              <a:rPr lang="en-US" altLang="zh-CN" dirty="0"/>
              <a:t>,</a:t>
            </a:r>
            <a:r>
              <a:rPr lang="zh-CN" altLang="en-US" dirty="0"/>
              <a:t>作者    </a:t>
            </a:r>
            <a:r>
              <a:rPr lang="en-US" altLang="zh-CN" dirty="0"/>
              <a:t>\</a:t>
            </a:r>
            <a:endParaRPr lang="en-US" altLang="zh-CN" dirty="0"/>
          </a:p>
          <a:p>
            <a:r>
              <a:rPr lang="en-US" altLang="zh-CN" dirty="0"/>
              <a:t>                 from </a:t>
            </a:r>
            <a:r>
              <a:rPr lang="zh-CN" altLang="en-US" dirty="0"/>
              <a:t>图书书目表</a:t>
            </a:r>
            <a:r>
              <a:rPr lang="en-US" altLang="zh-CN" dirty="0"/>
              <a:t>,</a:t>
            </a:r>
            <a:r>
              <a:rPr lang="zh-CN" altLang="en-US" dirty="0"/>
              <a:t>类别表                    </a:t>
            </a:r>
            <a:r>
              <a:rPr lang="en-US" altLang="zh-CN" dirty="0"/>
              <a:t>\</a:t>
            </a:r>
            <a:endParaRPr lang="en-US" altLang="zh-CN" dirty="0"/>
          </a:p>
          <a:p>
            <a:r>
              <a:rPr lang="en-US" altLang="zh-CN" dirty="0"/>
              <a:t>                 where </a:t>
            </a:r>
            <a:r>
              <a:rPr lang="zh-CN" altLang="en-US" dirty="0"/>
              <a:t>类别表</a:t>
            </a:r>
            <a:r>
              <a:rPr lang="en-US" altLang="zh-CN" dirty="0"/>
              <a:t>.id=</a:t>
            </a:r>
            <a:r>
              <a:rPr lang="zh-CN" altLang="en-US" dirty="0"/>
              <a:t>图书书目表</a:t>
            </a:r>
            <a:r>
              <a:rPr lang="en-US" altLang="zh-CN" dirty="0"/>
              <a:t>.</a:t>
            </a:r>
            <a:r>
              <a:rPr lang="zh-CN" altLang="en-US" dirty="0"/>
              <a:t>类别</a:t>
            </a:r>
            <a:r>
              <a:rPr lang="en-US" altLang="zh-CN" dirty="0"/>
              <a:t>',engine)</a:t>
            </a:r>
            <a:endParaRPr lang="en-US" altLang="zh-CN" dirty="0"/>
          </a:p>
          <a:p>
            <a:endParaRPr lang="en-US" altLang="zh-CN" dirty="0"/>
          </a:p>
          <a:p>
            <a:r>
              <a:rPr lang="en-US" altLang="zh-CN" dirty="0"/>
              <a:t>table = </a:t>
            </a:r>
            <a:r>
              <a:rPr lang="en-US" altLang="zh-CN" dirty="0" err="1"/>
              <a:t>FF.create_table</a:t>
            </a:r>
            <a:r>
              <a:rPr lang="en-US" altLang="zh-CN" dirty="0"/>
              <a:t>(data)   #</a:t>
            </a:r>
            <a:r>
              <a:rPr lang="zh-CN" altLang="en-US" dirty="0"/>
              <a:t>用</a:t>
            </a:r>
            <a:r>
              <a:rPr lang="en-US" altLang="zh-CN" dirty="0" err="1"/>
              <a:t>plotly</a:t>
            </a:r>
            <a:r>
              <a:rPr lang="zh-CN" altLang="en-US" dirty="0"/>
              <a:t>产生输出表格</a:t>
            </a:r>
            <a:endParaRPr lang="zh-CN" altLang="en-US" dirty="0"/>
          </a:p>
          <a:p>
            <a:r>
              <a:rPr lang="en-US" altLang="zh-CN" dirty="0"/>
              <a:t>plot(table, </a:t>
            </a:r>
            <a:r>
              <a:rPr lang="en-US" altLang="zh-CN" dirty="0" err="1"/>
              <a:t>show_link</a:t>
            </a:r>
            <a:r>
              <a:rPr lang="en-US" altLang="zh-CN" dirty="0"/>
              <a:t>=False)</a:t>
            </a:r>
            <a:endParaRPr lang="en-US" altLang="zh-CN" dirty="0"/>
          </a:p>
          <a:p>
            <a:endParaRPr lang="zh-CN" altLang="en-US" dirty="0"/>
          </a:p>
        </p:txBody>
      </p:sp>
      <p:sp>
        <p:nvSpPr>
          <p:cNvPr id="4" name="页脚占位符 3"/>
          <p:cNvSpPr>
            <a:spLocks noGrp="1"/>
          </p:cNvSpPr>
          <p:nvPr>
            <p:ph type="ftr" sz="quarter" idx="11"/>
          </p:nvPr>
        </p:nvSpPr>
        <p:spPr/>
        <p:txBody>
          <a:bodyPr/>
          <a:lstStyle/>
          <a:p>
            <a:pPr defTabSz="514350" fontAlgn="auto">
              <a:spcBef>
                <a:spcPts val="0"/>
              </a:spcBef>
              <a:spcAft>
                <a:spcPts val="0"/>
              </a:spcAft>
              <a:defRPr/>
            </a:pPr>
            <a:r>
              <a:rPr lang="en-US" altLang="zh-CN">
                <a:solidFill>
                  <a:srgbClr val="D4D2D0">
                    <a:shade val="50000"/>
                  </a:srgbClr>
                </a:solidFill>
                <a:latin typeface="Arial" panose="020B0604020202090204"/>
                <a:ea typeface="黑体" pitchFamily="49" charset="-122"/>
              </a:rPr>
              <a:t>Python</a:t>
            </a:r>
            <a:r>
              <a:rPr lang="zh-CN" altLang="en-US">
                <a:solidFill>
                  <a:srgbClr val="D4D2D0">
                    <a:shade val="50000"/>
                  </a:srgbClr>
                </a:solidFill>
                <a:latin typeface="Arial" panose="020B0604020202090204"/>
                <a:ea typeface="黑体" pitchFamily="49" charset="-122"/>
              </a:rPr>
              <a:t>程序设计</a:t>
            </a:r>
            <a:endParaRPr lang="en-US" altLang="zh-CN" dirty="0">
              <a:solidFill>
                <a:srgbClr val="D4D2D0">
                  <a:shade val="50000"/>
                </a:srgbClr>
              </a:solidFill>
              <a:latin typeface="Arial" panose="020B0604020202090204"/>
              <a:ea typeface="黑体" pitchFamily="49" charset="-122"/>
            </a:endParaRPr>
          </a:p>
        </p:txBody>
      </p:sp>
      <p:sp>
        <p:nvSpPr>
          <p:cNvPr id="5" name="灯片编号占位符 4"/>
          <p:cNvSpPr>
            <a:spLocks noGrp="1"/>
          </p:cNvSpPr>
          <p:nvPr>
            <p:ph type="sldNum" sz="quarter" idx="12"/>
          </p:nvPr>
        </p:nvSpPr>
        <p:spPr/>
        <p:txBody>
          <a:bodyPr/>
          <a:lstStyle/>
          <a:p>
            <a:pPr defTabSz="514350" fontAlgn="auto">
              <a:spcBef>
                <a:spcPts val="0"/>
              </a:spcBef>
              <a:spcAft>
                <a:spcPts val="0"/>
              </a:spcAft>
              <a:defRPr/>
            </a:pPr>
            <a:fld id="{54DCE81F-A34A-4F23-89A3-BB8AD725059B}" type="slidenum">
              <a:rPr lang="en-US" altLang="zh-CN">
                <a:solidFill>
                  <a:srgbClr val="D4D2D0">
                    <a:shade val="50000"/>
                  </a:srgbClr>
                </a:solidFill>
                <a:latin typeface="Arial" panose="020B0604020202090204"/>
                <a:ea typeface="黑体" pitchFamily="49" charset="-122"/>
              </a:rPr>
            </a:fld>
            <a:endParaRPr lang="en-US" altLang="zh-CN">
              <a:solidFill>
                <a:srgbClr val="D4D2D0">
                  <a:shade val="50000"/>
                </a:srgbClr>
              </a:solidFill>
              <a:latin typeface="Arial" panose="020B0604020202090204"/>
              <a:ea typeface="黑体" pitchFamily="49"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36406" y="-8597"/>
            <a:ext cx="3607594" cy="2478881"/>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80" y="2470284"/>
            <a:ext cx="2342220" cy="1561076"/>
          </a:xfrm>
          <a:prstGeom prst="rect">
            <a:avLst/>
          </a:prstGeom>
        </p:spPr>
      </p:pic>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2169990" y="3562920"/>
              <a:ext cx="4011930" cy="1313010"/>
            </p14:xfrm>
          </p:contentPart>
        </mc:Choice>
        <mc:Fallback xmlns="">
          <p:pic>
            <p:nvPicPr>
              <p:cNvPr id="8" name="墨迹 7"/>
            </p:nvPicPr>
            <p:blipFill>
              <a:blip r:embed="rId4"/>
            </p:blipFill>
            <p:spPr>
              <a:xfrm>
                <a:off x="2169990" y="3562920"/>
                <a:ext cx="4011930" cy="1313010"/>
              </a:xfrm>
              <a:prstGeom prst="rect"/>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114300" y="20638"/>
            <a:ext cx="7543800" cy="1165225"/>
          </a:xfrm>
        </p:spPr>
        <p:txBody>
          <a:bodyPr/>
          <a:lstStyle/>
          <a:p>
            <a:pPr>
              <a:defRPr/>
            </a:pPr>
            <a:r>
              <a:rPr lang="zh-CN" altLang="en-US" sz="3600" dirty="0"/>
              <a:t>简单的</a:t>
            </a:r>
            <a:r>
              <a:rPr lang="en-US" altLang="zh-CN" sz="3600" dirty="0"/>
              <a:t>SQL</a:t>
            </a:r>
            <a:r>
              <a:rPr lang="zh-CN" altLang="en-US" sz="3600" dirty="0"/>
              <a:t>语句的使用</a:t>
            </a:r>
            <a:endParaRPr lang="zh-CN" altLang="en-US" sz="3600" dirty="0"/>
          </a:p>
        </p:txBody>
      </p:sp>
      <p:sp>
        <p:nvSpPr>
          <p:cNvPr id="77826" name="Rectangle 3"/>
          <p:cNvSpPr>
            <a:spLocks noGrp="1" noChangeArrowheads="1"/>
          </p:cNvSpPr>
          <p:nvPr>
            <p:ph idx="1"/>
          </p:nvPr>
        </p:nvSpPr>
        <p:spPr>
          <a:xfrm>
            <a:off x="103188" y="1185863"/>
            <a:ext cx="9040812" cy="5429250"/>
          </a:xfrm>
        </p:spPr>
        <p:txBody>
          <a:bodyPr/>
          <a:lstStyle/>
          <a:p>
            <a:pPr>
              <a:defRPr/>
            </a:pPr>
            <a:r>
              <a:rPr lang="zh-CN" altLang="en-US" sz="2800" dirty="0">
                <a:latin typeface="黑体" pitchFamily="49" charset="-122"/>
              </a:rPr>
              <a:t>数据定义</a:t>
            </a:r>
            <a:endParaRPr lang="en-US" altLang="zh-CN" sz="2800" dirty="0">
              <a:latin typeface="黑体" pitchFamily="49" charset="-122"/>
            </a:endParaRPr>
          </a:p>
          <a:p>
            <a:pPr marL="457200" lvl="1" indent="0">
              <a:buFontTx/>
              <a:buNone/>
              <a:defRPr/>
            </a:pPr>
            <a:r>
              <a:rPr lang="en-US" altLang="zh-CN" sz="2400" dirty="0"/>
              <a:t>C</a:t>
            </a:r>
            <a:r>
              <a:rPr lang="en-US" altLang="zh-CN" dirty="0"/>
              <a:t>reate</a:t>
            </a:r>
            <a:r>
              <a:rPr lang="zh-CN" altLang="en-US" dirty="0"/>
              <a:t>，</a:t>
            </a:r>
            <a:r>
              <a:rPr lang="en-US" altLang="zh-CN" dirty="0"/>
              <a:t>Drop</a:t>
            </a:r>
            <a:r>
              <a:rPr lang="zh-CN" altLang="en-US" kern="1200" dirty="0"/>
              <a:t> 等</a:t>
            </a:r>
            <a:endParaRPr lang="en-US" altLang="zh-CN" dirty="0">
              <a:solidFill>
                <a:srgbClr val="FF0000"/>
              </a:solidFill>
              <a:latin typeface="黑体" pitchFamily="49" charset="-122"/>
            </a:endParaRPr>
          </a:p>
          <a:p>
            <a:pPr>
              <a:defRPr/>
            </a:pPr>
            <a:r>
              <a:rPr lang="zh-CN" altLang="en-US" sz="2800" dirty="0">
                <a:latin typeface="黑体" pitchFamily="49" charset="-122"/>
              </a:rPr>
              <a:t>数据修改</a:t>
            </a:r>
            <a:endParaRPr lang="en-US" altLang="zh-CN" sz="2800" dirty="0">
              <a:latin typeface="黑体" pitchFamily="49" charset="-122"/>
            </a:endParaRPr>
          </a:p>
          <a:p>
            <a:pPr marL="457200" lvl="1" indent="0">
              <a:buFontTx/>
              <a:buNone/>
              <a:defRPr/>
            </a:pPr>
            <a:r>
              <a:rPr lang="en-US" altLang="zh-CN" dirty="0"/>
              <a:t>Insert</a:t>
            </a:r>
            <a:r>
              <a:rPr lang="zh-CN" altLang="en-US" dirty="0"/>
              <a:t>，</a:t>
            </a:r>
            <a:r>
              <a:rPr lang="en-US" altLang="zh-CN" dirty="0"/>
              <a:t>Delete</a:t>
            </a:r>
            <a:r>
              <a:rPr lang="en-US" altLang="zh-CN" dirty="0">
                <a:latin typeface="黑体" pitchFamily="49" charset="-122"/>
              </a:rPr>
              <a:t>	</a:t>
            </a:r>
            <a:r>
              <a:rPr lang="zh-CN" altLang="en-US" dirty="0">
                <a:latin typeface="黑体" pitchFamily="49" charset="-122"/>
              </a:rPr>
              <a:t>，</a:t>
            </a:r>
            <a:r>
              <a:rPr lang="en-US" altLang="zh-CN" dirty="0"/>
              <a:t>Update</a:t>
            </a:r>
            <a:r>
              <a:rPr lang="zh-CN" altLang="en-US" dirty="0"/>
              <a:t>　</a:t>
            </a:r>
            <a:endParaRPr lang="zh-CN" altLang="en-US" dirty="0">
              <a:latin typeface="黑体" pitchFamily="49" charset="-122"/>
            </a:endParaRPr>
          </a:p>
          <a:p>
            <a:pPr>
              <a:defRPr/>
            </a:pPr>
            <a:r>
              <a:rPr lang="zh-CN" altLang="en-US" sz="2800" dirty="0">
                <a:latin typeface="黑体" pitchFamily="49" charset="-122"/>
              </a:rPr>
              <a:t>数据查询</a:t>
            </a:r>
            <a:endParaRPr lang="en-US" altLang="zh-CN" sz="2800" dirty="0">
              <a:latin typeface="黑体" pitchFamily="49" charset="-122"/>
            </a:endParaRPr>
          </a:p>
          <a:p>
            <a:pPr marL="457200" lvl="1" indent="0">
              <a:buFontTx/>
              <a:buNone/>
              <a:defRPr/>
            </a:pPr>
            <a:r>
              <a:rPr lang="en-US" altLang="zh-CN" dirty="0"/>
              <a:t>Select</a:t>
            </a:r>
            <a:endParaRPr lang="zh-CN" altLang="en-US" dirty="0">
              <a:latin typeface="黑体" pitchFamily="49" charset="-122"/>
            </a:endParaRPr>
          </a:p>
          <a:p>
            <a:pPr>
              <a:defRPr/>
            </a:pPr>
            <a:r>
              <a:rPr lang="zh-CN" altLang="en-US" sz="2800" dirty="0">
                <a:latin typeface="黑体" pitchFamily="49" charset="-122"/>
              </a:rPr>
              <a:t>数据控制 </a:t>
            </a:r>
            <a:endParaRPr lang="en-US" altLang="zh-CN" sz="2800" dirty="0">
              <a:latin typeface="黑体" pitchFamily="49" charset="-122"/>
            </a:endParaRPr>
          </a:p>
          <a:p>
            <a:pPr marL="457200" lvl="1" indent="0">
              <a:buFontTx/>
              <a:buNone/>
              <a:defRPr/>
            </a:pPr>
            <a:r>
              <a:rPr lang="en-US" altLang="zh-CN" dirty="0"/>
              <a:t>Grant</a:t>
            </a:r>
            <a:r>
              <a:rPr lang="zh-CN" altLang="en-US" dirty="0"/>
              <a:t>，</a:t>
            </a:r>
            <a:r>
              <a:rPr lang="en-US" altLang="zh-CN" dirty="0"/>
              <a:t>Revoke</a:t>
            </a:r>
            <a:r>
              <a:rPr lang="zh-CN" altLang="en-US" dirty="0"/>
              <a:t>等</a:t>
            </a:r>
            <a:endParaRPr lang="en-US" altLang="zh-CN" dirty="0"/>
          </a:p>
          <a:p>
            <a:pPr>
              <a:defRPr/>
            </a:pP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80400" cy="1431925"/>
          </a:xfrm>
        </p:spPr>
        <p:txBody>
          <a:bodyPr/>
          <a:lstStyle/>
          <a:p>
            <a:pPr>
              <a:defRPr/>
            </a:pPr>
            <a:r>
              <a:rPr lang="en-US" altLang="zh-CN" sz="3600" dirty="0">
                <a:latin typeface="黑体" pitchFamily="49" charset="-122"/>
                <a:ea typeface="黑体" pitchFamily="49" charset="-122"/>
              </a:rPr>
              <a:t>5.3.6</a:t>
            </a:r>
            <a:r>
              <a:rPr lang="zh-CN" altLang="en-US" sz="3600" dirty="0">
                <a:latin typeface="黑体" pitchFamily="49" charset="-122"/>
                <a:ea typeface="黑体" pitchFamily="49" charset="-122"/>
              </a:rPr>
              <a:t> 数据定义： </a:t>
            </a:r>
            <a:r>
              <a:rPr lang="en-US" altLang="zh-CN" sz="3600" dirty="0">
                <a:latin typeface="黑体" pitchFamily="49" charset="-122"/>
                <a:ea typeface="黑体" pitchFamily="49" charset="-122"/>
              </a:rPr>
              <a:t>1</a:t>
            </a:r>
            <a:r>
              <a:rPr lang="zh-CN" altLang="en-US" sz="3600" dirty="0">
                <a:latin typeface="黑体" pitchFamily="49" charset="-122"/>
                <a:ea typeface="黑体" pitchFamily="49" charset="-122"/>
              </a:rPr>
              <a:t>）</a:t>
            </a:r>
            <a:r>
              <a:rPr lang="en-US" altLang="zh-CN" sz="3600" dirty="0">
                <a:latin typeface="黑体" pitchFamily="49" charset="-122"/>
                <a:ea typeface="黑体" pitchFamily="49" charset="-122"/>
              </a:rPr>
              <a:t>Create table</a:t>
            </a:r>
            <a:br>
              <a:rPr lang="en-US" altLang="zh-CN" sz="3600" dirty="0">
                <a:latin typeface="黑体" pitchFamily="49" charset="-122"/>
                <a:ea typeface="黑体" pitchFamily="49" charset="-122"/>
              </a:rPr>
            </a:br>
            <a:r>
              <a:rPr lang="zh-CN" altLang="en-US" sz="3600" dirty="0">
                <a:latin typeface="黑体" pitchFamily="49" charset="-122"/>
                <a:ea typeface="黑体" pitchFamily="49" charset="-122"/>
              </a:rPr>
              <a:t>例： 用</a:t>
            </a:r>
            <a:r>
              <a:rPr lang="en-US" altLang="zh-CN" sz="3600" dirty="0">
                <a:latin typeface="黑体" pitchFamily="49" charset="-122"/>
                <a:ea typeface="黑体" pitchFamily="49" charset="-122"/>
              </a:rPr>
              <a:t>SQL</a:t>
            </a:r>
            <a:r>
              <a:rPr lang="zh-CN" altLang="en-US" sz="3600" dirty="0">
                <a:latin typeface="黑体" pitchFamily="49" charset="-122"/>
                <a:ea typeface="黑体" pitchFamily="49" charset="-122"/>
              </a:rPr>
              <a:t>创建数据库</a:t>
            </a:r>
            <a:r>
              <a:rPr lang="en-US" altLang="zh-CN" sz="3600" dirty="0" err="1">
                <a:latin typeface="黑体" pitchFamily="49" charset="-122"/>
                <a:ea typeface="黑体" pitchFamily="49" charset="-122"/>
              </a:rPr>
              <a:t>SADB</a:t>
            </a:r>
            <a:r>
              <a:rPr lang="zh-CN" altLang="en-US" sz="3600" dirty="0">
                <a:latin typeface="黑体" pitchFamily="49" charset="-122"/>
                <a:ea typeface="黑体" pitchFamily="49" charset="-122"/>
              </a:rPr>
              <a:t>的表</a:t>
            </a:r>
            <a:endParaRPr lang="zh-CN" altLang="en-US" sz="3600" dirty="0">
              <a:latin typeface="黑体" pitchFamily="49" charset="-122"/>
              <a:ea typeface="黑体" pitchFamily="49" charset="-122"/>
            </a:endParaRPr>
          </a:p>
        </p:txBody>
      </p:sp>
      <p:sp>
        <p:nvSpPr>
          <p:cNvPr id="3" name="内容占位符 2"/>
          <p:cNvSpPr>
            <a:spLocks noGrp="1"/>
          </p:cNvSpPr>
          <p:nvPr>
            <p:ph idx="1"/>
          </p:nvPr>
        </p:nvSpPr>
        <p:spPr>
          <a:xfrm>
            <a:off x="179388" y="1344613"/>
            <a:ext cx="8280400" cy="1449387"/>
          </a:xfrm>
        </p:spPr>
        <p:txBody>
          <a:bodyPr/>
          <a:lstStyle/>
          <a:p>
            <a:pPr marL="0" indent="0">
              <a:buFont typeface="Wingdings" panose="05000000000000000000" pitchFamily="2" charset="2"/>
              <a:buNone/>
              <a:defRPr/>
            </a:pPr>
            <a:r>
              <a:rPr lang="en-US" altLang="zh-CN" dirty="0"/>
              <a:t>Student(</a:t>
            </a:r>
            <a:r>
              <a:rPr lang="en-US" altLang="zh-CN" u="sng" dirty="0" err="1"/>
              <a:t>sID</a:t>
            </a:r>
            <a:r>
              <a:rPr lang="en-US" altLang="zh-CN" dirty="0" err="1"/>
              <a:t>,sName,GPA,advisorID</a:t>
            </a:r>
            <a:r>
              <a:rPr lang="en-US" altLang="zh-CN" dirty="0"/>
              <a:t>);</a:t>
            </a:r>
            <a:endParaRPr lang="en-US" altLang="zh-CN" dirty="0"/>
          </a:p>
          <a:p>
            <a:pPr marL="0" indent="0">
              <a:buFont typeface="Wingdings" panose="05000000000000000000" pitchFamily="2" charset="2"/>
              <a:buNone/>
              <a:defRPr/>
            </a:pPr>
            <a:r>
              <a:rPr lang="en-US" altLang="zh-CN" dirty="0"/>
              <a:t>Advisor(</a:t>
            </a:r>
            <a:r>
              <a:rPr lang="en-US" altLang="zh-CN" u="sng" dirty="0" err="1"/>
              <a:t>aID</a:t>
            </a:r>
            <a:r>
              <a:rPr lang="en-US" altLang="zh-CN" dirty="0" err="1"/>
              <a:t>,aName,speciality</a:t>
            </a:r>
            <a:r>
              <a:rPr lang="en-US" altLang="zh-CN" dirty="0"/>
              <a:t>);</a:t>
            </a:r>
            <a:endParaRPr lang="en-US" altLang="zh-CN" dirty="0"/>
          </a:p>
          <a:p>
            <a:pPr>
              <a:defRPr/>
            </a:pPr>
            <a:endParaRPr lang="zh-CN" altLang="en-US" dirty="0"/>
          </a:p>
        </p:txBody>
      </p:sp>
      <p:sp>
        <p:nvSpPr>
          <p:cNvPr id="4" name="矩形 3"/>
          <p:cNvSpPr/>
          <p:nvPr/>
        </p:nvSpPr>
        <p:spPr>
          <a:xfrm>
            <a:off x="0" y="2517775"/>
            <a:ext cx="5761038" cy="3170238"/>
          </a:xfrm>
          <a:prstGeom prst="rect">
            <a:avLst/>
          </a:prstGeom>
        </p:spPr>
        <p:txBody>
          <a:bodyPr>
            <a:spAutoFit/>
          </a:bodyPr>
          <a:lstStyle/>
          <a:p>
            <a:pPr>
              <a:spcAft>
                <a:spcPts val="0"/>
              </a:spcAft>
              <a:defRPr/>
            </a:pPr>
            <a:r>
              <a:rPr lang="en-US" altLang="zh-CN" sz="3600"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create table </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advisor(</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200" b="1" kern="0" dirty="0" err="1">
                <a:latin typeface="Arial Narrow" panose="020B07060202020A0204" pitchFamily="34" charset="0"/>
                <a:ea typeface="等线" panose="02010600030101010101" pitchFamily="2" charset="-122"/>
                <a:cs typeface="Times New Roman" panose="02020603050405020304" pitchFamily="18" charset="0"/>
              </a:rPr>
              <a:t>aID</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 char(10),</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200" b="1" kern="0" dirty="0" err="1">
                <a:latin typeface="Arial Narrow" panose="020B07060202020A0204" pitchFamily="34" charset="0"/>
                <a:ea typeface="等线" panose="02010600030101010101" pitchFamily="2" charset="-122"/>
                <a:cs typeface="Times New Roman" panose="02020603050405020304" pitchFamily="18" charset="0"/>
              </a:rPr>
              <a:t>aName</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 char(8),</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200" b="1" kern="0" dirty="0" err="1">
                <a:latin typeface="Arial Narrow" panose="020B07060202020A0204" pitchFamily="34" charset="0"/>
                <a:ea typeface="等线" panose="02010600030101010101" pitchFamily="2" charset="-122"/>
                <a:cs typeface="Times New Roman" panose="02020603050405020304" pitchFamily="18" charset="0"/>
              </a:rPr>
              <a:t>speciality</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 char(64),</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200" b="1"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Primary Key </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a:t>
            </a:r>
            <a:r>
              <a:rPr lang="en-US" altLang="zh-CN" sz="3200" b="1" kern="0" dirty="0" err="1">
                <a:latin typeface="Arial Narrow" panose="020B07060202020A0204" pitchFamily="34" charset="0"/>
                <a:ea typeface="等线" panose="02010600030101010101" pitchFamily="2" charset="-122"/>
                <a:cs typeface="Times New Roman" panose="02020603050405020304" pitchFamily="18" charset="0"/>
              </a:rPr>
              <a:t>aID</a:t>
            </a: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200" b="1" kern="0" dirty="0">
                <a:latin typeface="Arial Narrow" panose="020B07060202020A0204" pitchFamily="34" charset="0"/>
                <a:ea typeface="等线" panose="02010600030101010101" pitchFamily="2" charset="-122"/>
                <a:cs typeface="Times New Roman" panose="02020603050405020304" pitchFamily="18" charset="0"/>
              </a:rPr>
              <a:t>)</a:t>
            </a:r>
            <a:endParaRPr lang="zh-CN" altLang="zh-CN" sz="3200" b="1" kern="100" dirty="0">
              <a:latin typeface="Arial Narrow" panose="020B07060202020A0204" pitchFamily="34" charset="0"/>
              <a:ea typeface="等线" panose="02010600030101010101" pitchFamily="2" charset="-122"/>
              <a:cs typeface="Times New Roman" panose="02020603050405020304" pitchFamily="18" charset="0"/>
            </a:endParaRPr>
          </a:p>
        </p:txBody>
      </p:sp>
      <p:sp>
        <p:nvSpPr>
          <p:cNvPr id="5" name="矩形 4"/>
          <p:cNvSpPr/>
          <p:nvPr/>
        </p:nvSpPr>
        <p:spPr>
          <a:xfrm>
            <a:off x="3708400" y="2481263"/>
            <a:ext cx="5435600" cy="4338637"/>
          </a:xfrm>
          <a:prstGeom prst="rect">
            <a:avLst/>
          </a:prstGeom>
          <a:solidFill>
            <a:schemeClr val="tx2">
              <a:lumMod val="50000"/>
            </a:schemeClr>
          </a:solidFill>
        </p:spPr>
        <p:txBody>
          <a:bodyPr>
            <a:spAutoFit/>
          </a:bodyPr>
          <a:lstStyle/>
          <a:p>
            <a:pPr>
              <a:spcAft>
                <a:spcPts val="0"/>
              </a:spcAft>
              <a:defRPr/>
            </a:pPr>
            <a:r>
              <a:rPr lang="en-US" altLang="zh-CN" sz="3600"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create</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a:t>
            </a:r>
            <a:r>
              <a:rPr lang="en-US" altLang="zh-CN" sz="3600"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table</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student(</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sID</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char(10),</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sName</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char(8),</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GPA float,</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advisorID</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char(10),</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Primary Key </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a:t>
            </a: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sID</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Foreign Key </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a:t>
            </a: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advisorID</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a:t>
            </a:r>
            <a:r>
              <a:rPr lang="en-US" altLang="zh-CN" sz="3600"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references</a:t>
            </a:r>
            <a:endParaRPr lang="en-US" altLang="zh-CN" sz="3600"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3600" b="1" kern="0" dirty="0">
                <a:solidFill>
                  <a:srgbClr val="FFC000"/>
                </a:solidFill>
                <a:latin typeface="Arial Narrow" panose="020B07060202020A0204" pitchFamily="34" charset="0"/>
                <a:ea typeface="等线" panose="02010600030101010101" pitchFamily="2" charset="-122"/>
                <a:cs typeface="Times New Roman" panose="02020603050405020304" pitchFamily="18" charset="0"/>
              </a:rPr>
              <a:t>                            </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     advisor(</a:t>
            </a:r>
            <a:r>
              <a:rPr lang="en-US" altLang="zh-CN" sz="2800" b="1" kern="0" dirty="0" err="1">
                <a:latin typeface="Arial Narrow" panose="020B07060202020A0204" pitchFamily="34" charset="0"/>
                <a:ea typeface="等线" panose="02010600030101010101" pitchFamily="2" charset="-122"/>
                <a:cs typeface="Times New Roman" panose="02020603050405020304" pitchFamily="18" charset="0"/>
              </a:rPr>
              <a:t>aID</a:t>
            </a: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a:p>
            <a:pPr>
              <a:spcAft>
                <a:spcPts val="0"/>
              </a:spcAft>
              <a:defRPr/>
            </a:pPr>
            <a:r>
              <a:rPr lang="en-US" altLang="zh-CN" sz="2800" b="1" kern="0" dirty="0">
                <a:latin typeface="Arial Narrow" panose="020B07060202020A0204" pitchFamily="34" charset="0"/>
                <a:ea typeface="等线" panose="02010600030101010101" pitchFamily="2" charset="-122"/>
                <a:cs typeface="Times New Roman" panose="02020603050405020304" pitchFamily="18" charset="0"/>
              </a:rPr>
              <a:t>)</a:t>
            </a:r>
            <a:endParaRPr lang="zh-CN" altLang="zh-CN" sz="2800" b="1" kern="100" dirty="0">
              <a:latin typeface="Arial Narrow" panose="020B07060202020A0204" pitchFamily="34" charset="0"/>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cstate="print"/>
          <a:srcRect/>
          <a:stretch>
            <a:fillRect/>
          </a:stretch>
        </p:blipFill>
        <p:spPr bwMode="auto">
          <a:xfrm>
            <a:off x="2219325" y="3338513"/>
            <a:ext cx="6053138" cy="2936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0"/>
          <p:cNvSpPr txBox="1">
            <a:spLocks noChangeArrowheads="1"/>
          </p:cNvSpPr>
          <p:nvPr/>
        </p:nvSpPr>
        <p:spPr bwMode="auto">
          <a:xfrm>
            <a:off x="250825" y="836613"/>
            <a:ext cx="7775575" cy="641350"/>
          </a:xfrm>
          <a:prstGeom prst="rect">
            <a:avLst/>
          </a:prstGeom>
          <a:noFill/>
          <a:ln w="9525">
            <a:noFill/>
            <a:miter lim="800000"/>
          </a:ln>
        </p:spPr>
        <p:txBody>
          <a:bodyPr>
            <a:spAutoFit/>
          </a:bodyPr>
          <a:lstStyle/>
          <a:p>
            <a:r>
              <a:rPr lang="en-US" altLang="zh-CN" sz="3600" dirty="0"/>
              <a:t>5.1.1  </a:t>
            </a:r>
            <a:r>
              <a:rPr lang="zh-CN" altLang="en-US" sz="3600" dirty="0"/>
              <a:t>什么是数据？</a:t>
            </a:r>
            <a:endParaRPr lang="zh-CN" altLang="en-US" sz="3600" dirty="0"/>
          </a:p>
        </p:txBody>
      </p:sp>
      <p:sp>
        <p:nvSpPr>
          <p:cNvPr id="40962" name="Text Box 11"/>
          <p:cNvSpPr txBox="1">
            <a:spLocks noChangeArrowheads="1"/>
          </p:cNvSpPr>
          <p:nvPr/>
        </p:nvSpPr>
        <p:spPr bwMode="auto">
          <a:xfrm>
            <a:off x="468313" y="2060575"/>
            <a:ext cx="7777162" cy="1570038"/>
          </a:xfrm>
          <a:prstGeom prst="rect">
            <a:avLst/>
          </a:prstGeom>
          <a:noFill/>
          <a:ln w="9525">
            <a:noFill/>
            <a:miter lim="800000"/>
          </a:ln>
        </p:spPr>
        <p:txBody>
          <a:bodyPr>
            <a:spAutoFit/>
          </a:bodyPr>
          <a:lstStyle/>
          <a:p>
            <a:r>
              <a:rPr lang="zh-CN" altLang="en-US" sz="3200"/>
              <a:t>描述事物的符号记录称为数据，这些描述符号可以是数字，也可以是文字、图形、图像、声音、语言等表现形式。</a:t>
            </a:r>
            <a:endParaRPr lang="zh-CN" altLang="en-US" sz="3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6838"/>
            <a:ext cx="7543800" cy="1100137"/>
          </a:xfrm>
        </p:spPr>
        <p:txBody>
          <a:bodyPr/>
          <a:lstStyle/>
          <a:p>
            <a:pPr>
              <a:defRPr/>
            </a:pPr>
            <a:r>
              <a:rPr lang="zh-CN" altLang="en-US" sz="3600" dirty="0">
                <a:latin typeface="黑体" pitchFamily="49" charset="-122"/>
                <a:ea typeface="黑体" pitchFamily="49" charset="-122"/>
              </a:rPr>
              <a:t> </a:t>
            </a:r>
            <a:r>
              <a:rPr lang="en-US" altLang="zh-CN" sz="3600" dirty="0">
                <a:latin typeface="黑体" pitchFamily="49" charset="-122"/>
                <a:ea typeface="黑体" pitchFamily="49" charset="-122"/>
              </a:rPr>
              <a:t>6.3.6 </a:t>
            </a:r>
            <a:r>
              <a:rPr lang="zh-CN" altLang="en-US" sz="3600" dirty="0">
                <a:latin typeface="黑体" pitchFamily="49" charset="-122"/>
                <a:ea typeface="黑体" pitchFamily="49" charset="-122"/>
              </a:rPr>
              <a:t>数据查询</a:t>
            </a:r>
            <a:r>
              <a:rPr lang="en-US" altLang="zh-CN" sz="3600" dirty="0">
                <a:latin typeface="黑体" pitchFamily="49" charset="-122"/>
                <a:ea typeface="黑体" pitchFamily="49" charset="-122"/>
              </a:rPr>
              <a:t>select</a:t>
            </a:r>
            <a:endParaRPr lang="zh-CN" altLang="en-US" sz="3600" dirty="0">
              <a:latin typeface="黑体" pitchFamily="49" charset="-122"/>
              <a:ea typeface="黑体" pitchFamily="49" charset="-122"/>
            </a:endParaRPr>
          </a:p>
        </p:txBody>
      </p:sp>
      <p:sp>
        <p:nvSpPr>
          <p:cNvPr id="3" name="内容占位符 2"/>
          <p:cNvSpPr>
            <a:spLocks noGrp="1"/>
          </p:cNvSpPr>
          <p:nvPr>
            <p:ph idx="1"/>
          </p:nvPr>
        </p:nvSpPr>
        <p:spPr>
          <a:xfrm>
            <a:off x="12700" y="1196975"/>
            <a:ext cx="8820150" cy="2447925"/>
          </a:xfrm>
        </p:spPr>
        <p:txBody>
          <a:bodyPr/>
          <a:lstStyle/>
          <a:p>
            <a:pPr marL="0" indent="0">
              <a:buFont typeface="Wingdings" panose="05000000000000000000" pitchFamily="2" charset="2"/>
              <a:buNone/>
              <a:defRPr/>
            </a:pPr>
            <a:r>
              <a:rPr lang="zh-CN" altLang="en-US" dirty="0"/>
              <a:t>数据库中有数据就可以查询了。</a:t>
            </a:r>
            <a:endParaRPr lang="en-US" altLang="zh-CN" dirty="0"/>
          </a:p>
          <a:p>
            <a:pPr marL="0" indent="0">
              <a:buFont typeface="Wingdings" panose="05000000000000000000" pitchFamily="2" charset="2"/>
              <a:buNone/>
              <a:defRPr/>
            </a:pPr>
            <a:r>
              <a:rPr lang="zh-CN" altLang="en-US" dirty="0"/>
              <a:t>查询可以是单表查询， 也可以是多表查询：</a:t>
            </a:r>
            <a:endParaRPr lang="en-US" altLang="zh-CN" dirty="0"/>
          </a:p>
          <a:p>
            <a:pPr>
              <a:defRPr/>
            </a:pPr>
            <a:r>
              <a:rPr lang="zh-CN" altLang="en-US" dirty="0"/>
              <a:t>单表查询，例：</a:t>
            </a:r>
            <a:endParaRPr lang="en-US" altLang="zh-CN" dirty="0"/>
          </a:p>
          <a:p>
            <a:pPr marL="0" indent="0">
              <a:buFont typeface="Wingdings" panose="05000000000000000000" pitchFamily="2" charset="2"/>
              <a:buNone/>
              <a:defRPr/>
            </a:pPr>
            <a:r>
              <a:rPr lang="zh-CN" altLang="en-US" dirty="0"/>
              <a:t>  在</a:t>
            </a:r>
            <a:r>
              <a:rPr lang="en-US" altLang="zh-CN" dirty="0"/>
              <a:t>SCDB</a:t>
            </a:r>
            <a:r>
              <a:rPr lang="zh-CN" altLang="en-US" dirty="0"/>
              <a:t>中找出所有的学生信息：</a:t>
            </a:r>
            <a:endParaRPr lang="en-US" altLang="zh-CN" dirty="0"/>
          </a:p>
          <a:p>
            <a:pPr marL="0" indent="0">
              <a:buFont typeface="Wingdings" panose="05000000000000000000" pitchFamily="2" charset="2"/>
              <a:buNone/>
              <a:defRPr/>
            </a:pPr>
            <a:r>
              <a:rPr lang="en-US" altLang="zh-CN" dirty="0"/>
              <a:t>  </a:t>
            </a:r>
            <a:r>
              <a:rPr lang="en-US" altLang="zh-CN" dirty="0">
                <a:solidFill>
                  <a:srgbClr val="FFC000"/>
                </a:solidFill>
              </a:rPr>
              <a:t>select</a:t>
            </a:r>
            <a:r>
              <a:rPr lang="zh-CN" altLang="en-US" dirty="0"/>
              <a:t> * </a:t>
            </a:r>
            <a:r>
              <a:rPr lang="en-US" altLang="zh-CN" dirty="0">
                <a:solidFill>
                  <a:srgbClr val="FFC000"/>
                </a:solidFill>
              </a:rPr>
              <a:t>from</a:t>
            </a:r>
            <a:r>
              <a:rPr lang="zh-CN" altLang="en-US" dirty="0"/>
              <a:t> </a:t>
            </a:r>
            <a:r>
              <a:rPr lang="en-US" altLang="zh-CN" dirty="0"/>
              <a:t>student</a:t>
            </a:r>
            <a:endParaRPr lang="en-US" altLang="zh-CN" dirty="0"/>
          </a:p>
          <a:p>
            <a:pPr marL="0" indent="0">
              <a:buFont typeface="Wingdings" panose="05000000000000000000" pitchFamily="2" charset="2"/>
              <a:buNone/>
              <a:defRPr/>
            </a:pPr>
            <a:r>
              <a:rPr lang="zh-CN" altLang="en-US" dirty="0"/>
              <a:t>查询结果：</a:t>
            </a:r>
            <a:endParaRPr lang="zh-CN" altLang="en-US" dirty="0"/>
          </a:p>
          <a:p>
            <a:pPr marL="0" indent="0">
              <a:buFont typeface="Wingdings" panose="05000000000000000000" pitchFamily="2" charset="2"/>
              <a:buNone/>
              <a:defRPr/>
            </a:pPr>
            <a:endParaRPr lang="zh-CN" altLang="en-US" dirty="0"/>
          </a:p>
        </p:txBody>
      </p:sp>
      <p:pic>
        <p:nvPicPr>
          <p:cNvPr id="105475" name="图片 4"/>
          <p:cNvPicPr>
            <a:picLocks noChangeAspect="1"/>
          </p:cNvPicPr>
          <p:nvPr/>
        </p:nvPicPr>
        <p:blipFill>
          <a:blip r:embed="rId1" cstate="print"/>
          <a:srcRect/>
          <a:stretch>
            <a:fillRect/>
          </a:stretch>
        </p:blipFill>
        <p:spPr bwMode="auto">
          <a:xfrm>
            <a:off x="2557463" y="4221163"/>
            <a:ext cx="6275387" cy="2447925"/>
          </a:xfrm>
          <a:prstGeom prst="rect">
            <a:avLst/>
          </a:prstGeom>
          <a:noFill/>
          <a:ln w="9525">
            <a:noFill/>
            <a:miter lim="800000"/>
            <a:headEnd/>
            <a:tailEnd/>
          </a:ln>
        </p:spPr>
      </p:pic>
      <p:pic>
        <p:nvPicPr>
          <p:cNvPr id="5" name="图片 4"/>
          <p:cNvPicPr>
            <a:picLocks noChangeAspect="1"/>
          </p:cNvPicPr>
          <p:nvPr/>
        </p:nvPicPr>
        <p:blipFill>
          <a:blip r:embed="rId1" cstate="print"/>
          <a:srcRect/>
          <a:stretch>
            <a:fillRect/>
          </a:stretch>
        </p:blipFill>
        <p:spPr bwMode="auto">
          <a:xfrm>
            <a:off x="2557463" y="4221088"/>
            <a:ext cx="6275387" cy="2447925"/>
          </a:xfrm>
          <a:prstGeom prst="rect">
            <a:avLst/>
          </a:prstGeom>
          <a:noFill/>
          <a:ln w="9525">
            <a:noFill/>
            <a:miter lim="800000"/>
            <a:headEnd/>
            <a:tailEnd/>
          </a:ln>
        </p:spPr>
      </p:pic>
      <p:pic>
        <p:nvPicPr>
          <p:cNvPr id="6" name="图片 5"/>
          <p:cNvPicPr>
            <a:picLocks noChangeAspect="1"/>
          </p:cNvPicPr>
          <p:nvPr/>
        </p:nvPicPr>
        <p:blipFill>
          <a:blip r:embed="rId1" cstate="print"/>
          <a:srcRect/>
          <a:stretch>
            <a:fillRect/>
          </a:stretch>
        </p:blipFill>
        <p:spPr bwMode="auto">
          <a:xfrm>
            <a:off x="5724128" y="10684"/>
            <a:ext cx="3312368" cy="176213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00" y="1196975"/>
            <a:ext cx="9131300" cy="2447925"/>
          </a:xfrm>
        </p:spPr>
        <p:txBody>
          <a:bodyPr/>
          <a:lstStyle/>
          <a:p>
            <a:pPr>
              <a:defRPr/>
            </a:pPr>
            <a:r>
              <a:rPr lang="zh-CN" altLang="en-US" dirty="0"/>
              <a:t>单表查询</a:t>
            </a:r>
            <a:endParaRPr lang="en-US" altLang="zh-CN" dirty="0"/>
          </a:p>
          <a:p>
            <a:pPr marL="0" indent="0">
              <a:buFont typeface="Wingdings" panose="05000000000000000000" pitchFamily="2" charset="2"/>
              <a:buNone/>
              <a:defRPr/>
            </a:pPr>
            <a:r>
              <a:rPr lang="zh-CN" altLang="en-US" dirty="0"/>
              <a:t>  进一步查找满足条件的信息：</a:t>
            </a:r>
            <a:endParaRPr lang="en-US" altLang="zh-CN" dirty="0"/>
          </a:p>
          <a:p>
            <a:pPr marL="0" indent="0">
              <a:buFont typeface="Wingdings" panose="05000000000000000000" pitchFamily="2" charset="2"/>
              <a:buNone/>
              <a:defRPr/>
            </a:pPr>
            <a:r>
              <a:rPr lang="zh-CN" altLang="en-US" dirty="0"/>
              <a:t> 例：找出姓名为“</a:t>
            </a:r>
            <a:r>
              <a:rPr lang="en-US" altLang="zh-CN" dirty="0"/>
              <a:t>zhang2</a:t>
            </a:r>
            <a:r>
              <a:rPr lang="zh-CN" altLang="en-US" dirty="0"/>
              <a:t>”的同学信息</a:t>
            </a:r>
            <a:endParaRPr lang="en-US" altLang="zh-CN" dirty="0"/>
          </a:p>
          <a:p>
            <a:pPr marL="0" indent="0">
              <a:buFont typeface="Wingdings" panose="05000000000000000000" pitchFamily="2" charset="2"/>
              <a:buNone/>
              <a:defRPr/>
            </a:pPr>
            <a:r>
              <a:rPr lang="en-US" altLang="zh-CN" dirty="0"/>
              <a:t>  </a:t>
            </a:r>
            <a:r>
              <a:rPr lang="en-US" altLang="zh-CN" dirty="0">
                <a:solidFill>
                  <a:srgbClr val="FFC000"/>
                </a:solidFill>
              </a:rPr>
              <a:t>select</a:t>
            </a:r>
            <a:r>
              <a:rPr lang="zh-CN" altLang="en-US" dirty="0"/>
              <a:t> * </a:t>
            </a:r>
            <a:r>
              <a:rPr lang="en-US" altLang="zh-CN" dirty="0">
                <a:solidFill>
                  <a:srgbClr val="FFC000"/>
                </a:solidFill>
              </a:rPr>
              <a:t>from</a:t>
            </a:r>
            <a:r>
              <a:rPr lang="zh-CN" altLang="en-US" dirty="0"/>
              <a:t> </a:t>
            </a:r>
            <a:r>
              <a:rPr lang="en-US" altLang="zh-CN" dirty="0"/>
              <a:t>student</a:t>
            </a:r>
            <a:endParaRPr lang="zh-CN" altLang="en-US" dirty="0"/>
          </a:p>
          <a:p>
            <a:pPr marL="0" indent="0">
              <a:buFont typeface="Wingdings" panose="05000000000000000000" pitchFamily="2" charset="2"/>
              <a:buNone/>
              <a:defRPr/>
            </a:pPr>
            <a:r>
              <a:rPr lang="en-US" altLang="zh-CN" dirty="0"/>
              <a:t>  </a:t>
            </a:r>
            <a:r>
              <a:rPr lang="en-US" altLang="zh-CN" dirty="0">
                <a:solidFill>
                  <a:srgbClr val="FFC000"/>
                </a:solidFill>
              </a:rPr>
              <a:t>where</a:t>
            </a:r>
            <a:r>
              <a:rPr lang="zh-CN" altLang="en-US" dirty="0"/>
              <a:t> </a:t>
            </a:r>
            <a:r>
              <a:rPr lang="en-US" altLang="zh-CN" dirty="0" err="1"/>
              <a:t>sName</a:t>
            </a:r>
            <a:r>
              <a:rPr lang="zh-CN" altLang="en-US" dirty="0"/>
              <a:t> </a:t>
            </a:r>
            <a:r>
              <a:rPr lang="en-US" altLang="zh-CN" dirty="0"/>
              <a:t>=</a:t>
            </a:r>
            <a:r>
              <a:rPr lang="zh-CN" altLang="en-US" dirty="0"/>
              <a:t> </a:t>
            </a:r>
            <a:r>
              <a:rPr lang="en-US" altLang="zh-CN" dirty="0"/>
              <a:t>'Zhang2'</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en-US" dirty="0"/>
              <a:t>查询结果： </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endParaRPr lang="zh-CN" altLang="en-US" dirty="0"/>
          </a:p>
        </p:txBody>
      </p:sp>
      <p:pic>
        <p:nvPicPr>
          <p:cNvPr id="106498" name="图片 3"/>
          <p:cNvPicPr>
            <a:picLocks noChangeAspect="1"/>
          </p:cNvPicPr>
          <p:nvPr/>
        </p:nvPicPr>
        <p:blipFill>
          <a:blip r:embed="rId1" cstate="print"/>
          <a:srcRect/>
          <a:stretch>
            <a:fillRect/>
          </a:stretch>
        </p:blipFill>
        <p:spPr bwMode="auto">
          <a:xfrm>
            <a:off x="2268538" y="4941888"/>
            <a:ext cx="6330950" cy="1146175"/>
          </a:xfrm>
          <a:prstGeom prst="rect">
            <a:avLst/>
          </a:prstGeom>
          <a:noFill/>
          <a:ln w="9525">
            <a:noFill/>
            <a:miter lim="800000"/>
            <a:headEnd/>
            <a:tailEnd/>
          </a:ln>
        </p:spPr>
      </p:pic>
      <p:sp>
        <p:nvSpPr>
          <p:cNvPr id="6" name="标题 1"/>
          <p:cNvSpPr>
            <a:spLocks noGrp="1"/>
          </p:cNvSpPr>
          <p:nvPr>
            <p:ph type="title"/>
          </p:nvPr>
        </p:nvSpPr>
        <p:spPr>
          <a:xfrm>
            <a:off x="0" y="96838"/>
            <a:ext cx="7543800" cy="1100137"/>
          </a:xfrm>
        </p:spPr>
        <p:txBody>
          <a:bodyPr/>
          <a:lstStyle/>
          <a:p>
            <a:pPr>
              <a:defRPr/>
            </a:pPr>
            <a:r>
              <a:rPr lang="zh-CN" altLang="en-US" sz="3600" dirty="0">
                <a:latin typeface="黑体" pitchFamily="49" charset="-122"/>
                <a:ea typeface="黑体" pitchFamily="49" charset="-122"/>
              </a:rPr>
              <a:t> </a:t>
            </a:r>
            <a:r>
              <a:rPr lang="en-US" altLang="zh-CN" sz="3600" dirty="0">
                <a:latin typeface="黑体" pitchFamily="49" charset="-122"/>
                <a:ea typeface="黑体" pitchFamily="49" charset="-122"/>
              </a:rPr>
              <a:t>5.3.6 </a:t>
            </a:r>
            <a:r>
              <a:rPr lang="zh-CN" altLang="en-US" sz="3600" dirty="0">
                <a:latin typeface="黑体" pitchFamily="49" charset="-122"/>
                <a:ea typeface="黑体" pitchFamily="49" charset="-122"/>
              </a:rPr>
              <a:t>数据查询</a:t>
            </a:r>
            <a:r>
              <a:rPr lang="en-US" altLang="zh-CN" sz="3600" dirty="0">
                <a:latin typeface="黑体" pitchFamily="49" charset="-122"/>
                <a:ea typeface="黑体" pitchFamily="49" charset="-122"/>
              </a:rPr>
              <a:t>select</a:t>
            </a:r>
            <a:endParaRPr lang="zh-CN" altLang="en-US" sz="3600" dirty="0">
              <a:latin typeface="黑体" pitchFamily="49" charset="-122"/>
              <a:ea typeface="黑体" pitchFamily="49" charset="-122"/>
            </a:endParaRPr>
          </a:p>
        </p:txBody>
      </p:sp>
      <p:pic>
        <p:nvPicPr>
          <p:cNvPr id="7" name="图片 6"/>
          <p:cNvPicPr>
            <a:picLocks noChangeAspect="1"/>
          </p:cNvPicPr>
          <p:nvPr/>
        </p:nvPicPr>
        <p:blipFill>
          <a:blip r:embed="rId2" cstate="print"/>
          <a:srcRect/>
          <a:stretch>
            <a:fillRect/>
          </a:stretch>
        </p:blipFill>
        <p:spPr bwMode="auto">
          <a:xfrm>
            <a:off x="5724128" y="10684"/>
            <a:ext cx="3312368" cy="21753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00" y="1196975"/>
            <a:ext cx="9131300" cy="3311525"/>
          </a:xfrm>
        </p:spPr>
        <p:txBody>
          <a:bodyPr/>
          <a:lstStyle/>
          <a:p>
            <a:pPr>
              <a:defRPr/>
            </a:pPr>
            <a:r>
              <a:rPr lang="zh-CN" altLang="en-US" dirty="0"/>
              <a:t>单表查询</a:t>
            </a:r>
            <a:endParaRPr lang="en-US" altLang="zh-CN" dirty="0"/>
          </a:p>
          <a:p>
            <a:pPr marL="0" indent="0">
              <a:buFont typeface="Wingdings" panose="05000000000000000000" pitchFamily="2" charset="2"/>
              <a:buNone/>
              <a:defRPr/>
            </a:pPr>
            <a:r>
              <a:rPr lang="zh-CN" altLang="en-US" dirty="0"/>
              <a:t>  若只要找出满足条件的列：</a:t>
            </a:r>
            <a:endParaRPr lang="en-US" altLang="zh-CN" dirty="0"/>
          </a:p>
          <a:p>
            <a:pPr marL="0" indent="0">
              <a:buFont typeface="Wingdings" panose="05000000000000000000" pitchFamily="2" charset="2"/>
              <a:buNone/>
              <a:defRPr/>
            </a:pPr>
            <a:r>
              <a:rPr lang="zh-CN" altLang="en-US" dirty="0"/>
              <a:t> 例：找出学号为“</a:t>
            </a:r>
            <a:r>
              <a:rPr lang="en-US" altLang="zh-CN" dirty="0"/>
              <a:t>2017001</a:t>
            </a:r>
            <a:r>
              <a:rPr lang="zh-CN" altLang="en-US" dirty="0"/>
              <a:t>”的同学的姓名和</a:t>
            </a:r>
            <a:r>
              <a:rPr lang="en-US" altLang="zh-CN" dirty="0"/>
              <a:t>GPA</a:t>
            </a:r>
            <a:endParaRPr lang="en-US" altLang="zh-CN" dirty="0"/>
          </a:p>
          <a:p>
            <a:pPr marL="0" indent="0">
              <a:buFont typeface="Wingdings" panose="05000000000000000000" pitchFamily="2" charset="2"/>
              <a:buNone/>
              <a:defRPr/>
            </a:pPr>
            <a:r>
              <a:rPr lang="en-US" altLang="zh-CN" dirty="0"/>
              <a:t>  </a:t>
            </a:r>
            <a:r>
              <a:rPr lang="en-US" altLang="zh-CN" dirty="0">
                <a:solidFill>
                  <a:srgbClr val="FFC000"/>
                </a:solidFill>
              </a:rPr>
              <a:t>select</a:t>
            </a:r>
            <a:r>
              <a:rPr lang="zh-CN" altLang="en-US" dirty="0"/>
              <a:t> </a:t>
            </a:r>
            <a:r>
              <a:rPr lang="en-US" altLang="zh-CN" dirty="0" err="1"/>
              <a:t>sName,GPA</a:t>
            </a:r>
            <a:r>
              <a:rPr lang="zh-CN" altLang="en-US" dirty="0"/>
              <a:t> </a:t>
            </a:r>
            <a:r>
              <a:rPr lang="en-US" altLang="zh-CN" dirty="0">
                <a:solidFill>
                  <a:srgbClr val="FFC000"/>
                </a:solidFill>
              </a:rPr>
              <a:t>from</a:t>
            </a:r>
            <a:r>
              <a:rPr lang="zh-CN" altLang="en-US" dirty="0"/>
              <a:t> </a:t>
            </a:r>
            <a:r>
              <a:rPr lang="en-US" altLang="zh-CN" dirty="0"/>
              <a:t>student</a:t>
            </a:r>
            <a:endParaRPr lang="zh-CN" altLang="en-US" dirty="0"/>
          </a:p>
          <a:p>
            <a:pPr marL="0" indent="0">
              <a:buFont typeface="Wingdings" panose="05000000000000000000" pitchFamily="2" charset="2"/>
              <a:buNone/>
              <a:defRPr/>
            </a:pPr>
            <a:r>
              <a:rPr lang="en-US" altLang="zh-CN" dirty="0"/>
              <a:t>  </a:t>
            </a:r>
            <a:r>
              <a:rPr lang="en-US" altLang="zh-CN" dirty="0">
                <a:solidFill>
                  <a:srgbClr val="FFC000"/>
                </a:solidFill>
              </a:rPr>
              <a:t>where</a:t>
            </a:r>
            <a:r>
              <a:rPr lang="zh-CN" altLang="en-US" dirty="0"/>
              <a:t> </a:t>
            </a:r>
            <a:r>
              <a:rPr lang="en-US" altLang="zh-CN" dirty="0" err="1"/>
              <a:t>sName</a:t>
            </a:r>
            <a:r>
              <a:rPr lang="zh-CN" altLang="en-US" dirty="0"/>
              <a:t> </a:t>
            </a:r>
            <a:r>
              <a:rPr lang="en-US" altLang="zh-CN" dirty="0"/>
              <a:t>=</a:t>
            </a:r>
            <a:r>
              <a:rPr lang="zh-CN" altLang="en-US" dirty="0"/>
              <a:t> </a:t>
            </a:r>
            <a:r>
              <a:rPr lang="en-US" altLang="zh-CN" dirty="0"/>
              <a:t>'2017001'</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en-US" dirty="0"/>
              <a:t>查询结果： </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endParaRPr lang="zh-CN" altLang="en-US" dirty="0"/>
          </a:p>
        </p:txBody>
      </p:sp>
      <p:pic>
        <p:nvPicPr>
          <p:cNvPr id="107522" name="图片 4"/>
          <p:cNvPicPr>
            <a:picLocks noChangeAspect="1"/>
          </p:cNvPicPr>
          <p:nvPr/>
        </p:nvPicPr>
        <p:blipFill>
          <a:blip r:embed="rId1" cstate="print"/>
          <a:srcRect/>
          <a:stretch>
            <a:fillRect/>
          </a:stretch>
        </p:blipFill>
        <p:spPr bwMode="auto">
          <a:xfrm>
            <a:off x="2339975" y="4870450"/>
            <a:ext cx="2562225" cy="1104900"/>
          </a:xfrm>
          <a:prstGeom prst="rect">
            <a:avLst/>
          </a:prstGeom>
          <a:noFill/>
          <a:ln w="9525">
            <a:noFill/>
            <a:miter lim="800000"/>
            <a:headEnd/>
            <a:tailEnd/>
          </a:ln>
        </p:spPr>
      </p:pic>
      <p:sp>
        <p:nvSpPr>
          <p:cNvPr id="8" name="标题 1"/>
          <p:cNvSpPr>
            <a:spLocks noGrp="1"/>
          </p:cNvSpPr>
          <p:nvPr>
            <p:ph type="title"/>
          </p:nvPr>
        </p:nvSpPr>
        <p:spPr>
          <a:xfrm>
            <a:off x="0" y="96838"/>
            <a:ext cx="7543800" cy="1100137"/>
          </a:xfrm>
        </p:spPr>
        <p:txBody>
          <a:bodyPr/>
          <a:lstStyle/>
          <a:p>
            <a:pPr>
              <a:defRPr/>
            </a:pPr>
            <a:r>
              <a:rPr lang="zh-CN" altLang="en-US" sz="3600" dirty="0">
                <a:latin typeface="黑体" pitchFamily="49" charset="-122"/>
                <a:ea typeface="黑体" pitchFamily="49" charset="-122"/>
              </a:rPr>
              <a:t> </a:t>
            </a:r>
            <a:r>
              <a:rPr lang="en-US" altLang="zh-CN" sz="3600" dirty="0">
                <a:latin typeface="黑体" pitchFamily="49" charset="-122"/>
                <a:ea typeface="黑体" pitchFamily="49" charset="-122"/>
              </a:rPr>
              <a:t>5.3.6 </a:t>
            </a:r>
            <a:r>
              <a:rPr lang="zh-CN" altLang="en-US" sz="3600" dirty="0">
                <a:latin typeface="黑体" pitchFamily="49" charset="-122"/>
                <a:ea typeface="黑体" pitchFamily="49" charset="-122"/>
              </a:rPr>
              <a:t>数据查询</a:t>
            </a:r>
            <a:r>
              <a:rPr lang="en-US" altLang="zh-CN" sz="3600" dirty="0">
                <a:latin typeface="黑体" pitchFamily="49" charset="-122"/>
                <a:ea typeface="黑体" pitchFamily="49" charset="-122"/>
              </a:rPr>
              <a:t>select</a:t>
            </a:r>
            <a:endParaRPr lang="zh-CN" altLang="en-US" sz="3600" dirty="0">
              <a:latin typeface="黑体" pitchFamily="49" charset="-122"/>
              <a:ea typeface="黑体" pitchFamily="49" charset="-122"/>
            </a:endParaRPr>
          </a:p>
        </p:txBody>
      </p:sp>
      <p:pic>
        <p:nvPicPr>
          <p:cNvPr id="5" name="图片 4"/>
          <p:cNvPicPr>
            <a:picLocks noChangeAspect="1"/>
          </p:cNvPicPr>
          <p:nvPr/>
        </p:nvPicPr>
        <p:blipFill>
          <a:blip r:embed="rId2" cstate="print"/>
          <a:srcRect/>
          <a:stretch>
            <a:fillRect/>
          </a:stretch>
        </p:blipFill>
        <p:spPr bwMode="auto">
          <a:xfrm>
            <a:off x="5724128" y="10684"/>
            <a:ext cx="3312368" cy="21753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8914"/>
            <a:ext cx="8821738" cy="1887538"/>
          </a:xfrm>
        </p:spPr>
        <p:txBody>
          <a:bodyPr/>
          <a:lstStyle/>
          <a:p>
            <a:pPr>
              <a:defRPr/>
            </a:pPr>
            <a:r>
              <a:rPr lang="zh-CN" altLang="en-US" dirty="0"/>
              <a:t>多表查询</a:t>
            </a:r>
            <a:endParaRPr lang="en-US" altLang="zh-CN" dirty="0"/>
          </a:p>
          <a:p>
            <a:pPr marL="0" indent="0">
              <a:buFont typeface="Wingdings" panose="05000000000000000000" pitchFamily="2" charset="2"/>
              <a:buNone/>
              <a:defRPr/>
            </a:pPr>
            <a:r>
              <a:rPr lang="zh-CN" altLang="en-US" sz="2400" dirty="0"/>
              <a:t>例：在</a:t>
            </a:r>
            <a:r>
              <a:rPr lang="en-US" altLang="zh-CN" sz="2400" dirty="0"/>
              <a:t>SCDB</a:t>
            </a:r>
            <a:r>
              <a:rPr lang="zh-CN" altLang="en-US" sz="2400" dirty="0"/>
              <a:t>中找出所有选择导师专业</a:t>
            </a:r>
            <a:endParaRPr lang="en-US" altLang="zh-CN" sz="2400" dirty="0"/>
          </a:p>
          <a:p>
            <a:pPr marL="0" indent="0">
              <a:buFont typeface="Wingdings" panose="05000000000000000000" pitchFamily="2" charset="2"/>
              <a:buNone/>
              <a:defRPr/>
            </a:pPr>
            <a:r>
              <a:rPr lang="zh-CN" altLang="en-US" sz="2400" dirty="0"/>
              <a:t>是“</a:t>
            </a:r>
            <a:r>
              <a:rPr lang="en-US" altLang="zh-CN" sz="2400" dirty="0"/>
              <a:t>Computer</a:t>
            </a:r>
            <a:r>
              <a:rPr lang="zh-CN" altLang="en-US" sz="2400" dirty="0"/>
              <a:t>”且</a:t>
            </a:r>
            <a:r>
              <a:rPr lang="en-US" altLang="zh-CN" sz="2400" dirty="0"/>
              <a:t>GPA&gt;3.5</a:t>
            </a:r>
            <a:r>
              <a:rPr lang="zh-CN" altLang="en-US" sz="2400" dirty="0"/>
              <a:t>的学生的</a:t>
            </a:r>
            <a:endParaRPr lang="en-US" altLang="zh-CN" sz="2400" dirty="0"/>
          </a:p>
          <a:p>
            <a:pPr marL="0" indent="0">
              <a:buFont typeface="Wingdings" panose="05000000000000000000" pitchFamily="2" charset="2"/>
              <a:buNone/>
              <a:defRPr/>
            </a:pPr>
            <a:r>
              <a:rPr lang="zh-CN" altLang="en-US" sz="2400" dirty="0"/>
              <a:t>学号、姓名以及他们导师的工号和姓名</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en-US" dirty="0"/>
              <a:t>查询结果： </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endParaRPr lang="zh-CN" altLang="en-US" dirty="0"/>
          </a:p>
        </p:txBody>
      </p:sp>
      <p:sp>
        <p:nvSpPr>
          <p:cNvPr id="6" name="文本框 5"/>
          <p:cNvSpPr txBox="1">
            <a:spLocks noChangeArrowheads="1"/>
          </p:cNvSpPr>
          <p:nvPr/>
        </p:nvSpPr>
        <p:spPr bwMode="auto">
          <a:xfrm>
            <a:off x="323528" y="2333842"/>
            <a:ext cx="7669213" cy="2246769"/>
          </a:xfrm>
          <a:prstGeom prst="rect">
            <a:avLst/>
          </a:prstGeom>
          <a:noFill/>
          <a:ln w="9525">
            <a:noFill/>
            <a:miter lim="800000"/>
          </a:ln>
        </p:spPr>
        <p:txBody>
          <a:bodyPr>
            <a:spAutoFit/>
          </a:bodyPr>
          <a:lstStyle/>
          <a:p>
            <a:r>
              <a:rPr lang="en-US" altLang="zh-CN" sz="2800" b="1" dirty="0">
                <a:solidFill>
                  <a:srgbClr val="FFC000"/>
                </a:solidFill>
                <a:latin typeface="Arial Narrow" panose="020B07060202020A0204" pitchFamily="34" charset="0"/>
              </a:rPr>
              <a:t>select</a:t>
            </a:r>
            <a:r>
              <a:rPr lang="zh-CN" altLang="en-US" sz="2800" b="1" dirty="0">
                <a:latin typeface="Arial Narrow" panose="020B07060202020A0204" pitchFamily="34" charset="0"/>
              </a:rPr>
              <a:t> </a:t>
            </a:r>
            <a:r>
              <a:rPr lang="en-US" altLang="zh-CN" sz="2800" b="1" dirty="0" err="1">
                <a:latin typeface="Arial Narrow" panose="020B07060202020A0204" pitchFamily="34" charset="0"/>
              </a:rPr>
              <a:t>sID,sName,aID,aName</a:t>
            </a:r>
            <a:endParaRPr lang="en-US" altLang="zh-CN" sz="2800" b="1" dirty="0">
              <a:latin typeface="Arial Narrow" panose="020B07060202020A0204" pitchFamily="34" charset="0"/>
            </a:endParaRPr>
          </a:p>
          <a:p>
            <a:r>
              <a:rPr lang="zh-CN" altLang="en-US" sz="2800" b="1" dirty="0">
                <a:latin typeface="Arial Narrow" panose="020B07060202020A0204" pitchFamily="34" charset="0"/>
              </a:rPr>
              <a:t> </a:t>
            </a:r>
            <a:r>
              <a:rPr lang="en-US" altLang="zh-CN" sz="2800" b="1" dirty="0">
                <a:solidFill>
                  <a:srgbClr val="FFC000"/>
                </a:solidFill>
                <a:latin typeface="Arial Narrow" panose="020B07060202020A0204" pitchFamily="34" charset="0"/>
              </a:rPr>
              <a:t>from</a:t>
            </a:r>
            <a:r>
              <a:rPr lang="zh-CN" altLang="en-US" sz="2800" b="1" dirty="0">
                <a:latin typeface="Arial Narrow" panose="020B07060202020A0204" pitchFamily="34" charset="0"/>
              </a:rPr>
              <a:t> </a:t>
            </a:r>
            <a:r>
              <a:rPr lang="en-US" altLang="zh-CN" sz="2800" b="1" dirty="0">
                <a:latin typeface="Arial Narrow" panose="020B07060202020A0204" pitchFamily="34" charset="0"/>
              </a:rPr>
              <a:t>student, advisor</a:t>
            </a:r>
            <a:endParaRPr lang="zh-CN" altLang="en-US" sz="2800" b="1" dirty="0">
              <a:latin typeface="Arial Narrow" panose="020B07060202020A0204" pitchFamily="34" charset="0"/>
            </a:endParaRPr>
          </a:p>
          <a:p>
            <a:r>
              <a:rPr lang="zh-CN" altLang="en-US" sz="2800" b="1" dirty="0">
                <a:latin typeface="Arial Narrow" panose="020B07060202020A0204" pitchFamily="34" charset="0"/>
              </a:rPr>
              <a:t>  </a:t>
            </a:r>
            <a:r>
              <a:rPr lang="en-US" altLang="zh-CN" sz="2800" b="1" dirty="0">
                <a:solidFill>
                  <a:srgbClr val="FFC000"/>
                </a:solidFill>
                <a:latin typeface="Arial Narrow" panose="020B07060202020A0204" pitchFamily="34" charset="0"/>
              </a:rPr>
              <a:t>where</a:t>
            </a:r>
            <a:r>
              <a:rPr lang="zh-CN" altLang="en-US" sz="2800" b="1" dirty="0">
                <a:latin typeface="Arial Narrow" panose="020B07060202020A0204" pitchFamily="34" charset="0"/>
              </a:rPr>
              <a:t> </a:t>
            </a:r>
            <a:r>
              <a:rPr lang="en-US" altLang="zh-CN" sz="2800" b="1" dirty="0">
                <a:latin typeface="Arial Narrow" panose="020B07060202020A0204" pitchFamily="34" charset="0"/>
              </a:rPr>
              <a:t>GPA&gt;3.5 and</a:t>
            </a:r>
            <a:endParaRPr lang="en-US" altLang="zh-CN" sz="2800" b="1" dirty="0">
              <a:latin typeface="Arial Narrow" panose="020B07060202020A0204" pitchFamily="34" charset="0"/>
            </a:endParaRPr>
          </a:p>
          <a:p>
            <a:r>
              <a:rPr lang="zh-CN" altLang="en-US" sz="2800" b="1" dirty="0">
                <a:latin typeface="Arial Narrow" panose="020B07060202020A0204" pitchFamily="34" charset="0"/>
              </a:rPr>
              <a:t> </a:t>
            </a:r>
            <a:r>
              <a:rPr lang="en-US" altLang="zh-CN" sz="2800" b="1" dirty="0" err="1">
                <a:latin typeface="Arial Narrow" panose="020B07060202020A0204" pitchFamily="34" charset="0"/>
              </a:rPr>
              <a:t>student.advisorID</a:t>
            </a:r>
            <a:r>
              <a:rPr lang="en-US" altLang="zh-CN" sz="2800" b="1" dirty="0">
                <a:latin typeface="Arial Narrow" panose="020B07060202020A0204" pitchFamily="34" charset="0"/>
              </a:rPr>
              <a:t>=</a:t>
            </a:r>
            <a:r>
              <a:rPr lang="en-US" altLang="zh-CN" sz="2800" b="1" dirty="0" err="1">
                <a:latin typeface="Arial Narrow" panose="020B07060202020A0204" pitchFamily="34" charset="0"/>
              </a:rPr>
              <a:t>advisor.aID</a:t>
            </a:r>
            <a:r>
              <a:rPr lang="zh-CN" altLang="en-US" sz="2800" b="1" dirty="0">
                <a:latin typeface="Arial Narrow" panose="020B07060202020A0204" pitchFamily="34" charset="0"/>
              </a:rPr>
              <a:t> </a:t>
            </a:r>
            <a:endParaRPr lang="zh-CN" altLang="en-US" sz="2800" b="1" dirty="0">
              <a:latin typeface="Arial Narrow" panose="020B07060202020A0204" pitchFamily="34" charset="0"/>
            </a:endParaRPr>
          </a:p>
          <a:p>
            <a:r>
              <a:rPr lang="zh-CN" altLang="en-US" sz="2800" b="1" dirty="0">
                <a:latin typeface="Arial Narrow" panose="020B07060202020A0204" pitchFamily="34" charset="0"/>
              </a:rPr>
              <a:t>  </a:t>
            </a:r>
            <a:r>
              <a:rPr lang="en-US" altLang="zh-CN" sz="2800" b="1" dirty="0">
                <a:latin typeface="Arial Narrow" panose="020B07060202020A0204" pitchFamily="34" charset="0"/>
              </a:rPr>
              <a:t>and</a:t>
            </a:r>
            <a:r>
              <a:rPr lang="zh-CN" altLang="en-US" sz="2800" b="1" dirty="0">
                <a:latin typeface="Arial Narrow" panose="020B07060202020A0204" pitchFamily="34" charset="0"/>
              </a:rPr>
              <a:t> </a:t>
            </a:r>
            <a:r>
              <a:rPr lang="en-US" altLang="zh-CN" sz="2800" b="1" dirty="0" err="1">
                <a:latin typeface="Arial Narrow" panose="020B07060202020A0204" pitchFamily="34" charset="0"/>
              </a:rPr>
              <a:t>advisor.speciality</a:t>
            </a:r>
            <a:r>
              <a:rPr lang="zh-CN" altLang="en-US" sz="2800" b="1" dirty="0">
                <a:latin typeface="Arial Narrow" panose="020B07060202020A0204" pitchFamily="34" charset="0"/>
              </a:rPr>
              <a:t> </a:t>
            </a:r>
            <a:r>
              <a:rPr lang="en-US" altLang="zh-CN" sz="2800" b="1" dirty="0">
                <a:latin typeface="Arial Narrow" panose="020B07060202020A0204" pitchFamily="34" charset="0"/>
              </a:rPr>
              <a:t>='Computer'</a:t>
            </a:r>
            <a:endParaRPr lang="zh-CN" altLang="en-US" sz="2800" b="1" dirty="0">
              <a:latin typeface="Arial Narrow" panose="020B07060202020A0204" pitchFamily="34" charset="0"/>
            </a:endParaRPr>
          </a:p>
        </p:txBody>
      </p:sp>
      <p:pic>
        <p:nvPicPr>
          <p:cNvPr id="7" name="图片 6"/>
          <p:cNvPicPr>
            <a:picLocks noChangeAspect="1"/>
          </p:cNvPicPr>
          <p:nvPr/>
        </p:nvPicPr>
        <p:blipFill>
          <a:blip r:embed="rId1" cstate="print"/>
          <a:srcRect/>
          <a:stretch>
            <a:fillRect/>
          </a:stretch>
        </p:blipFill>
        <p:spPr bwMode="auto">
          <a:xfrm>
            <a:off x="2588654" y="4509120"/>
            <a:ext cx="5931459" cy="2088232"/>
          </a:xfrm>
          <a:prstGeom prst="rect">
            <a:avLst/>
          </a:prstGeom>
          <a:noFill/>
          <a:ln w="9525">
            <a:noFill/>
            <a:miter lim="800000"/>
            <a:headEnd/>
            <a:tailEnd/>
          </a:ln>
        </p:spPr>
      </p:pic>
      <p:pic>
        <p:nvPicPr>
          <p:cNvPr id="5" name="图片 4"/>
          <p:cNvPicPr>
            <a:picLocks noChangeAspect="1"/>
          </p:cNvPicPr>
          <p:nvPr/>
        </p:nvPicPr>
        <p:blipFill>
          <a:blip r:embed="rId2" cstate="print"/>
          <a:srcRect/>
          <a:stretch>
            <a:fillRect/>
          </a:stretch>
        </p:blipFill>
        <p:spPr bwMode="auto">
          <a:xfrm>
            <a:off x="6084168" y="10684"/>
            <a:ext cx="2952328" cy="2065767"/>
          </a:xfrm>
          <a:prstGeom prst="rect">
            <a:avLst/>
          </a:prstGeom>
          <a:noFill/>
          <a:ln w="9525">
            <a:noFill/>
            <a:miter lim="800000"/>
            <a:headEnd/>
            <a:tailEnd/>
          </a:ln>
        </p:spPr>
      </p:pic>
      <p:pic>
        <p:nvPicPr>
          <p:cNvPr id="8" name="图片 4"/>
          <p:cNvPicPr>
            <a:picLocks noChangeAspect="1"/>
          </p:cNvPicPr>
          <p:nvPr/>
        </p:nvPicPr>
        <p:blipFill>
          <a:blip r:embed="rId3" cstate="print"/>
          <a:srcRect/>
          <a:stretch>
            <a:fillRect/>
          </a:stretch>
        </p:blipFill>
        <p:spPr bwMode="auto">
          <a:xfrm>
            <a:off x="5148064" y="2107134"/>
            <a:ext cx="3888432" cy="187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7543800" cy="1431925"/>
          </a:xfrm>
        </p:spPr>
        <p:txBody>
          <a:bodyPr/>
          <a:lstStyle/>
          <a:p>
            <a:pPr>
              <a:defRPr/>
            </a:pPr>
            <a:r>
              <a:rPr lang="en-US" altLang="zh-CN" sz="3600" dirty="0"/>
              <a:t>Select</a:t>
            </a:r>
            <a:r>
              <a:rPr lang="zh-CN" altLang="en-US" sz="3600" dirty="0"/>
              <a:t>语句的基本结构</a:t>
            </a:r>
            <a:endParaRPr lang="zh-CN" altLang="en-US" sz="3600" dirty="0"/>
          </a:p>
        </p:txBody>
      </p:sp>
      <p:sp>
        <p:nvSpPr>
          <p:cNvPr id="3" name="内容占位符 2"/>
          <p:cNvSpPr>
            <a:spLocks noGrp="1"/>
          </p:cNvSpPr>
          <p:nvPr>
            <p:ph idx="1"/>
          </p:nvPr>
        </p:nvSpPr>
        <p:spPr>
          <a:xfrm>
            <a:off x="468313" y="1431925"/>
            <a:ext cx="7543800" cy="4114800"/>
          </a:xfrm>
        </p:spPr>
        <p:txBody>
          <a:bodyPr/>
          <a:lstStyle/>
          <a:p>
            <a:pPr marL="0" indent="0">
              <a:buFont typeface="Wingdings" panose="05000000000000000000" pitchFamily="2" charset="2"/>
              <a:buNone/>
              <a:defRPr/>
            </a:pPr>
            <a:r>
              <a:rPr lang="en-US" altLang="zh-CN" dirty="0">
                <a:solidFill>
                  <a:srgbClr val="FFC000"/>
                </a:solidFill>
              </a:rPr>
              <a:t>Select</a:t>
            </a:r>
            <a:r>
              <a:rPr lang="en-US" altLang="zh-CN" dirty="0"/>
              <a:t> a1,a2,…,an </a:t>
            </a:r>
            <a:endParaRPr lang="en-US" altLang="zh-CN" dirty="0"/>
          </a:p>
          <a:p>
            <a:pPr marL="0" indent="0">
              <a:buFont typeface="Wingdings" panose="05000000000000000000" pitchFamily="2" charset="2"/>
              <a:buNone/>
              <a:defRPr/>
            </a:pPr>
            <a:r>
              <a:rPr lang="en-US" altLang="zh-CN" dirty="0">
                <a:solidFill>
                  <a:srgbClr val="FFC000"/>
                </a:solidFill>
              </a:rPr>
              <a:t>From</a:t>
            </a:r>
            <a:r>
              <a:rPr lang="en-US" altLang="zh-CN" dirty="0"/>
              <a:t> r1,r2,..rn</a:t>
            </a:r>
            <a:endParaRPr lang="en-US" altLang="zh-CN" dirty="0"/>
          </a:p>
          <a:p>
            <a:pPr marL="0" indent="0">
              <a:buFont typeface="Wingdings" panose="05000000000000000000" pitchFamily="2" charset="2"/>
              <a:buNone/>
              <a:defRPr/>
            </a:pPr>
            <a:r>
              <a:rPr lang="en-US" altLang="zh-CN" dirty="0">
                <a:solidFill>
                  <a:srgbClr val="FFC000"/>
                </a:solidFill>
              </a:rPr>
              <a:t>Where</a:t>
            </a:r>
            <a:r>
              <a:rPr lang="en-US" altLang="zh-CN" dirty="0"/>
              <a:t> P</a:t>
            </a:r>
            <a:endParaRPr lang="en-US" altLang="zh-CN" dirty="0"/>
          </a:p>
          <a:p>
            <a:pPr>
              <a:defRPr/>
            </a:pPr>
            <a:endParaRPr lang="en-US" altLang="zh-CN" dirty="0"/>
          </a:p>
          <a:p>
            <a:pPr marL="0" indent="0">
              <a:buFont typeface="Wingdings" panose="05000000000000000000" pitchFamily="2" charset="2"/>
              <a:buNone/>
              <a:defRPr/>
            </a:pPr>
            <a:r>
              <a:rPr lang="en-US" altLang="zh-CN" dirty="0" err="1"/>
              <a:t>ai</a:t>
            </a:r>
            <a:r>
              <a:rPr lang="zh-CN" altLang="en-US" dirty="0"/>
              <a:t>： 属性</a:t>
            </a:r>
            <a:endParaRPr lang="en-US" altLang="zh-CN" dirty="0"/>
          </a:p>
          <a:p>
            <a:pPr marL="0" indent="0">
              <a:buFont typeface="Wingdings" panose="05000000000000000000" pitchFamily="2" charset="2"/>
              <a:buNone/>
              <a:defRPr/>
            </a:pPr>
            <a:r>
              <a:rPr lang="en-US" altLang="zh-CN" dirty="0" err="1"/>
              <a:t>ri</a:t>
            </a:r>
            <a:r>
              <a:rPr lang="en-US" altLang="zh-CN" dirty="0"/>
              <a:t>: </a:t>
            </a:r>
            <a:r>
              <a:rPr lang="zh-CN" altLang="en-US" dirty="0"/>
              <a:t>关系</a:t>
            </a:r>
            <a:endParaRPr lang="en-US" altLang="zh-CN" dirty="0"/>
          </a:p>
          <a:p>
            <a:pPr marL="0" indent="0">
              <a:buFont typeface="Wingdings" panose="05000000000000000000" pitchFamily="2" charset="2"/>
              <a:buNone/>
              <a:defRPr/>
            </a:pPr>
            <a:r>
              <a:rPr lang="en-US" altLang="zh-CN" dirty="0"/>
              <a:t>P</a:t>
            </a:r>
            <a:r>
              <a:rPr lang="zh-CN" altLang="en-US" dirty="0"/>
              <a:t>： 查询满足的条件</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350"/>
            <a:ext cx="8466138" cy="3895725"/>
          </a:xfrm>
        </p:spPr>
        <p:txBody>
          <a:bodyPr/>
          <a:lstStyle/>
          <a:p>
            <a:pPr>
              <a:defRPr/>
            </a:pPr>
            <a:r>
              <a:rPr lang="en-US" altLang="zh-CN" dirty="0"/>
              <a:t>Order by</a:t>
            </a:r>
            <a:endParaRPr lang="en-US" altLang="zh-CN" dirty="0"/>
          </a:p>
          <a:p>
            <a:pPr>
              <a:defRPr/>
            </a:pPr>
            <a:r>
              <a:rPr lang="zh-CN" altLang="en-US" dirty="0"/>
              <a:t>关系中行的顺序是任意的。为了方便查看，可以按指定属性的递增（</a:t>
            </a:r>
            <a:r>
              <a:rPr lang="en-US" altLang="zh-CN" dirty="0"/>
              <a:t>ASC,</a:t>
            </a:r>
            <a:r>
              <a:rPr lang="zh-CN" altLang="en-US" dirty="0"/>
              <a:t>可缺省）或递减（</a:t>
            </a:r>
            <a:r>
              <a:rPr lang="en-US" altLang="zh-CN" dirty="0"/>
              <a:t>DESC</a:t>
            </a:r>
            <a:r>
              <a:rPr lang="zh-CN" altLang="en-US" dirty="0"/>
              <a:t>）的顺序显示查询结果。</a:t>
            </a:r>
            <a:endParaRPr lang="en-US" altLang="zh-CN" dirty="0"/>
          </a:p>
          <a:p>
            <a:pPr marL="0" indent="0">
              <a:buFont typeface="Wingdings" panose="05000000000000000000" pitchFamily="2" charset="2"/>
              <a:buNone/>
              <a:defRPr/>
            </a:pPr>
            <a:r>
              <a:rPr lang="en-US" altLang="zh-CN" dirty="0"/>
              <a:t>    select * from advisor</a:t>
            </a:r>
            <a:endParaRPr lang="en-US" altLang="zh-CN" dirty="0"/>
          </a:p>
          <a:p>
            <a:pPr>
              <a:defRPr/>
            </a:pPr>
            <a:endParaRPr lang="en-US" altLang="zh-CN" dirty="0"/>
          </a:p>
          <a:p>
            <a:pPr marL="0" indent="0">
              <a:spcBef>
                <a:spcPts val="0"/>
              </a:spcBef>
              <a:buFont typeface="Wingdings" panose="05000000000000000000" pitchFamily="2" charset="2"/>
              <a:buNone/>
              <a:defRPr/>
            </a:pPr>
            <a:r>
              <a:rPr lang="en-US" altLang="zh-CN" dirty="0"/>
              <a:t>select * from advisor</a:t>
            </a:r>
            <a:endParaRPr lang="en-US" altLang="zh-CN" dirty="0"/>
          </a:p>
          <a:p>
            <a:pPr marL="0" indent="0">
              <a:spcBef>
                <a:spcPts val="0"/>
              </a:spcBef>
              <a:buFont typeface="Wingdings" panose="05000000000000000000" pitchFamily="2" charset="2"/>
              <a:buNone/>
              <a:defRPr/>
            </a:pPr>
            <a:r>
              <a:rPr lang="en-US" altLang="zh-CN" dirty="0">
                <a:solidFill>
                  <a:srgbClr val="FFC000"/>
                </a:solidFill>
              </a:rPr>
              <a:t>order by </a:t>
            </a:r>
            <a:r>
              <a:rPr lang="en-US" altLang="zh-CN" dirty="0" err="1"/>
              <a:t>Speciality</a:t>
            </a:r>
            <a:endParaRPr lang="en-US" altLang="zh-CN" dirty="0"/>
          </a:p>
          <a:p>
            <a:pPr marL="0" indent="0">
              <a:buFont typeface="Wingdings" panose="05000000000000000000" pitchFamily="2" charset="2"/>
              <a:buNone/>
              <a:defRPr/>
            </a:pPr>
            <a:endParaRPr lang="en-US" altLang="zh-CN" dirty="0"/>
          </a:p>
          <a:p>
            <a:pPr marL="0" indent="0">
              <a:spcBef>
                <a:spcPts val="0"/>
              </a:spcBef>
              <a:buFont typeface="Wingdings" panose="05000000000000000000" pitchFamily="2" charset="2"/>
              <a:buNone/>
              <a:defRPr/>
            </a:pPr>
            <a:r>
              <a:rPr lang="en-US" altLang="zh-CN" dirty="0"/>
              <a:t>select * from advisor</a:t>
            </a:r>
            <a:endParaRPr lang="en-US" altLang="zh-CN" dirty="0"/>
          </a:p>
          <a:p>
            <a:pPr marL="0" indent="0">
              <a:spcBef>
                <a:spcPts val="0"/>
              </a:spcBef>
              <a:buFont typeface="Wingdings" panose="05000000000000000000" pitchFamily="2" charset="2"/>
              <a:buNone/>
              <a:defRPr/>
            </a:pPr>
            <a:r>
              <a:rPr lang="en-US" altLang="zh-CN" dirty="0">
                <a:solidFill>
                  <a:srgbClr val="FFC000"/>
                </a:solidFill>
              </a:rPr>
              <a:t>order by </a:t>
            </a:r>
            <a:r>
              <a:rPr lang="en-US" altLang="zh-CN" dirty="0" err="1"/>
              <a:t>Speciality</a:t>
            </a:r>
            <a:r>
              <a:rPr lang="en-US" altLang="zh-CN" dirty="0"/>
              <a:t> </a:t>
            </a:r>
            <a:r>
              <a:rPr lang="en-US" altLang="zh-CN" dirty="0">
                <a:solidFill>
                  <a:srgbClr val="FFC000"/>
                </a:solidFill>
              </a:rPr>
              <a:t>DESC</a:t>
            </a:r>
            <a:endParaRPr lang="en-US" altLang="zh-CN" dirty="0">
              <a:solidFill>
                <a:srgbClr val="FFC000"/>
              </a:solidFill>
            </a:endParaRPr>
          </a:p>
          <a:p>
            <a:pPr marL="0" indent="0">
              <a:buFont typeface="Wingdings" panose="05000000000000000000" pitchFamily="2" charset="2"/>
              <a:buNone/>
              <a:defRPr/>
            </a:pPr>
            <a:r>
              <a:rPr lang="en-US" altLang="zh-CN" dirty="0"/>
              <a:t> </a:t>
            </a:r>
            <a:endParaRPr lang="en-US" altLang="zh-CN" dirty="0"/>
          </a:p>
        </p:txBody>
      </p:sp>
      <p:pic>
        <p:nvPicPr>
          <p:cNvPr id="111618" name="图片 3"/>
          <p:cNvPicPr>
            <a:picLocks noChangeAspect="1"/>
          </p:cNvPicPr>
          <p:nvPr/>
        </p:nvPicPr>
        <p:blipFill>
          <a:blip r:embed="rId1" cstate="print"/>
          <a:srcRect/>
          <a:stretch>
            <a:fillRect/>
          </a:stretch>
        </p:blipFill>
        <p:spPr bwMode="auto">
          <a:xfrm>
            <a:off x="5408613" y="2374900"/>
            <a:ext cx="3735387" cy="1350963"/>
          </a:xfrm>
          <a:prstGeom prst="rect">
            <a:avLst/>
          </a:prstGeom>
          <a:noFill/>
          <a:ln w="9525">
            <a:noFill/>
            <a:miter lim="800000"/>
            <a:headEnd/>
            <a:tailEnd/>
          </a:ln>
        </p:spPr>
      </p:pic>
      <p:pic>
        <p:nvPicPr>
          <p:cNvPr id="111619" name="图片 7"/>
          <p:cNvPicPr>
            <a:picLocks noChangeAspect="1"/>
          </p:cNvPicPr>
          <p:nvPr/>
        </p:nvPicPr>
        <p:blipFill>
          <a:blip r:embed="rId2" cstate="print"/>
          <a:srcRect/>
          <a:stretch>
            <a:fillRect/>
          </a:stretch>
        </p:blipFill>
        <p:spPr bwMode="auto">
          <a:xfrm>
            <a:off x="5076825" y="5272088"/>
            <a:ext cx="2846388" cy="1273175"/>
          </a:xfrm>
          <a:prstGeom prst="rect">
            <a:avLst/>
          </a:prstGeom>
          <a:noFill/>
          <a:ln w="9525">
            <a:noFill/>
            <a:miter lim="800000"/>
            <a:headEnd/>
            <a:tailEnd/>
          </a:ln>
        </p:spPr>
      </p:pic>
      <p:pic>
        <p:nvPicPr>
          <p:cNvPr id="111620" name="图片 8"/>
          <p:cNvPicPr>
            <a:picLocks noChangeAspect="1"/>
          </p:cNvPicPr>
          <p:nvPr/>
        </p:nvPicPr>
        <p:blipFill>
          <a:blip r:embed="rId3" cstate="print"/>
          <a:srcRect/>
          <a:stretch>
            <a:fillRect/>
          </a:stretch>
        </p:blipFill>
        <p:spPr bwMode="auto">
          <a:xfrm>
            <a:off x="4643438" y="3725863"/>
            <a:ext cx="2770187" cy="128746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333375"/>
            <a:ext cx="8610600" cy="827088"/>
          </a:xfrm>
        </p:spPr>
        <p:txBody>
          <a:bodyPr/>
          <a:lstStyle/>
          <a:p>
            <a:pPr>
              <a:defRPr/>
            </a:pPr>
            <a:r>
              <a:rPr lang="zh-CN" altLang="en-US" sz="3600" dirty="0"/>
              <a:t>聚集函数</a:t>
            </a:r>
            <a:r>
              <a:rPr lang="en-US" altLang="zh-CN" sz="3600" dirty="0"/>
              <a:t>(aggregate function)</a:t>
            </a:r>
            <a:endParaRPr lang="zh-CN" altLang="en-US" sz="3600" dirty="0"/>
          </a:p>
        </p:txBody>
      </p:sp>
      <p:sp>
        <p:nvSpPr>
          <p:cNvPr id="3" name="内容占位符 2"/>
          <p:cNvSpPr>
            <a:spLocks noGrp="1"/>
          </p:cNvSpPr>
          <p:nvPr>
            <p:ph idx="1"/>
          </p:nvPr>
        </p:nvSpPr>
        <p:spPr>
          <a:xfrm>
            <a:off x="250825" y="1341438"/>
            <a:ext cx="8610600" cy="4114800"/>
          </a:xfrm>
        </p:spPr>
        <p:txBody>
          <a:bodyPr/>
          <a:lstStyle/>
          <a:p>
            <a:pPr>
              <a:defRPr/>
            </a:pPr>
            <a:r>
              <a:rPr lang="en-US" altLang="zh-CN" dirty="0"/>
              <a:t>SQL</a:t>
            </a:r>
            <a:r>
              <a:rPr lang="zh-CN" altLang="en-US" dirty="0"/>
              <a:t>提供了许多聚集函数用于增强查询能力，常用的聚集函数：</a:t>
            </a:r>
            <a:endParaRPr lang="en-US" altLang="zh-CN" dirty="0"/>
          </a:p>
          <a:p>
            <a:pPr marL="0" indent="0">
              <a:buFont typeface="Wingdings" panose="05000000000000000000" pitchFamily="2" charset="2"/>
              <a:buNone/>
              <a:defRPr/>
            </a:pPr>
            <a:r>
              <a:rPr lang="en-US" altLang="zh-CN" dirty="0"/>
              <a:t> count()   </a:t>
            </a:r>
            <a:r>
              <a:rPr lang="zh-CN" altLang="en-US" dirty="0"/>
              <a:t>统计元组的个数</a:t>
            </a:r>
            <a:r>
              <a:rPr lang="en-US" altLang="zh-CN" dirty="0"/>
              <a:t>  </a:t>
            </a:r>
            <a:endParaRPr lang="en-US" altLang="zh-CN" dirty="0"/>
          </a:p>
          <a:p>
            <a:pPr marL="0" indent="0">
              <a:buFont typeface="Wingdings" panose="05000000000000000000" pitchFamily="2" charset="2"/>
              <a:buNone/>
              <a:defRPr/>
            </a:pPr>
            <a:r>
              <a:rPr lang="en-US" altLang="zh-CN" dirty="0"/>
              <a:t> sum()  </a:t>
            </a:r>
            <a:r>
              <a:rPr lang="zh-CN" altLang="en-US" dirty="0"/>
              <a:t>计算总值</a:t>
            </a:r>
            <a:endParaRPr lang="en-US" altLang="zh-CN" dirty="0"/>
          </a:p>
          <a:p>
            <a:pPr marL="0" indent="0">
              <a:buFont typeface="Wingdings" panose="05000000000000000000" pitchFamily="2" charset="2"/>
              <a:buNone/>
              <a:defRPr/>
            </a:pPr>
            <a:r>
              <a:rPr lang="en-US" altLang="zh-CN" dirty="0"/>
              <a:t> </a:t>
            </a:r>
            <a:r>
              <a:rPr lang="en-US" altLang="zh-CN" dirty="0" err="1"/>
              <a:t>avg</a:t>
            </a:r>
            <a:r>
              <a:rPr lang="en-US" altLang="zh-CN" dirty="0"/>
              <a:t>()  </a:t>
            </a:r>
            <a:r>
              <a:rPr lang="zh-CN" altLang="en-US" dirty="0"/>
              <a:t>计算平均值</a:t>
            </a:r>
            <a:endParaRPr lang="en-US" altLang="zh-CN" dirty="0"/>
          </a:p>
          <a:p>
            <a:pPr marL="0" indent="0">
              <a:buFont typeface="Wingdings" panose="05000000000000000000" pitchFamily="2" charset="2"/>
              <a:buNone/>
              <a:defRPr/>
            </a:pPr>
            <a:r>
              <a:rPr lang="en-US" altLang="zh-CN" dirty="0"/>
              <a:t> max()  </a:t>
            </a:r>
            <a:r>
              <a:rPr lang="zh-CN" altLang="en-US" dirty="0"/>
              <a:t>计算最大值</a:t>
            </a:r>
            <a:endParaRPr lang="en-US" altLang="zh-CN" dirty="0"/>
          </a:p>
          <a:p>
            <a:pPr marL="0" indent="0">
              <a:buFont typeface="Wingdings" panose="05000000000000000000" pitchFamily="2" charset="2"/>
              <a:buNone/>
              <a:defRPr/>
            </a:pPr>
            <a:r>
              <a:rPr lang="en-US" altLang="zh-CN" dirty="0"/>
              <a:t> min()  </a:t>
            </a:r>
            <a:r>
              <a:rPr lang="zh-CN" altLang="en-US" dirty="0"/>
              <a:t>计算最小值</a:t>
            </a:r>
            <a:endParaRPr lang="en-US" altLang="zh-CN" dirty="0"/>
          </a:p>
          <a:p>
            <a:pPr marL="0" indent="0">
              <a:buFont typeface="Wingdings" panose="05000000000000000000" pitchFamily="2" charset="2"/>
              <a:buNone/>
              <a:defRPr/>
            </a:pPr>
            <a:r>
              <a:rPr lang="en-US" altLang="zh-CN" dirty="0"/>
              <a:t> </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260350"/>
            <a:ext cx="7543800" cy="1071563"/>
          </a:xfrm>
        </p:spPr>
        <p:txBody>
          <a:bodyPr/>
          <a:lstStyle/>
          <a:p>
            <a:pPr>
              <a:defRPr/>
            </a:pPr>
            <a:r>
              <a:rPr lang="zh-CN" altLang="en-US" sz="3600" dirty="0"/>
              <a:t>例：求学生的平均</a:t>
            </a:r>
            <a:r>
              <a:rPr lang="en-US" altLang="zh-CN" sz="3600" dirty="0"/>
              <a:t>GPA</a:t>
            </a:r>
            <a:endParaRPr lang="zh-CN" altLang="en-US" sz="3600" dirty="0"/>
          </a:p>
        </p:txBody>
      </p:sp>
      <p:sp>
        <p:nvSpPr>
          <p:cNvPr id="3" name="内容占位符 2"/>
          <p:cNvSpPr>
            <a:spLocks noGrp="1"/>
          </p:cNvSpPr>
          <p:nvPr>
            <p:ph idx="1"/>
          </p:nvPr>
        </p:nvSpPr>
        <p:spPr>
          <a:xfrm>
            <a:off x="395288" y="1317625"/>
            <a:ext cx="8424862" cy="2039938"/>
          </a:xfrm>
        </p:spPr>
        <p:txBody>
          <a:bodyPr/>
          <a:lstStyle/>
          <a:p>
            <a:pPr marL="0" indent="0">
              <a:buFont typeface="Wingdings" panose="05000000000000000000" pitchFamily="2" charset="2"/>
              <a:buNone/>
              <a:defRPr/>
            </a:pPr>
            <a:r>
              <a:rPr lang="en-US" altLang="zh-CN" dirty="0"/>
              <a:t>Select </a:t>
            </a:r>
            <a:r>
              <a:rPr lang="en-US" altLang="zh-CN" dirty="0" err="1"/>
              <a:t>avg</a:t>
            </a:r>
            <a:r>
              <a:rPr lang="en-US" altLang="zh-CN" dirty="0"/>
              <a:t>(GPA)as result </a:t>
            </a:r>
            <a:endParaRPr lang="en-US" altLang="zh-CN" dirty="0"/>
          </a:p>
          <a:p>
            <a:pPr marL="0" indent="0">
              <a:buFont typeface="Wingdings" panose="05000000000000000000" pitchFamily="2" charset="2"/>
              <a:buNone/>
              <a:defRPr/>
            </a:pPr>
            <a:r>
              <a:rPr lang="en-US" altLang="zh-CN" dirty="0"/>
              <a:t>From student</a:t>
            </a:r>
            <a:endParaRPr lang="en-US" altLang="zh-CN" dirty="0"/>
          </a:p>
          <a:p>
            <a:pPr marL="0" indent="0">
              <a:buFont typeface="Wingdings" panose="05000000000000000000" pitchFamily="2" charset="2"/>
              <a:buNone/>
              <a:defRPr/>
            </a:pPr>
            <a:r>
              <a:rPr lang="zh-CN" altLang="en-US" dirty="0"/>
              <a:t>其中</a:t>
            </a:r>
            <a:r>
              <a:rPr lang="en-US" altLang="zh-CN" dirty="0"/>
              <a:t>as </a:t>
            </a:r>
            <a:r>
              <a:rPr lang="zh-CN" altLang="en-US" dirty="0"/>
              <a:t>用于输出列的命名</a:t>
            </a:r>
            <a:endParaRPr lang="zh-CN" altLang="en-US" dirty="0"/>
          </a:p>
        </p:txBody>
      </p:sp>
      <p:sp>
        <p:nvSpPr>
          <p:cNvPr id="5" name="标题 1"/>
          <p:cNvSpPr txBox="1"/>
          <p:nvPr/>
        </p:nvSpPr>
        <p:spPr bwMode="auto">
          <a:xfrm>
            <a:off x="179388" y="3021013"/>
            <a:ext cx="8964612" cy="1271587"/>
          </a:xfrm>
          <a:prstGeom prst="rect">
            <a:avLst/>
          </a:prstGeom>
          <a:noFill/>
          <a:ln>
            <a:noFill/>
          </a:ln>
          <a:effectLst/>
        </p:spPr>
        <p:txBody>
          <a:bodyPr anchor="ctr"/>
          <a:lst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宋体"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Verdana" panose="020B0604030504040204" charset="0"/>
                <a:ea typeface="黑体" charset="0"/>
                <a:cs typeface="宋体" charset="0"/>
              </a:defRPr>
            </a:lvl9pPr>
          </a:lstStyle>
          <a:p>
            <a:pPr>
              <a:defRPr/>
            </a:pPr>
            <a:r>
              <a:rPr lang="zh-CN" altLang="en-US" sz="3600" kern="0" dirty="0"/>
              <a:t>例：统计专业是“</a:t>
            </a:r>
            <a:r>
              <a:rPr lang="en-US" altLang="zh-CN" sz="3600" kern="0" dirty="0"/>
              <a:t>computer</a:t>
            </a:r>
            <a:r>
              <a:rPr lang="zh-CN" altLang="en-US" sz="3600" kern="0" dirty="0"/>
              <a:t>”的老师的人数</a:t>
            </a:r>
            <a:endParaRPr lang="zh-CN" altLang="en-US" sz="3600" kern="0" dirty="0"/>
          </a:p>
        </p:txBody>
      </p:sp>
      <p:sp>
        <p:nvSpPr>
          <p:cNvPr id="6" name="内容占位符 2"/>
          <p:cNvSpPr txBox="1"/>
          <p:nvPr/>
        </p:nvSpPr>
        <p:spPr bwMode="auto">
          <a:xfrm>
            <a:off x="395288" y="4076700"/>
            <a:ext cx="8424862" cy="223202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marL="0" indent="0">
              <a:buFont typeface="Wingdings" panose="05000000000000000000" pitchFamily="2" charset="2"/>
              <a:buNone/>
              <a:defRPr/>
            </a:pPr>
            <a:r>
              <a:rPr lang="en-US" altLang="zh-CN" kern="0" dirty="0"/>
              <a:t>Select count(*) as </a:t>
            </a:r>
            <a:r>
              <a:rPr lang="en-US" altLang="zh-CN" dirty="0"/>
              <a:t>result</a:t>
            </a:r>
            <a:endParaRPr lang="en-US" altLang="zh-CN" kern="0" dirty="0"/>
          </a:p>
          <a:p>
            <a:pPr marL="0" indent="0">
              <a:buFont typeface="Wingdings" panose="05000000000000000000" pitchFamily="2" charset="2"/>
              <a:buNone/>
              <a:defRPr/>
            </a:pPr>
            <a:r>
              <a:rPr lang="en-US" altLang="zh-CN" kern="0" dirty="0"/>
              <a:t>From advisor</a:t>
            </a:r>
            <a:endParaRPr lang="en-US" altLang="zh-CN" kern="0" dirty="0"/>
          </a:p>
          <a:p>
            <a:pPr marL="0" indent="0">
              <a:buFont typeface="Wingdings" panose="05000000000000000000" pitchFamily="2" charset="2"/>
              <a:buNone/>
              <a:defRPr/>
            </a:pPr>
            <a:r>
              <a:rPr lang="en-US" altLang="zh-CN" kern="0" dirty="0"/>
              <a:t>Where </a:t>
            </a:r>
            <a:r>
              <a:rPr lang="en-US" altLang="zh-CN" kern="0" dirty="0" err="1"/>
              <a:t>speciality</a:t>
            </a:r>
            <a:r>
              <a:rPr lang="en-US" altLang="zh-CN" kern="0" dirty="0"/>
              <a:t>='</a:t>
            </a:r>
            <a:r>
              <a:rPr lang="en-US" altLang="zh-CN" dirty="0"/>
              <a:t>Computer</a:t>
            </a:r>
            <a:r>
              <a:rPr lang="en-US" altLang="zh-CN" kern="0" dirty="0"/>
              <a:t>'</a:t>
            </a:r>
            <a:endParaRPr lang="en-US" altLang="zh-CN" kern="0" dirty="0"/>
          </a:p>
        </p:txBody>
      </p:sp>
      <p:pic>
        <p:nvPicPr>
          <p:cNvPr id="113669" name="图片 8"/>
          <p:cNvPicPr>
            <a:picLocks noChangeAspect="1"/>
          </p:cNvPicPr>
          <p:nvPr/>
        </p:nvPicPr>
        <p:blipFill>
          <a:blip r:embed="rId1" cstate="print"/>
          <a:srcRect/>
          <a:stretch>
            <a:fillRect/>
          </a:stretch>
        </p:blipFill>
        <p:spPr bwMode="auto">
          <a:xfrm>
            <a:off x="6751724" y="5533228"/>
            <a:ext cx="1473200" cy="1068388"/>
          </a:xfrm>
          <a:prstGeom prst="rect">
            <a:avLst/>
          </a:prstGeom>
          <a:noFill/>
          <a:ln w="9525">
            <a:noFill/>
            <a:miter lim="800000"/>
            <a:headEnd/>
            <a:tailEnd/>
          </a:ln>
        </p:spPr>
      </p:pic>
      <p:pic>
        <p:nvPicPr>
          <p:cNvPr id="113670" name="图片 9"/>
          <p:cNvPicPr>
            <a:picLocks noChangeAspect="1"/>
          </p:cNvPicPr>
          <p:nvPr/>
        </p:nvPicPr>
        <p:blipFill>
          <a:blip r:embed="rId2" cstate="print"/>
          <a:srcRect/>
          <a:stretch>
            <a:fillRect/>
          </a:stretch>
        </p:blipFill>
        <p:spPr bwMode="auto">
          <a:xfrm>
            <a:off x="6327775" y="2252663"/>
            <a:ext cx="1495425" cy="888304"/>
          </a:xfrm>
          <a:prstGeom prst="rect">
            <a:avLst/>
          </a:prstGeom>
          <a:noFill/>
          <a:ln w="9525">
            <a:noFill/>
            <a:miter lim="800000"/>
            <a:headEnd/>
            <a:tailEnd/>
          </a:ln>
        </p:spPr>
      </p:pic>
      <p:pic>
        <p:nvPicPr>
          <p:cNvPr id="8" name="图片 7"/>
          <p:cNvPicPr>
            <a:picLocks noChangeAspect="1"/>
          </p:cNvPicPr>
          <p:nvPr/>
        </p:nvPicPr>
        <p:blipFill>
          <a:blip r:embed="rId3" cstate="print"/>
          <a:srcRect/>
          <a:stretch>
            <a:fillRect/>
          </a:stretch>
        </p:blipFill>
        <p:spPr bwMode="auto">
          <a:xfrm>
            <a:off x="6084168" y="10684"/>
            <a:ext cx="2952328" cy="2065767"/>
          </a:xfrm>
          <a:prstGeom prst="rect">
            <a:avLst/>
          </a:prstGeom>
          <a:noFill/>
          <a:ln w="9525">
            <a:noFill/>
            <a:miter lim="800000"/>
            <a:headEnd/>
            <a:tailEnd/>
          </a:ln>
        </p:spPr>
      </p:pic>
      <p:pic>
        <p:nvPicPr>
          <p:cNvPr id="9" name="图片 4"/>
          <p:cNvPicPr>
            <a:picLocks noChangeAspect="1"/>
          </p:cNvPicPr>
          <p:nvPr/>
        </p:nvPicPr>
        <p:blipFill>
          <a:blip r:embed="rId4" cstate="print"/>
          <a:srcRect/>
          <a:stretch>
            <a:fillRect/>
          </a:stretch>
        </p:blipFill>
        <p:spPr bwMode="auto">
          <a:xfrm>
            <a:off x="5940152" y="4076699"/>
            <a:ext cx="3096344" cy="1296517"/>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a:t>
            </a:r>
            <a:r>
              <a:rPr lang="zh-CN" altLang="en-US" dirty="0"/>
              <a:t>写</a:t>
            </a:r>
            <a:r>
              <a:rPr lang="en-US" altLang="zh-CN" dirty="0"/>
              <a:t>SQL</a:t>
            </a:r>
            <a:r>
              <a:rPr lang="zh-CN" altLang="en-US"/>
              <a:t>语句</a:t>
            </a:r>
            <a:endParaRPr lang="zh-CN" altLang="en-US" dirty="0"/>
          </a:p>
        </p:txBody>
      </p:sp>
      <p:pic>
        <p:nvPicPr>
          <p:cNvPr id="5" name="内容占位符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39552" y="1628800"/>
            <a:ext cx="4222948" cy="4392488"/>
          </a:xfrm>
        </p:spPr>
      </p:pic>
      <p:pic>
        <p:nvPicPr>
          <p:cNvPr id="6" name="内容占位符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2500" y="1628800"/>
            <a:ext cx="4057972" cy="4392488"/>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rrowheads="1"/>
          </p:cNvSpPr>
          <p:nvPr>
            <p:ph type="title"/>
          </p:nvPr>
        </p:nvSpPr>
        <p:spPr>
          <a:xfrm>
            <a:off x="166688" y="-171450"/>
            <a:ext cx="6511925" cy="1143000"/>
          </a:xfrm>
        </p:spPr>
        <p:txBody>
          <a:bodyPr/>
          <a:lstStyle/>
          <a:p>
            <a:pPr>
              <a:defRPr/>
            </a:pPr>
            <a:r>
              <a:rPr lang="en-US" altLang="zh-CN" sz="3600" dirty="0">
                <a:latin typeface="黑体" pitchFamily="49" charset="-122"/>
                <a:ea typeface="黑体" pitchFamily="49" charset="-122"/>
              </a:rPr>
              <a:t>5.4 </a:t>
            </a:r>
            <a:r>
              <a:rPr lang="zh-CN" altLang="en-US" sz="3600" dirty="0">
                <a:latin typeface="黑体" pitchFamily="49" charset="-122"/>
                <a:ea typeface="黑体" pitchFamily="49" charset="-122"/>
              </a:rPr>
              <a:t>构建数据库系统</a:t>
            </a:r>
            <a:endParaRPr lang="en-US" altLang="zh-CN" sz="3600" dirty="0">
              <a:latin typeface="黑体" pitchFamily="49" charset="-122"/>
              <a:ea typeface="黑体" pitchFamily="49" charset="-122"/>
            </a:endParaRPr>
          </a:p>
        </p:txBody>
      </p:sp>
      <p:sp>
        <p:nvSpPr>
          <p:cNvPr id="206851" name="Rectangle 3"/>
          <p:cNvSpPr>
            <a:spLocks noGrp="1" noChangeArrowheads="1"/>
          </p:cNvSpPr>
          <p:nvPr>
            <p:ph sz="quarter" idx="4294967295"/>
          </p:nvPr>
        </p:nvSpPr>
        <p:spPr>
          <a:xfrm>
            <a:off x="220663" y="1017588"/>
            <a:ext cx="8389937" cy="2735262"/>
          </a:xfrm>
        </p:spPr>
        <p:txBody>
          <a:bodyPr>
            <a:normAutofit/>
          </a:bodyPr>
          <a:lstStyle/>
          <a:p>
            <a:pPr marL="420370" indent="-384175" fontAlgn="auto">
              <a:lnSpc>
                <a:spcPct val="90000"/>
              </a:lnSpc>
              <a:spcAft>
                <a:spcPts val="0"/>
              </a:spcAft>
              <a:buFont typeface="Wingdings 2" panose="05020102010507070707"/>
              <a:buChar char=""/>
              <a:defRPr/>
            </a:pPr>
            <a:r>
              <a:rPr kumimoji="1" lang="zh-CN" altLang="en-US" dirty="0">
                <a:latin typeface="+mn-ea"/>
              </a:rPr>
              <a:t>现代数据库系统基于网络服务器结构</a:t>
            </a:r>
            <a:endParaRPr kumimoji="1" lang="en-US" altLang="zh-CN" dirty="0">
              <a:latin typeface="+mn-ea"/>
            </a:endParaRPr>
          </a:p>
          <a:p>
            <a:pPr marL="420370" indent="-384175" fontAlgn="auto">
              <a:spcAft>
                <a:spcPts val="0"/>
              </a:spcAft>
              <a:buFont typeface="Wingdings 2" panose="05020102010507070707"/>
              <a:buChar char=""/>
              <a:defRPr/>
            </a:pPr>
            <a:endParaRPr lang="zh-CN" altLang="en-US" sz="2800" dirty="0">
              <a:solidFill>
                <a:srgbClr val="0070C0"/>
              </a:solidFill>
            </a:endParaRPr>
          </a:p>
        </p:txBody>
      </p:sp>
      <p:pic>
        <p:nvPicPr>
          <p:cNvPr id="120835" name="图片 1"/>
          <p:cNvPicPr>
            <a:picLocks noChangeAspect="1"/>
          </p:cNvPicPr>
          <p:nvPr/>
        </p:nvPicPr>
        <p:blipFill>
          <a:blip r:embed="rId1" cstate="print"/>
          <a:srcRect/>
          <a:stretch>
            <a:fillRect/>
          </a:stretch>
        </p:blipFill>
        <p:spPr bwMode="auto">
          <a:xfrm>
            <a:off x="1387475" y="3659188"/>
            <a:ext cx="2016125" cy="2817812"/>
          </a:xfrm>
          <a:prstGeom prst="rect">
            <a:avLst/>
          </a:prstGeom>
          <a:noFill/>
          <a:ln w="9525">
            <a:noFill/>
            <a:miter lim="800000"/>
            <a:headEnd/>
            <a:tailEnd/>
          </a:ln>
        </p:spPr>
      </p:pic>
      <p:sp>
        <p:nvSpPr>
          <p:cNvPr id="7" name="Rectangle 3"/>
          <p:cNvSpPr>
            <a:spLocks noGrp="1" noChangeArrowheads="1"/>
          </p:cNvSpPr>
          <p:nvPr>
            <p:ph sz="quarter" idx="4294967295"/>
          </p:nvPr>
        </p:nvSpPr>
        <p:spPr>
          <a:xfrm>
            <a:off x="3648075" y="1855788"/>
            <a:ext cx="4927600" cy="2736850"/>
          </a:xfrm>
        </p:spPr>
        <p:txBody>
          <a:bodyPr>
            <a:normAutofit/>
          </a:bodyPr>
          <a:lstStyle/>
          <a:p>
            <a:pPr marL="722630" lvl="1" indent="-274320" fontAlgn="auto">
              <a:lnSpc>
                <a:spcPct val="90000"/>
              </a:lnSpc>
              <a:spcAft>
                <a:spcPts val="0"/>
              </a:spcAft>
              <a:buFont typeface="Wingdings 2" panose="05020102010507070707"/>
              <a:buChar char=""/>
              <a:defRPr/>
            </a:pPr>
            <a:r>
              <a:rPr kumimoji="1" lang="en-US" altLang="zh-CN" sz="3200" dirty="0">
                <a:latin typeface="+mn-ea"/>
              </a:rPr>
              <a:t>B/S</a:t>
            </a:r>
            <a:r>
              <a:rPr kumimoji="1" lang="zh-CN" altLang="en-US" sz="3200" dirty="0">
                <a:latin typeface="+mn-ea"/>
              </a:rPr>
              <a:t>模式：</a:t>
            </a:r>
            <a:endParaRPr kumimoji="1" lang="en-US" altLang="zh-CN" sz="3200" dirty="0">
              <a:latin typeface="+mn-ea"/>
            </a:endParaRPr>
          </a:p>
          <a:p>
            <a:pPr marL="448310" lvl="1" indent="0" fontAlgn="auto">
              <a:lnSpc>
                <a:spcPct val="90000"/>
              </a:lnSpc>
              <a:spcAft>
                <a:spcPts val="0"/>
              </a:spcAft>
              <a:buFontTx/>
              <a:buNone/>
              <a:defRPr/>
            </a:pPr>
            <a:r>
              <a:rPr kumimoji="1" lang="en-US" altLang="zh-CN" sz="3200" dirty="0">
                <a:latin typeface="+mn-ea"/>
              </a:rPr>
              <a:t> </a:t>
            </a:r>
            <a:r>
              <a:rPr kumimoji="1" lang="zh-CN" altLang="en-US" sz="3200" dirty="0">
                <a:latin typeface="+mn-ea"/>
              </a:rPr>
              <a:t>浏览器对数据库访问</a:t>
            </a:r>
            <a:endParaRPr kumimoji="1" lang="en-US" altLang="zh-CN" sz="3200" dirty="0">
              <a:latin typeface="+mn-ea"/>
            </a:endParaRPr>
          </a:p>
          <a:p>
            <a:pPr marL="448310" lvl="1" indent="0" fontAlgn="auto">
              <a:lnSpc>
                <a:spcPct val="90000"/>
              </a:lnSpc>
              <a:spcAft>
                <a:spcPts val="0"/>
              </a:spcAft>
              <a:buFontTx/>
              <a:buNone/>
              <a:defRPr/>
            </a:pPr>
            <a:r>
              <a:rPr kumimoji="1" lang="zh-CN" altLang="en-US" sz="3200" dirty="0">
                <a:latin typeface="+mn-ea"/>
              </a:rPr>
              <a:t>（</a:t>
            </a:r>
            <a:r>
              <a:rPr kumimoji="1" lang="en-US" altLang="zh-CN" sz="3200" dirty="0">
                <a:latin typeface="+mn-ea"/>
              </a:rPr>
              <a:t>Browse/Server</a:t>
            </a:r>
            <a:r>
              <a:rPr kumimoji="1" lang="zh-CN" altLang="en-US" sz="3200" dirty="0">
                <a:latin typeface="+mn-ea"/>
              </a:rPr>
              <a:t>）</a:t>
            </a:r>
            <a:endParaRPr kumimoji="1" lang="en-US" altLang="zh-CN" sz="3200" dirty="0">
              <a:latin typeface="+mn-ea"/>
            </a:endParaRPr>
          </a:p>
          <a:p>
            <a:pPr marL="420370" indent="-384175" fontAlgn="auto">
              <a:spcAft>
                <a:spcPts val="0"/>
              </a:spcAft>
              <a:buFont typeface="Wingdings 2" panose="05020102010507070707"/>
              <a:buChar char=""/>
              <a:defRPr/>
            </a:pPr>
            <a:endParaRPr lang="zh-CN" altLang="en-US" sz="2800" dirty="0">
              <a:solidFill>
                <a:srgbClr val="0070C0"/>
              </a:solidFill>
            </a:endParaRPr>
          </a:p>
        </p:txBody>
      </p:sp>
      <p:sp>
        <p:nvSpPr>
          <p:cNvPr id="8" name="Rectangle 3"/>
          <p:cNvSpPr>
            <a:spLocks noGrp="1" noChangeArrowheads="1"/>
          </p:cNvSpPr>
          <p:nvPr>
            <p:ph sz="quarter" idx="4294967295"/>
          </p:nvPr>
        </p:nvSpPr>
        <p:spPr>
          <a:xfrm>
            <a:off x="-166688" y="1855788"/>
            <a:ext cx="3956051" cy="2660650"/>
          </a:xfrm>
        </p:spPr>
        <p:txBody>
          <a:bodyPr>
            <a:normAutofit/>
          </a:bodyPr>
          <a:lstStyle/>
          <a:p>
            <a:pPr marL="722630" lvl="1" indent="-274320" fontAlgn="auto">
              <a:lnSpc>
                <a:spcPct val="90000"/>
              </a:lnSpc>
              <a:spcAft>
                <a:spcPts val="0"/>
              </a:spcAft>
              <a:buFont typeface="Wingdings 2" panose="05020102010507070707"/>
              <a:buChar char=""/>
              <a:defRPr/>
            </a:pPr>
            <a:r>
              <a:rPr kumimoji="1" lang="en-US" altLang="zh-CN" sz="3200" dirty="0">
                <a:latin typeface="+mn-ea"/>
              </a:rPr>
              <a:t>C/S</a:t>
            </a:r>
            <a:r>
              <a:rPr kumimoji="1" lang="zh-CN" altLang="en-US" sz="3200" dirty="0">
                <a:latin typeface="+mn-ea"/>
              </a:rPr>
              <a:t>模式：</a:t>
            </a:r>
            <a:endParaRPr kumimoji="1" lang="en-US" altLang="zh-CN" sz="3200" dirty="0">
              <a:latin typeface="+mn-ea"/>
            </a:endParaRPr>
          </a:p>
          <a:p>
            <a:pPr marL="448310" lvl="1" indent="0" fontAlgn="auto">
              <a:lnSpc>
                <a:spcPct val="90000"/>
              </a:lnSpc>
              <a:spcAft>
                <a:spcPts val="0"/>
              </a:spcAft>
              <a:buFontTx/>
              <a:buNone/>
              <a:defRPr/>
            </a:pPr>
            <a:r>
              <a:rPr kumimoji="1" lang="en-US" altLang="zh-CN" sz="3200" dirty="0">
                <a:latin typeface="+mn-ea"/>
              </a:rPr>
              <a:t> </a:t>
            </a:r>
            <a:r>
              <a:rPr kumimoji="1" lang="zh-CN" altLang="en-US" sz="3200" dirty="0">
                <a:latin typeface="+mn-ea"/>
              </a:rPr>
              <a:t>服务器</a:t>
            </a:r>
            <a:r>
              <a:rPr kumimoji="1" lang="en-US" altLang="zh-CN" sz="3200" dirty="0">
                <a:latin typeface="+mn-ea"/>
              </a:rPr>
              <a:t>(Server)</a:t>
            </a:r>
            <a:endParaRPr kumimoji="1" lang="en-US" altLang="zh-CN" sz="3200" dirty="0">
              <a:latin typeface="+mn-ea"/>
            </a:endParaRPr>
          </a:p>
          <a:p>
            <a:pPr marL="448310" lvl="1" indent="0" fontAlgn="auto">
              <a:lnSpc>
                <a:spcPct val="90000"/>
              </a:lnSpc>
              <a:spcAft>
                <a:spcPts val="0"/>
              </a:spcAft>
              <a:buFontTx/>
              <a:buNone/>
              <a:defRPr/>
            </a:pPr>
            <a:r>
              <a:rPr kumimoji="1" lang="en-US" altLang="zh-CN" sz="3200" dirty="0">
                <a:latin typeface="+mn-ea"/>
              </a:rPr>
              <a:t> </a:t>
            </a:r>
            <a:r>
              <a:rPr kumimoji="1" lang="zh-CN" altLang="en-US" sz="3200" dirty="0">
                <a:latin typeface="+mn-ea"/>
              </a:rPr>
              <a:t>客户（</a:t>
            </a:r>
            <a:r>
              <a:rPr kumimoji="1" lang="en-US" altLang="zh-CN" sz="3200" dirty="0">
                <a:latin typeface="+mn-ea"/>
              </a:rPr>
              <a:t>Client）  </a:t>
            </a:r>
            <a:endParaRPr kumimoji="1" lang="en-US" altLang="zh-CN" sz="3200" dirty="0">
              <a:latin typeface="+mn-ea"/>
            </a:endParaRPr>
          </a:p>
          <a:p>
            <a:pPr marL="420370" indent="-384175" fontAlgn="auto">
              <a:spcAft>
                <a:spcPts val="0"/>
              </a:spcAft>
              <a:buFont typeface="Wingdings 2" panose="05020102010507070707"/>
              <a:buChar char=""/>
              <a:defRPr/>
            </a:pPr>
            <a:endParaRPr lang="zh-CN" altLang="en-US" sz="2800" dirty="0">
              <a:solidFill>
                <a:srgbClr val="0070C0"/>
              </a:solidFill>
            </a:endParaRPr>
          </a:p>
        </p:txBody>
      </p:sp>
      <p:sp>
        <p:nvSpPr>
          <p:cNvPr id="9" name="Rectangle 3"/>
          <p:cNvSpPr>
            <a:spLocks noGrp="1" noChangeArrowheads="1"/>
          </p:cNvSpPr>
          <p:nvPr>
            <p:ph sz="quarter" idx="4294967295"/>
          </p:nvPr>
        </p:nvSpPr>
        <p:spPr>
          <a:xfrm>
            <a:off x="3910013" y="3465513"/>
            <a:ext cx="4927600" cy="2736850"/>
          </a:xfrm>
        </p:spPr>
        <p:txBody>
          <a:bodyPr>
            <a:normAutofit/>
          </a:bodyPr>
          <a:lstStyle/>
          <a:p>
            <a:pPr marL="36830" indent="0" fontAlgn="auto">
              <a:spcAft>
                <a:spcPts val="0"/>
              </a:spcAft>
              <a:buFont typeface="Wingdings" panose="05000000000000000000" pitchFamily="2" charset="2"/>
              <a:buNone/>
              <a:defRPr/>
            </a:pPr>
            <a:r>
              <a:rPr lang="en-US" altLang="zh-CN" sz="2800" dirty="0"/>
              <a:t> </a:t>
            </a:r>
            <a:r>
              <a:rPr lang="zh-CN" altLang="en-US" sz="2800" dirty="0"/>
              <a:t>→ </a:t>
            </a:r>
            <a:r>
              <a:rPr lang="en-US" altLang="zh-CN" sz="2800" dirty="0"/>
              <a:t>https://www.taobao.com/</a:t>
            </a:r>
            <a:endParaRPr lang="zh-CN" altLang="en-US" sz="2800" dirty="0"/>
          </a:p>
        </p:txBody>
      </p:sp>
      <p:pic>
        <p:nvPicPr>
          <p:cNvPr id="120839" name="图片 3"/>
          <p:cNvPicPr>
            <a:picLocks noChangeAspect="1"/>
          </p:cNvPicPr>
          <p:nvPr/>
        </p:nvPicPr>
        <p:blipFill>
          <a:blip r:embed="rId2" cstate="print"/>
          <a:srcRect/>
          <a:stretch>
            <a:fillRect/>
          </a:stretch>
        </p:blipFill>
        <p:spPr bwMode="auto">
          <a:xfrm>
            <a:off x="4621213" y="4587875"/>
            <a:ext cx="3505200" cy="18383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0"/>
          <p:cNvSpPr txBox="1">
            <a:spLocks noChangeArrowheads="1"/>
          </p:cNvSpPr>
          <p:nvPr/>
        </p:nvSpPr>
        <p:spPr bwMode="auto">
          <a:xfrm>
            <a:off x="0" y="188913"/>
            <a:ext cx="7775575" cy="641350"/>
          </a:xfrm>
          <a:prstGeom prst="rect">
            <a:avLst/>
          </a:prstGeom>
          <a:noFill/>
          <a:ln w="9525">
            <a:noFill/>
            <a:miter lim="800000"/>
          </a:ln>
        </p:spPr>
        <p:txBody>
          <a:bodyPr>
            <a:spAutoFit/>
          </a:bodyPr>
          <a:lstStyle/>
          <a:p>
            <a:r>
              <a:rPr lang="en-US" altLang="zh-CN" sz="3600" dirty="0"/>
              <a:t>5.1.2  </a:t>
            </a:r>
            <a:r>
              <a:rPr lang="zh-CN" altLang="en-US" sz="3600" dirty="0"/>
              <a:t>数据管理发展阶段</a:t>
            </a:r>
            <a:endParaRPr lang="zh-CN" altLang="en-US" sz="3600" dirty="0"/>
          </a:p>
        </p:txBody>
      </p:sp>
      <p:sp>
        <p:nvSpPr>
          <p:cNvPr id="41986" name="Text Box 11"/>
          <p:cNvSpPr txBox="1">
            <a:spLocks noChangeArrowheads="1"/>
          </p:cNvSpPr>
          <p:nvPr/>
        </p:nvSpPr>
        <p:spPr bwMode="auto">
          <a:xfrm>
            <a:off x="-26988" y="993775"/>
            <a:ext cx="8990013" cy="1570038"/>
          </a:xfrm>
          <a:prstGeom prst="rect">
            <a:avLst/>
          </a:prstGeom>
          <a:noFill/>
          <a:ln w="9525">
            <a:noFill/>
            <a:miter lim="800000"/>
          </a:ln>
        </p:spPr>
        <p:txBody>
          <a:bodyPr>
            <a:spAutoFit/>
          </a:bodyPr>
          <a:lstStyle/>
          <a:p>
            <a:r>
              <a:rPr lang="zh-CN" altLang="en-US" sz="3200"/>
              <a:t>人工管理</a:t>
            </a:r>
            <a:endParaRPr lang="en-US" altLang="zh-CN" sz="3200"/>
          </a:p>
          <a:p>
            <a:r>
              <a:rPr lang="zh-CN" altLang="en-US" sz="3200"/>
              <a:t>→文件管理（</a:t>
            </a:r>
            <a:r>
              <a:rPr lang="en-US" altLang="zh-CN" sz="3200"/>
              <a:t>1950s-1960s</a:t>
            </a:r>
            <a:r>
              <a:rPr lang="zh-CN" altLang="en-US" sz="3200"/>
              <a:t>）</a:t>
            </a:r>
            <a:endParaRPr lang="en-US" altLang="zh-CN" sz="3200"/>
          </a:p>
          <a:p>
            <a:r>
              <a:rPr lang="zh-CN" altLang="en-US" sz="3200"/>
              <a:t>→数据库管理（</a:t>
            </a:r>
            <a:r>
              <a:rPr lang="en-US" altLang="zh-CN" sz="3200"/>
              <a:t>1960s-</a:t>
            </a:r>
            <a:r>
              <a:rPr lang="zh-CN" altLang="en-US" sz="3200"/>
              <a:t>）</a:t>
            </a:r>
            <a:endParaRPr lang="en-US" altLang="zh-CN" sz="3200"/>
          </a:p>
        </p:txBody>
      </p:sp>
      <p:sp>
        <p:nvSpPr>
          <p:cNvPr id="5" name="内容占位符 2"/>
          <p:cNvSpPr txBox="1"/>
          <p:nvPr/>
        </p:nvSpPr>
        <p:spPr>
          <a:xfrm>
            <a:off x="160338" y="2706688"/>
            <a:ext cx="8983662" cy="3687762"/>
          </a:xfrm>
          <a:prstGeom prst="rect">
            <a:avLst/>
          </a:prstGeom>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panose="05000000000000000000" charset="0"/>
              <a:buChar char="n"/>
              <a:defRPr sz="2000" b="1">
                <a:solidFill>
                  <a:schemeClr val="tx1"/>
                </a:solidFill>
                <a:effectLst>
                  <a:outerShdw blurRad="38100" dist="38100" dir="2700000" algn="tl">
                    <a:srgbClr val="000000"/>
                  </a:outerShdw>
                </a:effectLst>
                <a:latin typeface="+mn-lt"/>
                <a:ea typeface="+mn-ea"/>
                <a:cs typeface="+mn-cs"/>
              </a:defRPr>
            </a:lvl9pPr>
          </a:lstStyle>
          <a:p>
            <a:pPr>
              <a:buFont typeface="Wingdings" panose="05000000000000000000" pitchFamily="2" charset="2"/>
              <a:buChar char="Ø"/>
              <a:defRPr/>
            </a:pPr>
            <a:r>
              <a:rPr lang="en-US" altLang="zh-CN" kern="0" dirty="0">
                <a:latin typeface="+mn-ea"/>
              </a:rPr>
              <a:t>1980s </a:t>
            </a:r>
            <a:endParaRPr lang="en-US" altLang="zh-CN" kern="0" dirty="0">
              <a:latin typeface="+mn-ea"/>
            </a:endParaRPr>
          </a:p>
          <a:p>
            <a:pPr marL="0" indent="0">
              <a:buFont typeface="Wingdings" panose="05000000000000000000" pitchFamily="2" charset="2"/>
              <a:buNone/>
              <a:defRPr/>
            </a:pPr>
            <a:r>
              <a:rPr lang="en-US" altLang="zh-CN" kern="0" dirty="0">
                <a:latin typeface="+mn-ea"/>
              </a:rPr>
              <a:t>  </a:t>
            </a:r>
            <a:r>
              <a:rPr lang="zh-CN" altLang="en-US" sz="2800" kern="0" dirty="0">
                <a:latin typeface="+mn-ea"/>
              </a:rPr>
              <a:t>关系型数据库</a:t>
            </a:r>
            <a:r>
              <a:rPr lang="en-US" altLang="zh-CN" sz="2800" kern="0" dirty="0">
                <a:solidFill>
                  <a:srgbClr val="FF0000"/>
                </a:solidFill>
                <a:latin typeface="+mn-ea"/>
              </a:rPr>
              <a:t>(RDBMS) </a:t>
            </a:r>
            <a:r>
              <a:rPr lang="zh-CN" altLang="en-US" sz="2800" kern="0" dirty="0">
                <a:latin typeface="+mn-ea"/>
              </a:rPr>
              <a:t>走入商业，几乎占领所有领域</a:t>
            </a:r>
            <a:endParaRPr lang="zh-CN" altLang="en-US" sz="2800" kern="0" dirty="0">
              <a:latin typeface="+mn-ea"/>
            </a:endParaRPr>
          </a:p>
          <a:p>
            <a:pPr marL="0" indent="0">
              <a:buFont typeface="Wingdings" panose="05000000000000000000" pitchFamily="2" charset="2"/>
              <a:buNone/>
              <a:defRPr/>
            </a:pPr>
            <a:r>
              <a:rPr lang="en-US" altLang="zh-CN" kern="0" dirty="0">
                <a:latin typeface="+mn-ea"/>
              </a:rPr>
              <a:t>  </a:t>
            </a:r>
            <a:r>
              <a:rPr lang="en-US" altLang="zh-CN" sz="2800" kern="0" dirty="0">
                <a:solidFill>
                  <a:srgbClr val="FF0000"/>
                </a:solidFill>
                <a:latin typeface="+mn-ea"/>
              </a:rPr>
              <a:t>SQL</a:t>
            </a:r>
            <a:r>
              <a:rPr lang="zh-CN" altLang="en-US" sz="2800" kern="0" dirty="0">
                <a:latin typeface="+mn-ea"/>
              </a:rPr>
              <a:t>成为关系型数据库的工业标准</a:t>
            </a:r>
            <a:endParaRPr lang="zh-CN" altLang="en-US" sz="2800" kern="0" dirty="0">
              <a:latin typeface="+mn-ea"/>
            </a:endParaRPr>
          </a:p>
          <a:p>
            <a:pPr>
              <a:buFont typeface="Wingdings" panose="05000000000000000000" pitchFamily="2" charset="2"/>
              <a:buChar char="Ø"/>
              <a:defRPr/>
            </a:pPr>
            <a:r>
              <a:rPr lang="en-US" altLang="zh-CN" kern="0" dirty="0">
                <a:latin typeface="+mn-ea"/>
                <a:ea typeface="+mn-ea"/>
              </a:rPr>
              <a:t>2010s: </a:t>
            </a:r>
            <a:endParaRPr lang="en-US" altLang="zh-CN" kern="0" dirty="0">
              <a:latin typeface="+mn-ea"/>
              <a:ea typeface="+mn-ea"/>
            </a:endParaRPr>
          </a:p>
          <a:p>
            <a:pPr marL="0" indent="0">
              <a:buFont typeface="Wingdings" panose="05000000000000000000" pitchFamily="2" charset="2"/>
              <a:buNone/>
              <a:defRPr/>
            </a:pPr>
            <a:r>
              <a:rPr lang="en-US" altLang="zh-CN" kern="0" dirty="0">
                <a:latin typeface="+mn-ea"/>
                <a:ea typeface="+mn-ea"/>
              </a:rPr>
              <a:t>  </a:t>
            </a:r>
            <a:r>
              <a:rPr lang="en-US" altLang="zh-CN" sz="2800" kern="0" dirty="0">
                <a:latin typeface="+mn-ea"/>
                <a:ea typeface="+mn-ea"/>
              </a:rPr>
              <a:t>Internet</a:t>
            </a:r>
            <a:r>
              <a:rPr lang="zh-CN" altLang="en-US" sz="2800" kern="0" dirty="0">
                <a:latin typeface="+mn-ea"/>
                <a:ea typeface="+mn-ea"/>
              </a:rPr>
              <a:t>大数据管理需求</a:t>
            </a:r>
            <a:endParaRPr lang="zh-CN" altLang="en-US" sz="2800" kern="0" dirty="0">
              <a:latin typeface="+mn-ea"/>
              <a:ea typeface="+mn-ea"/>
            </a:endParaRPr>
          </a:p>
          <a:p>
            <a:pPr marL="0" indent="0">
              <a:buFont typeface="Wingdings" panose="05000000000000000000" pitchFamily="2" charset="2"/>
              <a:buNone/>
              <a:defRPr/>
            </a:pPr>
            <a:r>
              <a:rPr lang="en-US" altLang="zh-CN" sz="2800" kern="0" dirty="0">
                <a:latin typeface="+mn-ea"/>
                <a:ea typeface="+mn-ea"/>
              </a:rPr>
              <a:t>  NoSQL</a:t>
            </a:r>
            <a:r>
              <a:rPr lang="zh-CN" altLang="en-US" sz="2800" kern="0" dirty="0">
                <a:latin typeface="+mn-ea"/>
                <a:ea typeface="+mn-ea"/>
              </a:rPr>
              <a:t>数据库迅速发展</a:t>
            </a:r>
            <a:endParaRPr lang="zh-CN" altLang="en-US" sz="2800" kern="0"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275" y="0"/>
            <a:ext cx="7543800" cy="1431925"/>
          </a:xfrm>
        </p:spPr>
        <p:txBody>
          <a:bodyPr/>
          <a:lstStyle/>
          <a:p>
            <a:pPr>
              <a:defRPr/>
            </a:pPr>
            <a:r>
              <a:rPr lang="en-US" altLang="zh-CN" dirty="0"/>
              <a:t>E-R </a:t>
            </a:r>
            <a:r>
              <a:rPr lang="zh-CN" altLang="en-US" dirty="0"/>
              <a:t>模型</a:t>
            </a:r>
            <a:endParaRPr lang="zh-CN" altLang="en-US" dirty="0"/>
          </a:p>
        </p:txBody>
      </p:sp>
      <p:sp>
        <p:nvSpPr>
          <p:cNvPr id="3" name="内容占位符 2"/>
          <p:cNvSpPr>
            <a:spLocks noGrp="1"/>
          </p:cNvSpPr>
          <p:nvPr>
            <p:ph idx="1"/>
          </p:nvPr>
        </p:nvSpPr>
        <p:spPr>
          <a:xfrm>
            <a:off x="160338" y="1196975"/>
            <a:ext cx="8378825" cy="4784725"/>
          </a:xfrm>
        </p:spPr>
        <p:txBody>
          <a:bodyPr/>
          <a:lstStyle/>
          <a:p>
            <a:pPr>
              <a:defRPr/>
            </a:pPr>
            <a:r>
              <a:rPr lang="en-US" altLang="zh-CN" dirty="0"/>
              <a:t>E-R </a:t>
            </a:r>
            <a:r>
              <a:rPr lang="zh-CN" altLang="en-US" dirty="0"/>
              <a:t>（</a:t>
            </a:r>
            <a:r>
              <a:rPr lang="en-US" altLang="zh-CN" dirty="0"/>
              <a:t>Entity-Relationship</a:t>
            </a:r>
            <a:r>
              <a:rPr lang="zh-CN" altLang="en-US" dirty="0"/>
              <a:t>）模型</a:t>
            </a:r>
            <a:endParaRPr lang="en-US" altLang="zh-CN" dirty="0"/>
          </a:p>
          <a:p>
            <a:pPr marL="0" indent="0">
              <a:buFont typeface="Wingdings" panose="05000000000000000000" pitchFamily="2" charset="2"/>
              <a:buNone/>
              <a:defRPr/>
            </a:pPr>
            <a:r>
              <a:rPr lang="zh-CN" altLang="en-US" dirty="0"/>
              <a:t>一般在数据库总体设计阶段使用</a:t>
            </a:r>
            <a:endParaRPr lang="en-US" altLang="zh-CN" dirty="0"/>
          </a:p>
          <a:p>
            <a:pPr marL="0" indent="0">
              <a:buFont typeface="Wingdings" panose="05000000000000000000" pitchFamily="2" charset="2"/>
              <a:buNone/>
              <a:defRPr/>
            </a:pPr>
            <a:r>
              <a:rPr lang="en-US" altLang="zh-CN" dirty="0"/>
              <a:t>Entity: </a:t>
            </a:r>
            <a:r>
              <a:rPr lang="zh-CN" altLang="en-US" dirty="0"/>
              <a:t>是指在现实世界中可以区别于其它对象的一件“事情”或“物体”，例如在前述的</a:t>
            </a:r>
            <a:r>
              <a:rPr lang="en-US" altLang="zh-CN" dirty="0"/>
              <a:t>student</a:t>
            </a:r>
            <a:r>
              <a:rPr lang="zh-CN" altLang="en-US" dirty="0"/>
              <a:t>和</a:t>
            </a:r>
            <a:r>
              <a:rPr lang="en-US" altLang="zh-CN" dirty="0"/>
              <a:t>advisor</a:t>
            </a:r>
            <a:endParaRPr lang="en-US" altLang="zh-CN" dirty="0"/>
          </a:p>
          <a:p>
            <a:pPr marL="0" indent="0">
              <a:buFont typeface="Wingdings" panose="05000000000000000000" pitchFamily="2" charset="2"/>
              <a:buNone/>
              <a:defRPr/>
            </a:pPr>
            <a:r>
              <a:rPr lang="en-US" altLang="zh-CN" dirty="0" err="1"/>
              <a:t>Relationnship</a:t>
            </a:r>
            <a:r>
              <a:rPr lang="en-US" altLang="zh-CN" dirty="0"/>
              <a:t>: </a:t>
            </a:r>
            <a:r>
              <a:rPr lang="zh-CN" altLang="en-US" dirty="0"/>
              <a:t>实体与实体之间的联系，如学生和导师之间的联系。</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2439988"/>
          </a:xfrm>
        </p:spPr>
        <p:txBody>
          <a:bodyPr/>
          <a:lstStyle/>
          <a:p>
            <a:pPr>
              <a:defRPr/>
            </a:pPr>
            <a:r>
              <a:rPr lang="en-US" altLang="zh-CN" sz="3600">
                <a:latin typeface="黑体" pitchFamily="49" charset="-122"/>
                <a:ea typeface="黑体" pitchFamily="49" charset="-122"/>
              </a:rPr>
              <a:t>5.5 </a:t>
            </a:r>
            <a:r>
              <a:rPr lang="zh-CN" altLang="en-US" sz="3600" dirty="0">
                <a:latin typeface="黑体" pitchFamily="49" charset="-122"/>
                <a:ea typeface="黑体" pitchFamily="49" charset="-122"/>
              </a:rPr>
              <a:t>数据库技术的发展</a:t>
            </a:r>
            <a:br>
              <a:rPr lang="en-US" altLang="zh-CN" sz="3600" dirty="0">
                <a:latin typeface="黑体" pitchFamily="49" charset="-122"/>
                <a:ea typeface="黑体" pitchFamily="49" charset="-122"/>
              </a:rPr>
            </a:br>
            <a:r>
              <a:rPr lang="en-US" altLang="zh-CN" sz="3600" dirty="0" err="1">
                <a:latin typeface="黑体" pitchFamily="49" charset="-122"/>
                <a:ea typeface="黑体" pitchFamily="49" charset="-122"/>
              </a:rPr>
              <a:t>Web2.0</a:t>
            </a:r>
            <a:r>
              <a:rPr lang="zh-CN" altLang="en-US" sz="3600" dirty="0">
                <a:latin typeface="黑体" pitchFamily="49" charset="-122"/>
                <a:ea typeface="黑体" pitchFamily="49" charset="-122"/>
              </a:rPr>
              <a:t>使</a:t>
            </a:r>
            <a:r>
              <a:rPr lang="en-US" altLang="zh-CN" sz="3600" dirty="0">
                <a:latin typeface="黑体" pitchFamily="49" charset="-122"/>
                <a:ea typeface="黑体" pitchFamily="49" charset="-122"/>
              </a:rPr>
              <a:t>RDBMS</a:t>
            </a:r>
            <a:r>
              <a:rPr lang="zh-CN" altLang="en-US" sz="3600" dirty="0">
                <a:latin typeface="黑体" pitchFamily="49" charset="-122"/>
                <a:ea typeface="黑体" pitchFamily="49" charset="-122"/>
              </a:rPr>
              <a:t>一统数据库的状态正在被打破</a:t>
            </a:r>
            <a:br>
              <a:rPr lang="en-US" altLang="zh-CN" sz="3600" dirty="0">
                <a:latin typeface="黑体" pitchFamily="49" charset="-122"/>
                <a:ea typeface="黑体" pitchFamily="49" charset="-122"/>
              </a:rPr>
            </a:b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迅速发展中的数据库系统</a:t>
            </a:r>
            <a:r>
              <a:rPr lang="en-US" altLang="zh-CN" sz="3600" dirty="0">
                <a:latin typeface="黑体" pitchFamily="49" charset="-122"/>
                <a:ea typeface="黑体" pitchFamily="49" charset="-122"/>
              </a:rPr>
              <a:t>-NoSQL</a:t>
            </a:r>
            <a:endParaRPr lang="zh-CN" altLang="en-US" sz="3600" dirty="0">
              <a:latin typeface="黑体" pitchFamily="49" charset="-122"/>
              <a:ea typeface="黑体" pitchFamily="49" charset="-122"/>
            </a:endParaRPr>
          </a:p>
        </p:txBody>
      </p:sp>
      <p:sp>
        <p:nvSpPr>
          <p:cNvPr id="3" name="内容占位符 2"/>
          <p:cNvSpPr>
            <a:spLocks noGrp="1"/>
          </p:cNvSpPr>
          <p:nvPr>
            <p:ph idx="1"/>
          </p:nvPr>
        </p:nvSpPr>
        <p:spPr>
          <a:xfrm>
            <a:off x="26988" y="2133600"/>
            <a:ext cx="6840537" cy="2959100"/>
          </a:xfrm>
        </p:spPr>
        <p:txBody>
          <a:bodyPr/>
          <a:lstStyle/>
          <a:p>
            <a:pPr>
              <a:defRPr/>
            </a:pPr>
            <a:r>
              <a:rPr lang="en-US" altLang="zh-CN" dirty="0"/>
              <a:t>Web</a:t>
            </a:r>
            <a:r>
              <a:rPr lang="zh-CN" altLang="en-US" dirty="0"/>
              <a:t>数据库，数据库规模横向扩展</a:t>
            </a:r>
            <a:endParaRPr lang="en-US" altLang="zh-CN" dirty="0"/>
          </a:p>
          <a:p>
            <a:pPr>
              <a:defRPr/>
            </a:pPr>
            <a:r>
              <a:rPr lang="zh-CN" altLang="en-US" dirty="0"/>
              <a:t>分布式存储</a:t>
            </a:r>
            <a:endParaRPr lang="en-US" altLang="zh-CN" dirty="0"/>
          </a:p>
          <a:p>
            <a:pPr>
              <a:defRPr/>
            </a:pPr>
            <a:r>
              <a:rPr lang="zh-CN" altLang="en-US" dirty="0"/>
              <a:t>非关系型数据库</a:t>
            </a:r>
            <a:endParaRPr lang="en-US" altLang="zh-CN" dirty="0"/>
          </a:p>
          <a:p>
            <a:pPr marL="0" indent="0">
              <a:buFont typeface="Wingdings" panose="05000000000000000000" pitchFamily="2" charset="2"/>
              <a:buNone/>
              <a:defRPr/>
            </a:pPr>
            <a:r>
              <a:rPr lang="en-US" altLang="zh-CN" dirty="0"/>
              <a:t> </a:t>
            </a:r>
            <a:r>
              <a:rPr lang="zh-CN" altLang="en-US" sz="4000" dirty="0">
                <a:solidFill>
                  <a:srgbClr val="FF0000"/>
                </a:solidFill>
              </a:rPr>
              <a:t>日新月异</a:t>
            </a:r>
            <a:endParaRPr lang="en-US" altLang="zh-CN" sz="4000" dirty="0">
              <a:solidFill>
                <a:srgbClr val="FF0000"/>
              </a:solidFill>
            </a:endParaRPr>
          </a:p>
        </p:txBody>
      </p:sp>
      <p:sp>
        <p:nvSpPr>
          <p:cNvPr id="125955" name="文本框 3"/>
          <p:cNvSpPr txBox="1">
            <a:spLocks noChangeArrowheads="1"/>
          </p:cNvSpPr>
          <p:nvPr/>
        </p:nvSpPr>
        <p:spPr bwMode="auto">
          <a:xfrm>
            <a:off x="3236913" y="3970338"/>
            <a:ext cx="5472112" cy="2677656"/>
          </a:xfrm>
          <a:prstGeom prst="rect">
            <a:avLst/>
          </a:prstGeom>
          <a:noFill/>
          <a:ln w="9525">
            <a:noFill/>
            <a:miter lim="800000"/>
          </a:ln>
        </p:spPr>
        <p:txBody>
          <a:bodyPr>
            <a:spAutoFit/>
          </a:bodyPr>
          <a:lstStyle/>
          <a:p>
            <a:r>
              <a:rPr lang="en-US" altLang="zh-CN" sz="2800" dirty="0"/>
              <a:t>NoSQL </a:t>
            </a:r>
            <a:r>
              <a:rPr lang="zh-CN" altLang="en-US" sz="2800" dirty="0"/>
              <a:t>可能包含两层意义：</a:t>
            </a:r>
            <a:endParaRPr lang="en-US" altLang="zh-CN" sz="2800" dirty="0"/>
          </a:p>
          <a:p>
            <a:r>
              <a:rPr lang="en-US" altLang="zh-CN" sz="2800" dirty="0"/>
              <a:t>1</a:t>
            </a:r>
            <a:r>
              <a:rPr lang="zh-CN" altLang="en-US" sz="2800" dirty="0"/>
              <a:t>）无需依从</a:t>
            </a:r>
            <a:r>
              <a:rPr lang="en-US" altLang="zh-CN" sz="2800" dirty="0"/>
              <a:t>SQL</a:t>
            </a:r>
            <a:endParaRPr lang="en-US" altLang="zh-CN" sz="2800" dirty="0"/>
          </a:p>
          <a:p>
            <a:r>
              <a:rPr lang="en-US" altLang="zh-CN" sz="2800" dirty="0"/>
              <a:t>2</a:t>
            </a:r>
            <a:r>
              <a:rPr lang="zh-CN" altLang="en-US" sz="2800" dirty="0"/>
              <a:t>）</a:t>
            </a:r>
            <a:r>
              <a:rPr lang="en-US" altLang="zh-CN" sz="2800" dirty="0"/>
              <a:t>Not Only SQL</a:t>
            </a:r>
            <a:r>
              <a:rPr lang="zh-CN" altLang="en-US" sz="2800" dirty="0"/>
              <a:t>，将查询和访问的备选方案与传统的</a:t>
            </a:r>
            <a:r>
              <a:rPr lang="en-US" altLang="zh-CN" sz="2800" dirty="0"/>
              <a:t>SQL(</a:t>
            </a:r>
            <a:r>
              <a:rPr lang="zh-CN" altLang="en-US" sz="2800" dirty="0"/>
              <a:t>或类</a:t>
            </a:r>
            <a:r>
              <a:rPr lang="en-US" altLang="zh-CN" sz="2800" dirty="0"/>
              <a:t>SQL</a:t>
            </a:r>
            <a:r>
              <a:rPr lang="zh-CN" altLang="en-US" sz="2800" dirty="0"/>
              <a:t>查询语言）结合起来</a:t>
            </a:r>
            <a:endParaRPr lang="en-US" altLang="zh-CN" sz="2800" dirty="0"/>
          </a:p>
          <a:p>
            <a:r>
              <a:rPr lang="en-US" altLang="zh-CN" sz="2800" dirty="0" err="1"/>
              <a:t>Redis</a:t>
            </a:r>
            <a:r>
              <a:rPr lang="en-US" altLang="zh-CN" sz="2800" dirty="0"/>
              <a:t>  </a:t>
            </a:r>
            <a:r>
              <a:rPr lang="en-US" altLang="zh-CN" sz="2800" dirty="0" err="1"/>
              <a:t>Mongodb</a:t>
            </a:r>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a:xfrm>
            <a:off x="0" y="-117475"/>
            <a:ext cx="7553325" cy="1052513"/>
          </a:xfrm>
        </p:spPr>
        <p:txBody>
          <a:bodyPr/>
          <a:lstStyle/>
          <a:p>
            <a:r>
              <a:rPr lang="zh-CN" altLang="zh-CN">
                <a:effectLst/>
                <a:latin typeface="黑体" pitchFamily="49" charset="-122"/>
                <a:ea typeface="黑体" pitchFamily="49" charset="-122"/>
              </a:rPr>
              <a:t>知识点</a:t>
            </a:r>
            <a:endParaRPr lang="zh-CN" altLang="zh-CN">
              <a:effectLst/>
              <a:latin typeface="黑体" pitchFamily="49" charset="-122"/>
              <a:ea typeface="黑体" pitchFamily="49" charset="-122"/>
            </a:endParaRPr>
          </a:p>
        </p:txBody>
      </p:sp>
      <p:sp>
        <p:nvSpPr>
          <p:cNvPr id="15362" name="内容占位符 2"/>
          <p:cNvSpPr>
            <a:spLocks noGrp="1"/>
          </p:cNvSpPr>
          <p:nvPr>
            <p:ph idx="1"/>
          </p:nvPr>
        </p:nvSpPr>
        <p:spPr>
          <a:xfrm>
            <a:off x="179388" y="796925"/>
            <a:ext cx="8712200" cy="5451475"/>
          </a:xfrm>
        </p:spPr>
        <p:txBody>
          <a:bodyPr/>
          <a:lstStyle/>
          <a:p>
            <a:pPr>
              <a:defRPr/>
            </a:pPr>
            <a:r>
              <a:rPr lang="zh-CN" altLang="zh-CN" dirty="0">
                <a:effectLst/>
              </a:rPr>
              <a:t>文件和数据库的区别</a:t>
            </a:r>
            <a:r>
              <a:rPr lang="zh-CN" altLang="en-US" dirty="0">
                <a:effectLst/>
              </a:rPr>
              <a:t>，</a:t>
            </a:r>
            <a:r>
              <a:rPr lang="zh-CN" altLang="zh-CN" dirty="0">
                <a:effectLst/>
              </a:rPr>
              <a:t>数据库的意义， 数据库的特点</a:t>
            </a:r>
            <a:r>
              <a:rPr lang="zh-CN" altLang="en-US" dirty="0">
                <a:effectLst/>
              </a:rPr>
              <a:t>和功能，</a:t>
            </a:r>
            <a:r>
              <a:rPr lang="zh-CN" altLang="zh-CN" dirty="0">
                <a:effectLst/>
              </a:rPr>
              <a:t>常用数据库的名称</a:t>
            </a:r>
            <a:r>
              <a:rPr lang="zh-CN" altLang="en-US" dirty="0">
                <a:effectLst/>
              </a:rPr>
              <a:t>，重点掌握关系数据库</a:t>
            </a:r>
            <a:r>
              <a:rPr lang="en-US" altLang="zh-CN" dirty="0">
                <a:effectLst/>
              </a:rPr>
              <a:t>RDBMS</a:t>
            </a:r>
            <a:r>
              <a:rPr lang="zh-CN" altLang="en-US" dirty="0">
                <a:effectLst/>
              </a:rPr>
              <a:t>，</a:t>
            </a:r>
            <a:r>
              <a:rPr lang="en-US" altLang="zh-CN" dirty="0">
                <a:effectLst/>
              </a:rPr>
              <a:t>C/S,B/S</a:t>
            </a:r>
            <a:endParaRPr lang="zh-CN" altLang="zh-CN" dirty="0">
              <a:effectLst/>
            </a:endParaRPr>
          </a:p>
          <a:p>
            <a:pPr>
              <a:buFont typeface="Wingdings" panose="05000000000000000000" pitchFamily="2" charset="2"/>
              <a:buChar char="l"/>
              <a:defRPr/>
            </a:pPr>
            <a:r>
              <a:rPr lang="zh-CN" altLang="en-US" dirty="0">
                <a:effectLst/>
              </a:rPr>
              <a:t>重要概念：事务、数据、数据库，</a:t>
            </a:r>
            <a:r>
              <a:rPr lang="en-US" altLang="zh-CN" dirty="0">
                <a:effectLst/>
              </a:rPr>
              <a:t>DBMS,</a:t>
            </a:r>
            <a:r>
              <a:rPr lang="zh-CN" altLang="zh-CN" dirty="0">
                <a:effectLst/>
              </a:rPr>
              <a:t> 数据库模式</a:t>
            </a:r>
            <a:r>
              <a:rPr lang="zh-CN" altLang="en-US" dirty="0">
                <a:effectLst/>
              </a:rPr>
              <a:t>，实例，</a:t>
            </a:r>
            <a:r>
              <a:rPr lang="en-US" altLang="zh-CN" dirty="0">
                <a:effectLst/>
              </a:rPr>
              <a:t> </a:t>
            </a:r>
            <a:r>
              <a:rPr lang="zh-CN" altLang="en-US" dirty="0">
                <a:effectLst/>
              </a:rPr>
              <a:t>关系（</a:t>
            </a:r>
            <a:r>
              <a:rPr lang="zh-CN" altLang="zh-CN" dirty="0">
                <a:effectLst/>
              </a:rPr>
              <a:t>表</a:t>
            </a:r>
            <a:r>
              <a:rPr lang="zh-CN" altLang="en-US" dirty="0">
                <a:effectLst/>
              </a:rPr>
              <a:t>），</a:t>
            </a:r>
            <a:r>
              <a:rPr lang="zh-CN" altLang="zh-CN" dirty="0">
                <a:effectLst/>
              </a:rPr>
              <a:t>元组</a:t>
            </a:r>
            <a:r>
              <a:rPr lang="zh-CN" altLang="en-US" dirty="0">
                <a:effectLst/>
              </a:rPr>
              <a:t>（行）</a:t>
            </a:r>
            <a:r>
              <a:rPr lang="zh-CN" altLang="zh-CN" dirty="0">
                <a:effectLst/>
              </a:rPr>
              <a:t>，</a:t>
            </a:r>
            <a:r>
              <a:rPr lang="zh-CN" altLang="en-US" dirty="0">
                <a:effectLst/>
              </a:rPr>
              <a:t>属性（</a:t>
            </a:r>
            <a:r>
              <a:rPr lang="zh-CN" altLang="zh-CN" dirty="0">
                <a:effectLst/>
              </a:rPr>
              <a:t>列</a:t>
            </a:r>
            <a:r>
              <a:rPr lang="zh-CN" altLang="en-US" dirty="0">
                <a:effectLst/>
              </a:rPr>
              <a:t>），</a:t>
            </a:r>
            <a:r>
              <a:rPr lang="zh-CN" altLang="zh-CN" dirty="0">
                <a:effectLst/>
              </a:rPr>
              <a:t>主键，外键</a:t>
            </a:r>
            <a:r>
              <a:rPr lang="zh-CN" altLang="en-US" dirty="0">
                <a:effectLst/>
              </a:rPr>
              <a:t>。</a:t>
            </a:r>
            <a:endParaRPr lang="zh-CN" altLang="zh-CN" dirty="0">
              <a:effectLst/>
            </a:endParaRPr>
          </a:p>
          <a:p>
            <a:pPr>
              <a:buFont typeface="Wingdings" panose="05000000000000000000" pitchFamily="2" charset="2"/>
              <a:buChar char="l"/>
              <a:defRPr/>
            </a:pPr>
            <a:r>
              <a:rPr lang="zh-CN" altLang="zh-CN" dirty="0">
                <a:effectLst/>
              </a:rPr>
              <a:t>简单关系的运算，主要是并，差，交，笛卡尔积，选择，投影和自然连接，</a:t>
            </a:r>
            <a:endParaRPr lang="zh-CN" altLang="zh-CN" dirty="0">
              <a:effectLst/>
            </a:endParaRPr>
          </a:p>
          <a:p>
            <a:pPr>
              <a:buFont typeface="Wingdings" panose="05000000000000000000" pitchFamily="2" charset="2"/>
              <a:buChar char="l"/>
              <a:defRPr/>
            </a:pPr>
            <a:r>
              <a:rPr lang="zh-CN" altLang="zh-CN" dirty="0">
                <a:effectLst/>
              </a:rPr>
              <a:t>简单的</a:t>
            </a:r>
            <a:r>
              <a:rPr lang="en-US" altLang="zh-CN" dirty="0">
                <a:effectLst/>
              </a:rPr>
              <a:t>SQL</a:t>
            </a:r>
            <a:r>
              <a:rPr lang="zh-CN" altLang="zh-CN" dirty="0">
                <a:effectLst/>
              </a:rPr>
              <a:t>语句</a:t>
            </a:r>
            <a:r>
              <a:rPr lang="zh-CN" altLang="en-US" dirty="0">
                <a:effectLst/>
              </a:rPr>
              <a:t>使用</a:t>
            </a:r>
            <a:endParaRPr lang="zh-CN" altLang="zh-CN" dirty="0">
              <a:effectLst/>
            </a:endParaRPr>
          </a:p>
          <a:p>
            <a:pPr>
              <a:defRPr/>
            </a:pPr>
            <a:r>
              <a:rPr lang="zh-CN" altLang="en-US" dirty="0"/>
              <a:t>了解数据库的发展</a:t>
            </a:r>
            <a:endParaRPr lang="en-US" altLang="zh-CN" dirty="0"/>
          </a:p>
          <a:p>
            <a:pPr>
              <a:defRPr/>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单机系统复习</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71600" y="1736724"/>
            <a:ext cx="7639000" cy="442857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80975" y="549275"/>
            <a:ext cx="8929688" cy="5588000"/>
          </a:xfrm>
        </p:spPr>
        <p:txBody>
          <a:bodyPr/>
          <a:lstStyle/>
          <a:p>
            <a:pPr marL="457200" lvl="1" indent="0">
              <a:buFontTx/>
              <a:buNone/>
              <a:defRPr/>
            </a:pPr>
            <a:r>
              <a:rPr lang="en-US" altLang="zh-CN" sz="3600" dirty="0">
                <a:solidFill>
                  <a:schemeClr val="tx2"/>
                </a:solidFill>
                <a:ea typeface="宋体" charset="-122"/>
              </a:rPr>
              <a:t>5.1.2 </a:t>
            </a:r>
            <a:r>
              <a:rPr lang="zh-CN" altLang="en-US" sz="3600" dirty="0">
                <a:solidFill>
                  <a:schemeClr val="tx2"/>
                </a:solidFill>
                <a:ea typeface="宋体" charset="-122"/>
              </a:rPr>
              <a:t>文件系统存储数据的缺点：</a:t>
            </a:r>
            <a:endParaRPr lang="en-US" altLang="zh-CN" sz="3600"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文件是孤立的数据，不同文件的格式不同，需要有专门的程序读入，读取困难</a:t>
            </a:r>
            <a:endParaRPr lang="en-US" altLang="zh-CN"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数据冗余（</a:t>
            </a:r>
            <a:r>
              <a:rPr lang="en-US" altLang="zh-CN" dirty="0">
                <a:solidFill>
                  <a:schemeClr val="tx2"/>
                </a:solidFill>
                <a:ea typeface="宋体" charset="-122"/>
              </a:rPr>
              <a:t> Data redundancy</a:t>
            </a:r>
            <a:r>
              <a:rPr lang="zh-CN" altLang="en-US" dirty="0">
                <a:solidFill>
                  <a:schemeClr val="tx2"/>
                </a:solidFill>
                <a:ea typeface="宋体" charset="-122"/>
              </a:rPr>
              <a:t>）导致数据存储的浪费与不一致性（</a:t>
            </a:r>
            <a:r>
              <a:rPr lang="en-US" altLang="zh-CN" dirty="0">
                <a:solidFill>
                  <a:schemeClr val="tx2"/>
                </a:solidFill>
                <a:ea typeface="宋体" charset="-122"/>
              </a:rPr>
              <a:t>inconsistency)</a:t>
            </a:r>
            <a:endParaRPr lang="en-US" altLang="zh-CN"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数据的完整性（</a:t>
            </a:r>
            <a:r>
              <a:rPr lang="en-US" altLang="zh-CN" dirty="0">
                <a:solidFill>
                  <a:schemeClr val="tx2"/>
                </a:solidFill>
                <a:ea typeface="宋体" charset="-122"/>
              </a:rPr>
              <a:t> Integrity </a:t>
            </a:r>
            <a:r>
              <a:rPr lang="zh-CN" altLang="en-US" dirty="0">
                <a:solidFill>
                  <a:schemeClr val="tx2"/>
                </a:solidFill>
                <a:ea typeface="宋体" charset="-122"/>
              </a:rPr>
              <a:t>）保护需要通过程序来实现，使得系统变得复杂</a:t>
            </a:r>
            <a:endParaRPr lang="en-US" altLang="zh-CN"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若系统出现意外，如有些不能分割的操作（</a:t>
            </a:r>
            <a:r>
              <a:rPr lang="en-US" altLang="zh-CN" dirty="0">
                <a:solidFill>
                  <a:schemeClr val="tx2"/>
                </a:solidFill>
                <a:ea typeface="宋体" charset="-122"/>
              </a:rPr>
              <a:t>atomic</a:t>
            </a:r>
            <a:r>
              <a:rPr lang="zh-CN" altLang="en-US" dirty="0">
                <a:solidFill>
                  <a:schemeClr val="tx2"/>
                </a:solidFill>
                <a:ea typeface="宋体" charset="-122"/>
              </a:rPr>
              <a:t>）没有一致性保障</a:t>
            </a:r>
            <a:endParaRPr lang="en-US" altLang="zh-CN"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并发的数据操作没有一致性保障</a:t>
            </a:r>
            <a:endParaRPr lang="en-US" altLang="zh-CN" dirty="0">
              <a:solidFill>
                <a:schemeClr val="tx2"/>
              </a:solidFill>
              <a:ea typeface="宋体" charset="-122"/>
            </a:endParaRPr>
          </a:p>
          <a:p>
            <a:pPr marL="457200" lvl="1" indent="0">
              <a:buFont typeface="Wingdings" panose="05000000000000000000" pitchFamily="2" charset="2"/>
              <a:buChar char="Ø"/>
              <a:defRPr/>
            </a:pPr>
            <a:r>
              <a:rPr lang="zh-CN" altLang="en-US" dirty="0">
                <a:solidFill>
                  <a:schemeClr val="tx2"/>
                </a:solidFill>
                <a:ea typeface="宋体" charset="-122"/>
              </a:rPr>
              <a:t>缺乏使用数据的用户权限的安全性措施</a:t>
            </a:r>
            <a:endParaRPr lang="en-US" altLang="zh-CN" dirty="0">
              <a:solidFill>
                <a:schemeClr val="tx2"/>
              </a:solidFill>
              <a:ea typeface="宋体" charset="-122"/>
            </a:endParaRPr>
          </a:p>
          <a:p>
            <a:pPr marL="457200" lvl="1" indent="0">
              <a:buFontTx/>
              <a:buNone/>
              <a:defRPr/>
            </a:pPr>
            <a:endParaRPr lang="en-US" altLang="zh-CN" dirty="0">
              <a:solidFill>
                <a:schemeClr val="tx2"/>
              </a:solidFill>
              <a:ea typeface="宋体"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7"/>
          <p:cNvSpPr txBox="1">
            <a:spLocks noChangeArrowheads="1"/>
          </p:cNvSpPr>
          <p:nvPr/>
        </p:nvSpPr>
        <p:spPr bwMode="auto">
          <a:xfrm>
            <a:off x="250825" y="495300"/>
            <a:ext cx="6804025" cy="584200"/>
          </a:xfrm>
          <a:prstGeom prst="rect">
            <a:avLst/>
          </a:prstGeom>
          <a:noFill/>
          <a:ln w="9525">
            <a:noFill/>
            <a:miter lim="800000"/>
          </a:ln>
        </p:spPr>
        <p:txBody>
          <a:bodyPr>
            <a:spAutoFit/>
          </a:bodyPr>
          <a:lstStyle/>
          <a:p>
            <a:pPr>
              <a:spcBef>
                <a:spcPct val="50000"/>
              </a:spcBef>
            </a:pPr>
            <a:r>
              <a:rPr lang="zh-CN" altLang="en-US" sz="3200"/>
              <a:t>早期基于文件结构的信息管理系统</a:t>
            </a:r>
            <a:endParaRPr lang="zh-CN" altLang="en-US" sz="3200"/>
          </a:p>
        </p:txBody>
      </p:sp>
      <p:grpSp>
        <p:nvGrpSpPr>
          <p:cNvPr id="45058" name="Group 36"/>
          <p:cNvGrpSpPr/>
          <p:nvPr/>
        </p:nvGrpSpPr>
        <p:grpSpPr bwMode="auto">
          <a:xfrm>
            <a:off x="2700338" y="3429000"/>
            <a:ext cx="5400675" cy="2603500"/>
            <a:chOff x="385" y="2024"/>
            <a:chExt cx="4536" cy="2187"/>
          </a:xfrm>
        </p:grpSpPr>
        <p:grpSp>
          <p:nvGrpSpPr>
            <p:cNvPr id="45060" name="Group 11"/>
            <p:cNvGrpSpPr/>
            <p:nvPr/>
          </p:nvGrpSpPr>
          <p:grpSpPr bwMode="auto">
            <a:xfrm>
              <a:off x="476" y="2024"/>
              <a:ext cx="725" cy="681"/>
              <a:chOff x="567" y="2115"/>
              <a:chExt cx="725" cy="681"/>
            </a:xfrm>
          </p:grpSpPr>
          <p:sp>
            <p:nvSpPr>
              <p:cNvPr id="45078" name="Oval 12"/>
              <p:cNvSpPr>
                <a:spLocks noChangeArrowheads="1"/>
              </p:cNvSpPr>
              <p:nvPr/>
            </p:nvSpPr>
            <p:spPr bwMode="auto">
              <a:xfrm>
                <a:off x="567" y="2115"/>
                <a:ext cx="725" cy="681"/>
              </a:xfrm>
              <a:prstGeom prst="ellipse">
                <a:avLst/>
              </a:prstGeom>
              <a:solidFill>
                <a:schemeClr val="accent1"/>
              </a:solidFill>
              <a:ln w="9525">
                <a:solidFill>
                  <a:schemeClr val="tx1"/>
                </a:solidFill>
                <a:round/>
              </a:ln>
            </p:spPr>
            <p:txBody>
              <a:bodyPr wrap="none" anchor="ctr"/>
              <a:lstStyle/>
              <a:p>
                <a:endParaRPr lang="zh-CN" altLang="en-US"/>
              </a:p>
            </p:txBody>
          </p:sp>
          <p:sp>
            <p:nvSpPr>
              <p:cNvPr id="45079" name="Text Box 13"/>
              <p:cNvSpPr txBox="1">
                <a:spLocks noChangeArrowheads="1"/>
              </p:cNvSpPr>
              <p:nvPr/>
            </p:nvSpPr>
            <p:spPr bwMode="auto">
              <a:xfrm>
                <a:off x="703" y="2160"/>
                <a:ext cx="499" cy="543"/>
              </a:xfrm>
              <a:prstGeom prst="rect">
                <a:avLst/>
              </a:prstGeom>
              <a:noFill/>
              <a:ln w="9525">
                <a:noFill/>
                <a:miter lim="800000"/>
              </a:ln>
            </p:spPr>
            <p:txBody>
              <a:bodyPr lIns="0" tIns="0" rIns="0" bIns="0">
                <a:spAutoFit/>
              </a:bodyPr>
              <a:lstStyle/>
              <a:p>
                <a:pPr>
                  <a:spcBef>
                    <a:spcPct val="50000"/>
                  </a:spcBef>
                </a:pPr>
                <a:r>
                  <a:rPr lang="zh-CN" altLang="en-US" sz="2100"/>
                  <a:t>客户记录</a:t>
                </a:r>
                <a:endParaRPr lang="zh-CN" altLang="en-US" sz="2100"/>
              </a:p>
            </p:txBody>
          </p:sp>
        </p:grpSp>
        <p:grpSp>
          <p:nvGrpSpPr>
            <p:cNvPr id="45061" name="Group 17"/>
            <p:cNvGrpSpPr/>
            <p:nvPr/>
          </p:nvGrpSpPr>
          <p:grpSpPr bwMode="auto">
            <a:xfrm>
              <a:off x="2744" y="2024"/>
              <a:ext cx="725" cy="681"/>
              <a:chOff x="567" y="2115"/>
              <a:chExt cx="725" cy="681"/>
            </a:xfrm>
          </p:grpSpPr>
          <p:sp>
            <p:nvSpPr>
              <p:cNvPr id="45076" name="Oval 18"/>
              <p:cNvSpPr>
                <a:spLocks noChangeArrowheads="1"/>
              </p:cNvSpPr>
              <p:nvPr/>
            </p:nvSpPr>
            <p:spPr bwMode="auto">
              <a:xfrm>
                <a:off x="567" y="2115"/>
                <a:ext cx="725" cy="681"/>
              </a:xfrm>
              <a:prstGeom prst="ellipse">
                <a:avLst/>
              </a:prstGeom>
              <a:solidFill>
                <a:schemeClr val="accent1"/>
              </a:solidFill>
              <a:ln w="9525">
                <a:solidFill>
                  <a:schemeClr val="tx1"/>
                </a:solidFill>
                <a:round/>
              </a:ln>
            </p:spPr>
            <p:txBody>
              <a:bodyPr wrap="none" anchor="ctr"/>
              <a:lstStyle/>
              <a:p>
                <a:endParaRPr lang="zh-CN" altLang="en-US"/>
              </a:p>
            </p:txBody>
          </p:sp>
          <p:sp>
            <p:nvSpPr>
              <p:cNvPr id="45077" name="Text Box 19"/>
              <p:cNvSpPr txBox="1">
                <a:spLocks noChangeArrowheads="1"/>
              </p:cNvSpPr>
              <p:nvPr/>
            </p:nvSpPr>
            <p:spPr bwMode="auto">
              <a:xfrm>
                <a:off x="703" y="2160"/>
                <a:ext cx="499" cy="543"/>
              </a:xfrm>
              <a:prstGeom prst="rect">
                <a:avLst/>
              </a:prstGeom>
              <a:noFill/>
              <a:ln w="9525">
                <a:noFill/>
                <a:miter lim="800000"/>
              </a:ln>
            </p:spPr>
            <p:txBody>
              <a:bodyPr lIns="0" tIns="0" rIns="0" bIns="0">
                <a:spAutoFit/>
              </a:bodyPr>
              <a:lstStyle/>
              <a:p>
                <a:pPr>
                  <a:spcBef>
                    <a:spcPct val="50000"/>
                  </a:spcBef>
                </a:pPr>
                <a:r>
                  <a:rPr lang="zh-CN" altLang="en-US" sz="2100"/>
                  <a:t>利润记录</a:t>
                </a:r>
                <a:endParaRPr lang="zh-CN" altLang="en-US" sz="2100"/>
              </a:p>
            </p:txBody>
          </p:sp>
        </p:grpSp>
        <p:grpSp>
          <p:nvGrpSpPr>
            <p:cNvPr id="45062" name="Group 20"/>
            <p:cNvGrpSpPr/>
            <p:nvPr/>
          </p:nvGrpSpPr>
          <p:grpSpPr bwMode="auto">
            <a:xfrm>
              <a:off x="1610" y="2024"/>
              <a:ext cx="725" cy="681"/>
              <a:chOff x="567" y="2115"/>
              <a:chExt cx="725" cy="681"/>
            </a:xfrm>
          </p:grpSpPr>
          <p:sp>
            <p:nvSpPr>
              <p:cNvPr id="45074" name="Oval 21"/>
              <p:cNvSpPr>
                <a:spLocks noChangeArrowheads="1"/>
              </p:cNvSpPr>
              <p:nvPr/>
            </p:nvSpPr>
            <p:spPr bwMode="auto">
              <a:xfrm>
                <a:off x="567" y="2115"/>
                <a:ext cx="725" cy="681"/>
              </a:xfrm>
              <a:prstGeom prst="ellipse">
                <a:avLst/>
              </a:prstGeom>
              <a:solidFill>
                <a:schemeClr val="accent1"/>
              </a:solidFill>
              <a:ln w="9525">
                <a:solidFill>
                  <a:schemeClr val="tx1"/>
                </a:solidFill>
                <a:round/>
              </a:ln>
            </p:spPr>
            <p:txBody>
              <a:bodyPr wrap="none" anchor="ctr"/>
              <a:lstStyle/>
              <a:p>
                <a:endParaRPr lang="zh-CN" altLang="en-US"/>
              </a:p>
            </p:txBody>
          </p:sp>
          <p:sp>
            <p:nvSpPr>
              <p:cNvPr id="45075" name="Text Box 22"/>
              <p:cNvSpPr txBox="1">
                <a:spLocks noChangeArrowheads="1"/>
              </p:cNvSpPr>
              <p:nvPr/>
            </p:nvSpPr>
            <p:spPr bwMode="auto">
              <a:xfrm>
                <a:off x="703" y="2160"/>
                <a:ext cx="499" cy="543"/>
              </a:xfrm>
              <a:prstGeom prst="rect">
                <a:avLst/>
              </a:prstGeom>
              <a:noFill/>
              <a:ln w="9525">
                <a:noFill/>
                <a:miter lim="800000"/>
              </a:ln>
            </p:spPr>
            <p:txBody>
              <a:bodyPr lIns="0" tIns="0" rIns="0" bIns="0">
                <a:spAutoFit/>
              </a:bodyPr>
              <a:lstStyle/>
              <a:p>
                <a:pPr>
                  <a:spcBef>
                    <a:spcPct val="50000"/>
                  </a:spcBef>
                </a:pPr>
                <a:r>
                  <a:rPr lang="zh-CN" altLang="en-US" sz="2100"/>
                  <a:t>生产记录</a:t>
                </a:r>
                <a:endParaRPr lang="zh-CN" altLang="en-US" sz="2100"/>
              </a:p>
            </p:txBody>
          </p:sp>
        </p:grpSp>
        <p:grpSp>
          <p:nvGrpSpPr>
            <p:cNvPr id="45063" name="Group 23"/>
            <p:cNvGrpSpPr/>
            <p:nvPr/>
          </p:nvGrpSpPr>
          <p:grpSpPr bwMode="auto">
            <a:xfrm>
              <a:off x="4059" y="2024"/>
              <a:ext cx="725" cy="681"/>
              <a:chOff x="567" y="2115"/>
              <a:chExt cx="725" cy="681"/>
            </a:xfrm>
          </p:grpSpPr>
          <p:sp>
            <p:nvSpPr>
              <p:cNvPr id="45072" name="Oval 24"/>
              <p:cNvSpPr>
                <a:spLocks noChangeArrowheads="1"/>
              </p:cNvSpPr>
              <p:nvPr/>
            </p:nvSpPr>
            <p:spPr bwMode="auto">
              <a:xfrm>
                <a:off x="567" y="2115"/>
                <a:ext cx="725" cy="681"/>
              </a:xfrm>
              <a:prstGeom prst="ellipse">
                <a:avLst/>
              </a:prstGeom>
              <a:solidFill>
                <a:schemeClr val="accent1"/>
              </a:solidFill>
              <a:ln w="9525">
                <a:solidFill>
                  <a:schemeClr val="tx1"/>
                </a:solidFill>
                <a:round/>
              </a:ln>
            </p:spPr>
            <p:txBody>
              <a:bodyPr wrap="none" anchor="ctr"/>
              <a:lstStyle/>
              <a:p>
                <a:endParaRPr lang="zh-CN" altLang="en-US"/>
              </a:p>
            </p:txBody>
          </p:sp>
          <p:sp>
            <p:nvSpPr>
              <p:cNvPr id="45073" name="Text Box 25"/>
              <p:cNvSpPr txBox="1">
                <a:spLocks noChangeArrowheads="1"/>
              </p:cNvSpPr>
              <p:nvPr/>
            </p:nvSpPr>
            <p:spPr bwMode="auto">
              <a:xfrm>
                <a:off x="703" y="2160"/>
                <a:ext cx="499" cy="543"/>
              </a:xfrm>
              <a:prstGeom prst="rect">
                <a:avLst/>
              </a:prstGeom>
              <a:noFill/>
              <a:ln w="9525">
                <a:noFill/>
                <a:miter lim="800000"/>
              </a:ln>
            </p:spPr>
            <p:txBody>
              <a:bodyPr lIns="0" tIns="0" rIns="0" bIns="0">
                <a:spAutoFit/>
              </a:bodyPr>
              <a:lstStyle/>
              <a:p>
                <a:pPr>
                  <a:spcBef>
                    <a:spcPct val="50000"/>
                  </a:spcBef>
                </a:pPr>
                <a:r>
                  <a:rPr lang="zh-CN" altLang="en-US" sz="2100"/>
                  <a:t>销售记录</a:t>
                </a:r>
                <a:endParaRPr lang="zh-CN" altLang="en-US" sz="2100"/>
              </a:p>
            </p:txBody>
          </p:sp>
        </p:grpSp>
        <p:sp>
          <p:nvSpPr>
            <p:cNvPr id="45064" name="Text Box 26"/>
            <p:cNvSpPr txBox="1">
              <a:spLocks noChangeArrowheads="1"/>
            </p:cNvSpPr>
            <p:nvPr/>
          </p:nvSpPr>
          <p:spPr bwMode="auto">
            <a:xfrm>
              <a:off x="385" y="3203"/>
              <a:ext cx="907" cy="1008"/>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客户服务部</a:t>
              </a:r>
              <a:endParaRPr lang="zh-CN" altLang="en-US" sz="2400">
                <a:solidFill>
                  <a:schemeClr val="bg1"/>
                </a:solidFill>
              </a:endParaRPr>
            </a:p>
          </p:txBody>
        </p:sp>
        <p:sp>
          <p:nvSpPr>
            <p:cNvPr id="45065" name="Text Box 27"/>
            <p:cNvSpPr txBox="1">
              <a:spLocks noChangeArrowheads="1"/>
            </p:cNvSpPr>
            <p:nvPr/>
          </p:nvSpPr>
          <p:spPr bwMode="auto">
            <a:xfrm>
              <a:off x="1565" y="3203"/>
              <a:ext cx="907" cy="1008"/>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生产管理部</a:t>
              </a:r>
              <a:endParaRPr lang="zh-CN" altLang="en-US" sz="2400">
                <a:solidFill>
                  <a:schemeClr val="bg1"/>
                </a:solidFill>
              </a:endParaRPr>
            </a:p>
          </p:txBody>
        </p:sp>
        <p:sp>
          <p:nvSpPr>
            <p:cNvPr id="45066" name="Text Box 28"/>
            <p:cNvSpPr txBox="1">
              <a:spLocks noChangeArrowheads="1"/>
            </p:cNvSpPr>
            <p:nvPr/>
          </p:nvSpPr>
          <p:spPr bwMode="auto">
            <a:xfrm>
              <a:off x="2744" y="3203"/>
              <a:ext cx="907" cy="1008"/>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财务管理部</a:t>
              </a:r>
              <a:endParaRPr lang="zh-CN" altLang="en-US" sz="2400">
                <a:solidFill>
                  <a:schemeClr val="bg1"/>
                </a:solidFill>
              </a:endParaRPr>
            </a:p>
          </p:txBody>
        </p:sp>
        <p:sp>
          <p:nvSpPr>
            <p:cNvPr id="45067" name="Text Box 29"/>
            <p:cNvSpPr txBox="1">
              <a:spLocks noChangeArrowheads="1"/>
            </p:cNvSpPr>
            <p:nvPr/>
          </p:nvSpPr>
          <p:spPr bwMode="auto">
            <a:xfrm>
              <a:off x="4014" y="3203"/>
              <a:ext cx="907" cy="1008"/>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销售管理部</a:t>
              </a:r>
              <a:endParaRPr lang="zh-CN" altLang="en-US" sz="2400">
                <a:solidFill>
                  <a:schemeClr val="bg1"/>
                </a:solidFill>
              </a:endParaRPr>
            </a:p>
          </p:txBody>
        </p:sp>
        <p:sp>
          <p:nvSpPr>
            <p:cNvPr id="45068" name="Line 30"/>
            <p:cNvSpPr>
              <a:spLocks noChangeShapeType="1"/>
            </p:cNvSpPr>
            <p:nvPr/>
          </p:nvSpPr>
          <p:spPr bwMode="auto">
            <a:xfrm>
              <a:off x="839" y="2704"/>
              <a:ext cx="0" cy="499"/>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5069" name="Line 31"/>
            <p:cNvSpPr>
              <a:spLocks noChangeShapeType="1"/>
            </p:cNvSpPr>
            <p:nvPr/>
          </p:nvSpPr>
          <p:spPr bwMode="auto">
            <a:xfrm>
              <a:off x="4468" y="2704"/>
              <a:ext cx="0" cy="499"/>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5070" name="Line 32"/>
            <p:cNvSpPr>
              <a:spLocks noChangeShapeType="1"/>
            </p:cNvSpPr>
            <p:nvPr/>
          </p:nvSpPr>
          <p:spPr bwMode="auto">
            <a:xfrm>
              <a:off x="3152" y="2704"/>
              <a:ext cx="0" cy="499"/>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5071" name="Line 33"/>
            <p:cNvSpPr>
              <a:spLocks noChangeShapeType="1"/>
            </p:cNvSpPr>
            <p:nvPr/>
          </p:nvSpPr>
          <p:spPr bwMode="auto">
            <a:xfrm>
              <a:off x="1973" y="2704"/>
              <a:ext cx="0" cy="499"/>
            </a:xfrm>
            <a:prstGeom prst="line">
              <a:avLst/>
            </a:prstGeom>
            <a:noFill/>
            <a:ln w="38100">
              <a:solidFill>
                <a:schemeClr val="tx1"/>
              </a:solidFill>
              <a:round/>
              <a:headEnd type="triangle" w="med" len="med"/>
              <a:tailEnd type="triangle" w="med" len="med"/>
            </a:ln>
          </p:spPr>
          <p:txBody>
            <a:bodyPr/>
            <a:lstStyle/>
            <a:p>
              <a:endParaRPr lang="zh-CN" altLang="en-US"/>
            </a:p>
          </p:txBody>
        </p:sp>
      </p:grpSp>
      <p:sp>
        <p:nvSpPr>
          <p:cNvPr id="45059" name="Text Box 35"/>
          <p:cNvSpPr txBox="1">
            <a:spLocks noChangeArrowheads="1"/>
          </p:cNvSpPr>
          <p:nvPr/>
        </p:nvSpPr>
        <p:spPr bwMode="auto">
          <a:xfrm>
            <a:off x="503238" y="1458913"/>
            <a:ext cx="8353425" cy="1323975"/>
          </a:xfrm>
          <a:prstGeom prst="rect">
            <a:avLst/>
          </a:prstGeom>
          <a:noFill/>
          <a:ln w="9525">
            <a:noFill/>
            <a:miter lim="800000"/>
          </a:ln>
        </p:spPr>
        <p:txBody>
          <a:bodyPr>
            <a:spAutoFit/>
          </a:bodyPr>
          <a:lstStyle/>
          <a:p>
            <a:pPr>
              <a:spcBef>
                <a:spcPct val="50000"/>
              </a:spcBef>
            </a:pPr>
            <a:r>
              <a:rPr lang="zh-CN" altLang="en-US" sz="3200"/>
              <a:t>数据的存储是没有关联的文件</a:t>
            </a:r>
            <a:endParaRPr lang="en-US" altLang="zh-CN" sz="3200"/>
          </a:p>
          <a:p>
            <a:pPr>
              <a:spcBef>
                <a:spcPct val="50000"/>
              </a:spcBef>
            </a:pPr>
            <a:r>
              <a:rPr lang="zh-CN" altLang="en-US" sz="3200"/>
              <a:t>数据冗余 ： 导致数据的不一致性</a:t>
            </a:r>
            <a:endParaRPr lang="zh-CN" altLang="en-US" sz="32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250"/>
            <a:ext cx="7543800" cy="1485900"/>
          </a:xfrm>
        </p:spPr>
        <p:txBody>
          <a:bodyPr/>
          <a:lstStyle/>
          <a:p>
            <a:pPr>
              <a:defRPr/>
            </a:pPr>
            <a:r>
              <a:rPr lang="zh-CN" altLang="en-US" sz="3600" dirty="0"/>
              <a:t> 文件系统管理无法实现事务控制：</a:t>
            </a:r>
            <a:endParaRPr lang="zh-CN" altLang="en-US" sz="3600" dirty="0"/>
          </a:p>
        </p:txBody>
      </p:sp>
      <p:sp>
        <p:nvSpPr>
          <p:cNvPr id="3" name="内容占位符 2"/>
          <p:cNvSpPr>
            <a:spLocks noGrp="1"/>
          </p:cNvSpPr>
          <p:nvPr>
            <p:ph idx="1"/>
          </p:nvPr>
        </p:nvSpPr>
        <p:spPr>
          <a:xfrm>
            <a:off x="303213" y="4365625"/>
            <a:ext cx="8626475" cy="1584325"/>
          </a:xfrm>
        </p:spPr>
        <p:txBody>
          <a:bodyPr/>
          <a:lstStyle/>
          <a:p>
            <a:pPr>
              <a:defRPr/>
            </a:pPr>
            <a:r>
              <a:rPr lang="zh-CN" altLang="en-US" dirty="0"/>
              <a:t>事务是一组逻辑的操作整体，要求其中的操作指令要么全部发生，要么全都不发生。（事务的原子性）</a:t>
            </a:r>
            <a:endParaRPr lang="zh-CN" altLang="en-US" dirty="0"/>
          </a:p>
        </p:txBody>
      </p:sp>
      <p:pic>
        <p:nvPicPr>
          <p:cNvPr id="47107" name="图片 4"/>
          <p:cNvPicPr>
            <a:picLocks noChangeAspect="1"/>
          </p:cNvPicPr>
          <p:nvPr/>
        </p:nvPicPr>
        <p:blipFill>
          <a:blip r:embed="rId1" cstate="print"/>
          <a:srcRect/>
          <a:stretch>
            <a:fillRect/>
          </a:stretch>
        </p:blipFill>
        <p:spPr bwMode="auto">
          <a:xfrm>
            <a:off x="303213" y="1855788"/>
            <a:ext cx="8188325" cy="22034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9" name="组合 1"/>
          <p:cNvGrpSpPr/>
          <p:nvPr/>
        </p:nvGrpSpPr>
        <p:grpSpPr bwMode="auto">
          <a:xfrm>
            <a:off x="323850" y="2276475"/>
            <a:ext cx="4968875" cy="3848100"/>
            <a:chOff x="1601391" y="2240757"/>
            <a:chExt cx="4968478" cy="3847088"/>
          </a:xfrm>
        </p:grpSpPr>
        <p:sp>
          <p:nvSpPr>
            <p:cNvPr id="48132" name="Text Box 18"/>
            <p:cNvSpPr txBox="1">
              <a:spLocks noChangeArrowheads="1"/>
            </p:cNvSpPr>
            <p:nvPr/>
          </p:nvSpPr>
          <p:spPr bwMode="auto">
            <a:xfrm>
              <a:off x="1601391" y="4023123"/>
              <a:ext cx="1079897" cy="1200329"/>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客户服务部</a:t>
              </a:r>
              <a:endParaRPr lang="zh-CN" altLang="en-US" sz="2400">
                <a:solidFill>
                  <a:schemeClr val="bg1"/>
                </a:solidFill>
              </a:endParaRPr>
            </a:p>
          </p:txBody>
        </p:sp>
        <p:sp>
          <p:nvSpPr>
            <p:cNvPr id="48133" name="Text Box 19"/>
            <p:cNvSpPr txBox="1">
              <a:spLocks noChangeArrowheads="1"/>
            </p:cNvSpPr>
            <p:nvPr/>
          </p:nvSpPr>
          <p:spPr bwMode="auto">
            <a:xfrm>
              <a:off x="3330178" y="4887516"/>
              <a:ext cx="1079897" cy="1200329"/>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生产管理部</a:t>
              </a:r>
              <a:endParaRPr lang="zh-CN" altLang="en-US" sz="2400">
                <a:solidFill>
                  <a:schemeClr val="bg1"/>
                </a:solidFill>
              </a:endParaRPr>
            </a:p>
          </p:txBody>
        </p:sp>
        <p:sp>
          <p:nvSpPr>
            <p:cNvPr id="48134" name="Text Box 20"/>
            <p:cNvSpPr txBox="1">
              <a:spLocks noChangeArrowheads="1"/>
            </p:cNvSpPr>
            <p:nvPr/>
          </p:nvSpPr>
          <p:spPr bwMode="auto">
            <a:xfrm>
              <a:off x="5489972" y="4725591"/>
              <a:ext cx="1079897" cy="1200329"/>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财务管理部</a:t>
              </a:r>
              <a:endParaRPr lang="zh-CN" altLang="en-US" sz="2400">
                <a:solidFill>
                  <a:schemeClr val="bg1"/>
                </a:solidFill>
              </a:endParaRPr>
            </a:p>
          </p:txBody>
        </p:sp>
        <p:sp>
          <p:nvSpPr>
            <p:cNvPr id="48135" name="Text Box 21"/>
            <p:cNvSpPr txBox="1">
              <a:spLocks noChangeArrowheads="1"/>
            </p:cNvSpPr>
            <p:nvPr/>
          </p:nvSpPr>
          <p:spPr bwMode="auto">
            <a:xfrm>
              <a:off x="1925241" y="2240757"/>
              <a:ext cx="1079897" cy="1200329"/>
            </a:xfrm>
            <a:prstGeom prst="rect">
              <a:avLst/>
            </a:prstGeom>
            <a:solidFill>
              <a:srgbClr val="FFFF00"/>
            </a:solidFill>
            <a:ln w="9525">
              <a:noFill/>
              <a:miter lim="800000"/>
            </a:ln>
          </p:spPr>
          <p:txBody>
            <a:bodyPr>
              <a:spAutoFit/>
            </a:bodyPr>
            <a:lstStyle/>
            <a:p>
              <a:pPr algn="ctr">
                <a:spcBef>
                  <a:spcPct val="50000"/>
                </a:spcBef>
              </a:pPr>
              <a:r>
                <a:rPr lang="zh-CN" altLang="en-US" sz="2400">
                  <a:solidFill>
                    <a:schemeClr val="bg1"/>
                  </a:solidFill>
                </a:rPr>
                <a:t>销售管理部</a:t>
              </a:r>
              <a:endParaRPr lang="zh-CN" altLang="en-US" sz="2400">
                <a:solidFill>
                  <a:schemeClr val="bg1"/>
                </a:solidFill>
              </a:endParaRPr>
            </a:p>
          </p:txBody>
        </p:sp>
        <p:grpSp>
          <p:nvGrpSpPr>
            <p:cNvPr id="48136" name="Group 29"/>
            <p:cNvGrpSpPr/>
            <p:nvPr/>
          </p:nvGrpSpPr>
          <p:grpSpPr bwMode="auto">
            <a:xfrm>
              <a:off x="3383756" y="2888457"/>
              <a:ext cx="1890713" cy="1512094"/>
              <a:chOff x="1882" y="1706"/>
              <a:chExt cx="1588" cy="1270"/>
            </a:xfrm>
          </p:grpSpPr>
          <p:sp>
            <p:nvSpPr>
              <p:cNvPr id="48141" name="Oval 27"/>
              <p:cNvSpPr>
                <a:spLocks noChangeArrowheads="1"/>
              </p:cNvSpPr>
              <p:nvPr/>
            </p:nvSpPr>
            <p:spPr bwMode="auto">
              <a:xfrm>
                <a:off x="1882" y="1706"/>
                <a:ext cx="1588" cy="1270"/>
              </a:xfrm>
              <a:prstGeom prst="ellipse">
                <a:avLst/>
              </a:prstGeom>
              <a:solidFill>
                <a:schemeClr val="accent1"/>
              </a:solidFill>
              <a:ln w="9525">
                <a:solidFill>
                  <a:schemeClr val="tx1"/>
                </a:solidFill>
                <a:round/>
              </a:ln>
            </p:spPr>
            <p:txBody>
              <a:bodyPr wrap="none" anchor="ctr"/>
              <a:lstStyle/>
              <a:p>
                <a:endParaRPr lang="zh-CN" altLang="en-US"/>
              </a:p>
            </p:txBody>
          </p:sp>
          <p:sp>
            <p:nvSpPr>
              <p:cNvPr id="48142" name="Text Box 28"/>
              <p:cNvSpPr txBox="1">
                <a:spLocks noChangeArrowheads="1"/>
              </p:cNvSpPr>
              <p:nvPr/>
            </p:nvSpPr>
            <p:spPr bwMode="auto">
              <a:xfrm>
                <a:off x="2200" y="1933"/>
                <a:ext cx="1089" cy="698"/>
              </a:xfrm>
              <a:prstGeom prst="rect">
                <a:avLst/>
              </a:prstGeom>
              <a:noFill/>
              <a:ln w="9525">
                <a:noFill/>
                <a:miter lim="800000"/>
              </a:ln>
            </p:spPr>
            <p:txBody>
              <a:bodyPr>
                <a:spAutoFit/>
              </a:bodyPr>
              <a:lstStyle/>
              <a:p>
                <a:pPr>
                  <a:spcBef>
                    <a:spcPct val="50000"/>
                  </a:spcBef>
                </a:pPr>
                <a:r>
                  <a:rPr lang="zh-CN" altLang="en-US" sz="2400"/>
                  <a:t>集成的数据库</a:t>
                </a:r>
                <a:endParaRPr lang="zh-CN" altLang="en-US" sz="2400"/>
              </a:p>
            </p:txBody>
          </p:sp>
        </p:grpSp>
        <p:sp>
          <p:nvSpPr>
            <p:cNvPr id="48137" name="Line 30"/>
            <p:cNvSpPr>
              <a:spLocks noChangeShapeType="1"/>
            </p:cNvSpPr>
            <p:nvPr/>
          </p:nvSpPr>
          <p:spPr bwMode="auto">
            <a:xfrm flipV="1">
              <a:off x="2681289" y="3861198"/>
              <a:ext cx="756047" cy="377428"/>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8138" name="Line 31"/>
            <p:cNvSpPr>
              <a:spLocks noChangeShapeType="1"/>
            </p:cNvSpPr>
            <p:nvPr/>
          </p:nvSpPr>
          <p:spPr bwMode="auto">
            <a:xfrm flipV="1">
              <a:off x="3977878" y="4400550"/>
              <a:ext cx="108347" cy="486966"/>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8139" name="Line 32"/>
            <p:cNvSpPr>
              <a:spLocks noChangeShapeType="1"/>
            </p:cNvSpPr>
            <p:nvPr/>
          </p:nvSpPr>
          <p:spPr bwMode="auto">
            <a:xfrm flipH="1" flipV="1">
              <a:off x="5058967" y="4131470"/>
              <a:ext cx="754856" cy="594122"/>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8140" name="Line 33"/>
            <p:cNvSpPr>
              <a:spLocks noChangeShapeType="1"/>
            </p:cNvSpPr>
            <p:nvPr/>
          </p:nvSpPr>
          <p:spPr bwMode="auto">
            <a:xfrm flipH="1" flipV="1">
              <a:off x="2951560" y="2996804"/>
              <a:ext cx="594122" cy="161925"/>
            </a:xfrm>
            <a:prstGeom prst="line">
              <a:avLst/>
            </a:prstGeom>
            <a:noFill/>
            <a:ln w="38100">
              <a:solidFill>
                <a:schemeClr val="tx1"/>
              </a:solidFill>
              <a:round/>
              <a:headEnd type="triangle" w="med" len="med"/>
              <a:tailEnd type="triangle" w="med" len="med"/>
            </a:ln>
          </p:spPr>
          <p:txBody>
            <a:bodyPr/>
            <a:lstStyle/>
            <a:p>
              <a:endParaRPr lang="zh-CN" altLang="en-US"/>
            </a:p>
          </p:txBody>
        </p:sp>
      </p:grpSp>
      <p:sp>
        <p:nvSpPr>
          <p:cNvPr id="48130" name="Text Box 35"/>
          <p:cNvSpPr txBox="1">
            <a:spLocks noChangeArrowheads="1"/>
          </p:cNvSpPr>
          <p:nvPr/>
        </p:nvSpPr>
        <p:spPr bwMode="auto">
          <a:xfrm>
            <a:off x="196850" y="268288"/>
            <a:ext cx="8947150" cy="2103437"/>
          </a:xfrm>
          <a:prstGeom prst="rect">
            <a:avLst/>
          </a:prstGeom>
          <a:noFill/>
          <a:ln w="9525">
            <a:noFill/>
            <a:miter lim="800000"/>
          </a:ln>
        </p:spPr>
        <p:txBody>
          <a:bodyPr>
            <a:spAutoFit/>
          </a:bodyPr>
          <a:lstStyle/>
          <a:p>
            <a:r>
              <a:rPr lang="en-US" altLang="zh-CN" sz="3600"/>
              <a:t>6.1.2 </a:t>
            </a:r>
            <a:r>
              <a:rPr lang="zh-CN" altLang="en-US" sz="3600"/>
              <a:t>基于数据库的信息管理系统</a:t>
            </a:r>
            <a:endParaRPr lang="zh-CN" altLang="en-US" sz="3600"/>
          </a:p>
          <a:p>
            <a:endParaRPr lang="en-US" altLang="zh-CN" sz="3200"/>
          </a:p>
          <a:p>
            <a:r>
              <a:rPr lang="zh-CN" altLang="en-US" sz="3200"/>
              <a:t>数据库：存储整体化相关的数据，集中管理</a:t>
            </a:r>
            <a:endParaRPr lang="en-US" altLang="zh-CN" sz="3200"/>
          </a:p>
          <a:p>
            <a:r>
              <a:rPr lang="en-US" altLang="zh-CN" sz="3200"/>
              <a:t>		</a:t>
            </a:r>
            <a:endParaRPr lang="zh-CN" altLang="en-US" sz="3200"/>
          </a:p>
        </p:txBody>
      </p:sp>
      <p:sp>
        <p:nvSpPr>
          <p:cNvPr id="48131" name="文本框 2"/>
          <p:cNvSpPr txBox="1">
            <a:spLocks noChangeArrowheads="1"/>
          </p:cNvSpPr>
          <p:nvPr/>
        </p:nvSpPr>
        <p:spPr bwMode="auto">
          <a:xfrm>
            <a:off x="4932363" y="2109788"/>
            <a:ext cx="4211637" cy="1354137"/>
          </a:xfrm>
          <a:prstGeom prst="rect">
            <a:avLst/>
          </a:prstGeom>
          <a:noFill/>
          <a:ln w="9525">
            <a:noFill/>
            <a:miter lim="800000"/>
          </a:ln>
        </p:spPr>
        <p:txBody>
          <a:bodyPr>
            <a:spAutoFit/>
          </a:bodyPr>
          <a:lstStyle/>
          <a:p>
            <a:r>
              <a:rPr lang="zh-CN" altLang="en-US" sz="3200"/>
              <a:t>数据库系统可以消除上述文件系统的缺陷</a:t>
            </a:r>
            <a:br>
              <a:rPr lang="en-US" altLang="zh-CN"/>
            </a:br>
            <a:endParaRPr lang="zh-CN" altLang="en-US"/>
          </a:p>
        </p:txBody>
      </p:sp>
    </p:spTree>
  </p:cSld>
  <p:clrMapOvr>
    <a:masterClrMapping/>
  </p:clrMapOvr>
  <p:transition/>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Verdana"/>
        <a:ea typeface="黑体"/>
        <a:cs typeface="宋体"/>
      </a:majorFont>
      <a:minorFont>
        <a:latin typeface="Verdana"/>
        <a:ea typeface="楷体_GB2312"/>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ahoma" panose="020B0804030504040204"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ahoma" panose="020B0804030504040204" charset="0"/>
            <a:ea typeface="宋体" charset="0"/>
            <a:cs typeface="宋体"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6312</Words>
  <Application>WPS 文字</Application>
  <PresentationFormat>全屏显示(4:3)</PresentationFormat>
  <Paragraphs>593</Paragraphs>
  <Slides>53</Slides>
  <Notes>25</Notes>
  <HiddenSlides>0</HiddenSlides>
  <MMClips>0</MMClips>
  <ScaleCrop>false</ScaleCrop>
  <HeadingPairs>
    <vt:vector size="6" baseType="variant">
      <vt:variant>
        <vt:lpstr>已用的字体</vt:lpstr>
      </vt:variant>
      <vt:variant>
        <vt:i4>42</vt:i4>
      </vt:variant>
      <vt:variant>
        <vt:lpstr>主题</vt:lpstr>
      </vt:variant>
      <vt:variant>
        <vt:i4>2</vt:i4>
      </vt:variant>
      <vt:variant>
        <vt:lpstr>幻灯片标题</vt:lpstr>
      </vt:variant>
      <vt:variant>
        <vt:i4>53</vt:i4>
      </vt:variant>
    </vt:vector>
  </HeadingPairs>
  <TitlesOfParts>
    <vt:vector size="97" baseType="lpstr">
      <vt:lpstr>Arial</vt:lpstr>
      <vt:lpstr>方正书宋_GBK</vt:lpstr>
      <vt:lpstr>Wingdings</vt:lpstr>
      <vt:lpstr>宋体</vt:lpstr>
      <vt:lpstr>汉仪书宋二KW</vt:lpstr>
      <vt:lpstr>Tahoma</vt:lpstr>
      <vt:lpstr>宋体</vt:lpstr>
      <vt:lpstr>黑体</vt:lpstr>
      <vt:lpstr>汉仪中黑KW</vt:lpstr>
      <vt:lpstr>Verdana</vt:lpstr>
      <vt:lpstr>黑体</vt:lpstr>
      <vt:lpstr>Wingdings</vt:lpstr>
      <vt:lpstr>楷体</vt:lpstr>
      <vt:lpstr>汉仪楷体KW</vt:lpstr>
      <vt:lpstr>Century Gothic</vt:lpstr>
      <vt:lpstr>苹方-简</vt:lpstr>
      <vt:lpstr>幼圆</vt:lpstr>
      <vt:lpstr>Wingdings 3</vt:lpstr>
      <vt:lpstr>Helvetica</vt:lpstr>
      <vt:lpstr>楷体</vt:lpstr>
      <vt:lpstr>华文行楷</vt:lpstr>
      <vt:lpstr>Wingdings 2</vt:lpstr>
      <vt:lpstr>Arial</vt:lpstr>
      <vt:lpstr>Monotype Sorts</vt:lpstr>
      <vt:lpstr>Webdings</vt:lpstr>
      <vt:lpstr>楷体_GB2312</vt:lpstr>
      <vt:lpstr>汉仪楷体简</vt:lpstr>
      <vt:lpstr>Times New Roman</vt:lpstr>
      <vt:lpstr>Symbol</vt:lpstr>
      <vt:lpstr>Monotype Sorts</vt:lpstr>
      <vt:lpstr>Wingdings 2</vt:lpstr>
      <vt:lpstr>Arial Narrow</vt:lpstr>
      <vt:lpstr>等线</vt:lpstr>
      <vt:lpstr>微软雅黑</vt:lpstr>
      <vt:lpstr>汉仪旗黑</vt:lpstr>
      <vt:lpstr>Arial Unicode MS</vt:lpstr>
      <vt:lpstr>Calibri</vt:lpstr>
      <vt:lpstr>Helvetica Neue</vt:lpstr>
      <vt:lpstr>行楷-简</vt:lpstr>
      <vt:lpstr>Kingsoft Sign</vt:lpstr>
      <vt:lpstr>Thonburi</vt:lpstr>
      <vt:lpstr>汉仪中等线KW</vt:lpstr>
      <vt:lpstr>Shimmer</vt:lpstr>
      <vt:lpstr>切片</vt:lpstr>
      <vt:lpstr>第 五 章  数据库  </vt:lpstr>
      <vt:lpstr>主要内容</vt:lpstr>
      <vt:lpstr>5.1 为什么要使用数据库系统：    有效地、方便地、安全地共享使用数据资源。   </vt:lpstr>
      <vt:lpstr>PowerPoint 演示文稿</vt:lpstr>
      <vt:lpstr>PowerPoint 演示文稿</vt:lpstr>
      <vt:lpstr>PowerPoint 演示文稿</vt:lpstr>
      <vt:lpstr>PowerPoint 演示文稿</vt:lpstr>
      <vt:lpstr> 文件系统管理无法实现事务控制：</vt:lpstr>
      <vt:lpstr>PowerPoint 演示文稿</vt:lpstr>
      <vt:lpstr>数据库在哪里？ </vt:lpstr>
      <vt:lpstr>PowerPoint 演示文稿</vt:lpstr>
      <vt:lpstr>PowerPoint 演示文稿</vt:lpstr>
      <vt:lpstr>数据库系统示例：学生选课系统</vt:lpstr>
      <vt:lpstr>   数据库是一个持久数据的结构化集合，是数据的组织和存储   数据库用户必须通过DBMS 对数据库进行插入、修改、查询、删除数据等操作  </vt:lpstr>
      <vt:lpstr>5.2.2 数据库管理系统</vt:lpstr>
      <vt:lpstr>传统的DBMS根据数据库模型分类</vt:lpstr>
      <vt:lpstr>常见的RDBMS(Relational DBS)商业产品</vt:lpstr>
      <vt:lpstr>5.2.3数据库用户</vt:lpstr>
      <vt:lpstr>5.3 关系型数据库RDBMS</vt:lpstr>
      <vt:lpstr>5.3.1 数据库模式和实例</vt:lpstr>
      <vt:lpstr>PowerPoint 演示文稿</vt:lpstr>
      <vt:lpstr>RDBMS三级模式：数据的抽象</vt:lpstr>
      <vt:lpstr>5.3.2 RDBMS的功能</vt:lpstr>
      <vt:lpstr>5.3.3 关系（表）的相关术语</vt:lpstr>
      <vt:lpstr>5.3.4 主键和外键</vt:lpstr>
      <vt:lpstr>PowerPoint 演示文稿</vt:lpstr>
      <vt:lpstr>5.3.5 常用的关系运算</vt:lpstr>
      <vt:lpstr>并运算 </vt:lpstr>
      <vt:lpstr>交运算 </vt:lpstr>
      <vt:lpstr>差运算</vt:lpstr>
      <vt:lpstr> 笛卡尔积运算</vt:lpstr>
      <vt:lpstr>PowerPoint 演示文稿</vt:lpstr>
      <vt:lpstr>PowerPoint 演示文稿</vt:lpstr>
      <vt:lpstr>PowerPoint 演示文稿</vt:lpstr>
      <vt:lpstr>SQL语言</vt:lpstr>
      <vt:lpstr>SQL 语言（Structured Query Language） </vt:lpstr>
      <vt:lpstr>数据库文件读写</vt:lpstr>
      <vt:lpstr>简单的SQL语句的使用</vt:lpstr>
      <vt:lpstr>5.3.6 数据定义： 1）Create table 例： 用SQL创建数据库SADB的表</vt:lpstr>
      <vt:lpstr> 6.3.6 数据查询select</vt:lpstr>
      <vt:lpstr> 5.3.6 数据查询select</vt:lpstr>
      <vt:lpstr> 5.3.6 数据查询select</vt:lpstr>
      <vt:lpstr>PowerPoint 演示文稿</vt:lpstr>
      <vt:lpstr>Select语句的基本结构</vt:lpstr>
      <vt:lpstr>PowerPoint 演示文稿</vt:lpstr>
      <vt:lpstr>聚集函数(aggregate function)</vt:lpstr>
      <vt:lpstr>例：求学生的平均GPA</vt:lpstr>
      <vt:lpstr>练习—写SQL语句</vt:lpstr>
      <vt:lpstr>5.4 构建数据库系统</vt:lpstr>
      <vt:lpstr>E-R 模型</vt:lpstr>
      <vt:lpstr>5.5 数据库技术的发展 Web2.0使RDBMS一统数据库的状态正在被打破 -- 迅速发展中的数据库系统-NoSQL</vt:lpstr>
      <vt:lpstr>知识点</vt:lpstr>
      <vt:lpstr>单机系统复习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ZJU-Luhq</dc:creator>
  <cp:lastModifiedBy>lijjiaming</cp:lastModifiedBy>
  <cp:revision>620</cp:revision>
  <dcterms:created xsi:type="dcterms:W3CDTF">2021-12-02T07:03:24Z</dcterms:created>
  <dcterms:modified xsi:type="dcterms:W3CDTF">2021-12-02T07:03:24Z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