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46"/>
  </p:notesMasterIdLst>
  <p:sldIdLst>
    <p:sldId id="256" r:id="rId2"/>
    <p:sldId id="279" r:id="rId3"/>
    <p:sldId id="269" r:id="rId4"/>
    <p:sldId id="275" r:id="rId5"/>
    <p:sldId id="274" r:id="rId6"/>
    <p:sldId id="280" r:id="rId7"/>
    <p:sldId id="323" r:id="rId8"/>
    <p:sldId id="325" r:id="rId9"/>
    <p:sldId id="324" r:id="rId10"/>
    <p:sldId id="281" r:id="rId11"/>
    <p:sldId id="282" r:id="rId12"/>
    <p:sldId id="283" r:id="rId13"/>
    <p:sldId id="300" r:id="rId14"/>
    <p:sldId id="303" r:id="rId15"/>
    <p:sldId id="304" r:id="rId16"/>
    <p:sldId id="270" r:id="rId17"/>
    <p:sldId id="271" r:id="rId18"/>
    <p:sldId id="273" r:id="rId19"/>
    <p:sldId id="301" r:id="rId20"/>
    <p:sldId id="272" r:id="rId21"/>
    <p:sldId id="278" r:id="rId22"/>
    <p:sldId id="277" r:id="rId23"/>
    <p:sldId id="284" r:id="rId24"/>
    <p:sldId id="285" r:id="rId25"/>
    <p:sldId id="286" r:id="rId26"/>
    <p:sldId id="287" r:id="rId27"/>
    <p:sldId id="288" r:id="rId28"/>
    <p:sldId id="299" r:id="rId29"/>
    <p:sldId id="289" r:id="rId30"/>
    <p:sldId id="290" r:id="rId31"/>
    <p:sldId id="291" r:id="rId32"/>
    <p:sldId id="292" r:id="rId33"/>
    <p:sldId id="305" r:id="rId34"/>
    <p:sldId id="306" r:id="rId35"/>
    <p:sldId id="307" r:id="rId36"/>
    <p:sldId id="308" r:id="rId37"/>
    <p:sldId id="309" r:id="rId38"/>
    <p:sldId id="311" r:id="rId39"/>
    <p:sldId id="312" r:id="rId40"/>
    <p:sldId id="313" r:id="rId41"/>
    <p:sldId id="314" r:id="rId42"/>
    <p:sldId id="315" r:id="rId43"/>
    <p:sldId id="293" r:id="rId44"/>
    <p:sldId id="298" r:id="rId45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AB8C6FA-D044-4E95-8021-8345E58F24A3}">
          <p14:sldIdLst>
            <p14:sldId id="256"/>
            <p14:sldId id="279"/>
            <p14:sldId id="269"/>
            <p14:sldId id="275"/>
            <p14:sldId id="274"/>
            <p14:sldId id="280"/>
            <p14:sldId id="323"/>
            <p14:sldId id="325"/>
            <p14:sldId id="324"/>
            <p14:sldId id="281"/>
            <p14:sldId id="282"/>
            <p14:sldId id="283"/>
            <p14:sldId id="300"/>
            <p14:sldId id="303"/>
            <p14:sldId id="304"/>
            <p14:sldId id="270"/>
            <p14:sldId id="271"/>
            <p14:sldId id="273"/>
            <p14:sldId id="301"/>
            <p14:sldId id="272"/>
            <p14:sldId id="278"/>
            <p14:sldId id="277"/>
            <p14:sldId id="284"/>
            <p14:sldId id="285"/>
            <p14:sldId id="286"/>
            <p14:sldId id="287"/>
            <p14:sldId id="288"/>
            <p14:sldId id="299"/>
            <p14:sldId id="289"/>
            <p14:sldId id="290"/>
            <p14:sldId id="291"/>
            <p14:sldId id="292"/>
            <p14:sldId id="305"/>
            <p14:sldId id="306"/>
            <p14:sldId id="307"/>
            <p14:sldId id="308"/>
            <p14:sldId id="309"/>
            <p14:sldId id="311"/>
            <p14:sldId id="312"/>
            <p14:sldId id="313"/>
            <p14:sldId id="314"/>
            <p14:sldId id="315"/>
            <p14:sldId id="293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99" autoAdjust="0"/>
    <p:restoredTop sz="94607" autoAdjust="0"/>
  </p:normalViewPr>
  <p:slideViewPr>
    <p:cSldViewPr snapToGrid="0" snapToObjects="1">
      <p:cViewPr varScale="1">
        <p:scale>
          <a:sx n="124" d="100"/>
          <a:sy n="124" d="100"/>
        </p:scale>
        <p:origin x="896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5609E9AD-8425-5E46-A47C-728CA5747854}" type="datetimeFigureOut">
              <a:rPr lang="en-US" smtClean="0"/>
              <a:t>6/18/19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EABFE3BE-BB9A-9844-925D-7B09F470C4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680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72E2-8EFD-8144-9BB6-B0B7CDF243D2}" type="datetimeFigureOut">
              <a:rPr lang="en-US" smtClean="0"/>
              <a:t>6/18/19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9530-4E79-D247-9AF3-3E3BC08D52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290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72E2-8EFD-8144-9BB6-B0B7CDF243D2}" type="datetimeFigureOut">
              <a:rPr lang="en-US" smtClean="0"/>
              <a:t>6/18/19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9530-4E79-D247-9AF3-3E3BC08D52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917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72E2-8EFD-8144-9BB6-B0B7CDF243D2}" type="datetimeFigureOut">
              <a:rPr lang="en-US" smtClean="0"/>
              <a:t>6/18/19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9530-4E79-D247-9AF3-3E3BC08D52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8781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72E2-8EFD-8144-9BB6-B0B7CDF243D2}" type="datetimeFigureOut">
              <a:rPr lang="en-US" smtClean="0"/>
              <a:t>6/18/19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9530-4E79-D247-9AF3-3E3BC08D52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422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72E2-8EFD-8144-9BB6-B0B7CDF243D2}" type="datetimeFigureOut">
              <a:rPr lang="en-US" smtClean="0"/>
              <a:t>6/18/19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9530-4E79-D247-9AF3-3E3BC08D52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759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72E2-8EFD-8144-9BB6-B0B7CDF243D2}" type="datetimeFigureOut">
              <a:rPr lang="en-US" smtClean="0"/>
              <a:t>6/18/19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9530-4E79-D247-9AF3-3E3BC08D52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374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72E2-8EFD-8144-9BB6-B0B7CDF243D2}" type="datetimeFigureOut">
              <a:rPr lang="en-US" smtClean="0"/>
              <a:t>6/18/19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9530-4E79-D247-9AF3-3E3BC08D52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786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72E2-8EFD-8144-9BB6-B0B7CDF243D2}" type="datetimeFigureOut">
              <a:rPr lang="en-US" smtClean="0"/>
              <a:t>6/18/19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9530-4E79-D247-9AF3-3E3BC08D52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483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72E2-8EFD-8144-9BB6-B0B7CDF243D2}" type="datetimeFigureOut">
              <a:rPr lang="en-US" smtClean="0"/>
              <a:t>6/18/19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9530-4E79-D247-9AF3-3E3BC08D52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92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72E2-8EFD-8144-9BB6-B0B7CDF243D2}" type="datetimeFigureOut">
              <a:rPr lang="en-US" smtClean="0"/>
              <a:t>6/18/19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9530-4E79-D247-9AF3-3E3BC08D52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612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72E2-8EFD-8144-9BB6-B0B7CDF243D2}" type="datetimeFigureOut">
              <a:rPr lang="en-US" smtClean="0"/>
              <a:t>6/18/19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9530-4E79-D247-9AF3-3E3BC08D52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890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72E2-8EFD-8144-9BB6-B0B7CDF243D2}" type="datetimeFigureOut">
              <a:rPr lang="en-US" smtClean="0"/>
              <a:t>6/18/19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9530-4E79-D247-9AF3-3E3BC08D52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62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72E2-8EFD-8144-9BB6-B0B7CDF243D2}" type="datetimeFigureOut">
              <a:rPr lang="en-US" smtClean="0"/>
              <a:t>6/18/19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9530-4E79-D247-9AF3-3E3BC08D52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362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72E2-8EFD-8144-9BB6-B0B7CDF243D2}" type="datetimeFigureOut">
              <a:rPr lang="en-US" smtClean="0"/>
              <a:t>6/18/19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9530-4E79-D247-9AF3-3E3BC08D52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709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72E2-8EFD-8144-9BB6-B0B7CDF243D2}" type="datetimeFigureOut">
              <a:rPr lang="en-US" smtClean="0"/>
              <a:t>6/18/19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9530-4E79-D247-9AF3-3E3BC08D52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744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72E2-8EFD-8144-9BB6-B0B7CDF243D2}" type="datetimeFigureOut">
              <a:rPr lang="en-US" smtClean="0"/>
              <a:t>6/18/19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9530-4E79-D247-9AF3-3E3BC08D52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99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472E2-8EFD-8144-9BB6-B0B7CDF243D2}" type="datetimeFigureOut">
              <a:rPr lang="en-US" smtClean="0"/>
              <a:t>6/18/19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6F79530-4E79-D247-9AF3-3E3BC08D52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54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1.5:8080/purge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Spring Boot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An exercise in the development of Spring Boot applications</a:t>
            </a:r>
          </a:p>
        </p:txBody>
      </p:sp>
    </p:spTree>
    <p:extLst>
      <p:ext uri="{BB962C8B-B14F-4D97-AF65-F5344CB8AC3E}">
        <p14:creationId xmlns:p14="http://schemas.microsoft.com/office/powerpoint/2010/main" val="389923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  <a:br>
              <a:rPr lang="en-US" dirty="0"/>
            </a:br>
            <a:r>
              <a:rPr lang="en-US" sz="1800" dirty="0"/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29768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Docker is an open platform for developing, shipping, and running applications</a:t>
            </a:r>
          </a:p>
          <a:p>
            <a:pPr lvl="1"/>
            <a:r>
              <a:rPr lang="en-US" dirty="0"/>
              <a:t>Provides methodology to quickly deploy, test, and ship an application</a:t>
            </a:r>
          </a:p>
          <a:p>
            <a:r>
              <a:rPr lang="en-US" dirty="0"/>
              <a:t>Enables separation of application from infrastructure </a:t>
            </a:r>
          </a:p>
          <a:p>
            <a:pPr lvl="1"/>
            <a:r>
              <a:rPr lang="en-US" dirty="0"/>
              <a:t>Promotes quick delivery of a software application</a:t>
            </a:r>
          </a:p>
          <a:p>
            <a:pPr lvl="1"/>
            <a:r>
              <a:rPr lang="en-US" dirty="0"/>
              <a:t>Promotes management of infrastructure in the same manner as application</a:t>
            </a:r>
          </a:p>
          <a:p>
            <a:r>
              <a:rPr lang="en-US" dirty="0"/>
              <a:t>Provides ability to package and run an application in a isolated environment called a container</a:t>
            </a:r>
          </a:p>
          <a:p>
            <a:pPr lvl="1"/>
            <a:r>
              <a:rPr lang="en-US" dirty="0"/>
              <a:t>Streamlines the development lifecycle by allowing developers to work in standardized environments</a:t>
            </a:r>
          </a:p>
          <a:p>
            <a:pPr lvl="1"/>
            <a:r>
              <a:rPr lang="en-US" dirty="0"/>
              <a:t>Can securely run multiple containers simultaneously on a given host</a:t>
            </a:r>
          </a:p>
          <a:p>
            <a:r>
              <a:rPr lang="en-US" dirty="0"/>
              <a:t>Docker provides tooling and a platform to manage the lifecycle of containers</a:t>
            </a:r>
          </a:p>
          <a:p>
            <a:pPr lvl="1"/>
            <a:r>
              <a:rPr lang="en-US" dirty="0"/>
              <a:t>Encapsulate your applications (and supporting components) into Docker containers</a:t>
            </a:r>
          </a:p>
          <a:p>
            <a:pPr lvl="1"/>
            <a:r>
              <a:rPr lang="en-US" dirty="0"/>
              <a:t>Distribute and ship containers to team members for further development and testing</a:t>
            </a:r>
          </a:p>
          <a:p>
            <a:pPr lvl="1"/>
            <a:r>
              <a:rPr lang="en-US" dirty="0"/>
              <a:t>Deploy applications to production environment</a:t>
            </a:r>
          </a:p>
        </p:txBody>
      </p:sp>
    </p:spTree>
    <p:extLst>
      <p:ext uri="{BB962C8B-B14F-4D97-AF65-F5344CB8AC3E}">
        <p14:creationId xmlns:p14="http://schemas.microsoft.com/office/powerpoint/2010/main" val="2284057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  <a:br>
              <a:rPr lang="en-US" dirty="0"/>
            </a:br>
            <a:r>
              <a:rPr lang="en-US" sz="1800" dirty="0"/>
              <a:t>Dockerfile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480560"/>
          </a:xfrm>
        </p:spPr>
        <p:txBody>
          <a:bodyPr>
            <a:normAutofit/>
          </a:bodyPr>
          <a:lstStyle/>
          <a:p>
            <a:r>
              <a:rPr lang="en-US" dirty="0"/>
              <a:t>A Docker image is a read-only template with instructions for creating a Docker container</a:t>
            </a:r>
          </a:p>
          <a:p>
            <a:pPr lvl="1"/>
            <a:r>
              <a:rPr lang="en-US" dirty="0"/>
              <a:t>A Docker container is a runnable instance of a Docker image</a:t>
            </a:r>
          </a:p>
          <a:p>
            <a:r>
              <a:rPr lang="en-US" dirty="0"/>
              <a:t>A Docker image is described in text file called a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Dockerfile </a:t>
            </a:r>
            <a:r>
              <a:rPr lang="en-US" dirty="0"/>
              <a:t>consisting of a simple, well-defined syntax</a:t>
            </a:r>
          </a:p>
          <a:p>
            <a:pPr marL="40005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frolvlad/alpine-oraclejdk8:slim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RUN sh -c '/usr/sbin/adduser -s /bin/ash -D fubar'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VOLUME /tmp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ADD config-service-1.0.0-SNAPSHOT.jar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/fubar/app/app.jar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RUN /bin/chown -R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fubar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 /var/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fubar</a:t>
            </a:r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USER fubar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ENV JAVA_OPTS=""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ENTRYPOINT [ "sh", "-c", "java $JAVA_OPTS -jar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/fubar/app/app.jar" ]</a:t>
            </a:r>
          </a:p>
          <a:p>
            <a:pPr marL="342900" lvl="1" indent="-342900"/>
            <a:r>
              <a:rPr lang="en-US" sz="1800" dirty="0"/>
              <a:t>The </a:t>
            </a:r>
            <a:r>
              <a:rPr lang="en-US" sz="1800" i="1" dirty="0"/>
              <a:t>base</a:t>
            </a:r>
            <a:r>
              <a:rPr lang="en-US" sz="1800" dirty="0"/>
              <a:t> image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frolvlad/alpine-oraclejdk8:slim</a:t>
            </a:r>
            <a:r>
              <a:rPr lang="en-US" sz="1800" dirty="0"/>
              <a:t> is used in this example</a:t>
            </a:r>
          </a:p>
          <a:p>
            <a:pPr marL="742950" lvl="2" indent="-342900"/>
            <a:r>
              <a:rPr lang="en-US" dirty="0"/>
              <a:t>The image is packaged with OracleJDK 8 and is approximately 167 MB in size</a:t>
            </a:r>
          </a:p>
          <a:p>
            <a:pPr marL="742950" lvl="2" indent="-342900"/>
            <a:r>
              <a:rPr lang="en-US" dirty="0"/>
              <a:t>Alpine Linux is a security-oriented, lightweight distribution based on BusyBox</a:t>
            </a:r>
          </a:p>
          <a:p>
            <a:pPr marL="342900" lvl="1" indent="-342900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04333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  <a:br>
              <a:rPr lang="en-US" dirty="0"/>
            </a:br>
            <a:r>
              <a:rPr lang="en-US" sz="1800" dirty="0"/>
              <a:t>Command Line Interface (CLI)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389120"/>
          </a:xfrm>
        </p:spPr>
        <p:txBody>
          <a:bodyPr>
            <a:normAutofit/>
          </a:bodyPr>
          <a:lstStyle/>
          <a:p>
            <a:r>
              <a:rPr lang="en-US" sz="1700" dirty="0"/>
              <a:t>Docker platform provides a CLI for interaction with  Docker ecosystem</a:t>
            </a:r>
          </a:p>
          <a:p>
            <a:r>
              <a:rPr lang="en-US" sz="1700" dirty="0"/>
              <a:t>Useful CLI commands</a:t>
            </a:r>
          </a:p>
          <a:p>
            <a:pPr lvl="1"/>
            <a:r>
              <a:rPr lang="en-US" sz="1400" dirty="0"/>
              <a:t>Create a network with subnet</a:t>
            </a:r>
          </a:p>
          <a:p>
            <a:pPr marL="731520" lvl="1" indent="0">
              <a:spcBef>
                <a:spcPts val="60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docker network create --driver bridge --subnet "192.168.1.0/24" fubar</a:t>
            </a:r>
          </a:p>
          <a:p>
            <a:pPr lvl="1"/>
            <a:r>
              <a:rPr lang="en-US" sz="1400" dirty="0"/>
              <a:t>List Docker networks</a:t>
            </a:r>
          </a:p>
          <a:p>
            <a:pPr marL="731520" lvl="1" indent="0">
              <a:spcBef>
                <a:spcPts val="60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docker network ls</a:t>
            </a:r>
          </a:p>
          <a:p>
            <a:pPr lvl="1"/>
            <a:r>
              <a:rPr lang="en-US" sz="1400" dirty="0"/>
              <a:t>Remove a Docker network</a:t>
            </a:r>
          </a:p>
          <a:p>
            <a:pPr marL="731520" lvl="1" indent="0">
              <a:spcBef>
                <a:spcPts val="60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docker network rm &lt;network id&gt;</a:t>
            </a:r>
          </a:p>
          <a:p>
            <a:pPr lvl="1"/>
            <a:r>
              <a:rPr lang="en-US" sz="1400" dirty="0"/>
              <a:t>List images in repository </a:t>
            </a:r>
          </a:p>
          <a:p>
            <a:pPr marL="731520" lvl="1" indent="0">
              <a:spcBef>
                <a:spcPts val="60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docker images</a:t>
            </a:r>
          </a:p>
          <a:p>
            <a:pPr marL="73152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docker images –q 	</a:t>
            </a:r>
            <a:r>
              <a:rPr lang="en-US" sz="1200" dirty="0">
                <a:cs typeface="Courier New" panose="02070309020205020404" pitchFamily="49" charset="0"/>
                <a:sym typeface="Wingdings" panose="05000000000000000000" pitchFamily="2" charset="2"/>
              </a:rPr>
              <a:t>  quite mode (only display numeric image IDs)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/>
              <a:t>Run an image</a:t>
            </a:r>
          </a:p>
          <a:p>
            <a:pPr marL="731520" lvl="2" indent="0">
              <a:spcBef>
                <a:spcPts val="60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docker run --network fubar --ip "192.168.1.2" -t titan/config-service</a:t>
            </a:r>
          </a:p>
          <a:p>
            <a:pPr marL="731520" lvl="1" indent="0">
              <a:spcBef>
                <a:spcPts val="600"/>
              </a:spcBef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31470" indent="0">
              <a:spcBef>
                <a:spcPts val="6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31520" lvl="1" indent="0">
              <a:spcBef>
                <a:spcPts val="600"/>
              </a:spcBef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31520" lvl="1" indent="0">
              <a:spcBef>
                <a:spcPts val="6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17220">
              <a:spcBef>
                <a:spcPts val="600"/>
              </a:spcBef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31520" lvl="1" indent="0">
              <a:spcBef>
                <a:spcPts val="60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045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  <a:br>
              <a:rPr lang="en-US" dirty="0"/>
            </a:br>
            <a:r>
              <a:rPr lang="en-US" sz="1800" dirty="0"/>
              <a:t>Command Line Interface (CLI)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389120"/>
          </a:xfrm>
        </p:spPr>
        <p:txBody>
          <a:bodyPr>
            <a:normAutofit/>
          </a:bodyPr>
          <a:lstStyle/>
          <a:p>
            <a:r>
              <a:rPr lang="en-US" sz="1700" dirty="0"/>
              <a:t>Useful CLI commands (cont.)</a:t>
            </a:r>
          </a:p>
          <a:p>
            <a:pPr lvl="1"/>
            <a:r>
              <a:rPr lang="en-US" sz="1400" dirty="0"/>
              <a:t>Remove an image from repository </a:t>
            </a:r>
          </a:p>
          <a:p>
            <a:pPr marL="731520" lvl="1" indent="0">
              <a:spcBef>
                <a:spcPts val="60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docker rmi &lt;image id&gt;</a:t>
            </a:r>
          </a:p>
          <a:p>
            <a:pPr marL="73152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docker rmi –f &lt;image id&gt;		</a:t>
            </a:r>
            <a:r>
              <a:rPr lang="en-US" sz="1200" dirty="0">
                <a:cs typeface="Courier New" panose="02070309020205020404" pitchFamily="49" charset="0"/>
                <a:sym typeface="Wingdings" panose="05000000000000000000" pitchFamily="2" charset="2"/>
              </a:rPr>
              <a:t> force removal of an image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/>
              <a:t>List information of running containers </a:t>
            </a:r>
          </a:p>
          <a:p>
            <a:pPr marL="731520" lvl="1" indent="0">
              <a:spcBef>
                <a:spcPts val="60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docker ps</a:t>
            </a:r>
          </a:p>
          <a:p>
            <a:pPr marL="73152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docker ps –q				</a:t>
            </a:r>
            <a:r>
              <a:rPr lang="en-US" sz="1200" dirty="0">
                <a:cs typeface="Courier New" panose="02070309020205020404" pitchFamily="49" charset="0"/>
                <a:sym typeface="Wingdings" panose="05000000000000000000" pitchFamily="2" charset="2"/>
              </a:rPr>
              <a:t> quite mode (only display numeric container IDs)</a:t>
            </a:r>
            <a:endParaRPr lang="en-US" sz="1200" dirty="0">
              <a:cs typeface="Courier New" panose="02070309020205020404" pitchFamily="49" charset="0"/>
            </a:endParaRPr>
          </a:p>
          <a:p>
            <a:pPr lvl="1"/>
            <a:r>
              <a:rPr lang="en-US" sz="1400" dirty="0"/>
              <a:t>Kill a running container</a:t>
            </a:r>
          </a:p>
          <a:p>
            <a:pPr marL="731520" lvl="1" indent="0">
              <a:spcBef>
                <a:spcPts val="60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docker kill &lt;container id&gt;</a:t>
            </a:r>
          </a:p>
          <a:p>
            <a:pPr lvl="1"/>
            <a:r>
              <a:rPr lang="en-US" sz="1400" dirty="0"/>
              <a:t>Chaining commands</a:t>
            </a:r>
          </a:p>
          <a:p>
            <a:pPr marL="731520" lvl="1" indent="0">
              <a:spcBef>
                <a:spcPts val="600"/>
              </a:spcBef>
              <a:buNone/>
            </a:pP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docker kill `docker ps -q`		</a:t>
            </a:r>
            <a:r>
              <a:rPr lang="en-US" sz="1200" dirty="0">
                <a:cs typeface="Courier New" panose="02070309020205020404" pitchFamily="49" charset="0"/>
                <a:sym typeface="Wingdings" panose="05000000000000000000" pitchFamily="2" charset="2"/>
              </a:rPr>
              <a:t>  kill all running containers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31520" lvl="1" indent="0">
              <a:spcBef>
                <a:spcPts val="600"/>
              </a:spcBef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31520" lvl="1" indent="0">
              <a:spcBef>
                <a:spcPts val="600"/>
              </a:spcBef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31470" indent="0">
              <a:spcBef>
                <a:spcPts val="6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31520" lvl="1" indent="0">
              <a:spcBef>
                <a:spcPts val="600"/>
              </a:spcBef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31520" lvl="1" indent="0">
              <a:spcBef>
                <a:spcPts val="6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17220">
              <a:spcBef>
                <a:spcPts val="600"/>
              </a:spcBef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31520" lvl="1" indent="0">
              <a:spcBef>
                <a:spcPts val="60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10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  <a:br>
              <a:rPr lang="en-US" dirty="0"/>
            </a:br>
            <a:r>
              <a:rPr lang="en-US" sz="1800" dirty="0">
                <a:cs typeface="Courier New" panose="02070309020205020404" pitchFamily="49" charset="0"/>
              </a:rPr>
              <a:t>CLI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docker run </a:t>
            </a:r>
            <a:r>
              <a:rPr lang="en-US" sz="1800" dirty="0">
                <a:cs typeface="Courier New" panose="02070309020205020404" pitchFamily="49" charset="0"/>
              </a:rPr>
              <a:t>Options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6974769"/>
              </p:ext>
            </p:extLst>
          </p:nvPr>
        </p:nvGraphicFramePr>
        <p:xfrm>
          <a:off x="677863" y="2160588"/>
          <a:ext cx="8596312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9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Option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--add-host </a:t>
                      </a:r>
                      <a:r>
                        <a:rPr lang="en-US" sz="11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Add a custom host-to-IP mapping (host:ip) to the container’s</a:t>
                      </a:r>
                      <a:r>
                        <a:rPr lang="en-US" sz="1100" baseline="0" dirty="0"/>
                        <a:t> 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/etc/hosts </a:t>
                      </a:r>
                      <a:r>
                        <a:rPr lang="en-US" sz="1100" baseline="0" dirty="0"/>
                        <a:t>file. This is useful when you </a:t>
                      </a:r>
                      <a:r>
                        <a:rPr lang="en-US" sz="1100" dirty="0"/>
                        <a:t>need to connect to the </a:t>
                      </a:r>
                      <a:r>
                        <a:rPr lang="en-US" sz="1100" b="0" dirty="0"/>
                        <a:t>Docker</a:t>
                      </a:r>
                      <a:r>
                        <a:rPr lang="en-US" sz="1100" b="1" dirty="0"/>
                        <a:t> </a:t>
                      </a:r>
                      <a:r>
                        <a:rPr lang="en-US" sz="1100" b="0" dirty="0"/>
                        <a:t>host</a:t>
                      </a:r>
                      <a:r>
                        <a:rPr lang="en-US" sz="1100" dirty="0"/>
                        <a:t> from within the container.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--cidfile </a:t>
                      </a:r>
                      <a:r>
                        <a:rPr lang="en-US" sz="11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Attempt to create a new file, referenced by </a:t>
                      </a:r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</a:t>
                      </a:r>
                      <a:r>
                        <a:rPr lang="en-US" sz="1100" dirty="0"/>
                        <a:t>, and write the container ID to it. If the file exists already, return an error. The referenced file will be closed when </a:t>
                      </a:r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docker run</a:t>
                      </a:r>
                      <a:r>
                        <a:rPr lang="en-US" sz="1100" dirty="0"/>
                        <a:t> exits.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-d,</a:t>
                      </a:r>
                      <a:r>
                        <a:rPr lang="en-US" sz="110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1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--detach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Run container in background and print container 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-e, --env </a:t>
                      </a:r>
                      <a:r>
                        <a:rPr lang="en-US" sz="11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Set an environment variable and value, or if no </a:t>
                      </a:r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100" dirty="0"/>
                        <a:t> is provided, then that variable’s current value, set via export, is passed through to the container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--env-file </a:t>
                      </a:r>
                      <a:r>
                        <a:rPr lang="en-US" sz="11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Read in a file of environment variables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--expose </a:t>
                      </a:r>
                      <a:r>
                        <a:rPr lang="en-US" sz="11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Expose the port </a:t>
                      </a:r>
                      <a:r>
                        <a:rPr lang="en-US" sz="11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 </a:t>
                      </a:r>
                      <a:r>
                        <a:rPr lang="en-US" sz="1100" dirty="0"/>
                        <a:t>of the container without publishing the port to the host system’s interfaces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-h, --hostname</a:t>
                      </a:r>
                      <a:r>
                        <a:rPr lang="en-US" sz="11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Set the container’s hostname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-i, --interactive</a:t>
                      </a:r>
                      <a:endParaRPr lang="en-US" sz="110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Keep STDIN open even if not attached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--ip </a:t>
                      </a:r>
                      <a:r>
                        <a:rPr lang="en-US" sz="11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Set container IPv4 address;</a:t>
                      </a:r>
                      <a:r>
                        <a:rPr lang="en-US" sz="1100" baseline="0" dirty="0"/>
                        <a:t> such as 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--ip 192.168.1.2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7309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  <a:br>
              <a:rPr lang="en-US" dirty="0"/>
            </a:br>
            <a:r>
              <a:rPr lang="en-US" sz="1800" dirty="0">
                <a:cs typeface="Courier New" panose="02070309020205020404" pitchFamily="49" charset="0"/>
              </a:rPr>
              <a:t>CLI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docker run </a:t>
            </a:r>
            <a:r>
              <a:rPr lang="en-US" sz="1800" dirty="0">
                <a:cs typeface="Courier New" panose="02070309020205020404" pitchFamily="49" charset="0"/>
              </a:rPr>
              <a:t>Options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529615"/>
              </p:ext>
            </p:extLst>
          </p:nvPr>
        </p:nvGraphicFramePr>
        <p:xfrm>
          <a:off x="677863" y="2160588"/>
          <a:ext cx="8596312" cy="409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9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Option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--name </a:t>
                      </a:r>
                      <a:r>
                        <a:rPr lang="en-US" sz="11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Assign a name to the container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-p, --publish </a:t>
                      </a:r>
                      <a:r>
                        <a:rPr lang="en-US" sz="11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Publish a container's port to the host.  As</a:t>
                      </a:r>
                      <a:r>
                        <a:rPr lang="en-US" sz="1100" baseline="0" dirty="0"/>
                        <a:t> an</a:t>
                      </a:r>
                      <a:r>
                        <a:rPr lang="en-US" sz="1100" dirty="0"/>
                        <a:t> example </a:t>
                      </a:r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 127.0.0.1:80:8080</a:t>
                      </a:r>
                      <a:r>
                        <a:rPr lang="en-US" sz="1100" dirty="0"/>
                        <a:t>,</a:t>
                      </a:r>
                      <a:r>
                        <a:rPr lang="en-US" sz="1100" baseline="0" dirty="0"/>
                        <a:t> would bind port 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8080</a:t>
                      </a:r>
                      <a:r>
                        <a:rPr lang="en-US" sz="1100" baseline="0" dirty="0"/>
                        <a:t> of the container to port 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80</a:t>
                      </a:r>
                      <a:r>
                        <a:rPr lang="en-US" sz="1100" baseline="0" dirty="0"/>
                        <a:t> on 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127.0.0.1</a:t>
                      </a:r>
                      <a:r>
                        <a:rPr lang="en-US" sz="1100" baseline="0" dirty="0"/>
                        <a:t> of the host machine.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--read-only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Mounts the container’s root filesystem as read only prohibiting writes to locations other than the specified volumes for the container.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Automatically remove the container when run</a:t>
                      </a:r>
                      <a:r>
                        <a:rPr lang="en-US" sz="1100" baseline="0" dirty="0"/>
                        <a:t> </a:t>
                      </a:r>
                      <a:r>
                        <a:rPr lang="en-US" sz="1100" dirty="0"/>
                        <a:t>exits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--tmpfs</a:t>
                      </a:r>
                      <a:r>
                        <a:rPr lang="en-US" sz="11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Mount a </a:t>
                      </a:r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tmpfs</a:t>
                      </a:r>
                      <a:r>
                        <a:rPr lang="en-US" sz="1100" dirty="0"/>
                        <a:t> directory in the container.  As an example </a:t>
                      </a:r>
                      <a:br>
                        <a:rPr lang="en-US" sz="1100" dirty="0"/>
                      </a:br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--tmpfs /run:rw,noexec,nosuid,size=65536k</a:t>
                      </a:r>
                      <a:r>
                        <a:rPr lang="en-US" sz="1100" dirty="0"/>
                        <a:t>, would mount an empty 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tmpfs</a:t>
                      </a:r>
                      <a:r>
                        <a:rPr lang="en-US" sz="1100" dirty="0"/>
                        <a:t> into the container with the 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rw, noexec, nosuid, size=65536k </a:t>
                      </a:r>
                      <a:r>
                        <a:rPr lang="en-US" sz="1100" dirty="0"/>
                        <a:t>options.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-t, --tty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Allocate a pseudo-TTY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-u, --user</a:t>
                      </a:r>
                      <a:r>
                        <a:rPr lang="en-US" sz="11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Username or UID that container should run as. 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-v, --volume </a:t>
                      </a:r>
                      <a:r>
                        <a:rPr lang="en-US" sz="11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Bind mount a volume in the container.  As an example </a:t>
                      </a:r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-v /foo:/bar</a:t>
                      </a:r>
                      <a:r>
                        <a:rPr lang="en-US" sz="1100" dirty="0"/>
                        <a:t>,</a:t>
                      </a:r>
                      <a:r>
                        <a:rPr lang="en-US" sz="1100" baseline="0" dirty="0"/>
                        <a:t> will bind the host directory 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/foo </a:t>
                      </a:r>
                      <a:r>
                        <a:rPr lang="en-US" sz="1100" baseline="0" dirty="0"/>
                        <a:t>to the container directory 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/bar</a:t>
                      </a:r>
                      <a:r>
                        <a:rPr lang="en-US" sz="1100" baseline="0" dirty="0"/>
                        <a:t>.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-w, --workdir</a:t>
                      </a:r>
                      <a:r>
                        <a:rPr lang="en-US" sz="11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Working directory to use inside the container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4198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Maven was chosen as the build and dependency management tool for this exercise</a:t>
            </a:r>
          </a:p>
          <a:p>
            <a:pPr lvl="1"/>
            <a:r>
              <a:rPr lang="en-US" dirty="0"/>
              <a:t>Authors familiarity with use of Maven expedited prototyping effort</a:t>
            </a:r>
          </a:p>
          <a:p>
            <a:r>
              <a:rPr lang="en-US" dirty="0"/>
              <a:t>POM can inherit from the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spring-boot-starter-parent</a:t>
            </a:r>
            <a:r>
              <a:rPr lang="en-US" dirty="0"/>
              <a:t> project to obtain sensible defaults</a:t>
            </a:r>
          </a:p>
          <a:p>
            <a:pPr lvl="1"/>
            <a:r>
              <a:rPr lang="en-US" dirty="0"/>
              <a:t>Java 1.6 as default compiler level (overridden with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&lt;java.version&gt;</a:t>
            </a:r>
            <a:r>
              <a:rPr lang="en-US" dirty="0"/>
              <a:t> property)</a:t>
            </a:r>
          </a:p>
          <a:p>
            <a:pPr lvl="1"/>
            <a:r>
              <a:rPr lang="en-US" dirty="0"/>
              <a:t>UTF-8 source encoding</a:t>
            </a:r>
          </a:p>
          <a:p>
            <a:pPr lvl="1"/>
            <a:r>
              <a:rPr lang="en-US" dirty="0"/>
              <a:t>A Dependency Management section , allowing omittance of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&lt;version&gt;</a:t>
            </a:r>
            <a:r>
              <a:rPr lang="en-US" dirty="0"/>
              <a:t> tags for common dependencies</a:t>
            </a:r>
          </a:p>
          <a:p>
            <a:pPr lvl="1"/>
            <a:r>
              <a:rPr lang="en-US" dirty="0"/>
              <a:t>Plugin configuration; such as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compile</a:t>
            </a:r>
            <a:r>
              <a:rPr lang="en-US" dirty="0"/>
              <a:t>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en-US" dirty="0"/>
              <a:t>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surefire</a:t>
            </a:r>
            <a:r>
              <a:rPr lang="en-US" dirty="0"/>
              <a:t>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Resource filtering for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r>
              <a:rPr lang="en-US" dirty="0"/>
              <a:t> and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application.yml</a:t>
            </a:r>
            <a:r>
              <a:rPr lang="en-US" dirty="0"/>
              <a:t> including profile-specific files</a:t>
            </a:r>
          </a:p>
        </p:txBody>
      </p:sp>
    </p:spTree>
    <p:extLst>
      <p:ext uri="{BB962C8B-B14F-4D97-AF65-F5344CB8AC3E}">
        <p14:creationId xmlns:p14="http://schemas.microsoft.com/office/powerpoint/2010/main" val="3334953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  <a:br>
              <a:rPr lang="en-US" dirty="0"/>
            </a:br>
            <a:r>
              <a:rPr lang="en-US" sz="1800" dirty="0"/>
              <a:t>Spring Boot: Inheriting the starter parent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Configure project to inherit from spring-boot-starter-parent </a:t>
            </a:r>
          </a:p>
          <a:p>
            <a:pPr marL="40005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&lt;!-- Inherit defaults from Spring Boot --&gt;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&lt;parent&gt;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&lt;groupId&gt;org.springframework.boot&lt;/groupId&gt;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&lt;artifactId&gt;spring-boot-starter-parent&lt;/artifactId&gt;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&lt;version&gt;1.4.2.RELEASE&lt;/version&gt;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&lt;relativePath /&gt;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&lt;/parent&gt;</a:t>
            </a:r>
          </a:p>
          <a:p>
            <a:pPr marL="285750"/>
            <a:r>
              <a:rPr lang="en-US" dirty="0"/>
              <a:t>Can override defaults inherited from parent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&lt;properties&gt;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&lt;java.version&gt;1.8&lt;/java.version&gt;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&lt;/properties&gt;</a:t>
            </a:r>
          </a:p>
        </p:txBody>
      </p:sp>
    </p:spTree>
    <p:extLst>
      <p:ext uri="{BB962C8B-B14F-4D97-AF65-F5344CB8AC3E}">
        <p14:creationId xmlns:p14="http://schemas.microsoft.com/office/powerpoint/2010/main" val="210259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  <a:br>
              <a:rPr lang="en-US" dirty="0"/>
            </a:br>
            <a:r>
              <a:rPr lang="en-US" sz="1800" dirty="0"/>
              <a:t>Spring Boot: Without inheriting the parent POM</a:t>
            </a:r>
            <a:br>
              <a:rPr lang="en-US" sz="1800" b="1" dirty="0"/>
            </a:b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Maintain benefit of dependency management (but not plugin management)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&lt;dependencyManagement&gt;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&lt;dependencies&gt;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&lt;!-- Import dependency management from Spring Boot --&gt;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&lt;dependency&gt;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&lt;groupId&gt;org.springframework.boot&lt;/groupId&gt;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&lt;artifactId&gt;spring-boot-dependencies&lt;/artifactId&gt;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&lt;version&gt;1.4.2.RELEASE&lt;/version&gt;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&lt;type&gt;pom&lt;/type&gt;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&lt;scope&gt;import&lt;/scope&gt;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&lt;/dependency&gt;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&lt;/dependencies&gt;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&lt;/dependencyManagement&gt;</a:t>
            </a:r>
          </a:p>
        </p:txBody>
      </p:sp>
    </p:spTree>
    <p:extLst>
      <p:ext uri="{BB962C8B-B14F-4D97-AF65-F5344CB8AC3E}">
        <p14:creationId xmlns:p14="http://schemas.microsoft.com/office/powerpoint/2010/main" val="3094915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  <a:br>
              <a:rPr lang="en-US" dirty="0"/>
            </a:br>
            <a:r>
              <a:rPr lang="en-US" sz="1800" dirty="0"/>
              <a:t>Spring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order to use Spring Cloud artifacts, a Spring Cloud release train must be defined in the dependency management section of the POM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&lt;dependencyManagement&gt;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&lt;dependencies&gt;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&lt;dependency&gt;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&lt;groupId&gt;org.springframework.cloud&lt;/groupId&gt;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&lt;artifactId&gt;spring-cloud-dependencies&lt;/artifactId&gt;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&lt;version&gt;Camden.SR3&lt;/version&gt;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&lt;type&gt;pom&lt;/type&gt;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&lt;scope&gt;import&lt;/scope&gt;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&lt;/dependency&gt;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&lt;/dependencies&gt;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&lt;/dependencyManagement&gt;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682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</a:t>
            </a:r>
            <a:br>
              <a:rPr lang="en-US" dirty="0"/>
            </a:br>
            <a:r>
              <a:rPr lang="en-US" sz="1800" dirty="0"/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114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Spring Boot makes it easy to create standalone production grade Spring based applications that </a:t>
            </a:r>
            <a:r>
              <a:rPr lang="en-US" i="1" dirty="0"/>
              <a:t>just run</a:t>
            </a:r>
          </a:p>
          <a:p>
            <a:r>
              <a:rPr lang="en-US" dirty="0"/>
              <a:t>Spring Boot is an approach to develop Spring based application with minimal configuration</a:t>
            </a:r>
          </a:p>
          <a:p>
            <a:r>
              <a:rPr lang="en-US" dirty="0"/>
              <a:t>It leverages existing Spring projects as well as 3</a:t>
            </a:r>
            <a:r>
              <a:rPr lang="en-US" baseline="30000" dirty="0"/>
              <a:t>rd</a:t>
            </a:r>
            <a:r>
              <a:rPr lang="en-US" dirty="0"/>
              <a:t> party projects to develop production ready applications</a:t>
            </a:r>
          </a:p>
          <a:p>
            <a:r>
              <a:rPr lang="en-US" dirty="0"/>
              <a:t>It provides a set of Maven starter POMs or Gradle build files to add required dependencies and facilitate auto configuration for a given </a:t>
            </a:r>
            <a:r>
              <a:rPr lang="en-US" i="1" dirty="0"/>
              <a:t>type</a:t>
            </a:r>
            <a:r>
              <a:rPr lang="en-US" dirty="0"/>
              <a:t> of application</a:t>
            </a:r>
          </a:p>
          <a:p>
            <a:pPr lvl="1"/>
            <a:r>
              <a:rPr lang="en-US" dirty="0"/>
              <a:t>Automatically configures Spring based on dependencies found in classpath; such as </a:t>
            </a:r>
          </a:p>
          <a:p>
            <a:pPr lvl="2"/>
            <a:r>
              <a:rPr lang="en-US" dirty="0"/>
              <a:t>Configure a PostgreSQL based persistence unit and DataSource when JPA and PostgreSQL related dependencies are found on classpath</a:t>
            </a:r>
          </a:p>
          <a:p>
            <a:pPr lvl="2"/>
            <a:r>
              <a:rPr lang="en-US" dirty="0"/>
              <a:t>Configure Spring MVC when web related dependencies are found on classpath</a:t>
            </a:r>
          </a:p>
          <a:p>
            <a:r>
              <a:rPr lang="en-US" dirty="0"/>
              <a:t>The opinionated approach taken by Spring Boot provides an efficient and streamlined development experience for team members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36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  <a:br>
              <a:rPr lang="en-US" dirty="0"/>
            </a:br>
            <a:r>
              <a:rPr lang="en-US" sz="1800" dirty="0"/>
              <a:t>Spring Boot Plugin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114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Spring Boot includes a plugin to package a project as an über (executable) JAR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&lt;build&gt;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&lt;plugins&gt;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&lt;plugin&gt;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&lt;groupId&gt;org.springframework.boot&lt;/groupId&gt;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&lt;artifactId&gt;spring-boot-maven-plugin&lt;/artifactId&gt;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&lt;/plugin&gt;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&lt;/plugins&gt;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&lt;/build&gt;</a:t>
            </a:r>
          </a:p>
          <a:p>
            <a:pPr marL="347472"/>
            <a:r>
              <a:rPr lang="en-US" dirty="0"/>
              <a:t>The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repackage</a:t>
            </a:r>
            <a:r>
              <a:rPr lang="en-US" sz="1600" dirty="0"/>
              <a:t> </a:t>
            </a:r>
            <a:r>
              <a:rPr lang="en-US" dirty="0"/>
              <a:t>goal of the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spring-boot-maven-plugin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is configured (by default) to execute following the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en-US" sz="1600" dirty="0"/>
              <a:t> </a:t>
            </a:r>
            <a:r>
              <a:rPr lang="en-US" dirty="0"/>
              <a:t>phase of a typical Maven build lifecycle</a:t>
            </a:r>
          </a:p>
          <a:p>
            <a:pPr marL="747522" lvl="1"/>
            <a:r>
              <a:rPr lang="en-US" dirty="0"/>
              <a:t>The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repackage</a:t>
            </a:r>
            <a:r>
              <a:rPr lang="en-US" sz="1400" dirty="0"/>
              <a:t> </a:t>
            </a:r>
            <a:r>
              <a:rPr lang="en-US" dirty="0"/>
              <a:t>goal will create the über JAR, using Maven naming convention,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${project.artifactId}-${project.version}.jar </a:t>
            </a:r>
            <a:r>
              <a:rPr lang="en-US" dirty="0">
                <a:cs typeface="Courier New" panose="02070309020205020404" pitchFamily="49" charset="0"/>
              </a:rPr>
              <a:t>such 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config-service-1.0.0-SNAPSHOT.jar</a:t>
            </a:r>
          </a:p>
          <a:p>
            <a:pPr marL="747522" lvl="1"/>
            <a:r>
              <a:rPr lang="en-US" dirty="0"/>
              <a:t>The original JAR produced during the normal 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en-US" sz="1300" dirty="0"/>
              <a:t> </a:t>
            </a:r>
            <a:r>
              <a:rPr lang="en-US" dirty="0"/>
              <a:t>phase will be renamed to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${project.artifactId}-${project.version}.jar.original</a:t>
            </a:r>
            <a:r>
              <a:rPr lang="en-US" dirty="0"/>
              <a:t> such as </a:t>
            </a:r>
            <a:br>
              <a:rPr lang="en-US" dirty="0"/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config-service-1.0.0-SNAPSHOT.jar.original</a:t>
            </a:r>
            <a:endParaRPr lang="en-US" sz="1400" dirty="0"/>
          </a:p>
          <a:p>
            <a:pPr marL="749808" lvl="1"/>
            <a:r>
              <a:rPr lang="en-US" dirty="0"/>
              <a:t>Both the original and repackaged JARs are located in the projects output directory </a:t>
            </a:r>
            <a:br>
              <a:rPr lang="en-US" dirty="0"/>
            </a:br>
            <a:r>
              <a:rPr lang="en-US" dirty="0"/>
              <a:t>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&lt;project basedir&gt;/target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40526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  <a:br>
              <a:rPr lang="en-US" dirty="0"/>
            </a:br>
            <a:r>
              <a:rPr lang="en-US" sz="1800" dirty="0"/>
              <a:t>Docker Plugin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create a Docker container with artifacts built from a Maven project</a:t>
            </a:r>
          </a:p>
          <a:p>
            <a:pPr lvl="1"/>
            <a:r>
              <a:rPr lang="en-US" dirty="0"/>
              <a:t>Easily package Spring Boot application as layer in Docker container</a:t>
            </a:r>
          </a:p>
          <a:p>
            <a:r>
              <a:rPr lang="en-US" dirty="0"/>
              <a:t>By convention, the Dockerfile is defined at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src/main/docker/Dockerfile</a:t>
            </a:r>
          </a:p>
          <a:p>
            <a:r>
              <a:rPr lang="en-US" dirty="0"/>
              <a:t>Docker container built as part of Maven lifecycle</a:t>
            </a:r>
          </a:p>
          <a:p>
            <a:pPr lvl="1"/>
            <a:r>
              <a:rPr lang="en-US" dirty="0"/>
              <a:t>The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docker:build</a:t>
            </a:r>
            <a:r>
              <a:rPr lang="en-US" dirty="0"/>
              <a:t> goal packages the Docker container</a:t>
            </a:r>
          </a:p>
          <a:p>
            <a:pPr lvl="1"/>
            <a:r>
              <a:rPr lang="en-US" b="1" dirty="0"/>
              <a:t>Must</a:t>
            </a:r>
            <a:r>
              <a:rPr lang="en-US" dirty="0"/>
              <a:t> proceed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en-US" dirty="0"/>
              <a:t> goal in Maven build lifecycle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599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  <a:br>
              <a:rPr lang="en-US" dirty="0"/>
            </a:br>
            <a:r>
              <a:rPr lang="en-US" sz="1800" dirty="0"/>
              <a:t>Docker Plugin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45010"/>
            <a:ext cx="8596668" cy="51059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&lt;build&gt;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&lt;plugins&gt;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&lt;plugin&gt;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&lt;groupId&gt;com.spotify&lt;/groupId&gt;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&lt;artifactId&gt;docker-maven-plugin&lt;/artifactId&gt;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&lt;version&gt;0.4.13&lt;/version&gt;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&lt;executions&gt;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3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&lt;execution&gt;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&lt;id&gt;docker-build&lt;/id&gt;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&lt;phase&gt;install&lt;/phase&gt;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&lt;goals&gt;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&lt;goal&gt;build&lt;/goal&gt;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&lt;/goals&gt;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&lt;/execution&gt;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&lt;/executions&gt;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&lt;configuration&gt;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&lt;imageName&gt;${docker.image.prefix}/${project.artifactId}&lt;/imageName&gt;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&lt;dockerDirectory&gt;${basedir}/src/main/docker&lt;/dockerDirectory&gt;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&lt;resources&gt;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&lt;resource&gt;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&lt;targetPath&gt;/&lt;/targetPath&gt;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&lt;directory&gt;${project.build.directory}&lt;/directory&gt;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&lt;include&gt;${project.build.finalName}.jar&lt;/include&gt;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&lt;/resource&gt;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&lt;/resources&gt;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&lt;/configuration&gt;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&lt;/plugin&gt;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&lt;/plugins&gt;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&lt;/build&gt;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loud Callout 3"/>
          <p:cNvSpPr/>
          <p:nvPr/>
        </p:nvSpPr>
        <p:spPr>
          <a:xfrm>
            <a:off x="6061518" y="1724025"/>
            <a:ext cx="2606232" cy="1571625"/>
          </a:xfrm>
          <a:prstGeom prst="cloudCallout">
            <a:avLst>
              <a:gd name="adj1" fmla="val -136420"/>
              <a:gd name="adj2" fmla="val 48079"/>
            </a:avLst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accent2"/>
                </a:solidFill>
                <a:latin typeface="Calibri" panose="020F0502020204030204" pitchFamily="34" charset="0"/>
              </a:rPr>
              <a:t>In this example, the </a:t>
            </a:r>
            <a:r>
              <a:rPr lang="en-US" sz="1100" b="1" dirty="0">
                <a:solidFill>
                  <a:schemeClr val="accent2"/>
                </a:solidFill>
                <a:latin typeface="Calibri" panose="020F0502020204030204" pitchFamily="34" charset="0"/>
              </a:rPr>
              <a:t>build</a:t>
            </a:r>
            <a:r>
              <a:rPr lang="en-US" sz="1100" dirty="0">
                <a:solidFill>
                  <a:schemeClr val="accent2"/>
                </a:solidFill>
                <a:latin typeface="Calibri" panose="020F0502020204030204" pitchFamily="34" charset="0"/>
              </a:rPr>
              <a:t> goal of the docker plugin has been configured to execute following the </a:t>
            </a:r>
            <a:r>
              <a:rPr lang="en-US" sz="1100" b="1" dirty="0">
                <a:solidFill>
                  <a:schemeClr val="accent2"/>
                </a:solidFill>
                <a:latin typeface="Calibri" panose="020F0502020204030204" pitchFamily="34" charset="0"/>
              </a:rPr>
              <a:t>install</a:t>
            </a:r>
            <a:r>
              <a:rPr lang="en-US" sz="1100" dirty="0">
                <a:solidFill>
                  <a:schemeClr val="accent2"/>
                </a:solidFill>
                <a:latin typeface="Calibri" panose="020F0502020204030204" pitchFamily="34" charset="0"/>
              </a:rPr>
              <a:t> phase of a typical maven build lifecycle</a:t>
            </a:r>
          </a:p>
        </p:txBody>
      </p:sp>
    </p:spTree>
    <p:extLst>
      <p:ext uri="{BB962C8B-B14F-4D97-AF65-F5344CB8AC3E}">
        <p14:creationId xmlns:p14="http://schemas.microsoft.com/office/powerpoint/2010/main" val="4182533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  <a:br>
              <a:rPr lang="en-US" dirty="0"/>
            </a:br>
            <a:r>
              <a:rPr lang="en-US" sz="1800" dirty="0"/>
              <a:t>spring-cloud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Parent project of other modules</a:t>
            </a:r>
          </a:p>
          <a:p>
            <a:pPr lvl="1"/>
            <a:r>
              <a:rPr lang="en-US" dirty="0"/>
              <a:t>Inherits from the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spring-boot-starter-parent</a:t>
            </a:r>
            <a:r>
              <a:rPr lang="en-US" dirty="0"/>
              <a:t> v1.4.2.RELEASE starter project</a:t>
            </a:r>
          </a:p>
          <a:p>
            <a:pPr lvl="1"/>
            <a:r>
              <a:rPr lang="en-US" dirty="0"/>
              <a:t>Includes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spring-cloud-dependencies</a:t>
            </a:r>
            <a:r>
              <a:rPr lang="en-US" dirty="0"/>
              <a:t> release train Camden.SR3 in the dependency management section</a:t>
            </a:r>
          </a:p>
          <a:p>
            <a:pPr lvl="1"/>
            <a:r>
              <a:rPr lang="en-US" dirty="0"/>
              <a:t>Defines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docker-maven-plugin</a:t>
            </a:r>
            <a:r>
              <a:rPr lang="en-US" dirty="0"/>
              <a:t> v0.4.13 in the plugin management section</a:t>
            </a:r>
          </a:p>
          <a:p>
            <a:pPr lvl="1"/>
            <a:r>
              <a:rPr lang="en-US" dirty="0"/>
              <a:t>Defines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spring-boot-maven-plugin</a:t>
            </a:r>
            <a:r>
              <a:rPr lang="en-US" sz="1200" dirty="0"/>
              <a:t> </a:t>
            </a:r>
            <a:r>
              <a:rPr lang="en-US" dirty="0"/>
              <a:t>in the plugin management section</a:t>
            </a:r>
          </a:p>
          <a:p>
            <a:pPr marL="40005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spring-cloud/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dirty="0">
                <a:latin typeface="Calibri" panose="020F0502020204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 Project parent POM</a:t>
            </a:r>
            <a:endParaRPr lang="en-US" sz="14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└ pom.xml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dirty="0">
                <a:latin typeface="Calibri" panose="020F0502020204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 Defines dependency and plugin management for children</a:t>
            </a:r>
            <a:endParaRPr lang="en-US" sz="12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└ config-service/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alibri" panose="020F0502020204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 Spring IO externalized config service project</a:t>
            </a:r>
            <a:endParaRPr lang="en-US" sz="12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└ eureka-service/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alibri" panose="020F0502020204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 Netflix service registry project</a:t>
            </a:r>
            <a:endParaRPr lang="en-US" sz="12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└ purger-client/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alibri" panose="020F0502020204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 Sample project that discovers the purger service</a:t>
            </a:r>
            <a:endParaRPr lang="en-US" sz="12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└ purger-service/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alibri" panose="020F0502020204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 Spring component that registers a filesystem purge service</a:t>
            </a:r>
            <a:endParaRPr lang="en-US" sz="12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64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  <a:br>
              <a:rPr lang="en-US" dirty="0"/>
            </a:br>
            <a:r>
              <a:rPr lang="en-US" sz="1800" dirty="0"/>
              <a:t>config-service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Spring IO externalized config service project </a:t>
            </a:r>
          </a:p>
          <a:p>
            <a:pPr marL="40005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config-service/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└ pom.xml</a:t>
            </a:r>
            <a:r>
              <a:rPr lang="en-US" sz="1200" dirty="0">
                <a:latin typeface="Calibri" panose="020F0502020204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endParaRPr lang="en-US" sz="12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└ src/main/docker/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└ Dockerfile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└ src/main/java/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└ net/edwardsonthe/config/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└ ConfigServiceApplication.java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└ src/main/resources/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└ application.yml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└ application-desktop.yml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└ application-docker.yml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└ bootstrap.yml </a:t>
            </a:r>
            <a:r>
              <a:rPr lang="en-US" sz="1200" dirty="0">
                <a:cs typeface="Courier New" panose="02070309020205020404" pitchFamily="49" charset="0"/>
              </a:rPr>
              <a:t>*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216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  <a:br>
              <a:rPr lang="en-US" dirty="0"/>
            </a:br>
            <a:r>
              <a:rPr lang="en-US" sz="1800" dirty="0"/>
              <a:t>eureka-service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  <a:sym typeface="Wingdings" panose="05000000000000000000" pitchFamily="2" charset="2"/>
              </a:rPr>
              <a:t>Netflix Eureka service registry project</a:t>
            </a:r>
            <a:endParaRPr lang="en-US" dirty="0"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eureka-service/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└ pom.xml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└ src/main/docker/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└ Dockerfile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└ src/main/java/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└ net/edwardsonthe/eureka/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└ EurekaServiceApplication.java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└ src/main/resources/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└ application.yml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└ application-desktop.yml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└ application-docker.yml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└ bootstrap.yml</a:t>
            </a:r>
          </a:p>
        </p:txBody>
      </p:sp>
    </p:spTree>
    <p:extLst>
      <p:ext uri="{BB962C8B-B14F-4D97-AF65-F5344CB8AC3E}">
        <p14:creationId xmlns:p14="http://schemas.microsoft.com/office/powerpoint/2010/main" val="19472100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  <a:br>
              <a:rPr lang="en-US" dirty="0"/>
            </a:br>
            <a:r>
              <a:rPr lang="en-US" sz="1800" dirty="0"/>
              <a:t>purger-client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cs typeface="Courier New" panose="02070309020205020404" pitchFamily="49" charset="0"/>
                <a:sym typeface="Wingdings" panose="05000000000000000000" pitchFamily="2" charset="2"/>
              </a:rPr>
              <a:t>Sample project that discovers the purger service</a:t>
            </a:r>
            <a:endParaRPr lang="en-US" dirty="0">
              <a:cs typeface="Courier New" panose="02070309020205020404" pitchFamily="49" charset="0"/>
            </a:endParaRPr>
          </a:p>
          <a:p>
            <a:pPr marL="400050" lvl="1" indent="0">
              <a:lnSpc>
                <a:spcPct val="110000"/>
              </a:lnSpc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purger-client/</a:t>
            </a:r>
          </a:p>
          <a:p>
            <a:pPr marL="40005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└ pom.xml</a:t>
            </a:r>
          </a:p>
          <a:p>
            <a:pPr marL="40005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└ src/main/docker/</a:t>
            </a:r>
          </a:p>
          <a:p>
            <a:pPr marL="40005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└ Dockerfile</a:t>
            </a:r>
          </a:p>
          <a:p>
            <a:pPr marL="40005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└ src/main/java/</a:t>
            </a:r>
          </a:p>
          <a:p>
            <a:pPr marL="40005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└ net/edwardsonthe/client/</a:t>
            </a:r>
          </a:p>
          <a:p>
            <a:pPr marL="40005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└ PurgerClientApplication.java</a:t>
            </a:r>
          </a:p>
          <a:p>
            <a:pPr marL="40005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└ PurgerService.java</a:t>
            </a:r>
          </a:p>
          <a:p>
            <a:pPr marL="40005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└ src/main/resources/</a:t>
            </a:r>
          </a:p>
          <a:p>
            <a:pPr marL="40005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└ application.yml</a:t>
            </a:r>
          </a:p>
          <a:p>
            <a:pPr marL="40005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└ application-desktop.yml</a:t>
            </a:r>
          </a:p>
          <a:p>
            <a:pPr marL="40005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└ application-docker.yml</a:t>
            </a:r>
          </a:p>
          <a:p>
            <a:pPr marL="40005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└ bootstrap.yml</a:t>
            </a:r>
          </a:p>
        </p:txBody>
      </p:sp>
    </p:spTree>
    <p:extLst>
      <p:ext uri="{BB962C8B-B14F-4D97-AF65-F5344CB8AC3E}">
        <p14:creationId xmlns:p14="http://schemas.microsoft.com/office/powerpoint/2010/main" val="3876406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  <a:br>
              <a:rPr lang="en-US" dirty="0"/>
            </a:br>
            <a:r>
              <a:rPr lang="en-US" sz="1800" dirty="0"/>
              <a:t>purger-service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389120"/>
          </a:xfrm>
        </p:spPr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  <a:sym typeface="Wingdings" panose="05000000000000000000" pitchFamily="2" charset="2"/>
              </a:rPr>
              <a:t>Spring component that wraps a filesystem purge service with a RESTful endpoint</a:t>
            </a:r>
            <a:endParaRPr lang="en-US" dirty="0"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purger-service/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└ pom.xml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└ src/main/docker/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└ Dockerfile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└ src/main/java/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└ net/edwardsonthe/beans/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└ BeanConfiguration.java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└ PurgerServiceApplication.java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└ PurgerService.java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└ ServiceLocator.java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└ src/main/resources/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└ application.yml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└ application-desktop.yml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└ application-docker.yml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└ bootstrap.yml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└ etc/gmpc/bin/checkSpace.sh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└ etc/gmpc/conf/fileServiceConfig.json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└ META-INF/persistence.xml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871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Diagram</a:t>
            </a:r>
            <a:br>
              <a:rPr lang="en-US" dirty="0"/>
            </a:br>
            <a:r>
              <a:rPr lang="en-US" sz="1800" dirty="0"/>
              <a:t>Purge Filesystem</a:t>
            </a:r>
          </a:p>
        </p:txBody>
      </p:sp>
      <p:sp>
        <p:nvSpPr>
          <p:cNvPr id="8" name="Hexagon 7"/>
          <p:cNvSpPr/>
          <p:nvPr/>
        </p:nvSpPr>
        <p:spPr>
          <a:xfrm>
            <a:off x="4073890" y="2096004"/>
            <a:ext cx="1280160" cy="1097280"/>
          </a:xfrm>
          <a:prstGeom prst="hexagon">
            <a:avLst/>
          </a:prstGeom>
          <a:solidFill>
            <a:schemeClr val="bg1">
              <a:alpha val="25000"/>
            </a:schemeClr>
          </a:solidFill>
          <a:ln w="66675">
            <a:solidFill>
              <a:schemeClr val="accent1">
                <a:shade val="50000"/>
                <a:alpha val="7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Eureka Service</a:t>
            </a:r>
          </a:p>
          <a:p>
            <a:pPr algn="ctr"/>
            <a:r>
              <a:rPr lang="en-US" sz="900" dirty="0">
                <a:solidFill>
                  <a:schemeClr val="accent2"/>
                </a:solidFill>
              </a:rPr>
              <a:t>(Spring Boot)</a:t>
            </a:r>
          </a:p>
          <a:p>
            <a:pPr algn="ctr"/>
            <a:r>
              <a:rPr lang="en-US" sz="900" dirty="0">
                <a:solidFill>
                  <a:schemeClr val="accent2"/>
                </a:solidFill>
              </a:rPr>
              <a:t>(Docker)</a:t>
            </a:r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9" name="Hexagon 8"/>
          <p:cNvSpPr/>
          <p:nvPr/>
        </p:nvSpPr>
        <p:spPr>
          <a:xfrm>
            <a:off x="4073890" y="4187060"/>
            <a:ext cx="1280160" cy="1097280"/>
          </a:xfrm>
          <a:prstGeom prst="hexagon">
            <a:avLst/>
          </a:prstGeom>
          <a:solidFill>
            <a:schemeClr val="bg1"/>
          </a:solidFill>
          <a:ln w="66675">
            <a:solidFill>
              <a:schemeClr val="accent1">
                <a:shade val="50000"/>
                <a:alpha val="7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Config Service</a:t>
            </a:r>
          </a:p>
          <a:p>
            <a:pPr algn="ctr"/>
            <a:r>
              <a:rPr lang="en-US" sz="900" dirty="0">
                <a:solidFill>
                  <a:schemeClr val="accent2"/>
                </a:solidFill>
              </a:rPr>
              <a:t>(Spring Boot)</a:t>
            </a:r>
          </a:p>
          <a:p>
            <a:pPr algn="ctr"/>
            <a:r>
              <a:rPr lang="en-US" sz="900" dirty="0">
                <a:solidFill>
                  <a:schemeClr val="accent2"/>
                </a:solidFill>
              </a:rPr>
              <a:t>(Docker)</a:t>
            </a:r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10" name="Hexagon 9"/>
          <p:cNvSpPr/>
          <p:nvPr/>
        </p:nvSpPr>
        <p:spPr>
          <a:xfrm>
            <a:off x="5823643" y="3167408"/>
            <a:ext cx="1280160" cy="1097280"/>
          </a:xfrm>
          <a:prstGeom prst="hexagon">
            <a:avLst/>
          </a:prstGeom>
          <a:solidFill>
            <a:schemeClr val="bg1">
              <a:alpha val="25000"/>
            </a:schemeClr>
          </a:solidFill>
          <a:ln w="66675">
            <a:solidFill>
              <a:schemeClr val="accent1">
                <a:shade val="50000"/>
                <a:alpha val="7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Purger Service</a:t>
            </a:r>
          </a:p>
          <a:p>
            <a:pPr algn="ctr"/>
            <a:r>
              <a:rPr lang="en-US" sz="900" dirty="0">
                <a:solidFill>
                  <a:schemeClr val="accent2"/>
                </a:solidFill>
              </a:rPr>
              <a:t>(Spring Boot)</a:t>
            </a:r>
          </a:p>
          <a:p>
            <a:pPr algn="ctr"/>
            <a:r>
              <a:rPr lang="en-US" sz="900" dirty="0">
                <a:solidFill>
                  <a:schemeClr val="accent2"/>
                </a:solidFill>
              </a:rPr>
              <a:t>(Docker)</a:t>
            </a:r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11" name="Hexagon 10"/>
          <p:cNvSpPr/>
          <p:nvPr/>
        </p:nvSpPr>
        <p:spPr>
          <a:xfrm>
            <a:off x="2324137" y="3167408"/>
            <a:ext cx="1280160" cy="1097280"/>
          </a:xfrm>
          <a:prstGeom prst="hexagon">
            <a:avLst/>
          </a:prstGeom>
          <a:solidFill>
            <a:schemeClr val="bg1"/>
          </a:solidFill>
          <a:ln w="66675">
            <a:solidFill>
              <a:schemeClr val="accent1">
                <a:shade val="50000"/>
                <a:alpha val="7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Purger Client</a:t>
            </a:r>
          </a:p>
          <a:p>
            <a:pPr algn="ctr"/>
            <a:r>
              <a:rPr lang="en-US" sz="900" dirty="0">
                <a:solidFill>
                  <a:schemeClr val="accent2"/>
                </a:solidFill>
              </a:rPr>
              <a:t>(Spring Boot)</a:t>
            </a:r>
          </a:p>
          <a:p>
            <a:pPr algn="ctr"/>
            <a:r>
              <a:rPr lang="en-US" sz="900" dirty="0">
                <a:solidFill>
                  <a:schemeClr val="accent2"/>
                </a:solidFill>
              </a:rPr>
              <a:t>(Docker)</a:t>
            </a:r>
            <a:endParaRPr lang="en-US" sz="1100" dirty="0">
              <a:solidFill>
                <a:schemeClr val="accent2"/>
              </a:solidFill>
            </a:endParaRPr>
          </a:p>
        </p:txBody>
      </p:sp>
      <p:cxnSp>
        <p:nvCxnSpPr>
          <p:cNvPr id="13" name="Straight Arrow Connector 12"/>
          <p:cNvCxnSpPr>
            <a:endCxn id="9" idx="0"/>
          </p:cNvCxnSpPr>
          <p:nvPr/>
        </p:nvCxnSpPr>
        <p:spPr>
          <a:xfrm rot="10800000" flipV="1">
            <a:off x="5354050" y="4264688"/>
            <a:ext cx="1136350" cy="471012"/>
          </a:xfrm>
          <a:prstGeom prst="bentConnector3">
            <a:avLst>
              <a:gd name="adj1" fmla="val 2222"/>
            </a:avLst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12"/>
          <p:cNvCxnSpPr>
            <a:endCxn id="8" idx="0"/>
          </p:cNvCxnSpPr>
          <p:nvPr/>
        </p:nvCxnSpPr>
        <p:spPr>
          <a:xfrm rot="10800000">
            <a:off x="5354050" y="2644644"/>
            <a:ext cx="1122740" cy="496888"/>
          </a:xfrm>
          <a:prstGeom prst="bentConnector3">
            <a:avLst>
              <a:gd name="adj1" fmla="val 455"/>
            </a:avLst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Magnetic Disk 28"/>
          <p:cNvSpPr/>
          <p:nvPr/>
        </p:nvSpPr>
        <p:spPr>
          <a:xfrm>
            <a:off x="8046725" y="2721006"/>
            <a:ext cx="914400" cy="731520"/>
          </a:xfrm>
          <a:prstGeom prst="flowChartMagneticDisk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Postgres</a:t>
            </a:r>
          </a:p>
          <a:p>
            <a:pPr algn="ctr"/>
            <a:r>
              <a:rPr lang="en-US" sz="900" dirty="0">
                <a:solidFill>
                  <a:schemeClr val="accent2"/>
                </a:solidFill>
              </a:rPr>
              <a:t>(Database)</a:t>
            </a:r>
            <a:endParaRPr lang="en-US" sz="1200" dirty="0">
              <a:solidFill>
                <a:schemeClr val="accent2"/>
              </a:solidFill>
            </a:endParaRPr>
          </a:p>
        </p:txBody>
      </p:sp>
      <p:cxnSp>
        <p:nvCxnSpPr>
          <p:cNvPr id="30" name="Straight Arrow Connector 12"/>
          <p:cNvCxnSpPr>
            <a:endCxn id="9" idx="3"/>
          </p:cNvCxnSpPr>
          <p:nvPr/>
        </p:nvCxnSpPr>
        <p:spPr>
          <a:xfrm>
            <a:off x="2964217" y="4290564"/>
            <a:ext cx="1109673" cy="445136"/>
          </a:xfrm>
          <a:prstGeom prst="bentConnector3">
            <a:avLst>
              <a:gd name="adj1" fmla="val 1932"/>
            </a:avLst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2"/>
          <p:cNvCxnSpPr>
            <a:endCxn id="8" idx="3"/>
          </p:cNvCxnSpPr>
          <p:nvPr/>
        </p:nvCxnSpPr>
        <p:spPr>
          <a:xfrm flipV="1">
            <a:off x="2936417" y="2644644"/>
            <a:ext cx="1137473" cy="548640"/>
          </a:xfrm>
          <a:prstGeom prst="bentConnector3">
            <a:avLst>
              <a:gd name="adj1" fmla="val 2297"/>
            </a:avLst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Multidocument 36"/>
          <p:cNvSpPr/>
          <p:nvPr/>
        </p:nvSpPr>
        <p:spPr>
          <a:xfrm>
            <a:off x="7973573" y="3924154"/>
            <a:ext cx="1060704" cy="758952"/>
          </a:xfrm>
          <a:prstGeom prst="flowChartMultidocumen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Filesystem</a:t>
            </a:r>
          </a:p>
        </p:txBody>
      </p:sp>
      <p:cxnSp>
        <p:nvCxnSpPr>
          <p:cNvPr id="38" name="Straight Arrow Connector 12"/>
          <p:cNvCxnSpPr>
            <a:endCxn id="29" idx="2"/>
          </p:cNvCxnSpPr>
          <p:nvPr/>
        </p:nvCxnSpPr>
        <p:spPr>
          <a:xfrm flipV="1">
            <a:off x="6974894" y="3086766"/>
            <a:ext cx="1071831" cy="331823"/>
          </a:xfrm>
          <a:prstGeom prst="bentConnector3">
            <a:avLst>
              <a:gd name="adj1" fmla="val 50000"/>
            </a:avLst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12"/>
          <p:cNvCxnSpPr>
            <a:endCxn id="37" idx="1"/>
          </p:cNvCxnSpPr>
          <p:nvPr/>
        </p:nvCxnSpPr>
        <p:spPr>
          <a:xfrm>
            <a:off x="6974894" y="4018690"/>
            <a:ext cx="998679" cy="284940"/>
          </a:xfrm>
          <a:prstGeom prst="bentConnector3">
            <a:avLst>
              <a:gd name="adj1" fmla="val 50000"/>
            </a:avLst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Magnetic Disk 42"/>
          <p:cNvSpPr/>
          <p:nvPr/>
        </p:nvSpPr>
        <p:spPr>
          <a:xfrm>
            <a:off x="5576000" y="5325883"/>
            <a:ext cx="914400" cy="731520"/>
          </a:xfrm>
          <a:prstGeom prst="flowChartMagneticDisk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Git</a:t>
            </a:r>
          </a:p>
          <a:p>
            <a:pPr algn="ctr"/>
            <a:r>
              <a:rPr lang="en-US" sz="900" dirty="0">
                <a:solidFill>
                  <a:schemeClr val="accent2"/>
                </a:solidFill>
              </a:rPr>
              <a:t>(Repository)</a:t>
            </a:r>
            <a:endParaRPr lang="en-US" sz="1200" dirty="0">
              <a:solidFill>
                <a:schemeClr val="accent2"/>
              </a:solidFill>
            </a:endParaRPr>
          </a:p>
        </p:txBody>
      </p:sp>
      <p:cxnSp>
        <p:nvCxnSpPr>
          <p:cNvPr id="51" name="Straight Arrow Connector 12"/>
          <p:cNvCxnSpPr>
            <a:endCxn id="43" idx="2"/>
          </p:cNvCxnSpPr>
          <p:nvPr/>
        </p:nvCxnSpPr>
        <p:spPr>
          <a:xfrm>
            <a:off x="4695250" y="5325883"/>
            <a:ext cx="880750" cy="365760"/>
          </a:xfrm>
          <a:prstGeom prst="bentConnector3">
            <a:avLst>
              <a:gd name="adj1" fmla="val -56"/>
            </a:avLst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687086" y="5472584"/>
            <a:ext cx="809837" cy="420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</a:rPr>
              <a:t>serve config</a:t>
            </a:r>
          </a:p>
          <a:p>
            <a:pPr algn="ctr">
              <a:spcBef>
                <a:spcPts val="400"/>
              </a:spcBef>
            </a:pPr>
            <a:r>
              <a:rPr lang="en-US" sz="900" dirty="0">
                <a:solidFill>
                  <a:schemeClr val="accent2"/>
                </a:solidFill>
              </a:rPr>
              <a:t>from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530898" y="4748708"/>
            <a:ext cx="9476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</a:rPr>
              <a:t>2: fetch config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063204" y="4741088"/>
            <a:ext cx="9476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</a:rPr>
              <a:t>4: fetch config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21731" y="2399852"/>
            <a:ext cx="11208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</a:rPr>
              <a:t>3: register service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906500" y="2411580"/>
            <a:ext cx="1149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</a:rPr>
              <a:t>5: discover service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140526" y="3226723"/>
            <a:ext cx="9829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</a:rPr>
              <a:t>1: fetch  config</a:t>
            </a:r>
          </a:p>
        </p:txBody>
      </p:sp>
      <p:cxnSp>
        <p:nvCxnSpPr>
          <p:cNvPr id="79" name="Straight Arrow Connector 12"/>
          <p:cNvCxnSpPr>
            <a:stCxn id="11" idx="0"/>
            <a:endCxn id="10" idx="3"/>
          </p:cNvCxnSpPr>
          <p:nvPr/>
        </p:nvCxnSpPr>
        <p:spPr>
          <a:xfrm>
            <a:off x="3604297" y="3716048"/>
            <a:ext cx="2219346" cy="0"/>
          </a:xfrm>
          <a:prstGeom prst="straightConnector1">
            <a:avLst/>
          </a:prstGeom>
          <a:ln w="19050"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614150" y="3508014"/>
            <a:ext cx="984565" cy="420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US" sz="900" dirty="0">
                <a:solidFill>
                  <a:schemeClr val="accent2"/>
                </a:solidFill>
              </a:rPr>
              <a:t>7: invoke purge</a:t>
            </a:r>
          </a:p>
          <a:p>
            <a:pPr algn="ctr">
              <a:spcBef>
                <a:spcPts val="400"/>
              </a:spcBef>
            </a:pPr>
            <a:r>
              <a:rPr lang="en-US" sz="900" dirty="0">
                <a:solidFill>
                  <a:schemeClr val="accent2"/>
                </a:solidFill>
              </a:rPr>
              <a:t>(RESTful)</a:t>
            </a:r>
          </a:p>
        </p:txBody>
      </p:sp>
      <p:pic>
        <p:nvPicPr>
          <p:cNvPr id="1026" name="Picture 2" descr="https://conceptdraw.com/a1753c3/p20/preview/640/pict--light-green-dolly-people-vector-stencils-libra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08" y="3258023"/>
            <a:ext cx="1091821" cy="914400"/>
          </a:xfrm>
          <a:prstGeom prst="rect">
            <a:avLst/>
          </a:prstGeom>
          <a:noFill/>
          <a:effectLst>
            <a:softEdge rad="190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9" name="Straight Arrow Connector 12"/>
          <p:cNvCxnSpPr/>
          <p:nvPr/>
        </p:nvCxnSpPr>
        <p:spPr>
          <a:xfrm>
            <a:off x="1314450" y="3686175"/>
            <a:ext cx="1005840" cy="29873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278250" y="3489467"/>
            <a:ext cx="984565" cy="420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US" sz="900" dirty="0">
                <a:solidFill>
                  <a:schemeClr val="accent2"/>
                </a:solidFill>
              </a:rPr>
              <a:t>6: invoke purge</a:t>
            </a:r>
          </a:p>
          <a:p>
            <a:pPr algn="ctr">
              <a:spcBef>
                <a:spcPts val="400"/>
              </a:spcBef>
            </a:pPr>
            <a:r>
              <a:rPr lang="en-US" sz="900" dirty="0">
                <a:solidFill>
                  <a:schemeClr val="accent2"/>
                </a:solidFill>
              </a:rPr>
              <a:t>(RESTful)</a:t>
            </a:r>
          </a:p>
        </p:txBody>
      </p:sp>
      <p:cxnSp>
        <p:nvCxnSpPr>
          <p:cNvPr id="76" name="Straight Arrow Connector 12"/>
          <p:cNvCxnSpPr/>
          <p:nvPr/>
        </p:nvCxnSpPr>
        <p:spPr>
          <a:xfrm>
            <a:off x="4672391" y="3219159"/>
            <a:ext cx="0" cy="953941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649681" y="4304584"/>
            <a:ext cx="1417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</a:rPr>
              <a:t>8: purge filesystem based on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4812732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Applications</a:t>
            </a:r>
            <a:br>
              <a:rPr lang="en-US" dirty="0"/>
            </a:br>
            <a:r>
              <a:rPr lang="en-US" sz="1800" dirty="0"/>
              <a:t>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48056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spring-boot-maven-plugin</a:t>
            </a:r>
            <a:r>
              <a:rPr lang="en-US" dirty="0"/>
              <a:t> will construct the über JAR following the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en-US" dirty="0"/>
              <a:t> phase of a typical Maven build lifecycle</a:t>
            </a:r>
          </a:p>
          <a:p>
            <a:pPr marL="400050" lvl="1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[jeff@shoebox spring-cloud]$ mvn clean package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[INFO] Reactor Summary: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[INFO]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[INFO] Spring Cloud ....................................... SUCCESS [  1.310 s]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[INFO] Config Service ..................................... SUCCESS [  2.574 s]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[INFO] Eureka Service ..................................... SUCCESS [  1.253 s]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[INFO] Purger Client ...................................... SUCCESS [  0.531 s]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[INFO] Purger Service ..................................... SUCCESS [  1.236 s]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[INFO] ------------------------------------------------------------------------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[INFO] BUILD SUCCESS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[INFO] ------------------------------------------------------------------------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[INFO] Total time: 8.377 s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[INFO] Finished at: 2016-11-28T15:34:18-06:00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[INFO] Final Memory: 59M/427M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[INFO] ------------------------------------------------------------------------</a:t>
            </a:r>
          </a:p>
          <a:p>
            <a:r>
              <a:rPr lang="en-US" dirty="0"/>
              <a:t>An über JAR is a self-contained application that can be executed standalone (such as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java –jar config-service-1.0.0-SNAPSHOT.jar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or layered into a Docker image</a:t>
            </a:r>
          </a:p>
        </p:txBody>
      </p:sp>
    </p:spTree>
    <p:extLst>
      <p:ext uri="{BB962C8B-B14F-4D97-AF65-F5344CB8AC3E}">
        <p14:creationId xmlns:p14="http://schemas.microsoft.com/office/powerpoint/2010/main" val="1909772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</a:t>
            </a:r>
            <a:br>
              <a:rPr lang="en-US" dirty="0"/>
            </a:br>
            <a:r>
              <a:rPr lang="en-US" sz="1800" dirty="0"/>
              <a:t>Dependency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122" y="2082950"/>
            <a:ext cx="8596668" cy="4114800"/>
          </a:xfrm>
        </p:spPr>
        <p:txBody>
          <a:bodyPr>
            <a:normAutofit/>
          </a:bodyPr>
          <a:lstStyle/>
          <a:p>
            <a:r>
              <a:rPr lang="en-US" dirty="0"/>
              <a:t>It is highly recommended to use a build system that supports dependency management</a:t>
            </a:r>
          </a:p>
          <a:p>
            <a:pPr lvl="1"/>
            <a:r>
              <a:rPr lang="en-US" dirty="0"/>
              <a:t>Active support for both Maven and Gradle</a:t>
            </a:r>
          </a:p>
          <a:p>
            <a:pPr lvl="1"/>
            <a:r>
              <a:rPr lang="en-US" dirty="0"/>
              <a:t>Can be used with other build systems, such as Ant, but with limited support</a:t>
            </a:r>
          </a:p>
          <a:p>
            <a:r>
              <a:rPr lang="en-US" dirty="0"/>
              <a:t>Each release of Spring Boot consists of a curated list of supported dependencies</a:t>
            </a:r>
          </a:p>
          <a:p>
            <a:pPr lvl="1"/>
            <a:r>
              <a:rPr lang="en-US" dirty="0"/>
              <a:t>Contains list of spring modules as well as refined list of third party libraries</a:t>
            </a:r>
          </a:p>
          <a:p>
            <a:pPr lvl="2"/>
            <a:r>
              <a:rPr lang="en-US" dirty="0"/>
              <a:t>List provided as a standard Bills of Materials (BOM)</a:t>
            </a:r>
          </a:p>
          <a:p>
            <a:pPr lvl="1"/>
            <a:r>
              <a:rPr lang="en-US" dirty="0"/>
              <a:t>Forgo the need to declare version of such dependencies in build configurations</a:t>
            </a:r>
          </a:p>
          <a:p>
            <a:pPr lvl="2"/>
            <a:r>
              <a:rPr lang="en-US" dirty="0"/>
              <a:t>Dependencies are upgraded in a consistent way when Spring Boot itself is upgraded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7184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Applications</a:t>
            </a:r>
            <a:br>
              <a:rPr lang="en-US" dirty="0"/>
            </a:br>
            <a:r>
              <a:rPr lang="en-US" sz="1800" dirty="0"/>
              <a:t>Generated Artifacts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spring-cloud/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└ config-service/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└ target/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└ config-service-1.0.0-SNAPSHOT.jar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└ config-service-1.0.0-SNAPSHOT.jar.original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└ eureka-service/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└ target/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└ eureka-service-1.0.0-SNAPSHOT.jar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└ eureka-service-1.0.0-SNAPSHOT.jar.original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└ purger-client/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└ target/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└ purger-client-1.0.0-SNAPSHOT.jar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└ purger-client-1.0.0-SNAPSHOT.jar.original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└ purger-service/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└ target/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└ purger-service-1.0.0-SNAPSHOT.jar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└ purger-service-1.0.0-SNAPSHOT.jar.original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5" name="Cloud Callout 4"/>
          <p:cNvSpPr/>
          <p:nvPr/>
        </p:nvSpPr>
        <p:spPr>
          <a:xfrm>
            <a:off x="7033068" y="1144587"/>
            <a:ext cx="2606232" cy="1571625"/>
          </a:xfrm>
          <a:prstGeom prst="cloudCallout">
            <a:avLst>
              <a:gd name="adj1" fmla="val -66249"/>
              <a:gd name="adj2" fmla="val 122018"/>
            </a:avLst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accent2"/>
                </a:solidFill>
                <a:latin typeface="Calibri" panose="020F0502020204030204" pitchFamily="34" charset="0"/>
              </a:rPr>
              <a:t>The über JAR is the important artifact created from the build process.  It is the artifact that can </a:t>
            </a:r>
            <a:r>
              <a:rPr lang="en-US" sz="1100" i="1" dirty="0">
                <a:solidFill>
                  <a:schemeClr val="accent2"/>
                </a:solidFill>
                <a:latin typeface="Calibri" panose="020F0502020204030204" pitchFamily="34" charset="0"/>
              </a:rPr>
              <a:t>just</a:t>
            </a:r>
            <a:r>
              <a:rPr lang="en-US" sz="1100" dirty="0">
                <a:solidFill>
                  <a:schemeClr val="accent2"/>
                </a:solidFill>
                <a:latin typeface="Calibri" panose="020F0502020204030204" pitchFamily="34" charset="0"/>
              </a:rPr>
              <a:t> run or be layered into a Docker image.</a:t>
            </a:r>
          </a:p>
        </p:txBody>
      </p:sp>
    </p:spTree>
    <p:extLst>
      <p:ext uri="{BB962C8B-B14F-4D97-AF65-F5344CB8AC3E}">
        <p14:creationId xmlns:p14="http://schemas.microsoft.com/office/powerpoint/2010/main" val="3030343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Spring Boot Applications</a:t>
            </a:r>
            <a:br>
              <a:rPr lang="en-US" dirty="0"/>
            </a:br>
            <a:r>
              <a:rPr lang="en-US" sz="2000" dirty="0"/>
              <a:t>Anatomy of an über JAR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8"/>
            <a:ext cx="8778240" cy="4480560"/>
          </a:xfrm>
        </p:spPr>
        <p:txBody>
          <a:bodyPr>
            <a:norm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[jeff@shoebox target]$ jar tvf config-service-1.0.0-SNAPSHOT.jar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BOOT-INF/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└ classes/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└ application.yml					</a:t>
            </a:r>
            <a:r>
              <a:rPr lang="en-US" sz="1400" dirty="0">
                <a:latin typeface="Calibri" panose="020F0502020204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 artifacts from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src/main/resources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└ application-desktop.yml</a:t>
            </a:r>
            <a:r>
              <a:rPr lang="en-US" sz="1400" dirty="0">
                <a:latin typeface="Calibri" panose="020F0502020204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			 in this case, the resources are the bootstrap and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└ application-docker.yml</a:t>
            </a:r>
            <a:r>
              <a:rPr lang="en-US" sz="1400" dirty="0">
                <a:latin typeface="Calibri" panose="020F0502020204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				 application (with profiles) configurations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└ bootstrap.yml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└ net/edwardsonthe/config/			</a:t>
            </a:r>
            <a:r>
              <a:rPr lang="en-US" sz="1400" dirty="0">
                <a:latin typeface="Calibri" panose="020F0502020204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 project’s package structure under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src/main/java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└ ConfigServiceApplication.class</a:t>
            </a:r>
            <a:r>
              <a:rPr lang="en-US" sz="1400" dirty="0">
                <a:latin typeface="Calibri" panose="020F0502020204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	 along with compiled Java classes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└ lib/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└ &lt;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all runtime dependencies (JAR files) referenced in POM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META-INF/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└ MANIFEST.MF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org/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└ springframework/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└ boot/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└ loader/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└ &lt;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spring boot loader classes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494902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Applications</a:t>
            </a:r>
            <a:br>
              <a:rPr lang="en-US" dirty="0"/>
            </a:br>
            <a:r>
              <a:rPr lang="en-US" sz="1800" dirty="0"/>
              <a:t>Dockerized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8"/>
            <a:ext cx="8778240" cy="4114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en-US" sz="1600" dirty="0"/>
              <a:t> </a:t>
            </a:r>
            <a:r>
              <a:rPr lang="en-US" dirty="0"/>
              <a:t>goal of the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docker-maven-plugin</a:t>
            </a:r>
            <a:r>
              <a:rPr lang="en-US" dirty="0"/>
              <a:t> constructs a Docker image consisting of the über JAR</a:t>
            </a:r>
          </a:p>
          <a:p>
            <a:pPr lvl="1"/>
            <a:r>
              <a:rPr lang="en-US" dirty="0"/>
              <a:t>The config-service’s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Dockerfile</a:t>
            </a:r>
            <a:r>
              <a:rPr lang="en-US" dirty="0"/>
              <a:t> defines an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ENTRYPOINT</a:t>
            </a:r>
            <a:r>
              <a:rPr lang="en-US" dirty="0"/>
              <a:t> for execution of the Spring Boot application</a:t>
            </a:r>
          </a:p>
          <a:p>
            <a:pPr marL="8001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frolvlad/alpine-oraclejdk8:slim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 sh -c '/usr/sbin/adduser -s /bin/ash -D fubar'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VOLUME /tmp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config-service-1.0.0-SNAPSHOT.jar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/fubar/app/app.jar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RUN /bin/chown -R </a:t>
            </a:r>
            <a:r>
              <a:rPr lang="sv-S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fubar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. /var/</a:t>
            </a:r>
            <a:r>
              <a:rPr lang="sv-S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fubar</a:t>
            </a:r>
            <a:endParaRPr lang="sv-S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USER fubar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ENV JAVA_OPTS=""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ENTRYPOINT [ "sh", "-c", "java $JAVA_OPTS -jar /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/fubar/app/app.jar" ]</a:t>
            </a:r>
            <a:endParaRPr lang="en-US" dirty="0"/>
          </a:p>
          <a:p>
            <a:pPr marL="400050" lvl="1" indent="0">
              <a:spcBef>
                <a:spcPts val="180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[jeff@shoebox config-service]$ </a:t>
            </a:r>
            <a:r>
              <a:rPr lang="en-US" sz="13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mvn docker:build</a:t>
            </a:r>
          </a:p>
          <a:p>
            <a:pPr marL="400050" lvl="1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[jeff@shoebox config-service]$ </a:t>
            </a:r>
            <a:r>
              <a:rPr lang="en-US" sz="13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images</a:t>
            </a:r>
          </a:p>
          <a:p>
            <a:pPr marL="400050" lvl="1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REPOSITORY                   TAG       IMAGE ID         CREATED             SIZE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3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fubar/config-service         latest    ba7feaf5327c     1 minutes ago       235.6 MB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fubar/purger-service         latest    c2ca2c00de0a     About an hour ago   385.3 MB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fubar/purger-client          latest    aec269a31789     About an hour ago   280.8 MB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fubar/eureka-service         latest    8f0971108472     About an hour ago   295 MB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frolvlad/alpine-oraclejdk8   slim      a290f8607aef     5 weeks ago         167.1 MB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900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Applications</a:t>
            </a:r>
            <a:br>
              <a:rPr lang="en-US" dirty="0"/>
            </a:br>
            <a:r>
              <a:rPr lang="en-US" sz="1800" dirty="0"/>
              <a:t>Spinning Things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Created the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fubar</a:t>
            </a:r>
            <a:r>
              <a:rPr lang="en-US" dirty="0"/>
              <a:t> network to isolate Docker containers to a specific subnet</a:t>
            </a:r>
          </a:p>
          <a:p>
            <a:pPr marL="40005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docker network create --driver bridge --subnet "192.168.1.0/24" fubar</a:t>
            </a:r>
          </a:p>
          <a:p>
            <a:r>
              <a:rPr lang="en-US" dirty="0"/>
              <a:t>Profile-specific environment variables encapsulated in a shell script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/fubar/env/docker.sh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export SPRING_PROFILES_ACTIVE=docker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export CONFIG_HOST=192.168.1.2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export CONFIG_PORT=8888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export CONFIG_URI=http://${CONFIG_HOST}:${CONFIG_PORT}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export EUREKA_HOST=192.168.1.3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export EUREKA_PORT=8761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export EUREKA_URI=http://${EUREKA_HOST}:${EUREKA_PORT}/eureka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export PURGER_CLIENT_HOST=192.168.1.5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export PURGER_CLIENT_PORT=8080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export PURGER_SERVICE_HOST=192.168.1.4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export PURGER_SERVICE_PORT=8080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1672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Applications</a:t>
            </a:r>
            <a:br>
              <a:rPr lang="en-US" dirty="0"/>
            </a:br>
            <a:r>
              <a:rPr lang="en-US" sz="1800" dirty="0"/>
              <a:t>Spinning Things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Starting the config-service</a:t>
            </a:r>
          </a:p>
          <a:p>
            <a:pPr marL="400050" lvl="1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</a:p>
          <a:p>
            <a:pPr marL="400050" lvl="1" indent="0">
              <a:spcBef>
                <a:spcPts val="60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. /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/fubar/env/docker</a:t>
            </a:r>
          </a:p>
          <a:p>
            <a:pPr marL="400050" lvl="1" indent="0">
              <a:spcBef>
                <a:spcPts val="60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docker run --name config-service           \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-e SPRING_PROFILES_ACTIVE                \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-e CONFIG_PORT                           \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--network  fubar                         \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--ip '${CONFIG_HOST}'	                   \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--expose ${CONFIG_PORT}                  \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-v /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/fubar/log:/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/fubar/log         \ </a:t>
            </a:r>
            <a:r>
              <a:rPr lang="en-US" sz="1300" dirty="0">
                <a:latin typeface="Calibri" panose="020F0502020204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 mounting log directory</a:t>
            </a:r>
            <a:endParaRPr lang="en-US" sz="13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-v /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/fubar/repo:/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/fubar/repo       \ </a:t>
            </a:r>
            <a:r>
              <a:rPr lang="en-US" sz="1300" dirty="0">
                <a:latin typeface="Calibri" panose="020F0502020204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 mounting local Git repository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--cidfile /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/fubar/lock/config-service \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--rm                                     \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-t fubar/config-service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5098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Applications</a:t>
            </a:r>
            <a:br>
              <a:rPr lang="en-US" dirty="0"/>
            </a:br>
            <a:r>
              <a:rPr lang="en-US" sz="1800" dirty="0"/>
              <a:t>Spinning Things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Starting the eureka-service</a:t>
            </a:r>
          </a:p>
          <a:p>
            <a:pPr marL="400050" lvl="1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</a:p>
          <a:p>
            <a:pPr marL="400050" lvl="1" indent="0">
              <a:spcBef>
                <a:spcPts val="60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. /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/fubar/env/docker</a:t>
            </a:r>
          </a:p>
          <a:p>
            <a:pPr marL="400050" lvl="1" indent="0">
              <a:spcBef>
                <a:spcPts val="60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docker run --name eureka-service           \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-e SPRING_PROFILES_ACTIVE                \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-e CONFIG_URI                            \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-e EUREKA_PORT                           \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--network  fubar                         \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--ip '${EUREKA_HOST}'                    \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--expose ${EUREKA_PORT}                  \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-v /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/fubar/log:/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/fubar/log         \ </a:t>
            </a:r>
            <a:r>
              <a:rPr lang="en-US" sz="1300" dirty="0">
                <a:latin typeface="Calibri" panose="020F0502020204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 bind mount log directory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--cidfile /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/fubar/lock/eureka-service \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--rm                                     \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-t fubar/eureka-service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9245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Applications</a:t>
            </a:r>
            <a:br>
              <a:rPr lang="en-US" dirty="0"/>
            </a:br>
            <a:r>
              <a:rPr lang="en-US" sz="1800" dirty="0"/>
              <a:t>Spinning Things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869680" cy="3880773"/>
          </a:xfrm>
        </p:spPr>
        <p:txBody>
          <a:bodyPr>
            <a:normAutofit/>
          </a:bodyPr>
          <a:lstStyle/>
          <a:p>
            <a:r>
              <a:rPr lang="en-US" dirty="0"/>
              <a:t>Starting the purger-service</a:t>
            </a:r>
          </a:p>
          <a:p>
            <a:pPr marL="400050" lvl="1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</a:p>
          <a:p>
            <a:pPr marL="400050" lvl="1" indent="0">
              <a:spcBef>
                <a:spcPts val="60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. /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/fubar/env/docker</a:t>
            </a:r>
          </a:p>
          <a:p>
            <a:pPr marL="400050" lvl="1" indent="0">
              <a:spcBef>
                <a:spcPts val="60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docker run --name purger-service           \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-e SPRING_PROFILES_ACTIVE                \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-e CONFIG_URI                            \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-e EUREKA_URI                            \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-e PURGER_SERVICE_PORT                   \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--network  fubar                         \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--ip '${PURGER_SERVICE_HOST}'            \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--expose ${PURGER_SERVICE_PORT}          \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-v /mnt/gmpc:/mnt/gmpc                   \ </a:t>
            </a:r>
            <a:r>
              <a:rPr lang="en-US" sz="1300" dirty="0">
                <a:latin typeface="Calibri" panose="020F0502020204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 bind mount directory monitored for purging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-v /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/fubar/log:/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/fubar/log         \ </a:t>
            </a:r>
            <a:r>
              <a:rPr lang="en-US" sz="1300" dirty="0">
                <a:latin typeface="Calibri" panose="020F0502020204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 bind mount log directory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--cidfile /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/fubar/lock/purger-service \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--rm                                     \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-t fubar/purger-service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8001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Applications</a:t>
            </a:r>
            <a:br>
              <a:rPr lang="en-US" dirty="0"/>
            </a:br>
            <a:r>
              <a:rPr lang="en-US" sz="1800" dirty="0"/>
              <a:t>Spinning Things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686800" cy="3880773"/>
          </a:xfrm>
        </p:spPr>
        <p:txBody>
          <a:bodyPr>
            <a:normAutofit/>
          </a:bodyPr>
          <a:lstStyle/>
          <a:p>
            <a:r>
              <a:rPr lang="en-US" dirty="0"/>
              <a:t>Starting the purger-client</a:t>
            </a:r>
          </a:p>
          <a:p>
            <a:pPr marL="400050" lvl="1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</a:p>
          <a:p>
            <a:pPr marL="400050" lvl="1" indent="0">
              <a:spcBef>
                <a:spcPts val="60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. /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/fubar/env/docker</a:t>
            </a:r>
          </a:p>
          <a:p>
            <a:pPr marL="400050" lvl="1" indent="0">
              <a:spcBef>
                <a:spcPts val="60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docker run --name purger-client           \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-e SPRING_PROFILES_ACTIVE               \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-e CONFIG_URI                           \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-e EUREKA_URI                           \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-e PURGER_CLIENT_PORT                   \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--network  fubar                        \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--ip '${PURGER_CLIENT_HOST}'            \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--expose ${PURGER_CLIENT_PORT}          \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-v /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/fubar/log:/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/fubar/log        \ </a:t>
            </a:r>
            <a:r>
              <a:rPr lang="en-US" sz="1300" dirty="0">
                <a:latin typeface="Calibri" panose="020F0502020204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 bind mount log directory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--cidfile /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/fubar/lock/purger-client \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--rm                                    \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-t fubar/purger-client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1498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Applications</a:t>
            </a:r>
            <a:br>
              <a:rPr lang="en-US" dirty="0"/>
            </a:br>
            <a:r>
              <a:rPr lang="en-US" sz="1800" dirty="0"/>
              <a:t>Spinning Things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8"/>
            <a:ext cx="9509760" cy="42976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Inspecting running Docker containers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[jeff@shoebox spring-cloud]$ docker ps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CONTAINER ID   IMAGE                  COMMAND   CREATED           STATUS          PORTS      NAMES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9550bb9e004e   fubar/purger-client    "sh -c"   22 minutes ago    Up 21 minutes   8080/tcp   purger-client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fbb5f9faeeed   fubar/purger-service   "sh -c"   22 minutes ago    Up 22 minutes   8080/tcp   purger-service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d6e99e8a594a   fubar/eureka-service   "sh -c"   22 minutes ago    Up 22 minutes   8761/tcp   eureka-service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ec9402fbf92c   fubar/config-service   "sh -c"   23 minutes ago    Up 23 minutes   8888/tcp   config-service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[jeff@shoebox spring-cloud]$ ls -l 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/fubar/lock/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total 16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-rw-rw-r--. 1 jeff jeff 64 Nov 30 08:52 config-service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-rw-rw-r--. 1 jeff jeff 64 Nov 30 08:52 eureka-service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-rw-rw-r--. 1 jeff jeff 64 Nov 30 08:53 purger-client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-rw-rw-r--. 1 jeff jeff 64 Nov 30 08:53 purger-service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[jeff@shoebox spring-cloud]$ more 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/fubar/lock/config-service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ec9402fbf92c6e4f7893cca0727f441d8c1d9c77c3d1ac63dd83da12f8e09c1a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[jeff@shoebox spring-cloud]$ more 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/fubar/lock/eureka-service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d6e99e8a594a2968bc0c7255f316c57b2ffa769b4fc6b00bf2f94f2789324a27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[jeff@shoebox spring-cloud]$ more 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/fubar/lock/purger-service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fbb5f9faeeed1364b5b1dcab63177260a09b925e76119417f08173097032bc6a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[jeff@shoebox spring-cloud]$ more 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/fubar/lock/purger-client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9550bb9e004ea46781a424ce7c4be52fd011eaa0e98dc309732a375069d00f05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6914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Applications</a:t>
            </a:r>
            <a:br>
              <a:rPr lang="en-US" dirty="0"/>
            </a:br>
            <a:r>
              <a:rPr lang="en-US" sz="1800" dirty="0"/>
              <a:t>Spinning Things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8"/>
            <a:ext cx="9509760" cy="42976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Get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purger-service</a:t>
            </a:r>
            <a:r>
              <a:rPr lang="en-US" dirty="0"/>
              <a:t> properties 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/>
              <a:t> profile from the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config-service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[jeff@shoebox spring-cloud]$ curl http://192.168.1.2:8888/purger-service/docker | python -m json.tool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"label": "master",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"name": "purger-service",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"profiles": [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"docker"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"propertySources": [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"name": "file://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/fubar/repo/purger-service.properties",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"source":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"FILE_CLASS_EXTENSIONS": "postgres,archive",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"FILE_SYSTEM_NAME": "asp",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"FILE_SYSTEM_PATH": "/mnt/gmpc",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"PATH_EXTENSION_SIZE": "2",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"PROPERTY_FILE": "/etc/gmpc/conf/fileServiceConfig.json",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"PURGE_LIST_PAGE_SIZE": "2500",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"SCRIPT_LOCATION": "/etc/gmpc/bin/checkSpace.sh"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"state":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"version": "90f895f3fb1c47d89502a19de111c498b70cfe3b"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8733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</a:t>
            </a:r>
            <a:br>
              <a:rPr lang="en-US" dirty="0"/>
            </a:br>
            <a:r>
              <a:rPr lang="en-US" sz="1800" dirty="0"/>
              <a:t>Starters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Boot provides a set of convenient dependency descriptors, referred to as starters, to expedite development</a:t>
            </a:r>
          </a:p>
          <a:p>
            <a:pPr lvl="1"/>
            <a:r>
              <a:rPr lang="en-US" dirty="0"/>
              <a:t>All Spring Boot starters follow a similar naming pattern;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spring-boot-starter-*</a:t>
            </a:r>
            <a:r>
              <a:rPr lang="en-US" dirty="0"/>
              <a:t>, where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 is a particular type of application</a:t>
            </a:r>
          </a:p>
          <a:p>
            <a:pPr lvl="1"/>
            <a:r>
              <a:rPr lang="en-US" dirty="0"/>
              <a:t>List of Spring Boot starters used during prototyping</a:t>
            </a:r>
          </a:p>
          <a:p>
            <a:pPr lvl="2"/>
            <a:r>
              <a:rPr lang="en-US" dirty="0"/>
              <a:t>spring-boot-starter-actuator: provides production ready features to help monitor and manage Spring Boot applications</a:t>
            </a:r>
          </a:p>
          <a:p>
            <a:pPr lvl="2"/>
            <a:r>
              <a:rPr lang="en-US" dirty="0"/>
              <a:t>spring-boot-starter-jdbc: Incorporate Tomcat JDBC connection pool for JDBC usage</a:t>
            </a:r>
          </a:p>
          <a:p>
            <a:pPr lvl="2"/>
            <a:r>
              <a:rPr lang="en-US" dirty="0"/>
              <a:t>spring-boot-starter-test: facilitates testing of Spring Boot applications with libraries including JUnit, Hamcrest and Mockito</a:t>
            </a:r>
          </a:p>
          <a:p>
            <a:pPr lvl="2"/>
            <a:r>
              <a:rPr lang="en-US" dirty="0"/>
              <a:t>spring-boot-starter-web: support for RESTful application development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5076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Applications</a:t>
            </a:r>
            <a:br>
              <a:rPr lang="en-US" dirty="0"/>
            </a:br>
            <a:r>
              <a:rPr lang="en-US" sz="1800" dirty="0"/>
              <a:t>Spinning Things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8"/>
            <a:ext cx="9509760" cy="429768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Get health status of the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eureka-service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[jeff@shoebox spring-cloud]$ curl http://192.168.1.3:8761/health | python -m json.tool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"description": "Spring Cloud Eureka Discovery Client",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"discoveryComposite":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"description": "Spring Cloud Eureka Discovery Client",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"discoveryClient":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"description": "Spring Cloud Eureka Discovery Client",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"services": [],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"status": "UP"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"eureka":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"applications": {},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"description": "Remote status from Eureka server",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"status": "UNKNOWN"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"status": "UP"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"diskSpace":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"free": 10480492544,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"status": "UP",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"threshold": 10485760,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"total": 10725883904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"hystrix":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"status": "UP"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"refreshScope":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"status": "UP"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"status": "UP"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95733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Applications</a:t>
            </a:r>
            <a:br>
              <a:rPr lang="en-US" dirty="0"/>
            </a:br>
            <a:r>
              <a:rPr lang="en-US" sz="1800" dirty="0"/>
              <a:t>Spinning Things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8"/>
            <a:ext cx="9509760" cy="438912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Get metrics from the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eureka-service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[jeff@shoebox spring-cloud]$ curl  http://192.168.1.3:8761/metrics | python -m json.tool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"classes": 10067,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"classes.loaded": 10067,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"classes.unloaded": 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"gauge.servo.localregistrysize": 1,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"gauge.servo.numofelementsininstancecache": 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"gauge.servo.numofrenewsinlastmin": 4,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"gauge.servo.numofrenewsperminthreshold": 3,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"gauge.servo.numofreplicationsinlastmin": 2,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"gauge.servo.response.eureka.apps.delta": 1.0,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"gauge.servo.response.eureka.apps.purger-service": 351.0,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"gauge.servo.response.eureka.apps.purger-service.fbb5f9faeeed:purger-service:8080": 4.0,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"gauge.servo.response.eureka.apps.root": 4.0,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"mem": 1318570,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"mem.free": 551764,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"nonheap": 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"nonheap.committed": 75920,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"nonheap.init": 2496,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"nonheap.used": 74411,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"processors": 2,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"systemload.average": 0.06,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"threads": 54,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"threads.daemon": 52,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"threads.peak": 54,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"threads.totalStarted": 62,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"uptime": 2667137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7757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Applications</a:t>
            </a:r>
            <a:br>
              <a:rPr lang="en-US" dirty="0"/>
            </a:br>
            <a:r>
              <a:rPr lang="en-US" sz="1800" dirty="0"/>
              <a:t>Spinning Things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8"/>
            <a:ext cx="8686800" cy="4389120"/>
          </a:xfrm>
        </p:spPr>
        <p:txBody>
          <a:bodyPr>
            <a:normAutofit/>
          </a:bodyPr>
          <a:lstStyle/>
          <a:p>
            <a:r>
              <a:rPr lang="en-US" dirty="0"/>
              <a:t>Invoking the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purger-client</a:t>
            </a:r>
            <a:r>
              <a:rPr lang="en-US" dirty="0"/>
              <a:t>’s RESTful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purge</a:t>
            </a:r>
            <a:r>
              <a:rPr lang="en-US" sz="1600" dirty="0"/>
              <a:t> </a:t>
            </a:r>
            <a:r>
              <a:rPr lang="en-US" dirty="0"/>
              <a:t>endpoint</a:t>
            </a:r>
          </a:p>
          <a:p>
            <a:pPr marL="40005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[jeff@shoebox spring-cloud]$ curl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http://192.168.1.5:8080/purge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Lifecycle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purge-client</a:t>
            </a:r>
            <a:r>
              <a:rPr lang="en-US" dirty="0"/>
              <a:t> obtains it’s configuration from the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config-service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purge-client</a:t>
            </a:r>
            <a:r>
              <a:rPr lang="en-US" dirty="0"/>
              <a:t> discovers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purge-service</a:t>
            </a:r>
            <a:r>
              <a:rPr lang="en-US" dirty="0"/>
              <a:t> from the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eureka-service</a:t>
            </a:r>
            <a:r>
              <a:rPr lang="en-US" dirty="0"/>
              <a:t> registry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purge-client</a:t>
            </a:r>
            <a:r>
              <a:rPr lang="en-US" dirty="0"/>
              <a:t> constructs a feign client of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purge-service</a:t>
            </a:r>
            <a:r>
              <a:rPr lang="en-US" dirty="0"/>
              <a:t> interface based on the  service instance information obtain from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eureka-service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purger-client</a:t>
            </a:r>
            <a:r>
              <a:rPr lang="en-US" dirty="0"/>
              <a:t>’s RESTful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purge</a:t>
            </a:r>
            <a:r>
              <a:rPr lang="en-US" dirty="0"/>
              <a:t> endpoint wraps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purge</a:t>
            </a:r>
            <a:r>
              <a:rPr lang="en-US" dirty="0"/>
              <a:t> operation of the feign client</a:t>
            </a:r>
          </a:p>
          <a:p>
            <a:pPr lvl="2"/>
            <a:r>
              <a:rPr lang="en-US" dirty="0"/>
              <a:t>i.e.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purger-client</a:t>
            </a:r>
            <a:r>
              <a:rPr lang="en-US" dirty="0"/>
              <a:t>’s RESTful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purge</a:t>
            </a:r>
            <a:r>
              <a:rPr lang="en-US" dirty="0"/>
              <a:t> endpoint invokes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purger-services</a:t>
            </a:r>
            <a:r>
              <a:rPr lang="en-US" dirty="0"/>
              <a:t>’ RESTful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purge</a:t>
            </a:r>
            <a:r>
              <a:rPr lang="en-US" dirty="0"/>
              <a:t> endpoint</a:t>
            </a:r>
          </a:p>
        </p:txBody>
      </p:sp>
    </p:spTree>
    <p:extLst>
      <p:ext uri="{BB962C8B-B14F-4D97-AF65-F5344CB8AC3E}">
        <p14:creationId xmlns:p14="http://schemas.microsoft.com/office/powerpoint/2010/main" val="38111596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FOSS</a:t>
            </a:r>
            <a:br>
              <a:rPr lang="en-US" dirty="0"/>
            </a:br>
            <a:r>
              <a:rPr lang="en-US" sz="1800" dirty="0"/>
              <a:t>What have I been using?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Ansible v2.2.0.0</a:t>
            </a:r>
          </a:p>
          <a:p>
            <a:r>
              <a:rPr lang="en-US" dirty="0"/>
              <a:t>Apache Maven v3.3.9</a:t>
            </a:r>
          </a:p>
          <a:p>
            <a:r>
              <a:rPr lang="en-US" dirty="0"/>
              <a:t>CentOS v7.2.1511</a:t>
            </a:r>
          </a:p>
          <a:p>
            <a:pPr lvl="1"/>
            <a:r>
              <a:rPr lang="en-US" dirty="0"/>
              <a:t>Kernel 3.10.0-327.36.3.el7.x86_64</a:t>
            </a:r>
          </a:p>
          <a:p>
            <a:r>
              <a:rPr lang="en-US" dirty="0"/>
              <a:t>Docker v18.09</a:t>
            </a:r>
          </a:p>
          <a:p>
            <a:r>
              <a:rPr lang="en-US" dirty="0"/>
              <a:t>Eclipse Neon J2EE (v4.61)</a:t>
            </a:r>
          </a:p>
          <a:p>
            <a:pPr lvl="1"/>
            <a:r>
              <a:rPr lang="en-US" dirty="0"/>
              <a:t>Installed plugins: EGit, FindBugs, JBoss Tools, Maven, and Spring IDE Tools</a:t>
            </a:r>
          </a:p>
          <a:p>
            <a:r>
              <a:rPr lang="en-US" dirty="0"/>
              <a:t>OpenJDK v1.8.0_111</a:t>
            </a:r>
          </a:p>
          <a:p>
            <a:r>
              <a:rPr lang="en-US" dirty="0"/>
              <a:t>Vagrant 1.8.7</a:t>
            </a:r>
          </a:p>
          <a:p>
            <a:pPr lvl="1"/>
            <a:r>
              <a:rPr lang="en-US" dirty="0"/>
              <a:t>Installed plugins: vagrant-hostsupdater v1.0.2, vagrant-proxyconf v1.5.2, </a:t>
            </a:r>
            <a:br>
              <a:rPr lang="en-US" dirty="0"/>
            </a:br>
            <a:r>
              <a:rPr lang="en-US" dirty="0"/>
              <a:t>vagrant-share v1.1.6, and vagrant-vbguest v0.13.0</a:t>
            </a:r>
          </a:p>
          <a:p>
            <a:r>
              <a:rPr lang="en-US" dirty="0"/>
              <a:t>VirtualBox v5.1.10</a:t>
            </a:r>
          </a:p>
        </p:txBody>
      </p:sp>
    </p:spTree>
    <p:extLst>
      <p:ext uri="{BB962C8B-B14F-4D97-AF65-F5344CB8AC3E}">
        <p14:creationId xmlns:p14="http://schemas.microsoft.com/office/powerpoint/2010/main" val="31727235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  <a:br>
              <a:rPr lang="en-US" dirty="0"/>
            </a:br>
            <a:r>
              <a:rPr lang="en-US" sz="1800" dirty="0"/>
              <a:t>compile/runtime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IO BOMs introduce a significant number of project dependencies</a:t>
            </a:r>
          </a:p>
          <a:p>
            <a:pPr lvl="1"/>
            <a:r>
              <a:rPr lang="en-US" dirty="0"/>
              <a:t>Prototype project consists of 197 compile/runtime dependencies, mainly attributed to artifacts brought in from:</a:t>
            </a:r>
          </a:p>
          <a:p>
            <a:pPr lvl="2"/>
            <a:r>
              <a:rPr lang="en-US" dirty="0"/>
              <a:t>org.springframework.boot: spring-boot-starter-parent: 2.1.5.RELEASE</a:t>
            </a:r>
          </a:p>
          <a:p>
            <a:pPr lvl="2"/>
            <a:r>
              <a:rPr lang="en-US" dirty="0"/>
              <a:t>org.springframework.cloud: spring-cloud-dependencies:Greenwich.SR1</a:t>
            </a:r>
          </a:p>
        </p:txBody>
      </p:sp>
    </p:spTree>
    <p:extLst>
      <p:ext uri="{BB962C8B-B14F-4D97-AF65-F5344CB8AC3E}">
        <p14:creationId xmlns:p14="http://schemas.microsoft.com/office/powerpoint/2010/main" val="3854983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Cloud</a:t>
            </a:r>
            <a:br>
              <a:rPr lang="en-US" dirty="0"/>
            </a:br>
            <a:r>
              <a:rPr lang="en-US" sz="1800" dirty="0"/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114800"/>
          </a:xfrm>
        </p:spPr>
        <p:txBody>
          <a:bodyPr>
            <a:normAutofit/>
          </a:bodyPr>
          <a:lstStyle/>
          <a:p>
            <a:r>
              <a:rPr lang="en-US" dirty="0"/>
              <a:t>Spring Cloud builds on Spring Boot by providing a libraries that enhance the behavior of an application when added to the classpath; such as:</a:t>
            </a:r>
          </a:p>
          <a:p>
            <a:pPr lvl="1"/>
            <a:r>
              <a:rPr lang="en-US" dirty="0"/>
              <a:t>configuration management</a:t>
            </a:r>
          </a:p>
          <a:p>
            <a:pPr lvl="1"/>
            <a:r>
              <a:rPr lang="en-US" dirty="0"/>
              <a:t>service discovery</a:t>
            </a:r>
          </a:p>
          <a:p>
            <a:pPr lvl="1"/>
            <a:r>
              <a:rPr lang="en-US" dirty="0"/>
              <a:t>circuit breakers</a:t>
            </a:r>
          </a:p>
          <a:p>
            <a:pPr lvl="1"/>
            <a:r>
              <a:rPr lang="en-US" dirty="0"/>
              <a:t>intelligent routing</a:t>
            </a:r>
          </a:p>
          <a:p>
            <a:pPr lvl="1"/>
            <a:r>
              <a:rPr lang="en-US" dirty="0"/>
              <a:t>micro-proxy</a:t>
            </a:r>
          </a:p>
          <a:p>
            <a:pPr lvl="1"/>
            <a:r>
              <a:rPr lang="en-US" dirty="0"/>
              <a:t>control bus</a:t>
            </a:r>
          </a:p>
          <a:p>
            <a:pPr lvl="1"/>
            <a:r>
              <a:rPr lang="en-US" dirty="0"/>
              <a:t>distributed sessions</a:t>
            </a:r>
          </a:p>
          <a:p>
            <a:pPr lvl="1"/>
            <a:r>
              <a:rPr lang="en-US" dirty="0"/>
              <a:t>cluster state</a:t>
            </a:r>
          </a:p>
        </p:txBody>
      </p:sp>
    </p:spTree>
    <p:extLst>
      <p:ext uri="{BB962C8B-B14F-4D97-AF65-F5344CB8AC3E}">
        <p14:creationId xmlns:p14="http://schemas.microsoft.com/office/powerpoint/2010/main" val="1554368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Cloud</a:t>
            </a:r>
            <a:br>
              <a:rPr lang="en-US" dirty="0"/>
            </a:br>
            <a:r>
              <a:rPr lang="en-US" sz="1800" dirty="0"/>
              <a:t>Starters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114800"/>
          </a:xfrm>
        </p:spPr>
        <p:txBody>
          <a:bodyPr>
            <a:normAutofit/>
          </a:bodyPr>
          <a:lstStyle/>
          <a:p>
            <a:r>
              <a:rPr lang="en-US" dirty="0"/>
              <a:t>Spring Cloud provides a set of convenient dependency descriptors to expedite development</a:t>
            </a:r>
          </a:p>
          <a:p>
            <a:pPr lvl="1"/>
            <a:r>
              <a:rPr lang="en-US" dirty="0"/>
              <a:t>All Spring Could starters follow a similar naming pattern; </a:t>
            </a:r>
            <a:br>
              <a:rPr lang="en-US" dirty="0"/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spring-cloud-starter-*</a:t>
            </a:r>
            <a:r>
              <a:rPr lang="en-US" dirty="0"/>
              <a:t>, where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 is a particular type of application</a:t>
            </a:r>
          </a:p>
          <a:p>
            <a:pPr lvl="1"/>
            <a:r>
              <a:rPr lang="en-US" dirty="0"/>
              <a:t>List of Spring Boot starters used during prototyping</a:t>
            </a:r>
          </a:p>
          <a:p>
            <a:pPr lvl="2"/>
            <a:r>
              <a:rPr lang="en-US" dirty="0"/>
              <a:t>spring-cloud-starter-config: Client side support of externalized configuration</a:t>
            </a:r>
          </a:p>
          <a:p>
            <a:pPr lvl="2"/>
            <a:r>
              <a:rPr lang="en-US" dirty="0"/>
              <a:t>spring-cloud-starter-eureka: Client side support of Netflix’s service registry</a:t>
            </a:r>
          </a:p>
          <a:p>
            <a:pPr lvl="2"/>
            <a:r>
              <a:rPr lang="en-US" dirty="0"/>
              <a:t>spring-cloud-starter-eureka-server: Server side support of Netflix’s service registry</a:t>
            </a:r>
            <a:endParaRPr lang="en-US" u="sng" dirty="0"/>
          </a:p>
          <a:p>
            <a:pPr lvl="2"/>
            <a:r>
              <a:rPr lang="en-US" dirty="0"/>
              <a:t>spring-cloud-starter-feign: Incorporate Netflix’s declarative web service client</a:t>
            </a:r>
          </a:p>
          <a:p>
            <a:pPr lvl="2"/>
            <a:r>
              <a:rPr lang="en-US" dirty="0"/>
              <a:t>spring-cloud-starter-hystrix: Incorporate Netflix’s circuit breaker service</a:t>
            </a:r>
          </a:p>
          <a:p>
            <a:pPr lvl="2"/>
            <a:r>
              <a:rPr lang="en-US" dirty="0"/>
              <a:t>spring-cloud-starter-hystrix-dashboard: Provide dashboard for monitoring health of hystrix services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63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Cloud</a:t>
            </a:r>
            <a:br>
              <a:rPr lang="en-US" dirty="0"/>
            </a:br>
            <a:r>
              <a:rPr lang="en-US" sz="1800" dirty="0"/>
              <a:t>Config First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4805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Default for any application having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spring-cloud-config-client </a:t>
            </a:r>
            <a:r>
              <a:rPr lang="en-US" dirty="0"/>
              <a:t>on the classpath</a:t>
            </a:r>
          </a:p>
          <a:p>
            <a:pPr lvl="1"/>
            <a:r>
              <a:rPr lang="en-US" dirty="0"/>
              <a:t>When a config client starts up it binds to the config server via the bootstrap configuration property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spring.cloud.config.uri</a:t>
            </a:r>
            <a:r>
              <a:rPr lang="en-US" dirty="0"/>
              <a:t> and initializes Spring’s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Environment</a:t>
            </a:r>
            <a:r>
              <a:rPr lang="en-US" dirty="0"/>
              <a:t> with the remote property sources</a:t>
            </a:r>
          </a:p>
          <a:p>
            <a:pPr lvl="1"/>
            <a:r>
              <a:rPr lang="en-US" dirty="0"/>
              <a:t>All client applications that want to consume the config server must have a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bootstrap.yml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 config client can be configured to retry a config server connection</a:t>
            </a:r>
          </a:p>
          <a:p>
            <a:pPr lvl="1"/>
            <a:r>
              <a:rPr lang="en-US" dirty="0"/>
              <a:t>Requires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spring-retry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spring-boot-starter-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aop</a:t>
            </a:r>
            <a:r>
              <a:rPr lang="en-US" dirty="0"/>
              <a:t> on classpath</a:t>
            </a:r>
          </a:p>
          <a:p>
            <a:pPr lvl="1"/>
            <a:r>
              <a:rPr lang="en-US" dirty="0"/>
              <a:t>Requires setting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spring.cloud.config.failFast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true</a:t>
            </a:r>
            <a:r>
              <a:rPr lang="en-US" dirty="0"/>
              <a:t> in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bootstrap.yml</a:t>
            </a:r>
          </a:p>
          <a:p>
            <a:pPr lvl="1"/>
            <a:r>
              <a:rPr lang="en-US" dirty="0"/>
              <a:t>Can configure retry behavior using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spring.cloud.config.retry.*</a:t>
            </a:r>
            <a:r>
              <a:rPr lang="en-US" dirty="0"/>
              <a:t> configuration properties in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bootstrap.yml</a:t>
            </a:r>
            <a:endParaRPr lang="en-US" sz="1400" dirty="0"/>
          </a:p>
          <a:p>
            <a:pPr lvl="2"/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initialInterval</a:t>
            </a:r>
            <a:r>
              <a:rPr lang="en-US" dirty="0"/>
              <a:t> - initial retry interval in milliseconds (default of 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/>
              <a:t>)</a:t>
            </a:r>
          </a:p>
          <a:p>
            <a:pPr lvl="2"/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multiplier</a:t>
            </a:r>
            <a:r>
              <a:rPr lang="en-US" dirty="0"/>
              <a:t> - multiplier for next interval (default of 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1.1</a:t>
            </a:r>
            <a:r>
              <a:rPr lang="en-US" dirty="0"/>
              <a:t>)</a:t>
            </a:r>
          </a:p>
          <a:p>
            <a:pPr lvl="2"/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maxInterval</a:t>
            </a:r>
            <a:r>
              <a:rPr lang="en-US" dirty="0"/>
              <a:t> - maximum interval for back-off in milliseconds (default of 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2000</a:t>
            </a:r>
            <a:r>
              <a:rPr lang="en-US" dirty="0"/>
              <a:t>)</a:t>
            </a:r>
          </a:p>
          <a:p>
            <a:pPr lvl="2"/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maxAttempts</a:t>
            </a:r>
            <a:r>
              <a:rPr lang="en-US" dirty="0"/>
              <a:t> - maximum number of attempts (default of 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dirty="0"/>
              <a:t>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43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Cloud</a:t>
            </a:r>
            <a:br>
              <a:rPr lang="en-US" dirty="0"/>
            </a:br>
            <a:r>
              <a:rPr lang="en-US" sz="1800" dirty="0"/>
              <a:t>Discovery First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480560"/>
          </a:xfrm>
        </p:spPr>
        <p:txBody>
          <a:bodyPr>
            <a:normAutofit/>
          </a:bodyPr>
          <a:lstStyle/>
          <a:p>
            <a:r>
              <a:rPr lang="en-US" dirty="0"/>
              <a:t>Register the config server with a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DiscoveryService</a:t>
            </a:r>
            <a:r>
              <a:rPr lang="en-US" dirty="0"/>
              <a:t> such as Spring Cloud Netflix</a:t>
            </a:r>
          </a:p>
          <a:p>
            <a:pPr lvl="1"/>
            <a:r>
              <a:rPr lang="en-US" dirty="0"/>
              <a:t>Provides flexibility for config server to change its co-ordinates, as long as the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DiscoveryService</a:t>
            </a:r>
            <a:r>
              <a:rPr lang="en-US" dirty="0"/>
              <a:t> has a </a:t>
            </a:r>
            <a:r>
              <a:rPr lang="en-US" i="1" dirty="0"/>
              <a:t>well-known</a:t>
            </a:r>
            <a:r>
              <a:rPr lang="en-US" dirty="0"/>
              <a:t> location</a:t>
            </a:r>
          </a:p>
          <a:p>
            <a:pPr lvl="1"/>
            <a:r>
              <a:rPr lang="en-US" dirty="0"/>
              <a:t>Costs an extra network round trip on start up (for each config client) to locate the config server registration</a:t>
            </a:r>
          </a:p>
          <a:p>
            <a:r>
              <a:rPr lang="en-US" dirty="0"/>
              <a:t>Configure config clients to use the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DiscoveryService</a:t>
            </a:r>
            <a:r>
              <a:rPr lang="en-US" dirty="0"/>
              <a:t> to locate the config server</a:t>
            </a:r>
          </a:p>
          <a:p>
            <a:pPr lvl="1"/>
            <a:r>
              <a:rPr lang="en-US" dirty="0"/>
              <a:t>Requires defining a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bootstrap.yml</a:t>
            </a:r>
            <a:r>
              <a:rPr lang="en-US" sz="1400" dirty="0"/>
              <a:t> for each config client </a:t>
            </a:r>
            <a:r>
              <a:rPr lang="en-US" sz="1500" dirty="0"/>
              <a:t>with the following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2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spring.cloud.config.discovery.enabled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true </a:t>
            </a:r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/>
              <a:t>(default "false")</a:t>
            </a:r>
          </a:p>
          <a:p>
            <a:pPr lvl="2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spring.cloud.config.discovery.serviceId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&lt;</a:t>
            </a:r>
            <a: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config server server’s service 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2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eureka.client.serviceUrl.defaultZone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&lt;</a:t>
            </a:r>
            <a: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eureka server </a:t>
            </a:r>
            <a:r>
              <a:rPr lang="en-US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88767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Cloud</a:t>
            </a:r>
            <a:br>
              <a:rPr lang="en-US" dirty="0"/>
            </a:br>
            <a:r>
              <a:rPr lang="en-US" sz="2000" dirty="0"/>
              <a:t>Locating Remote Configuration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8"/>
            <a:ext cx="8595360" cy="4114800"/>
          </a:xfrm>
        </p:spPr>
        <p:txBody>
          <a:bodyPr>
            <a:normAutofit/>
          </a:bodyPr>
          <a:lstStyle/>
          <a:p>
            <a:r>
              <a:rPr lang="en-US" dirty="0"/>
              <a:t>The config service serves property sources from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/{name}/{profile}/{label}</a:t>
            </a:r>
          </a:p>
          <a:p>
            <a:r>
              <a:rPr lang="en-US" dirty="0"/>
              <a:t>The default bindings in the client app are: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/>
              <a:t> =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${spring.application.name}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profile</a:t>
            </a:r>
            <a:r>
              <a:rPr lang="en-US" dirty="0"/>
              <a:t> =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${spring.profiles.active}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dirty="0"/>
              <a:t> = 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endParaRPr lang="en-US" sz="1800" i="1" dirty="0"/>
          </a:p>
          <a:p>
            <a:r>
              <a:rPr lang="en-US" dirty="0"/>
              <a:t>Bindings can be overridden in client by setting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spring.cloud.config.*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where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 is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/>
              <a:t>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profile</a:t>
            </a:r>
            <a:r>
              <a:rPr lang="en-US" dirty="0"/>
              <a:t> or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label </a:t>
            </a:r>
            <a:r>
              <a:rPr lang="en-US" dirty="0"/>
              <a:t>defined in client’s configuration </a:t>
            </a:r>
          </a:p>
          <a:p>
            <a:r>
              <a:rPr lang="en-US" dirty="0"/>
              <a:t>The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dirty="0"/>
              <a:t> is useful for rolling back to previous versions of configuration</a:t>
            </a:r>
          </a:p>
          <a:p>
            <a:r>
              <a:rPr lang="en-US" sz="1600" dirty="0"/>
              <a:t>The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dirty="0"/>
              <a:t> can be provided as a comma-separated list, in which case the items in the list are tried on-by-one until one succeeds</a:t>
            </a:r>
          </a:p>
          <a:p>
            <a:pPr lvl="1"/>
            <a:r>
              <a:rPr lang="en-US" dirty="0"/>
              <a:t>such as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spring.cloud.config.label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myfeature,master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5161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3823</TotalTime>
  <Words>4956</Words>
  <Application>Microsoft Macintosh PowerPoint</Application>
  <PresentationFormat>Widescreen</PresentationFormat>
  <Paragraphs>694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Courier New</vt:lpstr>
      <vt:lpstr>Trebuchet MS</vt:lpstr>
      <vt:lpstr>Wingdings</vt:lpstr>
      <vt:lpstr>Wingdings 3</vt:lpstr>
      <vt:lpstr>Facet</vt:lpstr>
      <vt:lpstr>Spring Boot</vt:lpstr>
      <vt:lpstr>Spring Boot What is it?</vt:lpstr>
      <vt:lpstr>Spring Boot Dependency Management</vt:lpstr>
      <vt:lpstr>Spring Boot Starters</vt:lpstr>
      <vt:lpstr>Spring Cloud What is it?</vt:lpstr>
      <vt:lpstr>Spring Cloud Starters</vt:lpstr>
      <vt:lpstr>Spring Cloud Config First Bootstrap</vt:lpstr>
      <vt:lpstr>Spring Cloud Discovery First Bootstrap</vt:lpstr>
      <vt:lpstr>Spring Cloud Locating Remote Configuration Resources</vt:lpstr>
      <vt:lpstr>Docker What is it?</vt:lpstr>
      <vt:lpstr>Docker Dockerfile</vt:lpstr>
      <vt:lpstr>Docker Command Line Interface (CLI)</vt:lpstr>
      <vt:lpstr>Docker Command Line Interface (CLI)</vt:lpstr>
      <vt:lpstr>Docker CLI docker run Options</vt:lpstr>
      <vt:lpstr>Docker CLI docker run Options</vt:lpstr>
      <vt:lpstr>Maven</vt:lpstr>
      <vt:lpstr>Maven Spring Boot: Inheriting the starter parent</vt:lpstr>
      <vt:lpstr>Maven Spring Boot: Without inheriting the parent POM </vt:lpstr>
      <vt:lpstr>Maven Spring Cloud</vt:lpstr>
      <vt:lpstr>Maven Spring Boot Plugin</vt:lpstr>
      <vt:lpstr>Maven Docker Plugin</vt:lpstr>
      <vt:lpstr>Maven Docker Plugin Configuration</vt:lpstr>
      <vt:lpstr>Project Structure spring-cloud</vt:lpstr>
      <vt:lpstr>Project Structure config-service</vt:lpstr>
      <vt:lpstr>Project Structure eureka-service</vt:lpstr>
      <vt:lpstr>Project Structure purger-client</vt:lpstr>
      <vt:lpstr>Project Structure purger-service</vt:lpstr>
      <vt:lpstr>Interaction Diagram Purge Filesystem</vt:lpstr>
      <vt:lpstr>Spring Boot Applications Building</vt:lpstr>
      <vt:lpstr>Spring Boot Applications Generated Artifacts</vt:lpstr>
      <vt:lpstr>Spring Boot Applications Anatomy of an über JAR </vt:lpstr>
      <vt:lpstr>Spring Boot Applications Dockerized</vt:lpstr>
      <vt:lpstr>Spring Boot Applications Spinning Things Up</vt:lpstr>
      <vt:lpstr>Spring Boot Applications Spinning Things Up</vt:lpstr>
      <vt:lpstr>Spring Boot Applications Spinning Things Up</vt:lpstr>
      <vt:lpstr>Spring Boot Applications Spinning Things Up</vt:lpstr>
      <vt:lpstr>Spring Boot Applications Spinning Things Up</vt:lpstr>
      <vt:lpstr>Spring Boot Applications Spinning Things Up</vt:lpstr>
      <vt:lpstr>Spring Boot Applications Spinning Things Up</vt:lpstr>
      <vt:lpstr>Spring Boot Applications Spinning Things Up</vt:lpstr>
      <vt:lpstr>Spring Boot Applications Spinning Things Up</vt:lpstr>
      <vt:lpstr>Spring Boot Applications Spinning Things Up</vt:lpstr>
      <vt:lpstr>FOSS What have I been using?</vt:lpstr>
      <vt:lpstr>Dependencies compile/runtime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Edwards</dc:creator>
  <cp:lastModifiedBy>Jeff Edwards</cp:lastModifiedBy>
  <cp:revision>337</cp:revision>
  <cp:lastPrinted>2016-11-07T20:19:06Z</cp:lastPrinted>
  <dcterms:created xsi:type="dcterms:W3CDTF">2016-11-06T17:49:19Z</dcterms:created>
  <dcterms:modified xsi:type="dcterms:W3CDTF">2019-06-19T04:21:17Z</dcterms:modified>
</cp:coreProperties>
</file>