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60b1333b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60b1333b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79877161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79877161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figure out the sale price of a house and how we can best profit from the sale of a house. We can do this by finding out the top predictors for the price of a house. If we find out the top predictors of the house, we can perform changes to the house at a price for a profit.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82a8e875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82a8e875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t>
            </a:r>
            <a:r>
              <a:rPr lang="en"/>
              <a:t>accurate</a:t>
            </a:r>
            <a:r>
              <a:rPr lang="en"/>
              <a:t> linear regression model will help determine the price of a property. This in turn will give us a higher return on investment.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Understanding which predictors are more important gives us a clear direction in how we proceed with modifying a house.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60b1333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60b1333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dataset was derived from King’s County WA sale price of homes from 2014-2015.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multivariate linear regression was performed on several variables. There was a combination of categorical and continuous variables. The categorical variables were one hot encoded. Th continuous variables had log transformations, a minmax scaler, and k-means clustering for longitude and latitude.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60b1333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60b1333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this graph we have a depiction of the linear regression model using one predictor, the entire square footage of the property. The model highlights a high accuracy with the linear regression fit nearly on the same slope.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60b1333b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60b1333b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more predictor we can take a look at is the square footage above ground. The model shows a high accuracy showing the True and predicted values of the sale price at similar values.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60b1333b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60b1333b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top predictors that have a positive influence on the sale price of the house.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most important variables to determine the sale price of the house is the total square footage, square footage of the basement, above ground and the location. The square footage above the ground floor has the single highest coefficient which will allow house modifications.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location of the property also ties into whether the house is more valuable or not. Using the latitude and longitude of the properties, 2 clusters were found to influence the sale price of a house. We can not change the location of the house, but keep in mind that fixing a house in different locations may lead to higher profit margins.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condition of the property and the amount of bathrooms the property had influenced the price of the house.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coefficients show an increasing value with respect to its categories. You see the bathrooms have a rising effect but there is a dropoff once you hit 8 bathrooms.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60b1333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60b1333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recommend we buy property that only have a ground floor or has minimal square footage above ground. We can build a second or multiple floors to increase the square footage above ground. We can also increase the amount of bathrooms there are in the property. The property should also be in tip top condition. Houses in poor condition sold for less.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60b1333b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60b1333b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 like to take a look at the variance of the sale price by location. Maybe it might be better to focus on houses with lower sales price or higher sales price with higher margins. A bigger dataset will also be helpful.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3375" y="1183275"/>
            <a:ext cx="85206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King’s County Sale Price Prediction</a:t>
            </a:r>
            <a:endParaRPr sz="48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Jeffery Rosario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ph idx="1" type="body"/>
          </p:nvPr>
        </p:nvSpPr>
        <p:spPr>
          <a:xfrm>
            <a:off x="727650" y="204862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5500">
                <a:solidFill>
                  <a:schemeClr val="dk2"/>
                </a:solidFill>
                <a:latin typeface="Raleway"/>
                <a:ea typeface="Raleway"/>
                <a:cs typeface="Raleway"/>
                <a:sym typeface="Raleway"/>
              </a:rPr>
              <a:t>THANK YOU</a:t>
            </a:r>
            <a:endParaRPr sz="4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3" name="Google Shape;93;p14"/>
          <p:cNvSpPr txBox="1"/>
          <p:nvPr>
            <p:ph idx="1" type="body"/>
          </p:nvPr>
        </p:nvSpPr>
        <p:spPr>
          <a:xfrm>
            <a:off x="729450" y="2078850"/>
            <a:ext cx="7688700" cy="184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Sale Price </a:t>
            </a:r>
            <a:endParaRPr sz="1900"/>
          </a:p>
          <a:p>
            <a:pPr indent="0" lvl="0" marL="0" rtl="0" algn="l">
              <a:spcBef>
                <a:spcPts val="1600"/>
              </a:spcBef>
              <a:spcAft>
                <a:spcPts val="0"/>
              </a:spcAft>
              <a:buNone/>
            </a:pPr>
            <a:r>
              <a:rPr lang="en" sz="1900"/>
              <a:t>Accurate linear regression models </a:t>
            </a:r>
            <a:endParaRPr sz="1900"/>
          </a:p>
          <a:p>
            <a:pPr indent="0" lvl="0" marL="0" rtl="0" algn="l">
              <a:spcBef>
                <a:spcPts val="1600"/>
              </a:spcBef>
              <a:spcAft>
                <a:spcPts val="0"/>
              </a:spcAft>
              <a:buNone/>
            </a:pPr>
            <a:r>
              <a:rPr lang="en" sz="1900"/>
              <a:t>House modifications</a:t>
            </a:r>
            <a:endParaRPr sz="1900"/>
          </a:p>
          <a:p>
            <a:pPr indent="0" lvl="0" marL="0" rtl="0" algn="l">
              <a:spcBef>
                <a:spcPts val="1600"/>
              </a:spcBef>
              <a:spcAft>
                <a:spcPts val="0"/>
              </a:spcAft>
              <a:buNone/>
            </a:pPr>
            <a:r>
              <a:t/>
            </a:r>
            <a:endParaRPr sz="19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Value</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Accurate Sale Price </a:t>
            </a:r>
            <a:endParaRPr sz="1900"/>
          </a:p>
          <a:p>
            <a:pPr indent="0" lvl="0" marL="0" rtl="0" algn="l">
              <a:spcBef>
                <a:spcPts val="1600"/>
              </a:spcBef>
              <a:spcAft>
                <a:spcPts val="0"/>
              </a:spcAft>
              <a:buNone/>
            </a:pPr>
            <a:r>
              <a:rPr lang="en" sz="1900"/>
              <a:t>Higher ROI</a:t>
            </a:r>
            <a:endParaRPr sz="1900"/>
          </a:p>
          <a:p>
            <a:pPr indent="0" lvl="0" marL="0" rtl="0" algn="l">
              <a:spcBef>
                <a:spcPts val="1600"/>
              </a:spcBef>
              <a:spcAft>
                <a:spcPts val="1600"/>
              </a:spcAft>
              <a:buNone/>
            </a:pPr>
            <a:r>
              <a:rPr lang="en" sz="1900"/>
              <a:t>Clear Direction</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2014-2015 house sales in King’s County, WA </a:t>
            </a:r>
            <a:endParaRPr sz="1900"/>
          </a:p>
          <a:p>
            <a:pPr indent="-349250" lvl="1" marL="914400" rtl="0" algn="l">
              <a:spcBef>
                <a:spcPts val="0"/>
              </a:spcBef>
              <a:spcAft>
                <a:spcPts val="0"/>
              </a:spcAft>
              <a:buSzPts val="1900"/>
              <a:buChar char="-"/>
            </a:pPr>
            <a:r>
              <a:rPr lang="en" sz="1900"/>
              <a:t>21k rows of data</a:t>
            </a:r>
            <a:endParaRPr sz="1900"/>
          </a:p>
          <a:p>
            <a:pPr indent="-349250" lvl="0" marL="457200" rtl="0" algn="l">
              <a:spcBef>
                <a:spcPts val="0"/>
              </a:spcBef>
              <a:spcAft>
                <a:spcPts val="0"/>
              </a:spcAft>
              <a:buSzPts val="1900"/>
              <a:buChar char="-"/>
            </a:pPr>
            <a:r>
              <a:rPr lang="en" sz="1900"/>
              <a:t>Multivariate Linear Regression</a:t>
            </a:r>
            <a:endParaRPr sz="1900"/>
          </a:p>
          <a:p>
            <a:pPr indent="-349250" lvl="1" marL="914400" rtl="0" algn="l">
              <a:spcBef>
                <a:spcPts val="0"/>
              </a:spcBef>
              <a:spcAft>
                <a:spcPts val="0"/>
              </a:spcAft>
              <a:buSzPts val="1900"/>
              <a:buChar char="-"/>
            </a:pPr>
            <a:r>
              <a:rPr lang="en" sz="1900"/>
              <a:t>Categorical Variables - One-hot encoding</a:t>
            </a:r>
            <a:endParaRPr sz="1900"/>
          </a:p>
          <a:p>
            <a:pPr indent="-349250" lvl="1" marL="914400" rtl="0" algn="l">
              <a:spcBef>
                <a:spcPts val="0"/>
              </a:spcBef>
              <a:spcAft>
                <a:spcPts val="0"/>
              </a:spcAft>
              <a:buSzPts val="1900"/>
              <a:buChar char="-"/>
            </a:pPr>
            <a:r>
              <a:rPr lang="en" sz="1900"/>
              <a:t>Continuous Variables - Log-transformations,</a:t>
            </a:r>
            <a:endParaRPr sz="1900"/>
          </a:p>
          <a:p>
            <a:pPr indent="-349250" lvl="1" marL="914400" rtl="0" algn="l">
              <a:spcBef>
                <a:spcPts val="0"/>
              </a:spcBef>
              <a:spcAft>
                <a:spcPts val="0"/>
              </a:spcAft>
              <a:buSzPts val="1900"/>
              <a:buChar char="-"/>
            </a:pPr>
            <a:r>
              <a:rPr lang="en" sz="1900"/>
              <a:t>K-means clustering</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Predictions- Square footage of house</a:t>
            </a:r>
            <a:endParaRPr sz="3100"/>
          </a:p>
        </p:txBody>
      </p:sp>
      <p:sp>
        <p:nvSpPr>
          <p:cNvPr id="111" name="Google Shape;111;p17"/>
          <p:cNvSpPr txBox="1"/>
          <p:nvPr>
            <p:ph idx="1" type="body"/>
          </p:nvPr>
        </p:nvSpPr>
        <p:spPr>
          <a:xfrm>
            <a:off x="827700" y="2074175"/>
            <a:ext cx="2974500" cy="265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a:p>
          <a:p>
            <a:pPr indent="0" lvl="0" marL="0" rtl="0" algn="ctr">
              <a:spcBef>
                <a:spcPts val="1600"/>
              </a:spcBef>
              <a:spcAft>
                <a:spcPts val="0"/>
              </a:spcAft>
              <a:buNone/>
            </a:pPr>
            <a:r>
              <a:t/>
            </a:r>
            <a:endParaRPr b="1"/>
          </a:p>
          <a:p>
            <a:pPr indent="0" lvl="0" marL="0" rtl="0" algn="ctr">
              <a:spcBef>
                <a:spcPts val="1600"/>
              </a:spcBef>
              <a:spcAft>
                <a:spcPts val="1600"/>
              </a:spcAft>
              <a:buNone/>
            </a:pPr>
            <a:r>
              <a:rPr b="1" lang="en" sz="1600"/>
              <a:t>ACCURACY</a:t>
            </a:r>
            <a:endParaRPr b="1" sz="1600"/>
          </a:p>
        </p:txBody>
      </p:sp>
      <p:pic>
        <p:nvPicPr>
          <p:cNvPr id="112" name="Google Shape;112;p17"/>
          <p:cNvPicPr preferRelativeResize="0"/>
          <p:nvPr/>
        </p:nvPicPr>
        <p:blipFill>
          <a:blip r:embed="rId3">
            <a:alphaModFix/>
          </a:blip>
          <a:stretch>
            <a:fillRect/>
          </a:stretch>
        </p:blipFill>
        <p:spPr>
          <a:xfrm>
            <a:off x="3679325" y="1853850"/>
            <a:ext cx="4643474" cy="316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Predictions- Square footage above ground</a:t>
            </a:r>
            <a:endParaRPr/>
          </a:p>
        </p:txBody>
      </p:sp>
      <p:sp>
        <p:nvSpPr>
          <p:cNvPr id="118" name="Google Shape;118;p18"/>
          <p:cNvSpPr txBox="1"/>
          <p:nvPr>
            <p:ph idx="1" type="body"/>
          </p:nvPr>
        </p:nvSpPr>
        <p:spPr>
          <a:xfrm>
            <a:off x="729450" y="2571750"/>
            <a:ext cx="3264300" cy="18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1600"/>
          </a:p>
          <a:p>
            <a:pPr indent="0" lvl="0" marL="0" rtl="0" algn="ctr">
              <a:spcBef>
                <a:spcPts val="1600"/>
              </a:spcBef>
              <a:spcAft>
                <a:spcPts val="1600"/>
              </a:spcAft>
              <a:buNone/>
            </a:pPr>
            <a:r>
              <a:rPr b="1" lang="en" sz="1600"/>
              <a:t>ACCURACY</a:t>
            </a:r>
            <a:endParaRPr/>
          </a:p>
        </p:txBody>
      </p:sp>
      <p:pic>
        <p:nvPicPr>
          <p:cNvPr id="119" name="Google Shape;119;p18"/>
          <p:cNvPicPr preferRelativeResize="0"/>
          <p:nvPr/>
        </p:nvPicPr>
        <p:blipFill>
          <a:blip r:embed="rId3">
            <a:alphaModFix/>
          </a:blip>
          <a:stretch>
            <a:fillRect/>
          </a:stretch>
        </p:blipFill>
        <p:spPr>
          <a:xfrm>
            <a:off x="3894025" y="1853850"/>
            <a:ext cx="4632325" cy="3144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25" name="Google Shape;125;p19"/>
          <p:cNvSpPr txBox="1"/>
          <p:nvPr>
            <p:ph idx="1" type="body"/>
          </p:nvPr>
        </p:nvSpPr>
        <p:spPr>
          <a:xfrm>
            <a:off x="729450" y="2078875"/>
            <a:ext cx="2979000" cy="25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Square footage - above </a:t>
            </a:r>
            <a:endParaRPr sz="1900"/>
          </a:p>
          <a:p>
            <a:pPr indent="0" lvl="0" marL="0" rtl="0" algn="l">
              <a:spcBef>
                <a:spcPts val="1600"/>
              </a:spcBef>
              <a:spcAft>
                <a:spcPts val="0"/>
              </a:spcAft>
              <a:buNone/>
            </a:pPr>
            <a:r>
              <a:rPr lang="en" sz="1900"/>
              <a:t>Condition</a:t>
            </a:r>
            <a:endParaRPr sz="1900"/>
          </a:p>
          <a:p>
            <a:pPr indent="0" lvl="0" marL="0" rtl="0" algn="l">
              <a:spcBef>
                <a:spcPts val="1600"/>
              </a:spcBef>
              <a:spcAft>
                <a:spcPts val="0"/>
              </a:spcAft>
              <a:buNone/>
            </a:pPr>
            <a:r>
              <a:rPr lang="en" sz="1900"/>
              <a:t>Bathrooms</a:t>
            </a:r>
            <a:endParaRPr sz="1900"/>
          </a:p>
          <a:p>
            <a:pPr indent="0" lvl="0" marL="0" rtl="0" algn="l">
              <a:spcBef>
                <a:spcPts val="1600"/>
              </a:spcBef>
              <a:spcAft>
                <a:spcPts val="1600"/>
              </a:spcAft>
              <a:buNone/>
            </a:pPr>
            <a:r>
              <a:t/>
            </a:r>
            <a:endParaRPr sz="1900"/>
          </a:p>
        </p:txBody>
      </p:sp>
      <p:pic>
        <p:nvPicPr>
          <p:cNvPr id="126" name="Google Shape;126;p19"/>
          <p:cNvPicPr preferRelativeResize="0"/>
          <p:nvPr/>
        </p:nvPicPr>
        <p:blipFill>
          <a:blip r:embed="rId3">
            <a:alphaModFix/>
          </a:blip>
          <a:stretch>
            <a:fillRect/>
          </a:stretch>
        </p:blipFill>
        <p:spPr>
          <a:xfrm>
            <a:off x="3708300" y="1853850"/>
            <a:ext cx="4380275" cy="2942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32" name="Google Shape;132;p20"/>
          <p:cNvSpPr txBox="1"/>
          <p:nvPr/>
        </p:nvSpPr>
        <p:spPr>
          <a:xfrm>
            <a:off x="952500" y="3578450"/>
            <a:ext cx="7391400" cy="12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500">
              <a:latin typeface="Lato"/>
              <a:ea typeface="Lato"/>
              <a:cs typeface="Lato"/>
              <a:sym typeface="Lato"/>
            </a:endParaRPr>
          </a:p>
        </p:txBody>
      </p:sp>
      <p:sp>
        <p:nvSpPr>
          <p:cNvPr id="133" name="Google Shape;133;p20"/>
          <p:cNvSpPr txBox="1"/>
          <p:nvPr/>
        </p:nvSpPr>
        <p:spPr>
          <a:xfrm>
            <a:off x="801775" y="2208700"/>
            <a:ext cx="7334100" cy="20424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Lato"/>
              <a:buChar char="-"/>
            </a:pPr>
            <a:r>
              <a:rPr lang="en" sz="1900">
                <a:latin typeface="Lato"/>
                <a:ea typeface="Lato"/>
                <a:cs typeface="Lato"/>
                <a:sym typeface="Lato"/>
              </a:rPr>
              <a:t>Square footage above ground</a:t>
            </a:r>
            <a:endParaRPr sz="1900">
              <a:latin typeface="Lato"/>
              <a:ea typeface="Lato"/>
              <a:cs typeface="Lato"/>
              <a:sym typeface="Lato"/>
            </a:endParaRPr>
          </a:p>
          <a:p>
            <a:pPr indent="-349250" lvl="0" marL="457200" rtl="0" algn="l">
              <a:spcBef>
                <a:spcPts val="0"/>
              </a:spcBef>
              <a:spcAft>
                <a:spcPts val="0"/>
              </a:spcAft>
              <a:buSzPts val="1900"/>
              <a:buFont typeface="Lato"/>
              <a:buChar char="-"/>
            </a:pPr>
            <a:r>
              <a:rPr lang="en" sz="1900">
                <a:latin typeface="Lato"/>
                <a:ea typeface="Lato"/>
                <a:cs typeface="Lato"/>
                <a:sym typeface="Lato"/>
              </a:rPr>
              <a:t>Bathrooms</a:t>
            </a:r>
            <a:endParaRPr sz="1900">
              <a:latin typeface="Lato"/>
              <a:ea typeface="Lato"/>
              <a:cs typeface="Lato"/>
              <a:sym typeface="Lato"/>
            </a:endParaRPr>
          </a:p>
          <a:p>
            <a:pPr indent="-349250" lvl="0" marL="457200" rtl="0" algn="l">
              <a:spcBef>
                <a:spcPts val="0"/>
              </a:spcBef>
              <a:spcAft>
                <a:spcPts val="0"/>
              </a:spcAft>
              <a:buSzPts val="1900"/>
              <a:buFont typeface="Lato"/>
              <a:buChar char="-"/>
            </a:pPr>
            <a:r>
              <a:rPr lang="en" sz="1900">
                <a:latin typeface="Lato"/>
                <a:ea typeface="Lato"/>
                <a:cs typeface="Lato"/>
                <a:sym typeface="Lato"/>
              </a:rPr>
              <a:t>Condition</a:t>
            </a:r>
            <a:endParaRPr sz="19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Variance in sale price by location</a:t>
            </a:r>
            <a:endParaRPr sz="1900"/>
          </a:p>
          <a:p>
            <a:pPr indent="-349250" lvl="0" marL="457200" rtl="0" algn="l">
              <a:spcBef>
                <a:spcPts val="0"/>
              </a:spcBef>
              <a:spcAft>
                <a:spcPts val="0"/>
              </a:spcAft>
              <a:buSzPts val="1900"/>
              <a:buChar char="-"/>
            </a:pPr>
            <a:r>
              <a:rPr lang="en" sz="1900"/>
              <a:t>Bigger dataset</a:t>
            </a:r>
            <a:endParaRPr b="1" sz="19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