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f9064e8c6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g6f9064e8c6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9064e8c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用同步的方法写异步代码 </a:t>
            </a:r>
            <a:endParaRPr/>
          </a:p>
        </p:txBody>
      </p:sp>
      <p:sp>
        <p:nvSpPr>
          <p:cNvPr id="199" name="Google Shape;199;g6f9064e8c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f9064e8c6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cancel()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5" name="Google Shape;205;g6f9064e8c6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f9064e8c6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Coroutines更加轻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父子coroutines 异常处理方便</a:t>
            </a:r>
            <a:endParaRPr/>
          </a:p>
        </p:txBody>
      </p:sp>
      <p:sp>
        <p:nvSpPr>
          <p:cNvPr id="212" name="Google Shape;212;g6f9064e8c6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5886557a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5886557a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7fffbd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7fffbd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57fffbd6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57fffbd6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57fffbd69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57fffbd69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the concept of money 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Airwallex point of view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57fffbd6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57fffbd6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deliver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57fffbd6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57fffbd6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API driven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 non-dev </a:t>
            </a:r>
            <a:r>
              <a:rPr lang="en"/>
              <a:t>college</a:t>
            </a:r>
            <a:r>
              <a:rPr lang="en"/>
              <a:t> to see if they can understand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 </a:t>
            </a:r>
            <a:r>
              <a:rPr lang="en"/>
              <a:t>natural</a:t>
            </a:r>
            <a:r>
              <a:rPr lang="en"/>
              <a:t>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 what to you instead of how to do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57fffbd6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57fffbd6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Intellij helps generate the stub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overloading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with receiver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Infix function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9064e8c6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g6f9064e8c6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57fffbd6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57fffbd6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57fffbd6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57fffbd6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-&gt; Which framework to use? -&gt; framework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early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57fffbd69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57fffbd6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agnostic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57fffbd69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57fffbd69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57fffbd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57fffbd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rgbClr val="54545E"/>
                </a:solidFill>
              </a:rPr>
              <a:t>Moving to microservice</a:t>
            </a:r>
            <a:endParaRPr sz="1800">
              <a:solidFill>
                <a:srgbClr val="54545E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rgbClr val="54545E"/>
                </a:solidFill>
              </a:rPr>
              <a:t>Domain Driven Design</a:t>
            </a:r>
            <a:endParaRPr sz="1800">
              <a:solidFill>
                <a:srgbClr val="54545E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 sz="1800">
                <a:solidFill>
                  <a:srgbClr val="54545E"/>
                </a:solidFill>
              </a:rPr>
              <a:t>Ubiquitous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requirement then jump right into the framework or database layer. Design your domain properly.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57fffbd6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57fffbd6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57fffbd69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57fffbd69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9064e8c6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g6f9064e8c6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9064e8c6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g6f9064e8c6_2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9064e8c6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g6f9064e8c6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9064e8c6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g6f9064e8c6_2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f9064e8c6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123sdfsf</a:t>
            </a:r>
            <a:endParaRPr/>
          </a:p>
        </p:txBody>
      </p:sp>
      <p:sp>
        <p:nvSpPr>
          <p:cNvPr id="177" name="Google Shape;177;g6f9064e8c6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9064e8c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g6f9064e8c6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9064e8c6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Ktor,fuel等客户端支持suspend httpclient，这样可以不用withcontext切换到io dispatchers</a:t>
            </a:r>
            <a:endParaRPr/>
          </a:p>
        </p:txBody>
      </p:sp>
      <p:sp>
        <p:nvSpPr>
          <p:cNvPr id="192" name="Google Shape;192;g6f9064e8c6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 column text">
  <p:cSld name="1 column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88788" y="846743"/>
            <a:ext cx="8166280" cy="3734361"/>
          </a:xfrm>
          <a:prstGeom prst="roundRect">
            <a:avLst>
              <a:gd fmla="val 2078" name="adj"/>
            </a:avLst>
          </a:prstGeom>
          <a:solidFill>
            <a:schemeClr val="lt1">
              <a:alpha val="49411"/>
            </a:schemeClr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574698" y="246120"/>
            <a:ext cx="7080371" cy="2606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9A9AE"/>
              </a:buClr>
              <a:buSzPts val="2700"/>
              <a:buFont typeface="Arial"/>
              <a:buNone/>
              <a:defRPr b="1" i="0" sz="1600" u="none" cap="none" strike="noStrike">
                <a:solidFill>
                  <a:srgbClr val="A9A9A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13" y="277680"/>
            <a:ext cx="1196198" cy="16384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10438" y="1039569"/>
            <a:ext cx="7745505" cy="33373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  <a:defRPr b="0" i="0" sz="1200" u="none" cap="none" strike="noStrike">
                <a:solidFill>
                  <a:srgbClr val="5454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3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83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83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83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幻灯片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节标题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两栏内容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较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仅标题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内容与标题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图片与标题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竖排文字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竖排标题与文本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575100" y="976850"/>
            <a:ext cx="4973100" cy="1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Kotlin的小美好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en" sz="2400">
                <a:solidFill>
                  <a:schemeClr val="dk1"/>
                </a:solidFill>
              </a:rPr>
              <a:t>omain focused approach</a:t>
            </a:r>
            <a:endParaRPr sz="1100"/>
          </a:p>
          <a:p>
            <a:pPr indent="-38100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Kotlin in airwallex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575105" y="2989399"/>
            <a:ext cx="245322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Jeff Fang, Airwallex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1575092" y="239262"/>
            <a:ext cx="7079440" cy="260604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</a:t>
            </a:r>
            <a:r>
              <a:rPr lang="en" sz="1800"/>
              <a:t> - Suspend</a:t>
            </a:r>
            <a:endParaRPr sz="1800"/>
          </a:p>
        </p:txBody>
      </p:sp>
      <p:sp>
        <p:nvSpPr>
          <p:cNvPr id="202" name="Google Shape;202;p35"/>
          <p:cNvSpPr txBox="1"/>
          <p:nvPr>
            <p:ph idx="2" type="body"/>
          </p:nvPr>
        </p:nvSpPr>
        <p:spPr>
          <a:xfrm>
            <a:off x="648025" y="1103375"/>
            <a:ext cx="79302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>
                <a:solidFill>
                  <a:srgbClr val="222222"/>
                </a:solidFill>
                <a:highlight>
                  <a:srgbClr val="F8F9FA"/>
                </a:highlight>
              </a:rPr>
              <a:t>w</a:t>
            </a:r>
            <a:r>
              <a:rPr b="1" lang="en" sz="1800">
                <a:solidFill>
                  <a:srgbClr val="222222"/>
                </a:solidFill>
                <a:highlight>
                  <a:srgbClr val="F8F9FA"/>
                </a:highlight>
              </a:rPr>
              <a:t>rite asynchronously executed code by writing synchronous code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1575092" y="239262"/>
            <a:ext cx="7079440" cy="260604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 concurrency	 </a:t>
            </a:r>
            <a:endParaRPr/>
          </a:p>
        </p:txBody>
      </p:sp>
      <p:sp>
        <p:nvSpPr>
          <p:cNvPr id="208" name="Google Shape;208;p36"/>
          <p:cNvSpPr txBox="1"/>
          <p:nvPr>
            <p:ph idx="2" type="body"/>
          </p:nvPr>
        </p:nvSpPr>
        <p:spPr>
          <a:xfrm>
            <a:off x="567275" y="890075"/>
            <a:ext cx="80418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E</a:t>
            </a:r>
            <a:r>
              <a:rPr b="1" lang="en" sz="1500"/>
              <a:t>valuate multiple payment rules </a:t>
            </a:r>
            <a:r>
              <a:rPr b="1" lang="en" sz="1500"/>
              <a:t>parallelly. 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Each rule evaluated in one thread.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One evaluation already failed, but other </a:t>
            </a:r>
            <a:r>
              <a:rPr b="1" lang="en" sz="1500"/>
              <a:t>evaluations</a:t>
            </a:r>
            <a:r>
              <a:rPr b="1" lang="en" sz="1500"/>
              <a:t> continue.</a:t>
            </a:r>
            <a:endParaRPr sz="1500"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75" y="1261775"/>
            <a:ext cx="7972076" cy="18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1575092" y="239262"/>
            <a:ext cx="7079440" cy="260604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</a:t>
            </a:r>
            <a:r>
              <a:rPr lang="en" sz="1800"/>
              <a:t> concurrency	 </a:t>
            </a:r>
            <a:endParaRPr sz="1800"/>
          </a:p>
        </p:txBody>
      </p:sp>
      <p:sp>
        <p:nvSpPr>
          <p:cNvPr id="215" name="Google Shape;215;p37"/>
          <p:cNvSpPr txBox="1"/>
          <p:nvPr>
            <p:ph idx="2" type="body"/>
          </p:nvPr>
        </p:nvSpPr>
        <p:spPr>
          <a:xfrm>
            <a:off x="540820" y="998830"/>
            <a:ext cx="78654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If we use coroutines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Each rule evaluated in one coroutine. Cost is much lower than thread. 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If one evaluation failed, other evaluation can be cancelled automatically.</a:t>
            </a:r>
            <a:endParaRPr sz="1500"/>
          </a:p>
        </p:txBody>
      </p:sp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5" y="1321950"/>
            <a:ext cx="7795724" cy="1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1582000" y="243103"/>
            <a:ext cx="7080300" cy="432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/>
              <a:t>N</a:t>
            </a:r>
            <a:r>
              <a:rPr lang="en"/>
              <a:t>ot-Null Assertion</a:t>
            </a:r>
            <a:endParaRPr sz="1800"/>
          </a:p>
        </p:txBody>
      </p:sp>
      <p:sp>
        <p:nvSpPr>
          <p:cNvPr id="222" name="Google Shape;222;p38"/>
          <p:cNvSpPr txBox="1"/>
          <p:nvPr>
            <p:ph idx="2" type="body"/>
          </p:nvPr>
        </p:nvSpPr>
        <p:spPr>
          <a:xfrm>
            <a:off x="434250" y="840849"/>
            <a:ext cx="8275500" cy="372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/>
              <a:t>Should think about Nullable and Non-Null Types when design model</a:t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/>
              <a:t>Should avoid use !!</a:t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Since business Details cannot be null,  it is better to change it to Non-Null type.</a:t>
            </a:r>
            <a:endParaRPr b="1" sz="1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5" y="1306075"/>
            <a:ext cx="6519649" cy="8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50" y="2692175"/>
            <a:ext cx="8095526" cy="7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Kotlin DSL</a:t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175" y="1462175"/>
            <a:ext cx="6266901" cy="164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Kotlin DSL</a:t>
            </a:r>
            <a:endParaRPr/>
          </a:p>
        </p:txBody>
      </p:sp>
      <p:sp>
        <p:nvSpPr>
          <p:cNvPr id="236" name="Google Shape;236;p40"/>
          <p:cNvSpPr txBox="1"/>
          <p:nvPr/>
        </p:nvSpPr>
        <p:spPr>
          <a:xfrm>
            <a:off x="1132225" y="1384550"/>
            <a:ext cx="6974400" cy="21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4545E"/>
                </a:solidFill>
              </a:rPr>
              <a:t>If your business logic in code is not understandable by BA/Product, the code is not maintainable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DSL Case Study: Global payment</a:t>
            </a:r>
            <a:endParaRPr/>
          </a:p>
        </p:txBody>
      </p:sp>
      <p:pic>
        <p:nvPicPr>
          <p:cNvPr id="242" name="Google Shape;24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220"/>
            <a:ext cx="7666169" cy="43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DSL Case Study: Global payment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250" y="957525"/>
            <a:ext cx="6410325" cy="37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DSL Case Study: Global payment</a:t>
            </a:r>
            <a:endParaRPr/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50" y="679325"/>
            <a:ext cx="4298050" cy="43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DSL Case Study: Global payment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000" y="853245"/>
            <a:ext cx="61722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25" y="879900"/>
            <a:ext cx="2270675" cy="326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3258299" y="1991850"/>
            <a:ext cx="2627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Kotlin的小美好</a:t>
            </a:r>
            <a:endParaRPr b="1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783075" y="2802875"/>
            <a:ext cx="1264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萧超</a:t>
            </a:r>
            <a:r>
              <a:rPr b="1" lang="en" sz="2700">
                <a:solidFill>
                  <a:schemeClr val="dk1"/>
                </a:solidFill>
              </a:rPr>
              <a:t>杰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572000" y="2802875"/>
            <a:ext cx="1678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Airwallex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DSL Case Study: Global payment</a:t>
            </a:r>
            <a:endParaRPr/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850" y="613920"/>
            <a:ext cx="4420830" cy="43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DSL Case Study: payment order</a:t>
            </a:r>
            <a:endParaRPr/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800" y="626870"/>
            <a:ext cx="5083073" cy="433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DSL Case Study: payment order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5" y="950370"/>
            <a:ext cx="80772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DSL: other use case</a:t>
            </a:r>
            <a:endParaRPr/>
          </a:p>
        </p:txBody>
      </p:sp>
      <p:sp>
        <p:nvSpPr>
          <p:cNvPr id="285" name="Google Shape;285;p48"/>
          <p:cNvSpPr txBox="1"/>
          <p:nvPr>
            <p:ph idx="2" type="body"/>
          </p:nvPr>
        </p:nvSpPr>
        <p:spPr>
          <a:xfrm>
            <a:off x="710438" y="1039569"/>
            <a:ext cx="7745400" cy="33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Gradle 5 DSL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Spring 5 router DSL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Spring Fu (incubator)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Jetbrains/Exposed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Kotlin DSL</a:t>
            </a:r>
            <a:endParaRPr/>
          </a:p>
        </p:txBody>
      </p:sp>
      <p:sp>
        <p:nvSpPr>
          <p:cNvPr id="291" name="Google Shape;291;p49"/>
          <p:cNvSpPr txBox="1"/>
          <p:nvPr>
            <p:ph idx="2" type="body"/>
          </p:nvPr>
        </p:nvSpPr>
        <p:spPr>
          <a:xfrm>
            <a:off x="710438" y="1039569"/>
            <a:ext cx="7745400" cy="33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Moving to microservice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Domain Driven 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Ubiquitous Language</a:t>
            </a:r>
            <a:endParaRPr sz="18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1574698" y="246120"/>
            <a:ext cx="7080300" cy="26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Kotlin in Airwallex</a:t>
            </a:r>
            <a:endParaRPr/>
          </a:p>
        </p:txBody>
      </p:sp>
      <p:sp>
        <p:nvSpPr>
          <p:cNvPr id="297" name="Google Shape;297;p50"/>
          <p:cNvSpPr txBox="1"/>
          <p:nvPr>
            <p:ph idx="2" type="body"/>
          </p:nvPr>
        </p:nvSpPr>
        <p:spPr>
          <a:xfrm>
            <a:off x="710438" y="1039569"/>
            <a:ext cx="7745400" cy="333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kotlin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nteroperability with Java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Microservice approach, easy to adopt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curve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Developer interest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1"/>
          <p:cNvSpPr txBox="1"/>
          <p:nvPr>
            <p:ph idx="2" type="body"/>
          </p:nvPr>
        </p:nvSpPr>
        <p:spPr>
          <a:xfrm>
            <a:off x="2911425" y="2290300"/>
            <a:ext cx="2219100" cy="9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Thank you!</a:t>
            </a:r>
            <a:endParaRPr sz="2400"/>
          </a:p>
        </p:txBody>
      </p:sp>
      <p:pic>
        <p:nvPicPr>
          <p:cNvPr id="303" name="Google Shape;3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0" y="3199675"/>
            <a:ext cx="2053550" cy="12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651292" y="246120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D</a:t>
            </a:r>
            <a:r>
              <a:rPr lang="en"/>
              <a:t>elegate</a:t>
            </a:r>
            <a:endParaRPr sz="1100"/>
          </a:p>
        </p:txBody>
      </p:sp>
      <p:sp>
        <p:nvSpPr>
          <p:cNvPr id="148" name="Google Shape;148;p28"/>
          <p:cNvSpPr txBox="1"/>
          <p:nvPr>
            <p:ph idx="2" type="body"/>
          </p:nvPr>
        </p:nvSpPr>
        <p:spPr>
          <a:xfrm>
            <a:off x="457740" y="820746"/>
            <a:ext cx="77454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0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rPr b="1" lang="en" sz="1400"/>
              <a:t>S</a:t>
            </a:r>
            <a:r>
              <a:rPr b="1" lang="en" sz="1400"/>
              <a:t>plit</a:t>
            </a:r>
            <a:r>
              <a:rPr b="1" lang="en" sz="1400"/>
              <a:t> legacy application into microservices gradually.</a:t>
            </a:r>
            <a:endParaRPr b="1" sz="14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  <a:p>
            <a:pPr indent="-101600" lvl="0" marL="2032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520" y="1268143"/>
            <a:ext cx="6191251" cy="17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520" y="3186662"/>
            <a:ext cx="61912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651292" y="246120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Extensions</a:t>
            </a:r>
            <a:endParaRPr sz="1800"/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572750" y="842100"/>
            <a:ext cx="7495200" cy="3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400"/>
              <a:t>Json serialization</a:t>
            </a:r>
            <a:r>
              <a:rPr b="1" lang="en" sz="1400"/>
              <a:t> and deserialization</a:t>
            </a:r>
            <a:endParaRPr sz="15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But how to maintain these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utils？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00" y="1156125"/>
            <a:ext cx="5373649" cy="19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688" y="3375114"/>
            <a:ext cx="65341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1651292" y="246120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Extensions</a:t>
            </a:r>
            <a:endParaRPr sz="1800"/>
          </a:p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546452" y="817625"/>
            <a:ext cx="80511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kotlin e</a:t>
            </a:r>
            <a:r>
              <a:rPr b="1" lang="en" sz="1500"/>
              <a:t>xtensions 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Extension </a:t>
            </a:r>
            <a:r>
              <a:rPr b="1" lang="en" sz="1500"/>
              <a:t>is IDEA friendly.</a:t>
            </a:r>
            <a:r>
              <a:rPr b="1" lang="en" sz="1500"/>
              <a:t> </a:t>
            </a:r>
            <a:endParaRPr b="1" sz="150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13" y="2164409"/>
            <a:ext cx="6716267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70" y="3414267"/>
            <a:ext cx="671626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450" y="1135725"/>
            <a:ext cx="6691802" cy="6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1651292" y="246120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Operator</a:t>
            </a:r>
            <a:r>
              <a:rPr lang="en" sz="1800"/>
              <a:t> overloading</a:t>
            </a:r>
            <a:endParaRPr sz="1800"/>
          </a:p>
        </p:txBody>
      </p:sp>
      <p:sp>
        <p:nvSpPr>
          <p:cNvPr id="173" name="Google Shape;173;p31"/>
          <p:cNvSpPr txBox="1"/>
          <p:nvPr>
            <p:ph idx="2" type="body"/>
          </p:nvPr>
        </p:nvSpPr>
        <p:spPr>
          <a:xfrm>
            <a:off x="532650" y="854400"/>
            <a:ext cx="8078700" cy="3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500"/>
              <a:t>Currency calculation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		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/>
              <a:t>USD(5) + USD(5) = USD(10)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/>
              <a:t>USD(5) + </a:t>
            </a:r>
            <a:r>
              <a:rPr b="1" lang="en" sz="1800"/>
              <a:t>AUD</a:t>
            </a:r>
            <a:r>
              <a:rPr b="1" lang="en" sz="1800"/>
              <a:t>(7) = USD(10) </a:t>
            </a:r>
            <a:r>
              <a:rPr b="1" lang="en" sz="1800"/>
              <a:t> </a:t>
            </a:r>
            <a:r>
              <a:rPr b="1" lang="en" sz="1800"/>
              <a:t>// 7 AUD = 5 USD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/>
              <a:t>More readable! Much similar to natural language.</a:t>
            </a:r>
            <a:r>
              <a:rPr b="1" lang="en" sz="1800"/>
              <a:t> 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38" y="2571750"/>
            <a:ext cx="57340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1651292" y="254587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</a:t>
            </a:r>
            <a:r>
              <a:rPr lang="en" sz="1800"/>
              <a:t> </a:t>
            </a:r>
            <a:endParaRPr sz="1800"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710946" y="1412884"/>
            <a:ext cx="7552604" cy="2769944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rPr b="1" lang="en" sz="1800"/>
              <a:t>// blocking I/O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b="1" sz="1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710950" y="909875"/>
            <a:ext cx="6552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500"/>
              <a:buFont typeface="Arial"/>
              <a:buNone/>
            </a:pPr>
            <a:r>
              <a:rPr b="1" lang="en" sz="1800">
                <a:solidFill>
                  <a:srgbClr val="54545E"/>
                </a:solidFill>
              </a:rPr>
              <a:t>Provide quotation query api to our </a:t>
            </a:r>
            <a:r>
              <a:rPr b="1" lang="en" sz="1800">
                <a:solidFill>
                  <a:srgbClr val="54545E"/>
                </a:solidFill>
              </a:rPr>
              <a:t>clients</a:t>
            </a:r>
            <a:endParaRPr b="1" i="0" sz="1800" u="none" cap="none" strike="noStrike">
              <a:solidFill>
                <a:srgbClr val="54545E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46" y="2038350"/>
            <a:ext cx="67437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1651292" y="249370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</a:t>
            </a:r>
            <a:endParaRPr sz="1800"/>
          </a:p>
        </p:txBody>
      </p:sp>
      <p:sp>
        <p:nvSpPr>
          <p:cNvPr id="188" name="Google Shape;188;p33"/>
          <p:cNvSpPr txBox="1"/>
          <p:nvPr>
            <p:ph idx="2" type="body"/>
          </p:nvPr>
        </p:nvSpPr>
        <p:spPr>
          <a:xfrm>
            <a:off x="710946" y="1039568"/>
            <a:ext cx="5488685" cy="3918766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/>
              <a:t>// blocking I/O </a:t>
            </a:r>
            <a:r>
              <a:rPr b="1" lang="en" sz="1800"/>
              <a:t>→  </a:t>
            </a:r>
            <a:r>
              <a:rPr b="1" lang="en" sz="1800"/>
              <a:t>reactive I/O with webflux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46" y="1745721"/>
            <a:ext cx="63627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1618867" y="239262"/>
            <a:ext cx="70794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Coroutines</a:t>
            </a:r>
            <a:r>
              <a:rPr lang="en" sz="1800"/>
              <a:t> </a:t>
            </a:r>
            <a:endParaRPr sz="1800"/>
          </a:p>
        </p:txBody>
      </p:sp>
      <p:sp>
        <p:nvSpPr>
          <p:cNvPr id="195" name="Google Shape;195;p34"/>
          <p:cNvSpPr txBox="1"/>
          <p:nvPr>
            <p:ph idx="2" type="body"/>
          </p:nvPr>
        </p:nvSpPr>
        <p:spPr>
          <a:xfrm>
            <a:off x="710946" y="1039568"/>
            <a:ext cx="7079440" cy="3918766"/>
          </a:xfrm>
          <a:prstGeom prst="rect">
            <a:avLst/>
          </a:prstGeom>
          <a:noFill/>
          <a:ln>
            <a:noFill/>
          </a:ln>
        </p:spPr>
        <p:txBody>
          <a:bodyPr anchorCtr="0" anchor="t" bIns="20775" lIns="41575" spcFirstLastPara="1" rIns="41575" wrap="square" tIns="207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// suspend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46" y="1527338"/>
            <a:ext cx="68580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