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ChRiB+9cYdcxc2AHa0lpUPbX+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1055aee1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1055aee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41055ae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41055a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1055aee1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1055aee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1055ae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1055ae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1055aee1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1055aee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9a50284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9a5028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1055aee1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1055aee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1055aee1_1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1055aee1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1055aee1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41055aee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1055aee1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1055aee1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virtualization simulate an environment,  so that the program can run on different hardware</a:t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1055aee1_1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1055aee1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migrate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createsuperuser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1055aee1_1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1055aee1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41055aee1_1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41055aee1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1055aee1_1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1055aee1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49a50284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49a5028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49a50284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49a502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Type of containers that can be installed on the host should work with the kernel of the host. Hence, you cannot install a Windows container on a Linux host or vice-versa.</a:t>
            </a:r>
            <a:endParaRPr/>
          </a:p>
        </p:txBody>
      </p:sp>
      <p:sp>
        <p:nvSpPr>
          <p:cNvPr id="333" name="Google Shape;3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d706c4d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8d706c4dc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d706c4dc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d706c4d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1055aee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1055ae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d706c4dc6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d706c4dc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1055aee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1055aee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1055aee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1055aee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1055aee1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1055aee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1055aee1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1055aee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ker 基礎教學與介紹101 - HcwXd - Medium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843" y="634886"/>
            <a:ext cx="6542314" cy="558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1055aee1_1_68"/>
          <p:cNvSpPr txBox="1"/>
          <p:nvPr>
            <p:ph type="title"/>
          </p:nvPr>
        </p:nvSpPr>
        <p:spPr>
          <a:xfrm>
            <a:off x="762000" y="365125"/>
            <a:ext cx="7968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Installation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41055aee1_1_68"/>
          <p:cNvSpPr txBox="1"/>
          <p:nvPr/>
        </p:nvSpPr>
        <p:spPr>
          <a:xfrm>
            <a:off x="745875" y="1527575"/>
            <a:ext cx="12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Mac &amp; Windows: https://www.docker.com/products/docker-desktop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5" name="Google Shape;165;ge41055aee1_1_68"/>
          <p:cNvSpPr txBox="1"/>
          <p:nvPr/>
        </p:nvSpPr>
        <p:spPr>
          <a:xfrm>
            <a:off x="745875" y="2441975"/>
            <a:ext cx="12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Linux: https://docs.docker.com/engine/install/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1055aee1_0_0"/>
          <p:cNvSpPr txBox="1"/>
          <p:nvPr>
            <p:ph type="title"/>
          </p:nvPr>
        </p:nvSpPr>
        <p:spPr>
          <a:xfrm>
            <a:off x="838200" y="365125"/>
            <a:ext cx="9129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Overview -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Docker Basic Command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41055aee1_0_0"/>
          <p:cNvSpPr txBox="1"/>
          <p:nvPr/>
        </p:nvSpPr>
        <p:spPr>
          <a:xfrm>
            <a:off x="745875" y="1527575"/>
            <a:ext cx="55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Image vs Container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2" name="Google Shape;172;ge41055aee1_0_0"/>
          <p:cNvSpPr txBox="1"/>
          <p:nvPr/>
        </p:nvSpPr>
        <p:spPr>
          <a:xfrm>
            <a:off x="745875" y="2060975"/>
            <a:ext cx="55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Version and Tag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3" name="Google Shape;173;ge41055aee1_0_0"/>
          <p:cNvSpPr txBox="1"/>
          <p:nvPr/>
        </p:nvSpPr>
        <p:spPr>
          <a:xfrm>
            <a:off x="745875" y="2670575"/>
            <a:ext cx="55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Docker command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4" name="Google Shape;174;ge41055aee1_0_0"/>
          <p:cNvSpPr/>
          <p:nvPr/>
        </p:nvSpPr>
        <p:spPr>
          <a:xfrm>
            <a:off x="251950" y="35214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ps</a:t>
            </a:r>
            <a:endParaRPr sz="2800"/>
          </a:p>
        </p:txBody>
      </p:sp>
      <p:sp>
        <p:nvSpPr>
          <p:cNvPr id="175" name="Google Shape;175;ge41055aee1_0_0"/>
          <p:cNvSpPr/>
          <p:nvPr/>
        </p:nvSpPr>
        <p:spPr>
          <a:xfrm>
            <a:off x="4349050" y="35214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pull</a:t>
            </a:r>
            <a:endParaRPr sz="2800"/>
          </a:p>
        </p:txBody>
      </p:sp>
      <p:sp>
        <p:nvSpPr>
          <p:cNvPr id="176" name="Google Shape;176;ge41055aee1_0_0"/>
          <p:cNvSpPr/>
          <p:nvPr/>
        </p:nvSpPr>
        <p:spPr>
          <a:xfrm>
            <a:off x="251950" y="45457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run</a:t>
            </a:r>
            <a:endParaRPr sz="2800"/>
          </a:p>
        </p:txBody>
      </p:sp>
      <p:sp>
        <p:nvSpPr>
          <p:cNvPr id="177" name="Google Shape;177;ge41055aee1_0_0"/>
          <p:cNvSpPr/>
          <p:nvPr/>
        </p:nvSpPr>
        <p:spPr>
          <a:xfrm>
            <a:off x="8418950" y="45457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stop</a:t>
            </a:r>
            <a:endParaRPr sz="2800"/>
          </a:p>
        </p:txBody>
      </p:sp>
      <p:sp>
        <p:nvSpPr>
          <p:cNvPr id="178" name="Google Shape;178;ge41055aee1_0_0"/>
          <p:cNvSpPr/>
          <p:nvPr/>
        </p:nvSpPr>
        <p:spPr>
          <a:xfrm>
            <a:off x="4335450" y="45457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start</a:t>
            </a:r>
            <a:endParaRPr sz="2800"/>
          </a:p>
        </p:txBody>
      </p:sp>
      <p:sp>
        <p:nvSpPr>
          <p:cNvPr id="179" name="Google Shape;179;ge41055aee1_0_0"/>
          <p:cNvSpPr/>
          <p:nvPr/>
        </p:nvSpPr>
        <p:spPr>
          <a:xfrm>
            <a:off x="251950" y="55700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exec -it</a:t>
            </a:r>
            <a:endParaRPr sz="2800"/>
          </a:p>
        </p:txBody>
      </p:sp>
      <p:sp>
        <p:nvSpPr>
          <p:cNvPr id="180" name="Google Shape;180;ge41055aee1_0_0"/>
          <p:cNvSpPr/>
          <p:nvPr/>
        </p:nvSpPr>
        <p:spPr>
          <a:xfrm>
            <a:off x="4349050" y="557007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logs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41055aee1_1_97"/>
          <p:cNvSpPr txBox="1"/>
          <p:nvPr>
            <p:ph type="title"/>
          </p:nvPr>
        </p:nvSpPr>
        <p:spPr>
          <a:xfrm>
            <a:off x="762000" y="365125"/>
            <a:ext cx="10846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Difference Image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Container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41055aee1_1_97"/>
          <p:cNvSpPr txBox="1"/>
          <p:nvPr/>
        </p:nvSpPr>
        <p:spPr>
          <a:xfrm>
            <a:off x="745875" y="1527575"/>
            <a:ext cx="12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1" lang="en-US" sz="2800">
                <a:solidFill>
                  <a:schemeClr val="lt1"/>
                </a:solidFill>
              </a:rPr>
              <a:t>Container</a:t>
            </a:r>
            <a:r>
              <a:rPr lang="en-US" sz="2800">
                <a:solidFill>
                  <a:schemeClr val="lt1"/>
                </a:solidFill>
              </a:rPr>
              <a:t> is running environment for </a:t>
            </a:r>
            <a:r>
              <a:rPr b="1" lang="en-US" sz="2800">
                <a:solidFill>
                  <a:schemeClr val="lt1"/>
                </a:solidFill>
              </a:rPr>
              <a:t>Image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87" name="Google Shape;187;ge41055aee1_1_97"/>
          <p:cNvSpPr txBox="1"/>
          <p:nvPr/>
        </p:nvSpPr>
        <p:spPr>
          <a:xfrm>
            <a:off x="745875" y="2563675"/>
            <a:ext cx="6502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Container</a:t>
            </a:r>
            <a:endParaRPr sz="280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en-US" sz="2800">
                <a:solidFill>
                  <a:schemeClr val="lt1"/>
                </a:solidFill>
              </a:rPr>
              <a:t>Virtual fi</a:t>
            </a:r>
            <a:r>
              <a:rPr lang="en-US" sz="2800">
                <a:solidFill>
                  <a:schemeClr val="lt1"/>
                </a:solidFill>
              </a:rPr>
              <a:t>le</a:t>
            </a:r>
            <a:r>
              <a:rPr lang="en-US" sz="2800">
                <a:solidFill>
                  <a:schemeClr val="lt1"/>
                </a:solidFill>
              </a:rPr>
              <a:t> system </a:t>
            </a:r>
            <a:endParaRPr sz="280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</a:pPr>
            <a:r>
              <a:rPr lang="en-US" sz="2800">
                <a:solidFill>
                  <a:schemeClr val="lt1"/>
                </a:solidFill>
              </a:rPr>
              <a:t>Port binded: talk to the application running inside of container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88" name="Google Shape;188;ge41055aee1_1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775" y="2516800"/>
            <a:ext cx="4700200" cy="41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1055aee1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Command - 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ractical Example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41055aee1_0_5"/>
          <p:cNvSpPr/>
          <p:nvPr/>
        </p:nvSpPr>
        <p:spPr>
          <a:xfrm>
            <a:off x="838200" y="1665125"/>
            <a:ext cx="67533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run = start new container</a:t>
            </a:r>
            <a:endParaRPr sz="2800"/>
          </a:p>
        </p:txBody>
      </p:sp>
      <p:sp>
        <p:nvSpPr>
          <p:cNvPr id="195" name="Google Shape;195;ge41055aee1_0_5"/>
          <p:cNvSpPr/>
          <p:nvPr/>
        </p:nvSpPr>
        <p:spPr>
          <a:xfrm>
            <a:off x="838200" y="3341525"/>
            <a:ext cx="67533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stop = stops the container </a:t>
            </a:r>
            <a:endParaRPr sz="2800"/>
          </a:p>
        </p:txBody>
      </p:sp>
      <p:sp>
        <p:nvSpPr>
          <p:cNvPr id="196" name="Google Shape;196;ge41055aee1_0_5"/>
          <p:cNvSpPr/>
          <p:nvPr/>
        </p:nvSpPr>
        <p:spPr>
          <a:xfrm>
            <a:off x="838200" y="4240925"/>
            <a:ext cx="67533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start = start stopped container</a:t>
            </a:r>
            <a:endParaRPr sz="2800"/>
          </a:p>
        </p:txBody>
      </p:sp>
      <p:sp>
        <p:nvSpPr>
          <p:cNvPr id="197" name="Google Shape;197;ge41055aee1_0_5"/>
          <p:cNvSpPr/>
          <p:nvPr/>
        </p:nvSpPr>
        <p:spPr>
          <a:xfrm>
            <a:off x="838200" y="5140325"/>
            <a:ext cx="67533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docker ps = list running container </a:t>
            </a:r>
            <a:endParaRPr sz="2800"/>
          </a:p>
        </p:txBody>
      </p:sp>
      <p:sp>
        <p:nvSpPr>
          <p:cNvPr id="198" name="Google Shape;198;ge41055aee1_0_5"/>
          <p:cNvSpPr txBox="1"/>
          <p:nvPr/>
        </p:nvSpPr>
        <p:spPr>
          <a:xfrm>
            <a:off x="838200" y="2411225"/>
            <a:ext cx="11284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pull images and run container 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docker run -d -p 8080:80 --name container-name image-name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9" name="Google Shape;199;ge41055aee1_0_5"/>
          <p:cNvSpPr txBox="1"/>
          <p:nvPr/>
        </p:nvSpPr>
        <p:spPr>
          <a:xfrm>
            <a:off x="838200" y="5916425"/>
            <a:ext cx="55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container port?</a:t>
            </a:r>
            <a:r>
              <a:rPr lang="en-US" sz="2800">
                <a:solidFill>
                  <a:schemeClr val="lt1"/>
                </a:solidFill>
              </a:rPr>
              <a:t>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1055aee1_1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Container Port vs Host Port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1055aee1_1_116"/>
          <p:cNvSpPr txBox="1"/>
          <p:nvPr/>
        </p:nvSpPr>
        <p:spPr>
          <a:xfrm>
            <a:off x="745875" y="1527575"/>
            <a:ext cx="12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Multiple containers run on your host machine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6" name="Google Shape;206;ge41055aee1_1_116"/>
          <p:cNvSpPr txBox="1"/>
          <p:nvPr/>
        </p:nvSpPr>
        <p:spPr>
          <a:xfrm>
            <a:off x="745875" y="2137175"/>
            <a:ext cx="1245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Host machine has certain ports available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7" name="Google Shape;207;ge41055aee1_1_116"/>
          <p:cNvSpPr txBox="1"/>
          <p:nvPr/>
        </p:nvSpPr>
        <p:spPr>
          <a:xfrm>
            <a:off x="745875" y="2746775"/>
            <a:ext cx="846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Conflict when same port on host machine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8" name="Google Shape;208;ge41055aee1_1_116"/>
          <p:cNvSpPr/>
          <p:nvPr/>
        </p:nvSpPr>
        <p:spPr>
          <a:xfrm>
            <a:off x="290050" y="4439500"/>
            <a:ext cx="11475000" cy="21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41055aee1_1_116"/>
          <p:cNvSpPr txBox="1"/>
          <p:nvPr/>
        </p:nvSpPr>
        <p:spPr>
          <a:xfrm>
            <a:off x="261475" y="4557875"/>
            <a:ext cx="13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Host</a:t>
            </a:r>
            <a:endParaRPr sz="2800"/>
          </a:p>
        </p:txBody>
      </p:sp>
      <p:sp>
        <p:nvSpPr>
          <p:cNvPr id="210" name="Google Shape;210;ge41055aee1_1_116"/>
          <p:cNvSpPr/>
          <p:nvPr/>
        </p:nvSpPr>
        <p:spPr>
          <a:xfrm>
            <a:off x="1958275" y="5272250"/>
            <a:ext cx="2253300" cy="117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Container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1" name="Google Shape;211;ge41055aee1_1_116"/>
          <p:cNvSpPr/>
          <p:nvPr/>
        </p:nvSpPr>
        <p:spPr>
          <a:xfrm>
            <a:off x="4969350" y="5272250"/>
            <a:ext cx="2253300" cy="117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Container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mysql 8.0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2" name="Google Shape;212;ge41055aee1_1_116"/>
          <p:cNvSpPr/>
          <p:nvPr/>
        </p:nvSpPr>
        <p:spPr>
          <a:xfrm>
            <a:off x="7913925" y="5272250"/>
            <a:ext cx="2253300" cy="1175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Container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mysql 5.7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3" name="Google Shape;213;ge41055aee1_1_116"/>
          <p:cNvSpPr/>
          <p:nvPr/>
        </p:nvSpPr>
        <p:spPr>
          <a:xfrm>
            <a:off x="2237200" y="49660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5000</a:t>
            </a:r>
            <a:endParaRPr sz="2800"/>
          </a:p>
        </p:txBody>
      </p:sp>
      <p:sp>
        <p:nvSpPr>
          <p:cNvPr id="214" name="Google Shape;214;ge41055aee1_1_116"/>
          <p:cNvSpPr/>
          <p:nvPr/>
        </p:nvSpPr>
        <p:spPr>
          <a:xfrm>
            <a:off x="5189700" y="49660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3306</a:t>
            </a:r>
            <a:endParaRPr sz="2800"/>
          </a:p>
        </p:txBody>
      </p:sp>
      <p:sp>
        <p:nvSpPr>
          <p:cNvPr id="215" name="Google Shape;215;ge41055aee1_1_116"/>
          <p:cNvSpPr/>
          <p:nvPr/>
        </p:nvSpPr>
        <p:spPr>
          <a:xfrm>
            <a:off x="8134275" y="49660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3306</a:t>
            </a:r>
            <a:endParaRPr sz="2800"/>
          </a:p>
        </p:txBody>
      </p:sp>
      <p:sp>
        <p:nvSpPr>
          <p:cNvPr id="216" name="Google Shape;216;ge41055aee1_1_116"/>
          <p:cNvSpPr/>
          <p:nvPr/>
        </p:nvSpPr>
        <p:spPr>
          <a:xfrm>
            <a:off x="2237200" y="39754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5000</a:t>
            </a:r>
            <a:endParaRPr sz="2800"/>
          </a:p>
        </p:txBody>
      </p:sp>
      <p:cxnSp>
        <p:nvCxnSpPr>
          <p:cNvPr id="217" name="Google Shape;217;ge41055aee1_1_116"/>
          <p:cNvCxnSpPr>
            <a:stCxn id="216" idx="2"/>
            <a:endCxn id="213" idx="0"/>
          </p:cNvCxnSpPr>
          <p:nvPr/>
        </p:nvCxnSpPr>
        <p:spPr>
          <a:xfrm>
            <a:off x="3143500" y="4548175"/>
            <a:ext cx="0" cy="41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" name="Google Shape;218;ge41055aee1_1_116"/>
          <p:cNvSpPr/>
          <p:nvPr/>
        </p:nvSpPr>
        <p:spPr>
          <a:xfrm>
            <a:off x="5189700" y="39659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3306</a:t>
            </a:r>
            <a:endParaRPr sz="2800"/>
          </a:p>
        </p:txBody>
      </p:sp>
      <p:cxnSp>
        <p:nvCxnSpPr>
          <p:cNvPr id="219" name="Google Shape;219;ge41055aee1_1_116"/>
          <p:cNvCxnSpPr>
            <a:stCxn id="218" idx="2"/>
          </p:cNvCxnSpPr>
          <p:nvPr/>
        </p:nvCxnSpPr>
        <p:spPr>
          <a:xfrm>
            <a:off x="6096000" y="4538675"/>
            <a:ext cx="0" cy="41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" name="Google Shape;220;ge41055aee1_1_116"/>
          <p:cNvSpPr/>
          <p:nvPr/>
        </p:nvSpPr>
        <p:spPr>
          <a:xfrm>
            <a:off x="8142200" y="3965975"/>
            <a:ext cx="1812600" cy="57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Port 3307</a:t>
            </a:r>
            <a:endParaRPr sz="2800"/>
          </a:p>
        </p:txBody>
      </p:sp>
      <p:cxnSp>
        <p:nvCxnSpPr>
          <p:cNvPr id="221" name="Google Shape;221;ge41055aee1_1_116"/>
          <p:cNvCxnSpPr>
            <a:stCxn id="220" idx="2"/>
          </p:cNvCxnSpPr>
          <p:nvPr/>
        </p:nvCxnSpPr>
        <p:spPr>
          <a:xfrm>
            <a:off x="9048500" y="4538675"/>
            <a:ext cx="0" cy="41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2" name="Google Shape;222;ge41055aee1_1_116"/>
          <p:cNvSpPr txBox="1"/>
          <p:nvPr/>
        </p:nvSpPr>
        <p:spPr>
          <a:xfrm>
            <a:off x="7126275" y="3316475"/>
            <a:ext cx="44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some-app://localhost:3307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9a502847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Optional: GPU Server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9a502847_0_17"/>
          <p:cNvSpPr txBox="1"/>
          <p:nvPr/>
        </p:nvSpPr>
        <p:spPr>
          <a:xfrm>
            <a:off x="157000" y="2386350"/>
            <a:ext cx="12454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$docker run -it -d -v {local}:{container} --port 32001:8888 32002:6666 \ 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 --shm 10G pytorch-20.08:iir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1055aee1_1_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41055aee1_1_1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e41055aee1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67"/>
            <a:ext cx="12192001" cy="67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e41055aee1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375" y="2045825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41055aee1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525" y="4527100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e41055aee1_1_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0725" y="2183950"/>
            <a:ext cx="3629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41055aee1_1_1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Project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ge41055aee1_1_152"/>
          <p:cNvCxnSpPr>
            <a:stCxn id="242" idx="3"/>
            <a:endCxn id="240" idx="1"/>
          </p:cNvCxnSpPr>
          <p:nvPr/>
        </p:nvCxnSpPr>
        <p:spPr>
          <a:xfrm>
            <a:off x="5189750" y="2812600"/>
            <a:ext cx="165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e41055aee1_1_152"/>
          <p:cNvCxnSpPr>
            <a:stCxn id="241" idx="0"/>
            <a:endCxn id="240" idx="2"/>
          </p:cNvCxnSpPr>
          <p:nvPr/>
        </p:nvCxnSpPr>
        <p:spPr>
          <a:xfrm rot="10800000">
            <a:off x="8335038" y="3579400"/>
            <a:ext cx="0" cy="94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1055aee1_1_104"/>
          <p:cNvSpPr/>
          <p:nvPr/>
        </p:nvSpPr>
        <p:spPr>
          <a:xfrm>
            <a:off x="1903850" y="2296375"/>
            <a:ext cx="9613500" cy="393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41055aee1_1_104"/>
          <p:cNvSpPr/>
          <p:nvPr/>
        </p:nvSpPr>
        <p:spPr>
          <a:xfrm>
            <a:off x="5736975" y="2835225"/>
            <a:ext cx="5155800" cy="27432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41055aee1_1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e41055aee1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925" y="3844800"/>
            <a:ext cx="1922800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e41055aee1_1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2625" y="3844800"/>
            <a:ext cx="1782659" cy="9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e41055aee1_1_104"/>
          <p:cNvSpPr txBox="1"/>
          <p:nvPr/>
        </p:nvSpPr>
        <p:spPr>
          <a:xfrm>
            <a:off x="6407800" y="2988975"/>
            <a:ext cx="40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Isolated docker network</a:t>
            </a:r>
            <a:endParaRPr sz="2800"/>
          </a:p>
        </p:txBody>
      </p:sp>
      <p:cxnSp>
        <p:nvCxnSpPr>
          <p:cNvPr id="256" name="Google Shape;256;ge41055aee1_1_104"/>
          <p:cNvCxnSpPr>
            <a:stCxn id="253" idx="2"/>
            <a:endCxn id="254" idx="2"/>
          </p:cNvCxnSpPr>
          <p:nvPr/>
        </p:nvCxnSpPr>
        <p:spPr>
          <a:xfrm flipH="1" rot="-5400000">
            <a:off x="8428275" y="3658900"/>
            <a:ext cx="600" cy="2350500"/>
          </a:xfrm>
          <a:prstGeom prst="bentConnector3">
            <a:avLst>
              <a:gd fmla="val 3968750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ge41055aee1_1_104"/>
          <p:cNvPicPr preferRelativeResize="0"/>
          <p:nvPr/>
        </p:nvPicPr>
        <p:blipFill rotWithShape="1">
          <a:blip r:embed="rId5">
            <a:alphaModFix/>
          </a:blip>
          <a:srcRect b="39146" l="30168" r="28356" t="0"/>
          <a:stretch/>
        </p:blipFill>
        <p:spPr>
          <a:xfrm>
            <a:off x="6345725" y="3844800"/>
            <a:ext cx="703275" cy="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41055aee1_1_104"/>
          <p:cNvPicPr preferRelativeResize="0"/>
          <p:nvPr/>
        </p:nvPicPr>
        <p:blipFill rotWithShape="1">
          <a:blip r:embed="rId5">
            <a:alphaModFix/>
          </a:blip>
          <a:srcRect b="39146" l="30168" r="28356" t="0"/>
          <a:stretch/>
        </p:blipFill>
        <p:spPr>
          <a:xfrm>
            <a:off x="8712625" y="3844800"/>
            <a:ext cx="703275" cy="484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e41055aee1_1_104"/>
          <p:cNvSpPr txBox="1"/>
          <p:nvPr/>
        </p:nvSpPr>
        <p:spPr>
          <a:xfrm>
            <a:off x="2472775" y="4031525"/>
            <a:ext cx="1733400" cy="6156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</a:rPr>
              <a:t>Django</a:t>
            </a:r>
            <a:endParaRPr sz="2800">
              <a:solidFill>
                <a:srgbClr val="F1C232"/>
              </a:solidFill>
            </a:endParaRPr>
          </a:p>
        </p:txBody>
      </p:sp>
      <p:cxnSp>
        <p:nvCxnSpPr>
          <p:cNvPr id="260" name="Google Shape;260;ge41055aee1_1_104"/>
          <p:cNvCxnSpPr>
            <a:stCxn id="259" idx="3"/>
          </p:cNvCxnSpPr>
          <p:nvPr/>
        </p:nvCxnSpPr>
        <p:spPr>
          <a:xfrm flipH="1" rot="10800000">
            <a:off x="4206175" y="4329425"/>
            <a:ext cx="2020800" cy="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e41055aee1_1_104"/>
          <p:cNvSpPr txBox="1"/>
          <p:nvPr/>
        </p:nvSpPr>
        <p:spPr>
          <a:xfrm>
            <a:off x="4123100" y="3833175"/>
            <a:ext cx="192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localhost:3306</a:t>
            </a:r>
            <a:endParaRPr sz="2000"/>
          </a:p>
        </p:txBody>
      </p:sp>
      <p:cxnSp>
        <p:nvCxnSpPr>
          <p:cNvPr id="262" name="Google Shape;262;ge41055aee1_1_104"/>
          <p:cNvCxnSpPr/>
          <p:nvPr/>
        </p:nvCxnSpPr>
        <p:spPr>
          <a:xfrm flipH="1" rot="10800000">
            <a:off x="396175" y="4329425"/>
            <a:ext cx="2020800" cy="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ge41055aee1_1_104"/>
          <p:cNvSpPr txBox="1"/>
          <p:nvPr/>
        </p:nvSpPr>
        <p:spPr>
          <a:xfrm>
            <a:off x="313100" y="3833175"/>
            <a:ext cx="192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localhost:8000</a:t>
            </a:r>
            <a:endParaRPr sz="2000"/>
          </a:p>
        </p:txBody>
      </p:sp>
      <p:sp>
        <p:nvSpPr>
          <p:cNvPr id="264" name="Google Shape;264;ge41055aee1_1_104"/>
          <p:cNvSpPr txBox="1"/>
          <p:nvPr/>
        </p:nvSpPr>
        <p:spPr>
          <a:xfrm>
            <a:off x="7149425" y="5078850"/>
            <a:ext cx="36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without port number</a:t>
            </a:r>
            <a:endParaRPr sz="2800"/>
          </a:p>
        </p:txBody>
      </p:sp>
      <p:sp>
        <p:nvSpPr>
          <p:cNvPr id="265" name="Google Shape;265;ge41055aee1_1_104"/>
          <p:cNvSpPr txBox="1"/>
          <p:nvPr/>
        </p:nvSpPr>
        <p:spPr>
          <a:xfrm>
            <a:off x="2244175" y="2324775"/>
            <a:ext cx="10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Host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41055aee1_1_184"/>
          <p:cNvSpPr/>
          <p:nvPr/>
        </p:nvSpPr>
        <p:spPr>
          <a:xfrm>
            <a:off x="1903850" y="2296375"/>
            <a:ext cx="9613500" cy="393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41055aee1_1_184"/>
          <p:cNvSpPr/>
          <p:nvPr/>
        </p:nvSpPr>
        <p:spPr>
          <a:xfrm>
            <a:off x="2791025" y="2835225"/>
            <a:ext cx="8101800" cy="27432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e41055aee1_1_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e41055aee1_1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925" y="3844800"/>
            <a:ext cx="1922800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e41055aee1_1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2625" y="3844800"/>
            <a:ext cx="1782659" cy="9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e41055aee1_1_184"/>
          <p:cNvSpPr txBox="1"/>
          <p:nvPr/>
        </p:nvSpPr>
        <p:spPr>
          <a:xfrm>
            <a:off x="4708250" y="2984200"/>
            <a:ext cx="40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Isolated docker network</a:t>
            </a:r>
            <a:endParaRPr sz="2800"/>
          </a:p>
        </p:txBody>
      </p:sp>
      <p:cxnSp>
        <p:nvCxnSpPr>
          <p:cNvPr id="276" name="Google Shape;276;ge41055aee1_1_184"/>
          <p:cNvCxnSpPr>
            <a:stCxn id="273" idx="2"/>
            <a:endCxn id="274" idx="2"/>
          </p:cNvCxnSpPr>
          <p:nvPr/>
        </p:nvCxnSpPr>
        <p:spPr>
          <a:xfrm flipH="1" rot="-5400000">
            <a:off x="8428275" y="3658900"/>
            <a:ext cx="600" cy="2350500"/>
          </a:xfrm>
          <a:prstGeom prst="bentConnector3">
            <a:avLst>
              <a:gd fmla="val 3968750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ge41055aee1_1_184"/>
          <p:cNvPicPr preferRelativeResize="0"/>
          <p:nvPr/>
        </p:nvPicPr>
        <p:blipFill rotWithShape="1">
          <a:blip r:embed="rId5">
            <a:alphaModFix/>
          </a:blip>
          <a:srcRect b="39146" l="30168" r="28356" t="0"/>
          <a:stretch/>
        </p:blipFill>
        <p:spPr>
          <a:xfrm>
            <a:off x="6345725" y="3844800"/>
            <a:ext cx="703275" cy="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e41055aee1_1_184"/>
          <p:cNvPicPr preferRelativeResize="0"/>
          <p:nvPr/>
        </p:nvPicPr>
        <p:blipFill rotWithShape="1">
          <a:blip r:embed="rId5">
            <a:alphaModFix/>
          </a:blip>
          <a:srcRect b="39146" l="30168" r="28356" t="0"/>
          <a:stretch/>
        </p:blipFill>
        <p:spPr>
          <a:xfrm>
            <a:off x="8712625" y="3844800"/>
            <a:ext cx="703275" cy="484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e41055aee1_1_184"/>
          <p:cNvSpPr txBox="1"/>
          <p:nvPr/>
        </p:nvSpPr>
        <p:spPr>
          <a:xfrm>
            <a:off x="2244175" y="2324775"/>
            <a:ext cx="10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Host</a:t>
            </a:r>
            <a:endParaRPr sz="2800"/>
          </a:p>
        </p:txBody>
      </p:sp>
      <p:cxnSp>
        <p:nvCxnSpPr>
          <p:cNvPr id="280" name="Google Shape;280;ge41055aee1_1_184"/>
          <p:cNvCxnSpPr>
            <a:endCxn id="281" idx="1"/>
          </p:cNvCxnSpPr>
          <p:nvPr/>
        </p:nvCxnSpPr>
        <p:spPr>
          <a:xfrm>
            <a:off x="396175" y="4339325"/>
            <a:ext cx="352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e41055aee1_1_184"/>
          <p:cNvSpPr txBox="1"/>
          <p:nvPr/>
        </p:nvSpPr>
        <p:spPr>
          <a:xfrm>
            <a:off x="313100" y="3833175"/>
            <a:ext cx="192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localhost:8000</a:t>
            </a:r>
            <a:endParaRPr sz="2000"/>
          </a:p>
        </p:txBody>
      </p:sp>
      <p:sp>
        <p:nvSpPr>
          <p:cNvPr id="283" name="Google Shape;283;ge41055aee1_1_184"/>
          <p:cNvSpPr txBox="1"/>
          <p:nvPr/>
        </p:nvSpPr>
        <p:spPr>
          <a:xfrm>
            <a:off x="7149425" y="5078850"/>
            <a:ext cx="36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without port number</a:t>
            </a:r>
            <a:endParaRPr sz="2800"/>
          </a:p>
        </p:txBody>
      </p:sp>
      <p:sp>
        <p:nvSpPr>
          <p:cNvPr id="281" name="Google Shape;281;ge41055aee1_1_184"/>
          <p:cNvSpPr txBox="1"/>
          <p:nvPr/>
        </p:nvSpPr>
        <p:spPr>
          <a:xfrm>
            <a:off x="3920575" y="4031525"/>
            <a:ext cx="1733400" cy="615600"/>
          </a:xfrm>
          <a:prstGeom prst="rect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9000"/>
                </a:solidFill>
              </a:rPr>
              <a:t>Django</a:t>
            </a:r>
            <a:endParaRPr sz="2800">
              <a:solidFill>
                <a:srgbClr val="BF9000"/>
              </a:solidFill>
            </a:endParaRPr>
          </a:p>
        </p:txBody>
      </p:sp>
      <p:cxnSp>
        <p:nvCxnSpPr>
          <p:cNvPr id="284" name="Google Shape;284;ge41055aee1_1_184"/>
          <p:cNvCxnSpPr>
            <a:stCxn id="281" idx="2"/>
            <a:endCxn id="273" idx="2"/>
          </p:cNvCxnSpPr>
          <p:nvPr/>
        </p:nvCxnSpPr>
        <p:spPr>
          <a:xfrm flipH="1" rot="-5400000">
            <a:off x="5926975" y="3507425"/>
            <a:ext cx="186600" cy="2466000"/>
          </a:xfrm>
          <a:prstGeom prst="bentConnector3">
            <a:avLst>
              <a:gd fmla="val 22768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Why docker? </a:t>
            </a:r>
            <a:endParaRPr sz="5200"/>
          </a:p>
        </p:txBody>
      </p:sp>
      <p:pic>
        <p:nvPicPr>
          <p:cNvPr descr="Works on my machine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260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3771900" y="3710625"/>
            <a:ext cx="84201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i="0" lang="en-US" sz="2800" u="none" cap="none" strike="noStrike">
                <a:solidFill>
                  <a:schemeClr val="lt1"/>
                </a:solidFill>
              </a:rPr>
              <a:t>The code doesn’t work on the other system due to the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i="0" lang="en-US" sz="2800" u="none" cap="none" strike="noStrike">
                <a:solidFill>
                  <a:schemeClr val="lt1"/>
                </a:solidFill>
              </a:rPr>
              <a:t>difference in the computer environments.</a:t>
            </a:r>
            <a:endParaRPr i="0" sz="2800" u="none" cap="none" strike="noStrike">
              <a:solidFill>
                <a:schemeClr val="lt1"/>
              </a:solidFill>
            </a:endParaRPr>
          </a:p>
          <a:p>
            <a:pPr indent="-25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Effectively create development environments.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1055aee1_1_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e41055aee1_1_205"/>
          <p:cNvSpPr txBox="1"/>
          <p:nvPr>
            <p:ph idx="1" type="body"/>
          </p:nvPr>
        </p:nvSpPr>
        <p:spPr>
          <a:xfrm>
            <a:off x="838200" y="1825625"/>
            <a:ext cx="10515600" cy="1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docker network 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docker network create {network-name}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ge41055aee1_1_205"/>
          <p:cNvSpPr txBox="1"/>
          <p:nvPr/>
        </p:nvSpPr>
        <p:spPr>
          <a:xfrm>
            <a:off x="613075" y="3352925"/>
            <a:ext cx="5917800" cy="34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MySQL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$docker run -d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 3306:3306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-e MYSQL_ROOT_PASSWORD=root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--name mysql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--net mysql-network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mysql:8.0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e41055aee1_1_205"/>
          <p:cNvSpPr txBox="1"/>
          <p:nvPr/>
        </p:nvSpPr>
        <p:spPr>
          <a:xfrm>
            <a:off x="6912000" y="3352925"/>
            <a:ext cx="4975200" cy="34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phpMyAdmin</a:t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$docker run -d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-p 8080:80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-e PMA_HOST="mysql"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--name phpmyadmin \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--net mysql-network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phpmyadmin/phpmyadmin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41055aee1_1_2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e41055aee1_1_238"/>
          <p:cNvSpPr txBox="1"/>
          <p:nvPr/>
        </p:nvSpPr>
        <p:spPr>
          <a:xfrm>
            <a:off x="79675" y="1941225"/>
            <a:ext cx="5601600" cy="48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MySQL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$docker run -d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-p 3306:3306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-e MYSQL_ROOT_PASSWORD=root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--name mysql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--net mysql-network \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mysql:8.0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e41055aee1_1_238"/>
          <p:cNvSpPr txBox="1"/>
          <p:nvPr/>
        </p:nvSpPr>
        <p:spPr>
          <a:xfrm>
            <a:off x="5864900" y="816025"/>
            <a:ext cx="6819600" cy="59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mysql.yaml</a:t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version: '3'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image: mysql:8.0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restart: always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- 3306:3306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MYSQL_ROOT_PASSWORD=root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	phpmyadmin: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image: phpmyadmin/phpmyadmin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ge41055aee1_1_238"/>
          <p:cNvCxnSpPr/>
          <p:nvPr/>
        </p:nvCxnSpPr>
        <p:spPr>
          <a:xfrm flipH="1" rot="10800000">
            <a:off x="2619575" y="2521425"/>
            <a:ext cx="3734400" cy="14772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1055aee1_1_2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41055aee1_1_249"/>
          <p:cNvSpPr txBox="1"/>
          <p:nvPr>
            <p:ph idx="1" type="body"/>
          </p:nvPr>
        </p:nvSpPr>
        <p:spPr>
          <a:xfrm>
            <a:off x="838200" y="1825625"/>
            <a:ext cx="10515600" cy="1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docker-compose -f mysql.yaml up -d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docker-compose -f mysql.yaml down -d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ge41055aee1_1_249"/>
          <p:cNvSpPr txBox="1"/>
          <p:nvPr>
            <p:ph idx="1" type="body"/>
          </p:nvPr>
        </p:nvSpPr>
        <p:spPr>
          <a:xfrm>
            <a:off x="838200" y="2816225"/>
            <a:ext cx="10515600" cy="1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docker network ls  // network is created by docker compose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8" name="Google Shape;308;ge41055aee1_1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75" y="3496525"/>
            <a:ext cx="5637875" cy="18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e41055aee1_1_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00" y="5392350"/>
            <a:ext cx="7499675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1055aee1_1_2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Your Own Docker Image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e41055aee1_1_260"/>
          <p:cNvSpPr txBox="1"/>
          <p:nvPr/>
        </p:nvSpPr>
        <p:spPr>
          <a:xfrm>
            <a:off x="838200" y="2217200"/>
            <a:ext cx="7820100" cy="452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python:3.8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WORKDIR /app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 requirements.txt /app/requirements.txt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pip install -r requirements.txt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 . /app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python manage.py migrate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CMD python manage.py runserver 0.0.0.0:8000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e41055aee1_1_260"/>
          <p:cNvSpPr txBox="1"/>
          <p:nvPr>
            <p:ph idx="1" type="body"/>
          </p:nvPr>
        </p:nvSpPr>
        <p:spPr>
          <a:xfrm>
            <a:off x="838200" y="1520825"/>
            <a:ext cx="10515600" cy="69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</a:t>
            </a:r>
            <a:r>
              <a:rPr lang="en-US">
                <a:solidFill>
                  <a:schemeClr val="dk1"/>
                </a:solidFill>
              </a:rPr>
              <a:t>docker build -t {name}:{tag}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49a50284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to Repository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e49a502847_0_5"/>
          <p:cNvSpPr txBox="1"/>
          <p:nvPr>
            <p:ph idx="1" type="body"/>
          </p:nvPr>
        </p:nvSpPr>
        <p:spPr>
          <a:xfrm>
            <a:off x="87600" y="1520825"/>
            <a:ext cx="12192000" cy="32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Name your local images using one of these methods: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2200">
                <a:solidFill>
                  <a:schemeClr val="dk1"/>
                </a:solidFill>
              </a:rPr>
              <a:t>When you build them, using docker build -t &lt;hub-user&gt;/&lt;repo-name&gt;[:&lt;tag&gt;]</a:t>
            </a:r>
            <a:endParaRPr sz="2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2200">
                <a:solidFill>
                  <a:schemeClr val="dk1"/>
                </a:solidFill>
              </a:rPr>
              <a:t>By re-tagging an existing local image docker tag &lt;existing-image&gt; &lt;hub-user&gt;/&lt;repo-name&gt;[:&lt;tag&gt;] </a:t>
            </a:r>
            <a:endParaRPr sz="2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2200">
                <a:solidFill>
                  <a:schemeClr val="dk1"/>
                </a:solidFill>
              </a:rPr>
              <a:t>By using docker commit &lt;existing-container&gt; &lt;hub-user&gt;/&lt;repo-name&gt;[:&lt;tag&gt;] to commit changes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23" name="Google Shape;323;ge49a502847_0_5"/>
          <p:cNvSpPr txBox="1"/>
          <p:nvPr>
            <p:ph idx="1" type="body"/>
          </p:nvPr>
        </p:nvSpPr>
        <p:spPr>
          <a:xfrm>
            <a:off x="545675" y="4147750"/>
            <a:ext cx="10515600" cy="1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</a:t>
            </a:r>
            <a:r>
              <a:rPr lang="en-US">
                <a:solidFill>
                  <a:schemeClr val="dk1"/>
                </a:solidFill>
              </a:rPr>
              <a:t>docker push &lt;hub-user&gt;/&lt;repo-name&gt;:&lt;tag&gt;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ge49a502847_0_5"/>
          <p:cNvSpPr txBox="1"/>
          <p:nvPr/>
        </p:nvSpPr>
        <p:spPr>
          <a:xfrm>
            <a:off x="152400" y="3581400"/>
            <a:ext cx="95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to repository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9a50284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330" name="Google Shape;330;ge49a502847_0_0"/>
          <p:cNvSpPr txBox="1"/>
          <p:nvPr>
            <p:ph idx="1" type="body"/>
          </p:nvPr>
        </p:nvSpPr>
        <p:spPr>
          <a:xfrm>
            <a:off x="838200" y="1825625"/>
            <a:ext cx="5258100" cy="474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container?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Basic docker usage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port bind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Development with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compose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yment with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hat's the Diff: Containers vs VMs" id="337" name="Google Shape;3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"/>
          <p:cNvSpPr/>
          <p:nvPr/>
        </p:nvSpPr>
        <p:spPr>
          <a:xfrm>
            <a:off x="7491369" y="3129094"/>
            <a:ext cx="3598877" cy="38589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Engine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"/>
          <p:cNvSpPr/>
          <p:nvPr/>
        </p:nvSpPr>
        <p:spPr>
          <a:xfrm flipH="1">
            <a:off x="11144075" y="2231471"/>
            <a:ext cx="117446" cy="75501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"/>
          <p:cNvSpPr txBox="1"/>
          <p:nvPr/>
        </p:nvSpPr>
        <p:spPr>
          <a:xfrm>
            <a:off x="11106521" y="2424310"/>
            <a:ext cx="1162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for post" id="345" name="Google Shape;3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375" y="1375225"/>
            <a:ext cx="6283450" cy="53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VM can use with Docker together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d706c4dc6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52" name="Google Shape;352;g8d706c4dc6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WORKDIR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COPY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CMD</a:t>
            </a:r>
            <a:endParaRPr/>
          </a:p>
        </p:txBody>
      </p:sp>
      <p:pic>
        <p:nvPicPr>
          <p:cNvPr id="353" name="Google Shape;353;g8d706c4dc6_0_18"/>
          <p:cNvPicPr preferRelativeResize="0"/>
          <p:nvPr/>
        </p:nvPicPr>
        <p:blipFill rotWithShape="1">
          <a:blip r:embed="rId3">
            <a:alphaModFix/>
          </a:blip>
          <a:srcRect b="0" l="0" r="0" t="3827"/>
          <a:stretch/>
        </p:blipFill>
        <p:spPr>
          <a:xfrm>
            <a:off x="3188025" y="2290825"/>
            <a:ext cx="8887950" cy="23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8d706c4dc6_0_18"/>
          <p:cNvSpPr txBox="1"/>
          <p:nvPr>
            <p:ph idx="1" type="body"/>
          </p:nvPr>
        </p:nvSpPr>
        <p:spPr>
          <a:xfrm>
            <a:off x="838200" y="5654600"/>
            <a:ext cx="10515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build . -t “name”:”tag”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d706c4dc6_0_42"/>
          <p:cNvSpPr txBox="1"/>
          <p:nvPr>
            <p:ph idx="1" type="body"/>
          </p:nvPr>
        </p:nvSpPr>
        <p:spPr>
          <a:xfrm>
            <a:off x="838200" y="1545600"/>
            <a:ext cx="10515600" cy="37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600"/>
              <a:t>follow</a:t>
            </a:r>
            <a:endParaRPr sz="5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600"/>
              <a:t>“one services per container” </a:t>
            </a:r>
            <a:endParaRPr sz="5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600"/>
              <a:t>as rule of thumb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1055aee1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e41055aee1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ctr">
              <a:spcBef>
                <a:spcPts val="1000"/>
              </a:spcBef>
              <a:spcAft>
                <a:spcPts val="0"/>
              </a:spcAft>
              <a:buSzPts val="3500"/>
              <a:buFont typeface="Arial"/>
              <a:buChar char="❖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What is container</a:t>
            </a:r>
            <a:r>
              <a:rPr lang="en-US" sz="3500"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-US" sz="3500">
                <a:latin typeface="Arial"/>
                <a:ea typeface="Arial"/>
                <a:cs typeface="Arial"/>
                <a:sym typeface="Arial"/>
              </a:rPr>
            </a:b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❖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Basic usage of docker</a:t>
            </a:r>
            <a:br>
              <a:rPr lang="en-US" sz="3500">
                <a:latin typeface="Arial"/>
                <a:ea typeface="Arial"/>
                <a:cs typeface="Arial"/>
                <a:sym typeface="Arial"/>
              </a:rPr>
            </a:b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❖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Development with docker</a:t>
            </a:r>
            <a:br>
              <a:rPr lang="en-US" sz="3500">
                <a:latin typeface="Arial"/>
                <a:ea typeface="Arial"/>
                <a:cs typeface="Arial"/>
                <a:sym typeface="Arial"/>
              </a:rPr>
            </a:b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❖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Deployment with docker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e41055aee1_0_20"/>
          <p:cNvSpPr txBox="1"/>
          <p:nvPr/>
        </p:nvSpPr>
        <p:spPr>
          <a:xfrm>
            <a:off x="268275" y="6403000"/>
            <a:ext cx="70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https://www.youtube.com/watch?v=3c-iBn73dDE&amp;t=5970s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5" name="Google Shape;3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966975"/>
            <a:ext cx="8546350" cy="49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706c4dc6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d706c4dc6_0_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g8d706c4dc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89" y="0"/>
            <a:ext cx="1082842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1055aee1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repository</a:t>
            </a:r>
            <a:endParaRPr/>
          </a:p>
        </p:txBody>
      </p:sp>
      <p:sp>
        <p:nvSpPr>
          <p:cNvPr id="104" name="Google Shape;104;ge41055aee1_1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e41055aee1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14" y="1459450"/>
            <a:ext cx="9075175" cy="5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Docker Image, Container and Repository</a:t>
            </a:r>
            <a:endParaRPr/>
          </a:p>
        </p:txBody>
      </p:sp>
      <p:pic>
        <p:nvPicPr>
          <p:cNvPr descr="一張含有 螢幕擷取畫面 的圖片&#10;&#10;自動產生的描述"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41782" t="0"/>
          <a:stretch/>
        </p:blipFill>
        <p:spPr>
          <a:xfrm>
            <a:off x="414024" y="1426400"/>
            <a:ext cx="5443524" cy="53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6234899" y="1690688"/>
            <a:ext cx="60843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Registry: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Registry is a place to store image files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hub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file is a template used to generate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 instance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container is an execution instance created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an image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12932" l="0" r="0" t="20715"/>
          <a:stretch/>
        </p:blipFill>
        <p:spPr>
          <a:xfrm>
            <a:off x="95250" y="1825625"/>
            <a:ext cx="12001500" cy="39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1055aee1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container?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41055aee1_1_11"/>
          <p:cNvPicPr preferRelativeResize="0"/>
          <p:nvPr/>
        </p:nvPicPr>
        <p:blipFill rotWithShape="1">
          <a:blip r:embed="rId3">
            <a:alphaModFix/>
          </a:blip>
          <a:srcRect b="0" l="3901" r="0" t="0"/>
          <a:stretch/>
        </p:blipFill>
        <p:spPr>
          <a:xfrm>
            <a:off x="1392225" y="2553225"/>
            <a:ext cx="3639900" cy="39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41055aee1_1_11"/>
          <p:cNvSpPr txBox="1"/>
          <p:nvPr/>
        </p:nvSpPr>
        <p:spPr>
          <a:xfrm>
            <a:off x="745875" y="1451375"/>
            <a:ext cx="55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Development &amp; Deployment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27" name="Google Shape;127;ge41055aee1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50" y="3913638"/>
            <a:ext cx="5312425" cy="2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41055aee1_1_11"/>
          <p:cNvSpPr txBox="1"/>
          <p:nvPr/>
        </p:nvSpPr>
        <p:spPr>
          <a:xfrm>
            <a:off x="6283975" y="1451375"/>
            <a:ext cx="59613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A</a:t>
            </a:r>
            <a:r>
              <a:rPr lang="en-US" sz="2800">
                <a:solidFill>
                  <a:schemeClr val="lt1"/>
                </a:solidFill>
              </a:rPr>
              <a:t> way to package app with all dependencies and configurations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Layer of images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Linux base image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e41055aee1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50" y="2403075"/>
            <a:ext cx="4377550" cy="173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1055aee1_1_27"/>
          <p:cNvSpPr txBox="1"/>
          <p:nvPr/>
        </p:nvSpPr>
        <p:spPr>
          <a:xfrm>
            <a:off x="615250" y="1473150"/>
            <a:ext cx="36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the actual package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5" name="Google Shape;135;ge41055aee1_1_27"/>
          <p:cNvSpPr txBox="1"/>
          <p:nvPr/>
        </p:nvSpPr>
        <p:spPr>
          <a:xfrm>
            <a:off x="615250" y="4340175"/>
            <a:ext cx="62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artifact, that can be moved around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6" name="Google Shape;136;ge41055aee1_1_27"/>
          <p:cNvSpPr/>
          <p:nvPr/>
        </p:nvSpPr>
        <p:spPr>
          <a:xfrm>
            <a:off x="1068375" y="5064525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Not running</a:t>
            </a:r>
            <a:endParaRPr sz="2800"/>
          </a:p>
        </p:txBody>
      </p:sp>
      <p:sp>
        <p:nvSpPr>
          <p:cNvPr id="137" name="Google Shape;137;ge41055aee1_1_27"/>
          <p:cNvSpPr txBox="1"/>
          <p:nvPr/>
        </p:nvSpPr>
        <p:spPr>
          <a:xfrm>
            <a:off x="6633700" y="1473150"/>
            <a:ext cx="51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actually start the application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8" name="Google Shape;138;ge41055aee1_1_27"/>
          <p:cNvSpPr txBox="1"/>
          <p:nvPr/>
        </p:nvSpPr>
        <p:spPr>
          <a:xfrm>
            <a:off x="6633700" y="2236500"/>
            <a:ext cx="59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container env is created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9" name="Google Shape;139;ge41055aee1_1_27"/>
          <p:cNvSpPr/>
          <p:nvPr/>
        </p:nvSpPr>
        <p:spPr>
          <a:xfrm>
            <a:off x="7386700" y="3347300"/>
            <a:ext cx="3600600" cy="74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</a:t>
            </a:r>
            <a:r>
              <a:rPr lang="en-US" sz="2800"/>
              <a:t>unning</a:t>
            </a:r>
            <a:endParaRPr sz="2800"/>
          </a:p>
        </p:txBody>
      </p:sp>
      <p:sp>
        <p:nvSpPr>
          <p:cNvPr id="140" name="Google Shape;140;ge41055aee1_1_27"/>
          <p:cNvSpPr txBox="1"/>
          <p:nvPr>
            <p:ph type="title"/>
          </p:nvPr>
        </p:nvSpPr>
        <p:spPr>
          <a:xfrm>
            <a:off x="762000" y="365125"/>
            <a:ext cx="5026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Image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41055aee1_1_27"/>
          <p:cNvSpPr txBox="1"/>
          <p:nvPr>
            <p:ph type="title"/>
          </p:nvPr>
        </p:nvSpPr>
        <p:spPr>
          <a:xfrm>
            <a:off x="6731450" y="365125"/>
            <a:ext cx="5330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Container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1055aee1_1_46"/>
          <p:cNvSpPr/>
          <p:nvPr/>
        </p:nvSpPr>
        <p:spPr>
          <a:xfrm>
            <a:off x="1595813" y="2567175"/>
            <a:ext cx="4090200" cy="132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41055aee1_1_46"/>
          <p:cNvSpPr/>
          <p:nvPr/>
        </p:nvSpPr>
        <p:spPr>
          <a:xfrm>
            <a:off x="1901963" y="3039325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Application</a:t>
            </a:r>
            <a:endParaRPr sz="2400"/>
          </a:p>
        </p:txBody>
      </p:sp>
      <p:sp>
        <p:nvSpPr>
          <p:cNvPr id="148" name="Google Shape;148;ge41055aee1_1_46"/>
          <p:cNvSpPr/>
          <p:nvPr/>
        </p:nvSpPr>
        <p:spPr>
          <a:xfrm>
            <a:off x="1901963" y="3987750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OS Kernel</a:t>
            </a:r>
            <a:endParaRPr sz="2400"/>
          </a:p>
        </p:txBody>
      </p:sp>
      <p:sp>
        <p:nvSpPr>
          <p:cNvPr id="149" name="Google Shape;149;ge41055aee1_1_46"/>
          <p:cNvSpPr/>
          <p:nvPr/>
        </p:nvSpPr>
        <p:spPr>
          <a:xfrm>
            <a:off x="1901963" y="4936175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Hardware</a:t>
            </a:r>
            <a:endParaRPr sz="2400"/>
          </a:p>
        </p:txBody>
      </p:sp>
      <p:sp>
        <p:nvSpPr>
          <p:cNvPr id="150" name="Google Shape;150;ge41055aee1_1_46"/>
          <p:cNvSpPr/>
          <p:nvPr/>
        </p:nvSpPr>
        <p:spPr>
          <a:xfrm>
            <a:off x="6805988" y="3039325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Application</a:t>
            </a:r>
            <a:endParaRPr sz="2400"/>
          </a:p>
        </p:txBody>
      </p:sp>
      <p:sp>
        <p:nvSpPr>
          <p:cNvPr id="151" name="Google Shape;151;ge41055aee1_1_46"/>
          <p:cNvSpPr/>
          <p:nvPr/>
        </p:nvSpPr>
        <p:spPr>
          <a:xfrm>
            <a:off x="6805988" y="3987750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OS Kernel</a:t>
            </a:r>
            <a:endParaRPr sz="2400"/>
          </a:p>
        </p:txBody>
      </p:sp>
      <p:sp>
        <p:nvSpPr>
          <p:cNvPr id="152" name="Google Shape;152;ge41055aee1_1_46"/>
          <p:cNvSpPr/>
          <p:nvPr/>
        </p:nvSpPr>
        <p:spPr>
          <a:xfrm>
            <a:off x="6805988" y="4936175"/>
            <a:ext cx="3490200" cy="649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Hardware</a:t>
            </a:r>
            <a:endParaRPr sz="2400"/>
          </a:p>
        </p:txBody>
      </p:sp>
      <p:sp>
        <p:nvSpPr>
          <p:cNvPr id="153" name="Google Shape;153;ge41055aee1_1_46"/>
          <p:cNvSpPr txBox="1"/>
          <p:nvPr/>
        </p:nvSpPr>
        <p:spPr>
          <a:xfrm>
            <a:off x="2508113" y="2495175"/>
            <a:ext cx="22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41055aee1_1_46"/>
          <p:cNvSpPr txBox="1"/>
          <p:nvPr>
            <p:ph type="title"/>
          </p:nvPr>
        </p:nvSpPr>
        <p:spPr>
          <a:xfrm>
            <a:off x="762000" y="365125"/>
            <a:ext cx="7968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Docker vs Virtual Machine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41055aee1_1_46"/>
          <p:cNvSpPr txBox="1"/>
          <p:nvPr/>
        </p:nvSpPr>
        <p:spPr>
          <a:xfrm>
            <a:off x="745875" y="1451375"/>
            <a:ext cx="12454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900">
                <a:solidFill>
                  <a:schemeClr val="lt1"/>
                </a:solidFill>
              </a:rPr>
              <a:t>They are different level abstractions.</a:t>
            </a:r>
            <a:endParaRPr sz="29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900">
                <a:solidFill>
                  <a:schemeClr val="lt1"/>
                </a:solidFill>
              </a:rPr>
              <a:t>Why linux based docker container don’t run on Windows?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6" name="Google Shape;156;ge41055aee1_1_46"/>
          <p:cNvSpPr/>
          <p:nvPr/>
        </p:nvSpPr>
        <p:spPr>
          <a:xfrm>
            <a:off x="6505988" y="2567175"/>
            <a:ext cx="4090200" cy="226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41055aee1_1_46"/>
          <p:cNvSpPr txBox="1"/>
          <p:nvPr/>
        </p:nvSpPr>
        <p:spPr>
          <a:xfrm>
            <a:off x="7412138" y="2495175"/>
            <a:ext cx="22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1055aee1_1_46"/>
          <p:cNvSpPr txBox="1"/>
          <p:nvPr/>
        </p:nvSpPr>
        <p:spPr>
          <a:xfrm>
            <a:off x="745875" y="5794775"/>
            <a:ext cx="61476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900">
                <a:solidFill>
                  <a:schemeClr val="lt1"/>
                </a:solidFill>
              </a:rPr>
              <a:t>Size vs Speed vs Compatibility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2020-07-12T10:15:04Z</dcterms:created>
  <dc:creator>李宗樺</dc:creator>
</cp:coreProperties>
</file>