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aleway" panose="02020500000000000000" charset="0"/>
      <p:regular r:id="rId13"/>
      <p:bold r:id="rId14"/>
      <p:italic r:id="rId15"/>
      <p:boldItalic r:id="rId16"/>
    </p:embeddedFont>
    <p:embeddedFont>
      <p:font typeface="Lato" panose="02020500000000000000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13" autoAdjust="0"/>
  </p:normalViewPr>
  <p:slideViewPr>
    <p:cSldViewPr snapToGrid="0">
      <p:cViewPr varScale="1">
        <p:scale>
          <a:sx n="86" d="100"/>
          <a:sy n="86" d="100"/>
        </p:scale>
        <p:origin x="714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zh-TW" altLang="en-US" dirty="0" smtClean="0"/>
              <a:t>未來可以更精進的</a:t>
            </a:r>
            <a:r>
              <a:rPr lang="en-US" altLang="zh-TW" dirty="0" smtClean="0"/>
              <a:t>:</a:t>
            </a:r>
            <a:r>
              <a:rPr lang="zh-TW" altLang="en-US" dirty="0" smtClean="0"/>
              <a:t> 增加內文搜索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 </a:t>
            </a:r>
            <a:r>
              <a:rPr lang="en-US" altLang="zh-TW" dirty="0" err="1" smtClean="0"/>
              <a:t>miDtabase</a:t>
            </a:r>
            <a:r>
              <a:rPr lang="en-US" altLang="zh-TW" dirty="0" smtClean="0"/>
              <a:t>),</a:t>
            </a:r>
            <a:r>
              <a:rPr lang="zh-TW" altLang="en-US" dirty="0" smtClean="0"/>
              <a:t> 設計更好的排序公式 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例如除了</a:t>
            </a:r>
            <a:r>
              <a:rPr lang="en-US" altLang="zh-TW" dirty="0" smtClean="0"/>
              <a:t>impact factor,</a:t>
            </a:r>
            <a:r>
              <a:rPr lang="zh-TW" altLang="en-US" dirty="0" smtClean="0"/>
              <a:t> 加入</a:t>
            </a:r>
            <a:r>
              <a:rPr lang="en-US" altLang="zh-TW" dirty="0" smtClean="0"/>
              <a:t>citation</a:t>
            </a:r>
            <a:r>
              <a:rPr lang="zh-TW" altLang="en-US" dirty="0" smtClean="0"/>
              <a:t>次數的加權</a:t>
            </a:r>
            <a:r>
              <a:rPr lang="en-US" altLang="zh-TW" dirty="0" smtClean="0"/>
              <a:t>),</a:t>
            </a:r>
            <a:r>
              <a:rPr lang="zh-TW" altLang="en-US" dirty="0" smtClean="0"/>
              <a:t> 設一更好的</a:t>
            </a:r>
            <a:r>
              <a:rPr lang="en-US" altLang="zh-TW" smtClean="0"/>
              <a:t>evidence</a:t>
            </a:r>
            <a:r>
              <a:rPr lang="en-US" altLang="zh-TW" baseline="0" smtClean="0"/>
              <a:t> </a:t>
            </a:r>
            <a:r>
              <a:rPr lang="en-US" altLang="zh-TW" baseline="0" dirty="0" smtClean="0"/>
              <a:t>score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7302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4f3d0e5f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4f3d0e5f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4f3d0e5f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4f3d0e5f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4f3d0e5f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4f3d0e5f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4f3d0e5f0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4f3d0e5f0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4f3d0e5f0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4f3d0e5f0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4f3d0e5f0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4f3d0e5f0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9997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zh-TW" altLang="en-US" dirty="0" smtClean="0"/>
              <a:t>我們用</a:t>
            </a:r>
            <a:r>
              <a:rPr lang="en-US" altLang="zh-TW" dirty="0" smtClean="0"/>
              <a:t>keywords</a:t>
            </a:r>
            <a:r>
              <a:rPr lang="zh-TW" altLang="en-US" dirty="0" smtClean="0"/>
              <a:t>去抓取關鍵句子</a:t>
            </a:r>
            <a:r>
              <a:rPr lang="en-US" altLang="zh-TW" dirty="0" smtClean="0"/>
              <a:t>,</a:t>
            </a:r>
            <a:r>
              <a:rPr lang="zh-TW" altLang="en-US" dirty="0" smtClean="0"/>
              <a:t> 但是有時候抓出來句子的本意</a:t>
            </a:r>
            <a:r>
              <a:rPr lang="en-US" altLang="zh-TW" dirty="0" smtClean="0"/>
              <a:t>,</a:t>
            </a:r>
            <a:r>
              <a:rPr lang="zh-TW" altLang="en-US" dirty="0" smtClean="0"/>
              <a:t> 不見得是跟關鍵字一樣</a:t>
            </a:r>
            <a:r>
              <a:rPr lang="en-US" altLang="zh-TW" dirty="0" smtClean="0"/>
              <a:t>; </a:t>
            </a:r>
            <a:r>
              <a:rPr lang="zh-TW" altLang="en-US" dirty="0" smtClean="0"/>
              <a:t>另外我們設計的</a:t>
            </a:r>
            <a:r>
              <a:rPr lang="en-US" altLang="zh-TW" dirty="0" smtClean="0"/>
              <a:t>evidence score</a:t>
            </a:r>
            <a:r>
              <a:rPr lang="zh-TW" altLang="en-US" dirty="0" smtClean="0"/>
              <a:t>產生的分數級距差距極大</a:t>
            </a:r>
            <a:r>
              <a:rPr lang="en-US" altLang="zh-TW" dirty="0" smtClean="0"/>
              <a:t>,</a:t>
            </a:r>
            <a:r>
              <a:rPr lang="zh-TW" altLang="en-US" dirty="0" smtClean="0"/>
              <a:t> 未來應該可以設計更好的正規畫評分方式來呈現證據等級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3743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900"/>
              <a:t>Cancer-miRNA Search System</a:t>
            </a:r>
            <a:endParaRPr sz="38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837127" y="19706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/>
              <a:t>Final Project for the Biomedical Information Retrieval</a:t>
            </a:r>
            <a:endParaRPr sz="1400"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420875" y="40668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組員：方郁文、吳政達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To search context, not only abstract. E.g. </a:t>
            </a:r>
            <a:r>
              <a:rPr lang="en-US" altLang="zh-TW" dirty="0" err="1" smtClean="0"/>
              <a:t>miDatabase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To design a better function to rank searching results, e.g. addition of number of citations of the articles</a:t>
            </a:r>
          </a:p>
          <a:p>
            <a:endParaRPr lang="en-US" altLang="zh-TW" dirty="0"/>
          </a:p>
          <a:p>
            <a:r>
              <a:rPr lang="en-US" altLang="zh-TW" dirty="0" smtClean="0"/>
              <a:t>To design a better evidence score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08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zh-TW" dirty="0" smtClean="0"/>
              <a:t>Find </a:t>
            </a:r>
            <a:r>
              <a:rPr lang="zh-TW" dirty="0"/>
              <a:t>evidence of the relation for given Cancer and mi-RNA</a:t>
            </a:r>
            <a:r>
              <a:rPr lang="zh-TW" dirty="0" smtClean="0"/>
              <a:t>.</a:t>
            </a:r>
            <a:endParaRPr lang="en-US" altLang="zh-TW" dirty="0" smtClean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dirty="0" smtClean="0"/>
              <a:t>Our team focuses on the correlation of bone and soft tissue sarcoma with certain mi-RNA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Methods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dirty="0"/>
              <a:t>Scrap the articles which mentions the target Cancer and mi-RNA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dirty="0"/>
              <a:t>Find the expression (evidence) describing the relation of target Cancer and mi-RNA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dirty="0"/>
              <a:t>Rank the evidence sentences using impact factor of the source journal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dirty="0"/>
              <a:t>Calculate the Evidence Score for the Cancer and mi-RNA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Target Cancers and mi-RNA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1772375"/>
            <a:ext cx="3678600" cy="32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Cancer type: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rabicPeriod"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Osteosarcoma  骨肉瘤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rabicPeriod"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Ewing sarcoma   尤文式骨肉瘤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rabicPeriod"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Chondrosarcoma  軟骨骨肉瘤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rabicPeriod"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myeloma   多發性骨髓瘤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rabicPeriod"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Rhabdomyosarcom    橫紋肌肉瘤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rabicPeriod"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Synovial sarcoma    關節滑囊肉瘤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rabicPeriod"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Neuroblastoma    神經母細胞瘤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rabicPeriod"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Cholangiocarcinoma   膽管惡性腫瘤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rabicPeriod"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Retinoblastoma   視網膜神經母細胞瘤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rabicPeriod"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Squamous cell carcinoma  扁平細胞癌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4739550" y="1853850"/>
            <a:ext cx="1652100" cy="32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miRNA</a:t>
            </a:r>
            <a:r>
              <a:rPr lang="zh-TW" sz="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603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Times New Roman"/>
              <a:buAutoNum type="arabicPeriod"/>
            </a:pP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miR-34a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Times New Roman"/>
              <a:buAutoNum type="arabicPeriod"/>
            </a:pP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miR-143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Times New Roman"/>
              <a:buAutoNum type="arabicPeriod"/>
            </a:pP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miR-22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Times New Roman"/>
              <a:buAutoNum type="arabicPeriod"/>
            </a:pP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miR-106a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Times New Roman"/>
              <a:buAutoNum type="arabicPeriod"/>
            </a:pP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miR-181a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Times New Roman"/>
              <a:buAutoNum type="arabicPeriod"/>
            </a:pP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miR-141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Times New Roman"/>
              <a:buAutoNum type="arabicPeriod"/>
            </a:pP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miR-15a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Times New Roman"/>
              <a:buAutoNum type="arabicPeriod"/>
            </a:pP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miR-25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Times New Roman"/>
              <a:buAutoNum type="arabicPeriod"/>
            </a:pP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miR-206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Times New Roman"/>
              <a:buAutoNum type="arabicPeriod"/>
            </a:pP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miR-1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Times New Roman"/>
              <a:buAutoNum type="arabicPeriod"/>
            </a:pP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miR-183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Times New Roman"/>
              <a:buAutoNum type="arabicPeriod"/>
            </a:pP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miR-17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Times New Roman"/>
              <a:buAutoNum type="arabicPeriod"/>
            </a:pP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miR-124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Times New Roman"/>
              <a:buAutoNum type="arabicPeriod"/>
            </a:pP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LIN28b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Times New Roman"/>
              <a:buAutoNum type="arabicPeriod"/>
            </a:pP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miR-26a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Times New Roman"/>
              <a:buAutoNum type="arabicPeriod"/>
            </a:pP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miR-21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Times New Roman"/>
              <a:buAutoNum type="arabicPeriod"/>
            </a:pP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let-17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Times New Roman"/>
              <a:buAutoNum type="arabicPeriod"/>
            </a:pP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miR-17-92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Times New Roman"/>
              <a:buAutoNum type="arabicPeriod"/>
            </a:pP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miR-184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Times New Roman"/>
              <a:buAutoNum type="arabicPeriod"/>
            </a:pP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miR-31</a:t>
            </a:r>
            <a:endParaRPr sz="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Expression keywords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8814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zh-TW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promoted/promotion/promoter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-US" altLang="zh-TW" sz="105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zh-TW" sz="105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igher</a:t>
            </a:r>
            <a:r>
              <a:rPr lang="en-US" altLang="zh-TW" sz="105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sz="105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zh-TW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xpression/expressing/overexpression/overexpressed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zh-TW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lower/poor expression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zh-TW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regulates/regulation/up-regulated/upregulated/upregulation/up-regulation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zh-TW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enhances/enhancing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zh-TW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down-regulated/downregulation/down-regulation/ underexpression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zh-TW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suppresses/suppression/suppressed/suppressor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zh-TW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repression/ repressing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zh-TW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increased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zh-TW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decreased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zh-TW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carcinogenesis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66700" algn="l" rtl="0">
              <a:spcBef>
                <a:spcPts val="1600"/>
              </a:spcBef>
              <a:spcAft>
                <a:spcPts val="0"/>
              </a:spcAft>
              <a:buSzPts val="600"/>
              <a:buChar char="●"/>
            </a:pPr>
            <a:endParaRPr sz="700" dirty="0"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5111150" y="2078875"/>
            <a:ext cx="38814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zh-TW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inhibited/inhibition/inhibitory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zh-TW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interacted/interaction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zh-TW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axis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zh-TW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mediator/mediated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zh-TW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metastasis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zh-TW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target/target gene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zh-TW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oncomir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zh-TW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oncogenes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zh-TW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markers/biomarkers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zh-TW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p53/ tumor suppressor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Scrap Pubmed</a:t>
            </a:r>
            <a:endParaRPr dirty="0"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Search Keyword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cancer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mirna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Get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title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abstract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journal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Results in total of 373 articles from Pubmed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Ranking of the searching results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dirty="0" smtClean="0"/>
              <a:t>Mainly based on the latest impact factor of the journal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dirty="0" smtClean="0"/>
              <a:t>Higher “IF” implying higher level of evidence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 smtClean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dirty="0"/>
          </a:p>
        </p:txBody>
      </p:sp>
      <p:pic>
        <p:nvPicPr>
          <p:cNvPr id="1026" name="Picture 2" descr="Journal Citation Reports: Journal Title Lis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143" y="1917776"/>
            <a:ext cx="3284128" cy="207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/>
              <a:t>Evidence Score for the Cancer and mi-RNA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TW" dirty="0" smtClean="0"/>
              <a:t>key sentences </a:t>
            </a:r>
            <a:r>
              <a:rPr lang="en-US" altLang="zh-TW" dirty="0"/>
              <a:t>x</a:t>
            </a:r>
            <a:r>
              <a:rPr lang="en-US" altLang="zh-TW" dirty="0" smtClean="0"/>
              <a:t> </a:t>
            </a:r>
            <a:r>
              <a:rPr lang="en-US" altLang="zh-TW" dirty="0" err="1"/>
              <a:t>num</a:t>
            </a:r>
            <a:r>
              <a:rPr lang="en-US" altLang="zh-TW" dirty="0"/>
              <a:t> of articles </a:t>
            </a:r>
            <a:r>
              <a:rPr lang="en-US" altLang="zh-TW" dirty="0" smtClean="0"/>
              <a:t>x </a:t>
            </a:r>
            <a:r>
              <a:rPr lang="en-US" altLang="zh-TW" dirty="0"/>
              <a:t>( </a:t>
            </a:r>
            <a:r>
              <a:rPr lang="en-US" altLang="zh-TW" dirty="0" err="1"/>
              <a:t>avg</a:t>
            </a:r>
            <a:r>
              <a:rPr lang="en-US" altLang="zh-TW" dirty="0"/>
              <a:t>(impact factor + 1 ) </a:t>
            </a:r>
            <a:r>
              <a:rPr lang="en-US" altLang="zh-TW" dirty="0" smtClean="0"/>
              <a:t>)</a:t>
            </a:r>
          </a:p>
          <a:p>
            <a:pPr>
              <a:buFontTx/>
              <a:buChar char="-"/>
            </a:pPr>
            <a:endParaRPr lang="en-US" altLang="zh-TW" dirty="0"/>
          </a:p>
          <a:p>
            <a:pPr>
              <a:buFontTx/>
              <a:buChar char="-"/>
            </a:pPr>
            <a:r>
              <a:rPr lang="en-US" altLang="zh-TW" dirty="0" smtClean="0"/>
              <a:t>Some journals have no “IF” or were dropped by JCI, e.g. </a:t>
            </a:r>
            <a:r>
              <a:rPr lang="en-US" altLang="zh-TW" dirty="0" err="1" smtClean="0"/>
              <a:t>Oncotarget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2149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Limitations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88700" cy="2428069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zh-TW" dirty="0" smtClean="0"/>
              <a:t>keyword </a:t>
            </a:r>
            <a:r>
              <a:rPr lang="en-US" altLang="zh-TW" dirty="0"/>
              <a:t>matched: </a:t>
            </a:r>
            <a:r>
              <a:rPr lang="en-US" altLang="zh-TW" dirty="0" smtClean="0"/>
              <a:t>up-regulation </a:t>
            </a:r>
          </a:p>
          <a:p>
            <a:pPr>
              <a:buFontTx/>
              <a:buChar char="-"/>
            </a:pPr>
            <a:r>
              <a:rPr lang="en-US" altLang="zh-TW" dirty="0" smtClean="0"/>
              <a:t>Despite </a:t>
            </a:r>
            <a:r>
              <a:rPr lang="en-US" altLang="zh-TW" dirty="0"/>
              <a:t>a strong </a:t>
            </a:r>
            <a:r>
              <a:rPr lang="en-US" altLang="zh-TW" dirty="0" smtClean="0"/>
              <a:t>“up-regulations” mark of </a:t>
            </a:r>
            <a:r>
              <a:rPr lang="en-US" altLang="zh-TW" dirty="0"/>
              <a:t>miR-21 in injury-associated hepatocellular carcinoma and in </a:t>
            </a:r>
            <a:r>
              <a:rPr lang="en-US" altLang="zh-TW" dirty="0" err="1" smtClean="0"/>
              <a:t>cholangiocarcinoma</a:t>
            </a:r>
            <a:r>
              <a:rPr lang="en-US" altLang="zh-TW" dirty="0" smtClean="0"/>
              <a:t>, miR-21 </a:t>
            </a:r>
            <a:r>
              <a:rPr lang="en-US" altLang="zh-TW" dirty="0"/>
              <a:t>deletion or antisense inhibition did not reduce the development of liver tumors</a:t>
            </a:r>
            <a:r>
              <a:rPr lang="en-US" altLang="zh-TW" dirty="0" smtClean="0"/>
              <a:t>.</a:t>
            </a:r>
          </a:p>
          <a:p>
            <a:pPr>
              <a:buFontTx/>
              <a:buChar char="-"/>
            </a:pPr>
            <a:endParaRPr lang="en-US" altLang="zh-TW" dirty="0" smtClean="0"/>
          </a:p>
          <a:p>
            <a:pPr>
              <a:buFontTx/>
              <a:buChar char="-"/>
            </a:pPr>
            <a:r>
              <a:rPr lang="en-US" altLang="zh-TW" dirty="0" smtClean="0"/>
              <a:t>Wide range of evidence score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9094865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884</Words>
  <Application>Microsoft Office PowerPoint</Application>
  <PresentationFormat>如螢幕大小 (16:9)</PresentationFormat>
  <Paragraphs>95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Raleway</vt:lpstr>
      <vt:lpstr>Arial</vt:lpstr>
      <vt:lpstr>Times New Roman</vt:lpstr>
      <vt:lpstr>Lato</vt:lpstr>
      <vt:lpstr>Streamline</vt:lpstr>
      <vt:lpstr>Cancer-miRNA Search System</vt:lpstr>
      <vt:lpstr>Problem</vt:lpstr>
      <vt:lpstr>Methods</vt:lpstr>
      <vt:lpstr>Target Cancers and mi-RNA</vt:lpstr>
      <vt:lpstr>Expression keywords</vt:lpstr>
      <vt:lpstr>Scrap Pubmed</vt:lpstr>
      <vt:lpstr>Ranking of the searching results </vt:lpstr>
      <vt:lpstr>Evidence Score for the Cancer and mi-RNA </vt:lpstr>
      <vt:lpstr>Limitations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Cancer-miRNA Search System</dc:title>
  <cp:lastModifiedBy>user</cp:lastModifiedBy>
  <cp:revision>4</cp:revision>
  <dcterms:modified xsi:type="dcterms:W3CDTF">2021-01-11T16:08:41Z</dcterms:modified>
</cp:coreProperties>
</file>