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309" r:id="rId2"/>
    <p:sldId id="407" r:id="rId3"/>
    <p:sldId id="408" r:id="rId4"/>
    <p:sldId id="418" r:id="rId5"/>
    <p:sldId id="412" r:id="rId6"/>
    <p:sldId id="410" r:id="rId7"/>
    <p:sldId id="415" r:id="rId8"/>
    <p:sldId id="416" r:id="rId9"/>
    <p:sldId id="417" r:id="rId10"/>
    <p:sldId id="411" r:id="rId11"/>
    <p:sldId id="409" r:id="rId12"/>
    <p:sldId id="361" r:id="rId13"/>
    <p:sldId id="327" r:id="rId14"/>
    <p:sldId id="325" r:id="rId15"/>
    <p:sldId id="420" r:id="rId16"/>
    <p:sldId id="332" r:id="rId17"/>
    <p:sldId id="388" r:id="rId18"/>
    <p:sldId id="326" r:id="rId19"/>
    <p:sldId id="422" r:id="rId20"/>
    <p:sldId id="423" r:id="rId21"/>
    <p:sldId id="419" r:id="rId22"/>
    <p:sldId id="424" r:id="rId23"/>
    <p:sldId id="453" r:id="rId24"/>
    <p:sldId id="425" r:id="rId25"/>
    <p:sldId id="426" r:id="rId26"/>
    <p:sldId id="427" r:id="rId27"/>
    <p:sldId id="428" r:id="rId28"/>
    <p:sldId id="429" r:id="rId29"/>
    <p:sldId id="430" r:id="rId30"/>
    <p:sldId id="431" r:id="rId31"/>
    <p:sldId id="432" r:id="rId32"/>
    <p:sldId id="433" r:id="rId33"/>
    <p:sldId id="434" r:id="rId34"/>
    <p:sldId id="435" r:id="rId35"/>
    <p:sldId id="436" r:id="rId36"/>
    <p:sldId id="437" r:id="rId37"/>
    <p:sldId id="438" r:id="rId38"/>
    <p:sldId id="439" r:id="rId39"/>
    <p:sldId id="440" r:id="rId40"/>
    <p:sldId id="441" r:id="rId41"/>
    <p:sldId id="442" r:id="rId42"/>
    <p:sldId id="443" r:id="rId43"/>
    <p:sldId id="444" r:id="rId44"/>
    <p:sldId id="445" r:id="rId45"/>
    <p:sldId id="446" r:id="rId46"/>
    <p:sldId id="447" r:id="rId47"/>
    <p:sldId id="448" r:id="rId48"/>
    <p:sldId id="449" r:id="rId49"/>
    <p:sldId id="450" r:id="rId50"/>
    <p:sldId id="451" r:id="rId51"/>
    <p:sldId id="455" r:id="rId52"/>
    <p:sldId id="328" r:id="rId53"/>
    <p:sldId id="329" r:id="rId54"/>
    <p:sldId id="330" r:id="rId55"/>
    <p:sldId id="331" r:id="rId56"/>
    <p:sldId id="333" r:id="rId57"/>
    <p:sldId id="334" r:id="rId58"/>
    <p:sldId id="337" r:id="rId59"/>
    <p:sldId id="338" r:id="rId60"/>
    <p:sldId id="339" r:id="rId61"/>
    <p:sldId id="340" r:id="rId62"/>
    <p:sldId id="342" r:id="rId63"/>
    <p:sldId id="366" r:id="rId64"/>
    <p:sldId id="367" r:id="rId65"/>
    <p:sldId id="368" r:id="rId66"/>
    <p:sldId id="369" r:id="rId67"/>
    <p:sldId id="370" r:id="rId68"/>
    <p:sldId id="371" r:id="rId69"/>
    <p:sldId id="391" r:id="rId70"/>
    <p:sldId id="372" r:id="rId71"/>
    <p:sldId id="373" r:id="rId72"/>
    <p:sldId id="374" r:id="rId73"/>
  </p:sldIdLst>
  <p:sldSz cx="9144000" cy="6858000" type="screen4x3"/>
  <p:notesSz cx="7004050" cy="9290050"/>
  <p:custDataLst>
    <p:tags r:id="rId76"/>
  </p:custDataLst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257" autoAdjust="0"/>
  </p:normalViewPr>
  <p:slideViewPr>
    <p:cSldViewPr>
      <p:cViewPr>
        <p:scale>
          <a:sx n="75" d="100"/>
          <a:sy n="75" d="100"/>
        </p:scale>
        <p:origin x="-161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20"/>
    </p:cViewPr>
  </p:sorterViewPr>
  <p:notesViewPr>
    <p:cSldViewPr>
      <p:cViewPr varScale="1">
        <p:scale>
          <a:sx n="58" d="100"/>
          <a:sy n="58" d="100"/>
        </p:scale>
        <p:origin x="-2106" y="-102"/>
      </p:cViewPr>
      <p:guideLst>
        <p:guide orient="horz" pos="2926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defTabSz="931670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algn="r" defTabSz="931670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defTabSz="931670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algn="r" defTabSz="931670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DA1FC141-B4BA-4F0B-A1FE-1C20673B5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6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defTabSz="931670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algn="r" defTabSz="931670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1850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3250"/>
            <a:ext cx="5603875" cy="4179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defTabSz="931670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algn="r" defTabSz="931670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87C3705F-A59C-4C5C-B71A-5546EFBFCB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137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C3705F-A59C-4C5C-B71A-5546EFBFCB9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70B5E-FC2C-4BD6-8D8F-5AE109B9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7EBB3-57AC-4C1B-8DD6-691E069574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D8D1D-9AAB-4C2F-8588-832BD1E33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E5465-E926-4092-977E-4FC8F936F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00371-11E4-49CF-9A73-C963B20AD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87E9D-67EC-4064-893D-EA822EE2E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EDAE9-2D38-40A4-B94D-0616D62A9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B250F-F2BE-44B7-AF67-FD9996EA9D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1A68C-A7AF-4B4C-8B82-3BC6AD1359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56528-123F-485D-9ED9-021770A60A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7EC7C-33AE-49D9-977F-D74271ABC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E2F35-F0DE-4996-B803-18F0B4B93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pPr>
              <a:defRPr/>
            </a:pPr>
            <a:fld id="{1F948163-EA8C-4517-8C04-5A06E0B742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847850"/>
          </a:xfrm>
        </p:spPr>
        <p:txBody>
          <a:bodyPr/>
          <a:lstStyle/>
          <a:p>
            <a:pPr eaLnBrk="1" hangingPunct="1"/>
            <a:r>
              <a:rPr lang="en-US" dirty="0" smtClean="0"/>
              <a:t>Adding Parallelism to Undergraduate Algorithms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Computational Models and Algorithms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Additional SIMD Properties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Varying subsets of  PEs can remain idle during execution of portions of the program.</a:t>
            </a:r>
          </a:p>
          <a:p>
            <a:r>
              <a:rPr lang="en-US" sz="2800" dirty="0" smtClean="0"/>
              <a:t>All active processors executes the same instructions synchronously, but on different data.</a:t>
            </a:r>
          </a:p>
          <a:p>
            <a:r>
              <a:rPr lang="en-US" sz="2800" dirty="0" smtClean="0"/>
              <a:t>On memory accesses, all active PEs must access the same location in their local memory</a:t>
            </a:r>
          </a:p>
          <a:p>
            <a:r>
              <a:rPr lang="en-US" sz="2800" dirty="0" smtClean="0"/>
              <a:t>The data items in different PEs in the same location form an array or vector.</a:t>
            </a:r>
          </a:p>
          <a:p>
            <a:pPr lvl="1"/>
            <a:r>
              <a:rPr lang="en-US" sz="2400" dirty="0" smtClean="0"/>
              <a:t>An instruction can act on the entire vector in one step.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00371-11E4-49CF-9A73-C963B20ADB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View a SIMD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Think of soldiers in formation.</a:t>
            </a:r>
          </a:p>
          <a:p>
            <a:r>
              <a:rPr lang="en-US" sz="2800" dirty="0" smtClean="0"/>
              <a:t>The commander selects certain soldiers as active – for example, the first row</a:t>
            </a:r>
          </a:p>
          <a:p>
            <a:r>
              <a:rPr lang="en-US" sz="2800" dirty="0" smtClean="0"/>
              <a:t>The commander barks out an order to all active soldiers (e.g., “at ease”).</a:t>
            </a:r>
          </a:p>
          <a:p>
            <a:r>
              <a:rPr lang="en-US" sz="2800" dirty="0" smtClean="0"/>
              <a:t>These soldiers execute this order synchronously</a:t>
            </a:r>
          </a:p>
          <a:p>
            <a:r>
              <a:rPr lang="en-US" sz="2800" dirty="0" smtClean="0"/>
              <a:t>The remaining soldiers do not execute any orders until they are reactivated.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00371-11E4-49CF-9A73-C963B20ADB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3BD9A04-4A4B-40E0-96C8-7872856E802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SIMD Model</a:t>
            </a:r>
          </a:p>
        </p:txBody>
      </p:sp>
      <p:sp>
        <p:nvSpPr>
          <p:cNvPr id="18436" name="AutoShape 5"/>
          <p:cNvSpPr>
            <a:spLocks noChangeAspect="1" noChangeArrowheads="1" noTextEdit="1"/>
          </p:cNvSpPr>
          <p:nvPr/>
        </p:nvSpPr>
        <p:spPr bwMode="auto">
          <a:xfrm>
            <a:off x="1905000" y="1524000"/>
            <a:ext cx="5038725" cy="4525963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Rectangle 10"/>
          <p:cNvSpPr>
            <a:spLocks noChangeArrowheads="1"/>
          </p:cNvSpPr>
          <p:nvPr/>
        </p:nvSpPr>
        <p:spPr bwMode="auto">
          <a:xfrm>
            <a:off x="6002338" y="3540125"/>
            <a:ext cx="407987" cy="346075"/>
          </a:xfrm>
          <a:prstGeom prst="rect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8" name="Rectangle 11"/>
          <p:cNvSpPr>
            <a:spLocks noChangeArrowheads="1"/>
          </p:cNvSpPr>
          <p:nvPr/>
        </p:nvSpPr>
        <p:spPr bwMode="auto">
          <a:xfrm>
            <a:off x="6094413" y="3581400"/>
            <a:ext cx="2174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Times New Roman" pitchFamily="18" charset="0"/>
              </a:rPr>
              <a:t> IS</a:t>
            </a:r>
            <a:endParaRPr lang="en-US"/>
          </a:p>
        </p:txBody>
      </p:sp>
      <p:sp>
        <p:nvSpPr>
          <p:cNvPr id="18439" name="Rectangle 12"/>
          <p:cNvSpPr>
            <a:spLocks noChangeArrowheads="1"/>
          </p:cNvSpPr>
          <p:nvPr/>
        </p:nvSpPr>
        <p:spPr bwMode="auto">
          <a:xfrm>
            <a:off x="2770188" y="2427288"/>
            <a:ext cx="425450" cy="3222625"/>
          </a:xfrm>
          <a:prstGeom prst="rect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Rectangle 14"/>
          <p:cNvSpPr>
            <a:spLocks noChangeArrowheads="1"/>
          </p:cNvSpPr>
          <p:nvPr/>
        </p:nvSpPr>
        <p:spPr bwMode="auto">
          <a:xfrm>
            <a:off x="2924175" y="2719388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endParaRPr lang="en-US" dirty="0"/>
          </a:p>
        </p:txBody>
      </p:sp>
      <p:sp>
        <p:nvSpPr>
          <p:cNvPr id="18442" name="Rectangle 15"/>
          <p:cNvSpPr>
            <a:spLocks noChangeArrowheads="1"/>
          </p:cNvSpPr>
          <p:nvPr/>
        </p:nvSpPr>
        <p:spPr bwMode="auto">
          <a:xfrm>
            <a:off x="2924175" y="2959100"/>
            <a:ext cx="1250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endParaRPr lang="en-US" dirty="0"/>
          </a:p>
        </p:txBody>
      </p:sp>
      <p:sp>
        <p:nvSpPr>
          <p:cNvPr id="18444" name="Rectangle 17"/>
          <p:cNvSpPr>
            <a:spLocks noChangeArrowheads="1"/>
          </p:cNvSpPr>
          <p:nvPr/>
        </p:nvSpPr>
        <p:spPr bwMode="auto">
          <a:xfrm>
            <a:off x="2862263" y="3678238"/>
            <a:ext cx="146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N</a:t>
            </a:r>
            <a:endParaRPr lang="en-US"/>
          </a:p>
        </p:txBody>
      </p:sp>
      <p:sp>
        <p:nvSpPr>
          <p:cNvPr id="18445" name="Rectangle 18"/>
          <p:cNvSpPr>
            <a:spLocks noChangeArrowheads="1"/>
          </p:cNvSpPr>
          <p:nvPr/>
        </p:nvSpPr>
        <p:spPr bwMode="auto">
          <a:xfrm>
            <a:off x="2862263" y="3917950"/>
            <a:ext cx="1238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E</a:t>
            </a:r>
            <a:endParaRPr lang="en-US"/>
          </a:p>
        </p:txBody>
      </p:sp>
      <p:sp>
        <p:nvSpPr>
          <p:cNvPr id="18446" name="Rectangle 19"/>
          <p:cNvSpPr>
            <a:spLocks noChangeArrowheads="1"/>
          </p:cNvSpPr>
          <p:nvPr/>
        </p:nvSpPr>
        <p:spPr bwMode="auto">
          <a:xfrm>
            <a:off x="2862263" y="4157663"/>
            <a:ext cx="1238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T</a:t>
            </a:r>
            <a:endParaRPr lang="en-US"/>
          </a:p>
        </p:txBody>
      </p:sp>
      <p:sp>
        <p:nvSpPr>
          <p:cNvPr id="18447" name="Rectangle 20"/>
          <p:cNvSpPr>
            <a:spLocks noChangeArrowheads="1"/>
          </p:cNvSpPr>
          <p:nvPr/>
        </p:nvSpPr>
        <p:spPr bwMode="auto">
          <a:xfrm>
            <a:off x="2862263" y="4397375"/>
            <a:ext cx="192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W</a:t>
            </a:r>
            <a:endParaRPr lang="en-US"/>
          </a:p>
        </p:txBody>
      </p:sp>
      <p:sp>
        <p:nvSpPr>
          <p:cNvPr id="18448" name="Rectangle 21"/>
          <p:cNvSpPr>
            <a:spLocks noChangeArrowheads="1"/>
          </p:cNvSpPr>
          <p:nvPr/>
        </p:nvSpPr>
        <p:spPr bwMode="auto">
          <a:xfrm>
            <a:off x="2862263" y="4637088"/>
            <a:ext cx="146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O</a:t>
            </a:r>
            <a:endParaRPr lang="en-US"/>
          </a:p>
        </p:txBody>
      </p:sp>
      <p:sp>
        <p:nvSpPr>
          <p:cNvPr id="18449" name="Rectangle 22"/>
          <p:cNvSpPr>
            <a:spLocks noChangeArrowheads="1"/>
          </p:cNvSpPr>
          <p:nvPr/>
        </p:nvSpPr>
        <p:spPr bwMode="auto">
          <a:xfrm>
            <a:off x="2862263" y="4876800"/>
            <a:ext cx="134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R</a:t>
            </a:r>
            <a:endParaRPr lang="en-US"/>
          </a:p>
        </p:txBody>
      </p:sp>
      <p:sp>
        <p:nvSpPr>
          <p:cNvPr id="18450" name="Rectangle 23"/>
          <p:cNvSpPr>
            <a:spLocks noChangeArrowheads="1"/>
          </p:cNvSpPr>
          <p:nvPr/>
        </p:nvSpPr>
        <p:spPr bwMode="auto">
          <a:xfrm>
            <a:off x="2862263" y="5119688"/>
            <a:ext cx="146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K</a:t>
            </a:r>
            <a:endParaRPr lang="en-US"/>
          </a:p>
        </p:txBody>
      </p:sp>
      <p:sp>
        <p:nvSpPr>
          <p:cNvPr id="18451" name="Rectangle 34"/>
          <p:cNvSpPr>
            <a:spLocks noChangeArrowheads="1"/>
          </p:cNvSpPr>
          <p:nvPr/>
        </p:nvSpPr>
        <p:spPr bwMode="auto">
          <a:xfrm>
            <a:off x="3203575" y="4225925"/>
            <a:ext cx="238125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2" name="Rectangle 35"/>
          <p:cNvSpPr>
            <a:spLocks noChangeArrowheads="1"/>
          </p:cNvSpPr>
          <p:nvPr/>
        </p:nvSpPr>
        <p:spPr bwMode="auto">
          <a:xfrm>
            <a:off x="3200400" y="5168900"/>
            <a:ext cx="233363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3" name="Rectangle 38"/>
          <p:cNvSpPr>
            <a:spLocks noChangeArrowheads="1"/>
          </p:cNvSpPr>
          <p:nvPr/>
        </p:nvSpPr>
        <p:spPr bwMode="auto">
          <a:xfrm>
            <a:off x="5311775" y="2897188"/>
            <a:ext cx="393700" cy="174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4" name="Freeform 39"/>
          <p:cNvSpPr>
            <a:spLocks/>
          </p:cNvSpPr>
          <p:nvPr/>
        </p:nvSpPr>
        <p:spPr bwMode="auto">
          <a:xfrm>
            <a:off x="5311775" y="2849563"/>
            <a:ext cx="112713" cy="112712"/>
          </a:xfrm>
          <a:custGeom>
            <a:avLst/>
            <a:gdLst>
              <a:gd name="T0" fmla="*/ 2147483647 w 71"/>
              <a:gd name="T1" fmla="*/ 0 h 71"/>
              <a:gd name="T2" fmla="*/ 0 w 71"/>
              <a:gd name="T3" fmla="*/ 2147483647 h 71"/>
              <a:gd name="T4" fmla="*/ 2147483647 w 71"/>
              <a:gd name="T5" fmla="*/ 2147483647 h 71"/>
              <a:gd name="T6" fmla="*/ 0 60000 65536"/>
              <a:gd name="T7" fmla="*/ 0 60000 65536"/>
              <a:gd name="T8" fmla="*/ 0 60000 65536"/>
              <a:gd name="T9" fmla="*/ 0 w 71"/>
              <a:gd name="T10" fmla="*/ 0 h 71"/>
              <a:gd name="T11" fmla="*/ 71 w 71"/>
              <a:gd name="T12" fmla="*/ 71 h 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71">
                <a:moveTo>
                  <a:pt x="71" y="0"/>
                </a:moveTo>
                <a:lnTo>
                  <a:pt x="0" y="36"/>
                </a:lnTo>
                <a:lnTo>
                  <a:pt x="71" y="71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5" name="Freeform 40"/>
          <p:cNvSpPr>
            <a:spLocks/>
          </p:cNvSpPr>
          <p:nvPr/>
        </p:nvSpPr>
        <p:spPr bwMode="auto">
          <a:xfrm>
            <a:off x="5311775" y="4130675"/>
            <a:ext cx="393700" cy="17463"/>
          </a:xfrm>
          <a:custGeom>
            <a:avLst/>
            <a:gdLst>
              <a:gd name="T0" fmla="*/ 0 w 248"/>
              <a:gd name="T1" fmla="*/ 0 h 11"/>
              <a:gd name="T2" fmla="*/ 0 w 248"/>
              <a:gd name="T3" fmla="*/ 2147483647 h 11"/>
              <a:gd name="T4" fmla="*/ 2147483647 w 248"/>
              <a:gd name="T5" fmla="*/ 2147483647 h 11"/>
              <a:gd name="T6" fmla="*/ 2147483647 w 248"/>
              <a:gd name="T7" fmla="*/ 2147483647 h 11"/>
              <a:gd name="T8" fmla="*/ 0 w 248"/>
              <a:gd name="T9" fmla="*/ 0 h 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1"/>
              <a:gd name="T17" fmla="*/ 248 w 248"/>
              <a:gd name="T18" fmla="*/ 11 h 1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1">
                <a:moveTo>
                  <a:pt x="0" y="0"/>
                </a:moveTo>
                <a:lnTo>
                  <a:pt x="0" y="10"/>
                </a:lnTo>
                <a:lnTo>
                  <a:pt x="248" y="11"/>
                </a:lnTo>
                <a:lnTo>
                  <a:pt x="248" y="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6" name="Freeform 41"/>
          <p:cNvSpPr>
            <a:spLocks/>
          </p:cNvSpPr>
          <p:nvPr/>
        </p:nvSpPr>
        <p:spPr bwMode="auto">
          <a:xfrm>
            <a:off x="5311775" y="4081463"/>
            <a:ext cx="112713" cy="112712"/>
          </a:xfrm>
          <a:custGeom>
            <a:avLst/>
            <a:gdLst>
              <a:gd name="T0" fmla="*/ 2147483647 w 71"/>
              <a:gd name="T1" fmla="*/ 0 h 71"/>
              <a:gd name="T2" fmla="*/ 0 w 71"/>
              <a:gd name="T3" fmla="*/ 2147483647 h 71"/>
              <a:gd name="T4" fmla="*/ 2147483647 w 71"/>
              <a:gd name="T5" fmla="*/ 2147483647 h 71"/>
              <a:gd name="T6" fmla="*/ 0 60000 65536"/>
              <a:gd name="T7" fmla="*/ 0 60000 65536"/>
              <a:gd name="T8" fmla="*/ 0 60000 65536"/>
              <a:gd name="T9" fmla="*/ 0 w 71"/>
              <a:gd name="T10" fmla="*/ 0 h 71"/>
              <a:gd name="T11" fmla="*/ 71 w 71"/>
              <a:gd name="T12" fmla="*/ 71 h 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71">
                <a:moveTo>
                  <a:pt x="71" y="0"/>
                </a:moveTo>
                <a:lnTo>
                  <a:pt x="0" y="36"/>
                </a:lnTo>
                <a:lnTo>
                  <a:pt x="71" y="71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7" name="Rectangle 42"/>
          <p:cNvSpPr>
            <a:spLocks noChangeArrowheads="1"/>
          </p:cNvSpPr>
          <p:nvPr/>
        </p:nvSpPr>
        <p:spPr bwMode="auto">
          <a:xfrm>
            <a:off x="5311775" y="5053013"/>
            <a:ext cx="66675" cy="158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8" name="Rectangle 43"/>
          <p:cNvSpPr>
            <a:spLocks noChangeArrowheads="1"/>
          </p:cNvSpPr>
          <p:nvPr/>
        </p:nvSpPr>
        <p:spPr bwMode="auto">
          <a:xfrm>
            <a:off x="5427663" y="5053013"/>
            <a:ext cx="66675" cy="158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9" name="Rectangle 44"/>
          <p:cNvSpPr>
            <a:spLocks noChangeArrowheads="1"/>
          </p:cNvSpPr>
          <p:nvPr/>
        </p:nvSpPr>
        <p:spPr bwMode="auto">
          <a:xfrm>
            <a:off x="5545138" y="5053013"/>
            <a:ext cx="66675" cy="158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0" name="Rectangle 45"/>
          <p:cNvSpPr>
            <a:spLocks noChangeArrowheads="1"/>
          </p:cNvSpPr>
          <p:nvPr/>
        </p:nvSpPr>
        <p:spPr bwMode="auto">
          <a:xfrm>
            <a:off x="5661025" y="5053013"/>
            <a:ext cx="41275" cy="158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1" name="Freeform 46"/>
          <p:cNvSpPr>
            <a:spLocks/>
          </p:cNvSpPr>
          <p:nvPr/>
        </p:nvSpPr>
        <p:spPr bwMode="auto">
          <a:xfrm>
            <a:off x="5311775" y="5003800"/>
            <a:ext cx="112713" cy="112713"/>
          </a:xfrm>
          <a:custGeom>
            <a:avLst/>
            <a:gdLst>
              <a:gd name="T0" fmla="*/ 2147483647 w 71"/>
              <a:gd name="T1" fmla="*/ 0 h 71"/>
              <a:gd name="T2" fmla="*/ 0 w 71"/>
              <a:gd name="T3" fmla="*/ 2147483647 h 71"/>
              <a:gd name="T4" fmla="*/ 2147483647 w 71"/>
              <a:gd name="T5" fmla="*/ 2147483647 h 71"/>
              <a:gd name="T6" fmla="*/ 0 60000 65536"/>
              <a:gd name="T7" fmla="*/ 0 60000 65536"/>
              <a:gd name="T8" fmla="*/ 0 60000 65536"/>
              <a:gd name="T9" fmla="*/ 0 w 71"/>
              <a:gd name="T10" fmla="*/ 0 h 71"/>
              <a:gd name="T11" fmla="*/ 71 w 71"/>
              <a:gd name="T12" fmla="*/ 71 h 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71">
                <a:moveTo>
                  <a:pt x="71" y="0"/>
                </a:moveTo>
                <a:lnTo>
                  <a:pt x="0" y="36"/>
                </a:lnTo>
                <a:lnTo>
                  <a:pt x="71" y="71"/>
                </a:lnTo>
              </a:path>
            </a:pathLst>
          </a:custGeom>
          <a:noFill/>
          <a:ln w="17526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2" name="Rectangle 47"/>
          <p:cNvSpPr>
            <a:spLocks noChangeArrowheads="1"/>
          </p:cNvSpPr>
          <p:nvPr/>
        </p:nvSpPr>
        <p:spPr bwMode="auto">
          <a:xfrm>
            <a:off x="5697538" y="2897188"/>
            <a:ext cx="17462" cy="21701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3" name="Freeform 60"/>
          <p:cNvSpPr>
            <a:spLocks/>
          </p:cNvSpPr>
          <p:nvPr/>
        </p:nvSpPr>
        <p:spPr bwMode="auto">
          <a:xfrm>
            <a:off x="5334000" y="5029200"/>
            <a:ext cx="533400" cy="20638"/>
          </a:xfrm>
          <a:custGeom>
            <a:avLst/>
            <a:gdLst>
              <a:gd name="T0" fmla="*/ 0 w 336"/>
              <a:gd name="T1" fmla="*/ 0 h 13"/>
              <a:gd name="T2" fmla="*/ 0 w 336"/>
              <a:gd name="T3" fmla="*/ 2147483647 h 13"/>
              <a:gd name="T4" fmla="*/ 2147483647 w 336"/>
              <a:gd name="T5" fmla="*/ 2147483647 h 13"/>
              <a:gd name="T6" fmla="*/ 2147483647 w 336"/>
              <a:gd name="T7" fmla="*/ 2147483647 h 13"/>
              <a:gd name="T8" fmla="*/ 0 w 336"/>
              <a:gd name="T9" fmla="*/ 0 h 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13"/>
              <a:gd name="T17" fmla="*/ 336 w 336"/>
              <a:gd name="T18" fmla="*/ 13 h 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13">
                <a:moveTo>
                  <a:pt x="0" y="0"/>
                </a:moveTo>
                <a:lnTo>
                  <a:pt x="0" y="11"/>
                </a:lnTo>
                <a:lnTo>
                  <a:pt x="336" y="13"/>
                </a:lnTo>
                <a:lnTo>
                  <a:pt x="336" y="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4" name="Rectangle 63"/>
          <p:cNvSpPr>
            <a:spLocks noChangeArrowheads="1"/>
          </p:cNvSpPr>
          <p:nvPr/>
        </p:nvSpPr>
        <p:spPr bwMode="auto">
          <a:xfrm>
            <a:off x="3429000" y="4038600"/>
            <a:ext cx="1868488" cy="425450"/>
          </a:xfrm>
          <a:prstGeom prst="rect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5" name="Rectangle 64"/>
          <p:cNvSpPr>
            <a:spLocks noChangeArrowheads="1"/>
          </p:cNvSpPr>
          <p:nvPr/>
        </p:nvSpPr>
        <p:spPr bwMode="auto">
          <a:xfrm>
            <a:off x="4716463" y="4043363"/>
            <a:ext cx="530225" cy="355600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6" name="Rectangle 65"/>
          <p:cNvSpPr>
            <a:spLocks noChangeArrowheads="1"/>
          </p:cNvSpPr>
          <p:nvPr/>
        </p:nvSpPr>
        <p:spPr bwMode="auto">
          <a:xfrm>
            <a:off x="4806950" y="4102100"/>
            <a:ext cx="317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Times New Roman" pitchFamily="18" charset="0"/>
              </a:rPr>
              <a:t>  PE</a:t>
            </a:r>
            <a:endParaRPr lang="en-US"/>
          </a:p>
        </p:txBody>
      </p:sp>
      <p:sp>
        <p:nvSpPr>
          <p:cNvPr id="18467" name="Rectangle 66"/>
          <p:cNvSpPr>
            <a:spLocks noChangeArrowheads="1"/>
          </p:cNvSpPr>
          <p:nvPr/>
        </p:nvSpPr>
        <p:spPr bwMode="auto">
          <a:xfrm>
            <a:off x="4335463" y="4206875"/>
            <a:ext cx="371475" cy="158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8" name="Freeform 67"/>
          <p:cNvSpPr>
            <a:spLocks/>
          </p:cNvSpPr>
          <p:nvPr/>
        </p:nvSpPr>
        <p:spPr bwMode="auto">
          <a:xfrm>
            <a:off x="4335463" y="4157663"/>
            <a:ext cx="112712" cy="112712"/>
          </a:xfrm>
          <a:custGeom>
            <a:avLst/>
            <a:gdLst>
              <a:gd name="T0" fmla="*/ 2147483647 w 71"/>
              <a:gd name="T1" fmla="*/ 0 h 71"/>
              <a:gd name="T2" fmla="*/ 0 w 71"/>
              <a:gd name="T3" fmla="*/ 2147483647 h 71"/>
              <a:gd name="T4" fmla="*/ 2147483647 w 71"/>
              <a:gd name="T5" fmla="*/ 2147483647 h 71"/>
              <a:gd name="T6" fmla="*/ 0 60000 65536"/>
              <a:gd name="T7" fmla="*/ 0 60000 65536"/>
              <a:gd name="T8" fmla="*/ 0 60000 65536"/>
              <a:gd name="T9" fmla="*/ 0 w 71"/>
              <a:gd name="T10" fmla="*/ 0 h 71"/>
              <a:gd name="T11" fmla="*/ 71 w 71"/>
              <a:gd name="T12" fmla="*/ 71 h 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71">
                <a:moveTo>
                  <a:pt x="71" y="0"/>
                </a:moveTo>
                <a:lnTo>
                  <a:pt x="0" y="36"/>
                </a:lnTo>
                <a:lnTo>
                  <a:pt x="71" y="71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9" name="Freeform 68"/>
          <p:cNvSpPr>
            <a:spLocks/>
          </p:cNvSpPr>
          <p:nvPr/>
        </p:nvSpPr>
        <p:spPr bwMode="auto">
          <a:xfrm>
            <a:off x="4594225" y="4159250"/>
            <a:ext cx="112713" cy="112713"/>
          </a:xfrm>
          <a:custGeom>
            <a:avLst/>
            <a:gdLst>
              <a:gd name="T0" fmla="*/ 0 w 71"/>
              <a:gd name="T1" fmla="*/ 2147483647 h 71"/>
              <a:gd name="T2" fmla="*/ 2147483647 w 71"/>
              <a:gd name="T3" fmla="*/ 2147483647 h 71"/>
              <a:gd name="T4" fmla="*/ 0 w 71"/>
              <a:gd name="T5" fmla="*/ 0 h 71"/>
              <a:gd name="T6" fmla="*/ 0 60000 65536"/>
              <a:gd name="T7" fmla="*/ 0 60000 65536"/>
              <a:gd name="T8" fmla="*/ 0 60000 65536"/>
              <a:gd name="T9" fmla="*/ 0 w 71"/>
              <a:gd name="T10" fmla="*/ 0 h 71"/>
              <a:gd name="T11" fmla="*/ 71 w 71"/>
              <a:gd name="T12" fmla="*/ 71 h 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71">
                <a:moveTo>
                  <a:pt x="0" y="71"/>
                </a:moveTo>
                <a:lnTo>
                  <a:pt x="71" y="35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0" name="Rectangle 69"/>
          <p:cNvSpPr>
            <a:spLocks noChangeArrowheads="1"/>
          </p:cNvSpPr>
          <p:nvPr/>
        </p:nvSpPr>
        <p:spPr bwMode="auto">
          <a:xfrm>
            <a:off x="3508375" y="4043363"/>
            <a:ext cx="835025" cy="355600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1" name="Rectangle 70"/>
          <p:cNvSpPr>
            <a:spLocks noChangeArrowheads="1"/>
          </p:cNvSpPr>
          <p:nvPr/>
        </p:nvSpPr>
        <p:spPr bwMode="auto">
          <a:xfrm>
            <a:off x="3597275" y="4102100"/>
            <a:ext cx="6556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Times New Roman" pitchFamily="18" charset="0"/>
              </a:rPr>
              <a:t>Memory</a:t>
            </a:r>
            <a:endParaRPr lang="en-US"/>
          </a:p>
        </p:txBody>
      </p:sp>
      <p:sp>
        <p:nvSpPr>
          <p:cNvPr id="18472" name="Rectangle 71"/>
          <p:cNvSpPr>
            <a:spLocks noChangeArrowheads="1"/>
          </p:cNvSpPr>
          <p:nvPr/>
        </p:nvSpPr>
        <p:spPr bwMode="auto">
          <a:xfrm>
            <a:off x="3203575" y="2987675"/>
            <a:ext cx="233363" cy="158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Rectangle 82"/>
          <p:cNvSpPr>
            <a:spLocks noChangeArrowheads="1"/>
          </p:cNvSpPr>
          <p:nvPr/>
        </p:nvSpPr>
        <p:spPr bwMode="auto">
          <a:xfrm>
            <a:off x="6289675" y="3795713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8479" name="Rectangle 84"/>
          <p:cNvSpPr>
            <a:spLocks noChangeArrowheads="1"/>
          </p:cNvSpPr>
          <p:nvPr/>
        </p:nvSpPr>
        <p:spPr bwMode="auto">
          <a:xfrm>
            <a:off x="6289675" y="3929063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8480" name="Rectangle 86"/>
          <p:cNvSpPr>
            <a:spLocks noChangeArrowheads="1"/>
          </p:cNvSpPr>
          <p:nvPr/>
        </p:nvSpPr>
        <p:spPr bwMode="auto">
          <a:xfrm>
            <a:off x="6289675" y="4065588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8481" name="Rectangle 87"/>
          <p:cNvSpPr>
            <a:spLocks noChangeArrowheads="1"/>
          </p:cNvSpPr>
          <p:nvPr/>
        </p:nvSpPr>
        <p:spPr bwMode="auto">
          <a:xfrm>
            <a:off x="4011613" y="3443288"/>
            <a:ext cx="712787" cy="2047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2" name="Rectangle 88"/>
          <p:cNvSpPr>
            <a:spLocks noChangeArrowheads="1"/>
          </p:cNvSpPr>
          <p:nvPr/>
        </p:nvSpPr>
        <p:spPr bwMode="auto">
          <a:xfrm>
            <a:off x="4095750" y="3498850"/>
            <a:ext cx="1428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endParaRPr lang="en-US"/>
          </a:p>
        </p:txBody>
      </p:sp>
      <p:sp>
        <p:nvSpPr>
          <p:cNvPr id="18483" name="Rectangle 89"/>
          <p:cNvSpPr>
            <a:spLocks noChangeArrowheads="1"/>
          </p:cNvSpPr>
          <p:nvPr/>
        </p:nvSpPr>
        <p:spPr bwMode="auto">
          <a:xfrm>
            <a:off x="4241800" y="3486150"/>
            <a:ext cx="52388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Symbol" pitchFamily="18" charset="2"/>
              </a:rPr>
              <a:t>·</a:t>
            </a:r>
            <a:endParaRPr lang="en-US"/>
          </a:p>
        </p:txBody>
      </p:sp>
      <p:sp>
        <p:nvSpPr>
          <p:cNvPr id="18484" name="Rectangle 90"/>
          <p:cNvSpPr>
            <a:spLocks noChangeArrowheads="1"/>
          </p:cNvSpPr>
          <p:nvPr/>
        </p:nvSpPr>
        <p:spPr bwMode="auto">
          <a:xfrm>
            <a:off x="4294188" y="3498850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/>
          </a:p>
        </p:txBody>
      </p:sp>
      <p:sp>
        <p:nvSpPr>
          <p:cNvPr id="18485" name="Rectangle 91"/>
          <p:cNvSpPr>
            <a:spLocks noChangeArrowheads="1"/>
          </p:cNvSpPr>
          <p:nvPr/>
        </p:nvSpPr>
        <p:spPr bwMode="auto">
          <a:xfrm>
            <a:off x="4352925" y="3486150"/>
            <a:ext cx="52388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Symbol" pitchFamily="18" charset="2"/>
              </a:rPr>
              <a:t>·</a:t>
            </a:r>
            <a:endParaRPr lang="en-US"/>
          </a:p>
        </p:txBody>
      </p:sp>
      <p:sp>
        <p:nvSpPr>
          <p:cNvPr id="18486" name="Rectangle 92"/>
          <p:cNvSpPr>
            <a:spLocks noChangeArrowheads="1"/>
          </p:cNvSpPr>
          <p:nvPr/>
        </p:nvSpPr>
        <p:spPr bwMode="auto">
          <a:xfrm>
            <a:off x="4405313" y="3498850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/>
          </a:p>
        </p:txBody>
      </p:sp>
      <p:sp>
        <p:nvSpPr>
          <p:cNvPr id="18487" name="Rectangle 93"/>
          <p:cNvSpPr>
            <a:spLocks noChangeArrowheads="1"/>
          </p:cNvSpPr>
          <p:nvPr/>
        </p:nvSpPr>
        <p:spPr bwMode="auto">
          <a:xfrm>
            <a:off x="4464050" y="3486150"/>
            <a:ext cx="52388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Symbol" pitchFamily="18" charset="2"/>
              </a:rPr>
              <a:t>·</a:t>
            </a:r>
            <a:endParaRPr lang="en-US"/>
          </a:p>
        </p:txBody>
      </p:sp>
      <p:sp>
        <p:nvSpPr>
          <p:cNvPr id="18488" name="Rectangle 94"/>
          <p:cNvSpPr>
            <a:spLocks noChangeArrowheads="1"/>
          </p:cNvSpPr>
          <p:nvPr/>
        </p:nvSpPr>
        <p:spPr bwMode="auto">
          <a:xfrm>
            <a:off x="3438525" y="2819400"/>
            <a:ext cx="1868488" cy="423863"/>
          </a:xfrm>
          <a:prstGeom prst="rect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Rectangle 95"/>
          <p:cNvSpPr>
            <a:spLocks noChangeArrowheads="1"/>
          </p:cNvSpPr>
          <p:nvPr/>
        </p:nvSpPr>
        <p:spPr bwMode="auto">
          <a:xfrm>
            <a:off x="4716463" y="2852738"/>
            <a:ext cx="530225" cy="357187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0" name="Rectangle 96"/>
          <p:cNvSpPr>
            <a:spLocks noChangeArrowheads="1"/>
          </p:cNvSpPr>
          <p:nvPr/>
        </p:nvSpPr>
        <p:spPr bwMode="auto">
          <a:xfrm>
            <a:off x="4806950" y="2913063"/>
            <a:ext cx="317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500" dirty="0">
                <a:solidFill>
                  <a:srgbClr val="000000"/>
                </a:solidFill>
                <a:latin typeface="Times New Roman" pitchFamily="18" charset="0"/>
              </a:rPr>
              <a:t>  PE</a:t>
            </a:r>
            <a:endParaRPr lang="en-US" dirty="0"/>
          </a:p>
        </p:txBody>
      </p:sp>
      <p:sp>
        <p:nvSpPr>
          <p:cNvPr id="18491" name="Rectangle 97"/>
          <p:cNvSpPr>
            <a:spLocks noChangeArrowheads="1"/>
          </p:cNvSpPr>
          <p:nvPr/>
        </p:nvSpPr>
        <p:spPr bwMode="auto">
          <a:xfrm>
            <a:off x="4335463" y="3016250"/>
            <a:ext cx="371475" cy="158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2" name="Freeform 98"/>
          <p:cNvSpPr>
            <a:spLocks/>
          </p:cNvSpPr>
          <p:nvPr/>
        </p:nvSpPr>
        <p:spPr bwMode="auto">
          <a:xfrm>
            <a:off x="4335463" y="2967038"/>
            <a:ext cx="112712" cy="112712"/>
          </a:xfrm>
          <a:custGeom>
            <a:avLst/>
            <a:gdLst>
              <a:gd name="T0" fmla="*/ 2147483647 w 71"/>
              <a:gd name="T1" fmla="*/ 0 h 71"/>
              <a:gd name="T2" fmla="*/ 0 w 71"/>
              <a:gd name="T3" fmla="*/ 2147483647 h 71"/>
              <a:gd name="T4" fmla="*/ 2147483647 w 71"/>
              <a:gd name="T5" fmla="*/ 2147483647 h 71"/>
              <a:gd name="T6" fmla="*/ 0 60000 65536"/>
              <a:gd name="T7" fmla="*/ 0 60000 65536"/>
              <a:gd name="T8" fmla="*/ 0 60000 65536"/>
              <a:gd name="T9" fmla="*/ 0 w 71"/>
              <a:gd name="T10" fmla="*/ 0 h 71"/>
              <a:gd name="T11" fmla="*/ 71 w 71"/>
              <a:gd name="T12" fmla="*/ 71 h 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71">
                <a:moveTo>
                  <a:pt x="71" y="0"/>
                </a:moveTo>
                <a:lnTo>
                  <a:pt x="0" y="36"/>
                </a:lnTo>
                <a:lnTo>
                  <a:pt x="71" y="71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3" name="Freeform 99"/>
          <p:cNvSpPr>
            <a:spLocks/>
          </p:cNvSpPr>
          <p:nvPr/>
        </p:nvSpPr>
        <p:spPr bwMode="auto">
          <a:xfrm>
            <a:off x="4594225" y="2968625"/>
            <a:ext cx="112713" cy="112713"/>
          </a:xfrm>
          <a:custGeom>
            <a:avLst/>
            <a:gdLst>
              <a:gd name="T0" fmla="*/ 0 w 71"/>
              <a:gd name="T1" fmla="*/ 2147483647 h 71"/>
              <a:gd name="T2" fmla="*/ 2147483647 w 71"/>
              <a:gd name="T3" fmla="*/ 2147483647 h 71"/>
              <a:gd name="T4" fmla="*/ 0 w 71"/>
              <a:gd name="T5" fmla="*/ 0 h 71"/>
              <a:gd name="T6" fmla="*/ 0 60000 65536"/>
              <a:gd name="T7" fmla="*/ 0 60000 65536"/>
              <a:gd name="T8" fmla="*/ 0 60000 65536"/>
              <a:gd name="T9" fmla="*/ 0 w 71"/>
              <a:gd name="T10" fmla="*/ 0 h 71"/>
              <a:gd name="T11" fmla="*/ 71 w 71"/>
              <a:gd name="T12" fmla="*/ 71 h 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71">
                <a:moveTo>
                  <a:pt x="0" y="71"/>
                </a:moveTo>
                <a:lnTo>
                  <a:pt x="71" y="35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4" name="Rectangle 100"/>
          <p:cNvSpPr>
            <a:spLocks noChangeArrowheads="1"/>
          </p:cNvSpPr>
          <p:nvPr/>
        </p:nvSpPr>
        <p:spPr bwMode="auto">
          <a:xfrm>
            <a:off x="3508375" y="2852738"/>
            <a:ext cx="835025" cy="357187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5" name="Rectangle 101"/>
          <p:cNvSpPr>
            <a:spLocks noChangeArrowheads="1"/>
          </p:cNvSpPr>
          <p:nvPr/>
        </p:nvSpPr>
        <p:spPr bwMode="auto">
          <a:xfrm>
            <a:off x="3597275" y="2913063"/>
            <a:ext cx="6556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500" dirty="0">
                <a:solidFill>
                  <a:srgbClr val="000000"/>
                </a:solidFill>
                <a:latin typeface="Times New Roman" pitchFamily="18" charset="0"/>
              </a:rPr>
              <a:t>Memory</a:t>
            </a:r>
            <a:endParaRPr lang="en-US" dirty="0"/>
          </a:p>
        </p:txBody>
      </p:sp>
      <p:sp>
        <p:nvSpPr>
          <p:cNvPr id="18496" name="Rectangle 102"/>
          <p:cNvSpPr>
            <a:spLocks noChangeArrowheads="1"/>
          </p:cNvSpPr>
          <p:nvPr/>
        </p:nvSpPr>
        <p:spPr bwMode="auto">
          <a:xfrm>
            <a:off x="3438525" y="4964113"/>
            <a:ext cx="1868488" cy="425450"/>
          </a:xfrm>
          <a:prstGeom prst="rect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7" name="Rectangle 103"/>
          <p:cNvSpPr>
            <a:spLocks noChangeArrowheads="1"/>
          </p:cNvSpPr>
          <p:nvPr/>
        </p:nvSpPr>
        <p:spPr bwMode="auto">
          <a:xfrm>
            <a:off x="4716463" y="4999038"/>
            <a:ext cx="530225" cy="357187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8" name="Rectangle 104"/>
          <p:cNvSpPr>
            <a:spLocks noChangeArrowheads="1"/>
          </p:cNvSpPr>
          <p:nvPr/>
        </p:nvSpPr>
        <p:spPr bwMode="auto">
          <a:xfrm>
            <a:off x="4806950" y="5056188"/>
            <a:ext cx="317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Times New Roman" pitchFamily="18" charset="0"/>
              </a:rPr>
              <a:t>  PE</a:t>
            </a:r>
            <a:endParaRPr lang="en-US"/>
          </a:p>
        </p:txBody>
      </p:sp>
      <p:sp>
        <p:nvSpPr>
          <p:cNvPr id="18499" name="Rectangle 105"/>
          <p:cNvSpPr>
            <a:spLocks noChangeArrowheads="1"/>
          </p:cNvSpPr>
          <p:nvPr/>
        </p:nvSpPr>
        <p:spPr bwMode="auto">
          <a:xfrm>
            <a:off x="4335463" y="5160963"/>
            <a:ext cx="371475" cy="174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0" name="Freeform 106"/>
          <p:cNvSpPr>
            <a:spLocks/>
          </p:cNvSpPr>
          <p:nvPr/>
        </p:nvSpPr>
        <p:spPr bwMode="auto">
          <a:xfrm>
            <a:off x="4335463" y="5111750"/>
            <a:ext cx="112712" cy="112713"/>
          </a:xfrm>
          <a:custGeom>
            <a:avLst/>
            <a:gdLst>
              <a:gd name="T0" fmla="*/ 2147483647 w 71"/>
              <a:gd name="T1" fmla="*/ 0 h 71"/>
              <a:gd name="T2" fmla="*/ 0 w 71"/>
              <a:gd name="T3" fmla="*/ 2147483647 h 71"/>
              <a:gd name="T4" fmla="*/ 2147483647 w 71"/>
              <a:gd name="T5" fmla="*/ 2147483647 h 71"/>
              <a:gd name="T6" fmla="*/ 0 60000 65536"/>
              <a:gd name="T7" fmla="*/ 0 60000 65536"/>
              <a:gd name="T8" fmla="*/ 0 60000 65536"/>
              <a:gd name="T9" fmla="*/ 0 w 71"/>
              <a:gd name="T10" fmla="*/ 0 h 71"/>
              <a:gd name="T11" fmla="*/ 71 w 71"/>
              <a:gd name="T12" fmla="*/ 71 h 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71">
                <a:moveTo>
                  <a:pt x="71" y="0"/>
                </a:moveTo>
                <a:lnTo>
                  <a:pt x="0" y="36"/>
                </a:lnTo>
                <a:lnTo>
                  <a:pt x="71" y="71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1" name="Freeform 107"/>
          <p:cNvSpPr>
            <a:spLocks/>
          </p:cNvSpPr>
          <p:nvPr/>
        </p:nvSpPr>
        <p:spPr bwMode="auto">
          <a:xfrm>
            <a:off x="4594225" y="5113338"/>
            <a:ext cx="112713" cy="112712"/>
          </a:xfrm>
          <a:custGeom>
            <a:avLst/>
            <a:gdLst>
              <a:gd name="T0" fmla="*/ 0 w 71"/>
              <a:gd name="T1" fmla="*/ 2147483647 h 71"/>
              <a:gd name="T2" fmla="*/ 2147483647 w 71"/>
              <a:gd name="T3" fmla="*/ 2147483647 h 71"/>
              <a:gd name="T4" fmla="*/ 0 w 71"/>
              <a:gd name="T5" fmla="*/ 0 h 71"/>
              <a:gd name="T6" fmla="*/ 0 60000 65536"/>
              <a:gd name="T7" fmla="*/ 0 60000 65536"/>
              <a:gd name="T8" fmla="*/ 0 60000 65536"/>
              <a:gd name="T9" fmla="*/ 0 w 71"/>
              <a:gd name="T10" fmla="*/ 0 h 71"/>
              <a:gd name="T11" fmla="*/ 71 w 71"/>
              <a:gd name="T12" fmla="*/ 71 h 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71">
                <a:moveTo>
                  <a:pt x="0" y="71"/>
                </a:moveTo>
                <a:lnTo>
                  <a:pt x="71" y="35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2" name="Rectangle 108"/>
          <p:cNvSpPr>
            <a:spLocks noChangeArrowheads="1"/>
          </p:cNvSpPr>
          <p:nvPr/>
        </p:nvSpPr>
        <p:spPr bwMode="auto">
          <a:xfrm>
            <a:off x="3508375" y="4999038"/>
            <a:ext cx="835025" cy="357187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3" name="Rectangle 109"/>
          <p:cNvSpPr>
            <a:spLocks noChangeArrowheads="1"/>
          </p:cNvSpPr>
          <p:nvPr/>
        </p:nvSpPr>
        <p:spPr bwMode="auto">
          <a:xfrm>
            <a:off x="3597275" y="5056188"/>
            <a:ext cx="6556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Times New Roman" pitchFamily="18" charset="0"/>
              </a:rPr>
              <a:t>Memory</a:t>
            </a:r>
            <a:endParaRPr lang="en-US"/>
          </a:p>
        </p:txBody>
      </p:sp>
      <p:sp>
        <p:nvSpPr>
          <p:cNvPr id="18504" name="Rectangle 112"/>
          <p:cNvSpPr>
            <a:spLocks noChangeArrowheads="1"/>
          </p:cNvSpPr>
          <p:nvPr/>
        </p:nvSpPr>
        <p:spPr bwMode="auto">
          <a:xfrm>
            <a:off x="5705475" y="3717925"/>
            <a:ext cx="295275" cy="158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59E029A-D9EA-4712-9139-2BC674896A1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2960688"/>
            <a:ext cx="682625" cy="604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Line 7"/>
          <p:cNvSpPr>
            <a:spLocks noChangeShapeType="1"/>
          </p:cNvSpPr>
          <p:nvPr/>
        </p:nvSpPr>
        <p:spPr bwMode="auto">
          <a:xfrm>
            <a:off x="2925763" y="3584575"/>
            <a:ext cx="60071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9"/>
          <p:cNvSpPr>
            <a:spLocks noChangeShapeType="1"/>
          </p:cNvSpPr>
          <p:nvPr/>
        </p:nvSpPr>
        <p:spPr bwMode="auto">
          <a:xfrm>
            <a:off x="2865438" y="4111625"/>
            <a:ext cx="60864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11"/>
          <p:cNvSpPr>
            <a:spLocks noChangeShapeType="1"/>
          </p:cNvSpPr>
          <p:nvPr/>
        </p:nvSpPr>
        <p:spPr bwMode="auto">
          <a:xfrm>
            <a:off x="2770188" y="4557713"/>
            <a:ext cx="61610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15"/>
          <p:cNvSpPr>
            <a:spLocks noChangeShapeType="1"/>
          </p:cNvSpPr>
          <p:nvPr/>
        </p:nvSpPr>
        <p:spPr bwMode="auto">
          <a:xfrm flipV="1">
            <a:off x="2901950" y="2147888"/>
            <a:ext cx="60039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16"/>
          <p:cNvSpPr>
            <a:spLocks noChangeShapeType="1"/>
          </p:cNvSpPr>
          <p:nvPr/>
        </p:nvSpPr>
        <p:spPr bwMode="auto">
          <a:xfrm>
            <a:off x="2916238" y="2593975"/>
            <a:ext cx="59912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17"/>
          <p:cNvSpPr>
            <a:spLocks noChangeShapeType="1"/>
          </p:cNvSpPr>
          <p:nvPr/>
        </p:nvSpPr>
        <p:spPr bwMode="auto">
          <a:xfrm flipV="1">
            <a:off x="2838450" y="3074988"/>
            <a:ext cx="60674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23"/>
          <p:cNvSpPr>
            <a:spLocks noChangeShapeType="1"/>
          </p:cNvSpPr>
          <p:nvPr/>
        </p:nvSpPr>
        <p:spPr bwMode="auto">
          <a:xfrm>
            <a:off x="3778250" y="1709738"/>
            <a:ext cx="0" cy="333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46"/>
          <p:cNvSpPr>
            <a:spLocks noChangeShapeType="1"/>
          </p:cNvSpPr>
          <p:nvPr/>
        </p:nvSpPr>
        <p:spPr bwMode="auto">
          <a:xfrm>
            <a:off x="7042150" y="1708150"/>
            <a:ext cx="0" cy="3341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Text Box 55"/>
          <p:cNvSpPr txBox="1">
            <a:spLocks noChangeArrowheads="1"/>
          </p:cNvSpPr>
          <p:nvPr/>
        </p:nvSpPr>
        <p:spPr bwMode="auto">
          <a:xfrm>
            <a:off x="7037388" y="46640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200" b="1">
                <a:latin typeface="Times New Roman" pitchFamily="18" charset="0"/>
              </a:rPr>
              <a:t>1</a:t>
            </a:r>
          </a:p>
          <a:p>
            <a:pPr eaLnBrk="0" hangingPunct="0">
              <a:spcBef>
                <a:spcPct val="0"/>
              </a:spcBef>
            </a:pPr>
            <a:endParaRPr lang="en-US" sz="1200" b="1">
              <a:latin typeface="Times New Roman" pitchFamily="18" charset="0"/>
            </a:endParaRPr>
          </a:p>
        </p:txBody>
      </p:sp>
      <p:sp>
        <p:nvSpPr>
          <p:cNvPr id="24589" name="Line 56"/>
          <p:cNvSpPr>
            <a:spLocks noChangeShapeType="1"/>
          </p:cNvSpPr>
          <p:nvPr/>
        </p:nvSpPr>
        <p:spPr bwMode="auto">
          <a:xfrm>
            <a:off x="7585075" y="1708150"/>
            <a:ext cx="3175" cy="3341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57"/>
          <p:cNvSpPr>
            <a:spLocks noChangeShapeType="1"/>
          </p:cNvSpPr>
          <p:nvPr/>
        </p:nvSpPr>
        <p:spPr bwMode="auto">
          <a:xfrm flipH="1">
            <a:off x="8193088" y="1717675"/>
            <a:ext cx="12700" cy="3341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58"/>
          <p:cNvSpPr txBox="1">
            <a:spLocks noChangeArrowheads="1"/>
          </p:cNvSpPr>
          <p:nvPr/>
        </p:nvSpPr>
        <p:spPr bwMode="auto">
          <a:xfrm>
            <a:off x="8304213" y="1314450"/>
            <a:ext cx="839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200" b="1">
                <a:latin typeface="Times New Roman" pitchFamily="18" charset="0"/>
              </a:rPr>
              <a:t>Busy-</a:t>
            </a:r>
          </a:p>
          <a:p>
            <a:pPr eaLnBrk="0" hangingPunct="0">
              <a:spcBef>
                <a:spcPct val="0"/>
              </a:spcBef>
            </a:pPr>
            <a:r>
              <a:rPr lang="en-US" sz="1200" b="1">
                <a:latin typeface="Times New Roman" pitchFamily="18" charset="0"/>
              </a:rPr>
              <a:t>idle</a:t>
            </a:r>
          </a:p>
        </p:txBody>
      </p:sp>
      <p:grpSp>
        <p:nvGrpSpPr>
          <p:cNvPr id="24592" name="Group 85"/>
          <p:cNvGrpSpPr>
            <a:grpSpLocks/>
          </p:cNvGrpSpPr>
          <p:nvPr/>
        </p:nvGrpSpPr>
        <p:grpSpPr bwMode="auto">
          <a:xfrm>
            <a:off x="103188" y="1219200"/>
            <a:ext cx="8770937" cy="3708400"/>
            <a:chOff x="65" y="834"/>
            <a:chExt cx="5525" cy="2336"/>
          </a:xfrm>
        </p:grpSpPr>
        <p:sp>
          <p:nvSpPr>
            <p:cNvPr id="24595" name="Rectangle 4"/>
            <p:cNvSpPr>
              <a:spLocks noChangeArrowheads="1"/>
            </p:cNvSpPr>
            <p:nvPr/>
          </p:nvSpPr>
          <p:spPr bwMode="auto">
            <a:xfrm>
              <a:off x="1052" y="1072"/>
              <a:ext cx="508" cy="20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6" name="Rectangle 5"/>
            <p:cNvSpPr>
              <a:spLocks noChangeArrowheads="1"/>
            </p:cNvSpPr>
            <p:nvPr/>
          </p:nvSpPr>
          <p:spPr bwMode="auto">
            <a:xfrm>
              <a:off x="1798" y="1083"/>
              <a:ext cx="3792" cy="20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7" name="Line 6"/>
            <p:cNvSpPr>
              <a:spLocks noChangeShapeType="1"/>
            </p:cNvSpPr>
            <p:nvPr/>
          </p:nvSpPr>
          <p:spPr bwMode="auto">
            <a:xfrm flipV="1">
              <a:off x="1073" y="2240"/>
              <a:ext cx="4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8" name="Line 8"/>
            <p:cNvSpPr>
              <a:spLocks noChangeShapeType="1"/>
            </p:cNvSpPr>
            <p:nvPr/>
          </p:nvSpPr>
          <p:spPr bwMode="auto">
            <a:xfrm>
              <a:off x="1043" y="2567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9" name="Line 10"/>
            <p:cNvSpPr>
              <a:spLocks noChangeShapeType="1"/>
            </p:cNvSpPr>
            <p:nvPr/>
          </p:nvSpPr>
          <p:spPr bwMode="auto">
            <a:xfrm>
              <a:off x="1033" y="2860"/>
              <a:ext cx="5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Line 12"/>
            <p:cNvSpPr>
              <a:spLocks noChangeShapeType="1"/>
            </p:cNvSpPr>
            <p:nvPr/>
          </p:nvSpPr>
          <p:spPr bwMode="auto">
            <a:xfrm>
              <a:off x="1065" y="1915"/>
              <a:ext cx="5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Line 13"/>
            <p:cNvSpPr>
              <a:spLocks noChangeShapeType="1"/>
            </p:cNvSpPr>
            <p:nvPr/>
          </p:nvSpPr>
          <p:spPr bwMode="auto">
            <a:xfrm flipV="1">
              <a:off x="1046" y="1633"/>
              <a:ext cx="51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Line 14"/>
            <p:cNvSpPr>
              <a:spLocks noChangeShapeType="1"/>
            </p:cNvSpPr>
            <p:nvPr/>
          </p:nvSpPr>
          <p:spPr bwMode="auto">
            <a:xfrm>
              <a:off x="1047" y="1337"/>
              <a:ext cx="5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3" name="Text Box 18"/>
            <p:cNvSpPr txBox="1">
              <a:spLocks noChangeArrowheads="1"/>
            </p:cNvSpPr>
            <p:nvPr/>
          </p:nvSpPr>
          <p:spPr bwMode="auto">
            <a:xfrm>
              <a:off x="1839" y="1161"/>
              <a:ext cx="52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Dodge</a:t>
              </a:r>
            </a:p>
          </p:txBody>
        </p:sp>
        <p:sp>
          <p:nvSpPr>
            <p:cNvPr id="24604" name="Text Box 19"/>
            <p:cNvSpPr txBox="1">
              <a:spLocks noChangeArrowheads="1"/>
            </p:cNvSpPr>
            <p:nvPr/>
          </p:nvSpPr>
          <p:spPr bwMode="auto">
            <a:xfrm>
              <a:off x="1868" y="1728"/>
              <a:ext cx="31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Ford</a:t>
              </a:r>
            </a:p>
          </p:txBody>
        </p:sp>
        <p:sp>
          <p:nvSpPr>
            <p:cNvPr id="24605" name="Text Box 20"/>
            <p:cNvSpPr txBox="1">
              <a:spLocks noChangeArrowheads="1"/>
            </p:cNvSpPr>
            <p:nvPr/>
          </p:nvSpPr>
          <p:spPr bwMode="auto">
            <a:xfrm>
              <a:off x="1868" y="2067"/>
              <a:ext cx="31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Ford</a:t>
              </a:r>
            </a:p>
          </p:txBody>
        </p:sp>
        <p:sp>
          <p:nvSpPr>
            <p:cNvPr id="24606" name="Text Box 21"/>
            <p:cNvSpPr txBox="1">
              <a:spLocks noChangeArrowheads="1"/>
            </p:cNvSpPr>
            <p:nvPr/>
          </p:nvSpPr>
          <p:spPr bwMode="auto">
            <a:xfrm>
              <a:off x="1858" y="956"/>
              <a:ext cx="4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Make</a:t>
              </a:r>
            </a:p>
          </p:txBody>
        </p:sp>
        <p:sp>
          <p:nvSpPr>
            <p:cNvPr id="24607" name="Text Box 22"/>
            <p:cNvSpPr txBox="1">
              <a:spLocks noChangeArrowheads="1"/>
            </p:cNvSpPr>
            <p:nvPr/>
          </p:nvSpPr>
          <p:spPr bwMode="auto">
            <a:xfrm>
              <a:off x="1809" y="2943"/>
              <a:ext cx="5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Subaru</a:t>
              </a:r>
            </a:p>
          </p:txBody>
        </p:sp>
        <p:sp>
          <p:nvSpPr>
            <p:cNvPr id="24608" name="Text Box 24"/>
            <p:cNvSpPr txBox="1">
              <a:spLocks noChangeArrowheads="1"/>
            </p:cNvSpPr>
            <p:nvPr/>
          </p:nvSpPr>
          <p:spPr bwMode="auto">
            <a:xfrm>
              <a:off x="2462" y="939"/>
              <a:ext cx="4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Color</a:t>
              </a:r>
            </a:p>
          </p:txBody>
        </p:sp>
        <p:sp>
          <p:nvSpPr>
            <p:cNvPr id="24609" name="Text Box 25"/>
            <p:cNvSpPr txBox="1">
              <a:spLocks noChangeArrowheads="1"/>
            </p:cNvSpPr>
            <p:nvPr/>
          </p:nvSpPr>
          <p:spPr bwMode="auto">
            <a:xfrm>
              <a:off x="1098" y="1138"/>
              <a:ext cx="3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 PE1</a:t>
              </a:r>
            </a:p>
            <a:p>
              <a:pPr eaLnBrk="0" hangingPunct="0">
                <a:spcBef>
                  <a:spcPct val="0"/>
                </a:spcBef>
              </a:pPr>
              <a:endParaRPr lang="en-US" sz="1200" b="1">
                <a:latin typeface="Times New Roman" pitchFamily="18" charset="0"/>
              </a:endParaRPr>
            </a:p>
          </p:txBody>
        </p:sp>
        <p:sp>
          <p:nvSpPr>
            <p:cNvPr id="24610" name="Text Box 26"/>
            <p:cNvSpPr txBox="1">
              <a:spLocks noChangeArrowheads="1"/>
            </p:cNvSpPr>
            <p:nvPr/>
          </p:nvSpPr>
          <p:spPr bwMode="auto">
            <a:xfrm>
              <a:off x="1117" y="1413"/>
              <a:ext cx="3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 PE2 </a:t>
              </a:r>
            </a:p>
          </p:txBody>
        </p:sp>
        <p:sp>
          <p:nvSpPr>
            <p:cNvPr id="24611" name="Text Box 27"/>
            <p:cNvSpPr txBox="1">
              <a:spLocks noChangeArrowheads="1"/>
            </p:cNvSpPr>
            <p:nvPr/>
          </p:nvSpPr>
          <p:spPr bwMode="auto">
            <a:xfrm>
              <a:off x="1137" y="1711"/>
              <a:ext cx="2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PE3</a:t>
              </a:r>
            </a:p>
          </p:txBody>
        </p:sp>
        <p:sp>
          <p:nvSpPr>
            <p:cNvPr id="24612" name="Text Box 28"/>
            <p:cNvSpPr txBox="1">
              <a:spLocks noChangeArrowheads="1"/>
            </p:cNvSpPr>
            <p:nvPr/>
          </p:nvSpPr>
          <p:spPr bwMode="auto">
            <a:xfrm>
              <a:off x="1030" y="1997"/>
              <a:ext cx="35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   PE4</a:t>
              </a:r>
            </a:p>
          </p:txBody>
        </p:sp>
        <p:sp>
          <p:nvSpPr>
            <p:cNvPr id="24613" name="Text Box 29"/>
            <p:cNvSpPr txBox="1">
              <a:spLocks noChangeArrowheads="1"/>
            </p:cNvSpPr>
            <p:nvPr/>
          </p:nvSpPr>
          <p:spPr bwMode="auto">
            <a:xfrm>
              <a:off x="1020" y="2324"/>
              <a:ext cx="35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   PE5</a:t>
              </a:r>
            </a:p>
          </p:txBody>
        </p:sp>
        <p:sp>
          <p:nvSpPr>
            <p:cNvPr id="24614" name="Text Box 30"/>
            <p:cNvSpPr txBox="1">
              <a:spLocks noChangeArrowheads="1"/>
            </p:cNvSpPr>
            <p:nvPr/>
          </p:nvSpPr>
          <p:spPr bwMode="auto">
            <a:xfrm>
              <a:off x="1127" y="2611"/>
              <a:ext cx="2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PE6</a:t>
              </a:r>
            </a:p>
          </p:txBody>
        </p:sp>
        <p:sp>
          <p:nvSpPr>
            <p:cNvPr id="24615" name="Text Box 31"/>
            <p:cNvSpPr txBox="1">
              <a:spLocks noChangeArrowheads="1"/>
            </p:cNvSpPr>
            <p:nvPr/>
          </p:nvSpPr>
          <p:spPr bwMode="auto">
            <a:xfrm>
              <a:off x="1127" y="2950"/>
              <a:ext cx="2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PE7</a:t>
              </a:r>
            </a:p>
          </p:txBody>
        </p:sp>
        <p:sp>
          <p:nvSpPr>
            <p:cNvPr id="24616" name="Text Box 32"/>
            <p:cNvSpPr txBox="1">
              <a:spLocks noChangeArrowheads="1"/>
            </p:cNvSpPr>
            <p:nvPr/>
          </p:nvSpPr>
          <p:spPr bwMode="auto">
            <a:xfrm>
              <a:off x="2453" y="1155"/>
              <a:ext cx="3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red</a:t>
              </a:r>
            </a:p>
          </p:txBody>
        </p:sp>
        <p:sp>
          <p:nvSpPr>
            <p:cNvPr id="24617" name="Text Box 33"/>
            <p:cNvSpPr txBox="1">
              <a:spLocks noChangeArrowheads="1"/>
            </p:cNvSpPr>
            <p:nvPr/>
          </p:nvSpPr>
          <p:spPr bwMode="auto">
            <a:xfrm>
              <a:off x="2462" y="1723"/>
              <a:ext cx="2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blue</a:t>
              </a:r>
            </a:p>
          </p:txBody>
        </p:sp>
        <p:sp>
          <p:nvSpPr>
            <p:cNvPr id="24618" name="Text Box 34"/>
            <p:cNvSpPr txBox="1">
              <a:spLocks noChangeArrowheads="1"/>
            </p:cNvSpPr>
            <p:nvPr/>
          </p:nvSpPr>
          <p:spPr bwMode="auto">
            <a:xfrm>
              <a:off x="2433" y="2056"/>
              <a:ext cx="33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white</a:t>
              </a:r>
            </a:p>
          </p:txBody>
        </p:sp>
        <p:sp>
          <p:nvSpPr>
            <p:cNvPr id="24619" name="Text Box 35"/>
            <p:cNvSpPr txBox="1">
              <a:spLocks noChangeArrowheads="1"/>
            </p:cNvSpPr>
            <p:nvPr/>
          </p:nvSpPr>
          <p:spPr bwMode="auto">
            <a:xfrm>
              <a:off x="2453" y="2962"/>
              <a:ext cx="25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red</a:t>
              </a:r>
            </a:p>
          </p:txBody>
        </p:sp>
        <p:sp>
          <p:nvSpPr>
            <p:cNvPr id="24620" name="Line 36"/>
            <p:cNvSpPr>
              <a:spLocks noChangeShapeType="1"/>
            </p:cNvSpPr>
            <p:nvPr/>
          </p:nvSpPr>
          <p:spPr bwMode="auto">
            <a:xfrm>
              <a:off x="2994" y="1053"/>
              <a:ext cx="1" cy="2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1" name="Text Box 37"/>
            <p:cNvSpPr txBox="1">
              <a:spLocks noChangeArrowheads="1"/>
            </p:cNvSpPr>
            <p:nvPr/>
          </p:nvSpPr>
          <p:spPr bwMode="auto">
            <a:xfrm>
              <a:off x="3058" y="951"/>
              <a:ext cx="44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Year</a:t>
              </a:r>
            </a:p>
          </p:txBody>
        </p:sp>
        <p:sp>
          <p:nvSpPr>
            <p:cNvPr id="24622" name="Text Box 38"/>
            <p:cNvSpPr txBox="1">
              <a:spLocks noChangeArrowheads="1"/>
            </p:cNvSpPr>
            <p:nvPr/>
          </p:nvSpPr>
          <p:spPr bwMode="auto">
            <a:xfrm>
              <a:off x="3068" y="1173"/>
              <a:ext cx="42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1994</a:t>
              </a:r>
            </a:p>
          </p:txBody>
        </p:sp>
        <p:sp>
          <p:nvSpPr>
            <p:cNvPr id="24623" name="Text Box 39"/>
            <p:cNvSpPr txBox="1">
              <a:spLocks noChangeArrowheads="1"/>
            </p:cNvSpPr>
            <p:nvPr/>
          </p:nvSpPr>
          <p:spPr bwMode="auto">
            <a:xfrm>
              <a:off x="2960" y="1723"/>
              <a:ext cx="35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  1996</a:t>
              </a:r>
            </a:p>
          </p:txBody>
        </p:sp>
        <p:sp>
          <p:nvSpPr>
            <p:cNvPr id="24624" name="Text Box 40"/>
            <p:cNvSpPr txBox="1">
              <a:spLocks noChangeArrowheads="1"/>
            </p:cNvSpPr>
            <p:nvPr/>
          </p:nvSpPr>
          <p:spPr bwMode="auto">
            <a:xfrm>
              <a:off x="2979" y="2055"/>
              <a:ext cx="4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 1998</a:t>
              </a:r>
            </a:p>
          </p:txBody>
        </p:sp>
        <p:sp>
          <p:nvSpPr>
            <p:cNvPr id="24625" name="Text Box 41"/>
            <p:cNvSpPr txBox="1">
              <a:spLocks noChangeArrowheads="1"/>
            </p:cNvSpPr>
            <p:nvPr/>
          </p:nvSpPr>
          <p:spPr bwMode="auto">
            <a:xfrm>
              <a:off x="3048" y="2955"/>
              <a:ext cx="42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1997</a:t>
              </a:r>
            </a:p>
          </p:txBody>
        </p:sp>
        <p:sp>
          <p:nvSpPr>
            <p:cNvPr id="24626" name="Line 42"/>
            <p:cNvSpPr>
              <a:spLocks noChangeShapeType="1"/>
            </p:cNvSpPr>
            <p:nvPr/>
          </p:nvSpPr>
          <p:spPr bwMode="auto">
            <a:xfrm>
              <a:off x="3462" y="1065"/>
              <a:ext cx="0" cy="20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7" name="Text Box 43"/>
            <p:cNvSpPr txBox="1">
              <a:spLocks noChangeArrowheads="1"/>
            </p:cNvSpPr>
            <p:nvPr/>
          </p:nvSpPr>
          <p:spPr bwMode="auto">
            <a:xfrm>
              <a:off x="3479" y="939"/>
              <a:ext cx="63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Model</a:t>
              </a:r>
            </a:p>
          </p:txBody>
        </p:sp>
        <p:sp>
          <p:nvSpPr>
            <p:cNvPr id="24628" name="Line 44"/>
            <p:cNvSpPr>
              <a:spLocks noChangeShapeType="1"/>
            </p:cNvSpPr>
            <p:nvPr/>
          </p:nvSpPr>
          <p:spPr bwMode="auto">
            <a:xfrm>
              <a:off x="3977" y="1054"/>
              <a:ext cx="1" cy="2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9" name="Text Box 45"/>
            <p:cNvSpPr txBox="1">
              <a:spLocks noChangeArrowheads="1"/>
            </p:cNvSpPr>
            <p:nvPr/>
          </p:nvSpPr>
          <p:spPr bwMode="auto">
            <a:xfrm>
              <a:off x="4012" y="945"/>
              <a:ext cx="55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Price</a:t>
              </a:r>
            </a:p>
          </p:txBody>
        </p:sp>
        <p:sp>
          <p:nvSpPr>
            <p:cNvPr id="24630" name="Text Box 47"/>
            <p:cNvSpPr txBox="1">
              <a:spLocks noChangeArrowheads="1"/>
            </p:cNvSpPr>
            <p:nvPr/>
          </p:nvSpPr>
          <p:spPr bwMode="auto">
            <a:xfrm>
              <a:off x="4423" y="834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On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lot</a:t>
              </a:r>
            </a:p>
          </p:txBody>
        </p:sp>
        <p:sp>
          <p:nvSpPr>
            <p:cNvPr id="24631" name="Text Box 48"/>
            <p:cNvSpPr txBox="1">
              <a:spLocks noChangeArrowheads="1"/>
            </p:cNvSpPr>
            <p:nvPr/>
          </p:nvSpPr>
          <p:spPr bwMode="auto">
            <a:xfrm>
              <a:off x="4423" y="1150"/>
              <a:ext cx="16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632" name="Text Box 49"/>
            <p:cNvSpPr txBox="1">
              <a:spLocks noChangeArrowheads="1"/>
            </p:cNvSpPr>
            <p:nvPr/>
          </p:nvSpPr>
          <p:spPr bwMode="auto">
            <a:xfrm>
              <a:off x="4423" y="1717"/>
              <a:ext cx="16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633" name="Text Box 50"/>
            <p:cNvSpPr txBox="1">
              <a:spLocks noChangeArrowheads="1"/>
            </p:cNvSpPr>
            <p:nvPr/>
          </p:nvSpPr>
          <p:spPr bwMode="auto">
            <a:xfrm>
              <a:off x="4423" y="2020"/>
              <a:ext cx="43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4634" name="Text Box 51"/>
            <p:cNvSpPr txBox="1">
              <a:spLocks noChangeArrowheads="1"/>
            </p:cNvSpPr>
            <p:nvPr/>
          </p:nvSpPr>
          <p:spPr bwMode="auto">
            <a:xfrm>
              <a:off x="4423" y="1401"/>
              <a:ext cx="2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4635" name="Text Box 52"/>
            <p:cNvSpPr txBox="1">
              <a:spLocks noChangeArrowheads="1"/>
            </p:cNvSpPr>
            <p:nvPr/>
          </p:nvSpPr>
          <p:spPr bwMode="auto">
            <a:xfrm>
              <a:off x="4436" y="2307"/>
              <a:ext cx="11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endParaRPr lang="en-US" sz="1200" b="1">
                <a:latin typeface="Times New Roman" pitchFamily="18" charset="0"/>
              </a:endParaRPr>
            </a:p>
          </p:txBody>
        </p:sp>
        <p:sp>
          <p:nvSpPr>
            <p:cNvPr id="24636" name="Text Box 53"/>
            <p:cNvSpPr txBox="1">
              <a:spLocks noChangeArrowheads="1"/>
            </p:cNvSpPr>
            <p:nvPr/>
          </p:nvSpPr>
          <p:spPr bwMode="auto">
            <a:xfrm>
              <a:off x="4454" y="2348"/>
              <a:ext cx="27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4637" name="Text Box 54"/>
            <p:cNvSpPr txBox="1">
              <a:spLocks noChangeArrowheads="1"/>
            </p:cNvSpPr>
            <p:nvPr/>
          </p:nvSpPr>
          <p:spPr bwMode="auto">
            <a:xfrm>
              <a:off x="4433" y="2657"/>
              <a:ext cx="16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4638" name="Text Box 59"/>
            <p:cNvSpPr txBox="1">
              <a:spLocks noChangeArrowheads="1"/>
            </p:cNvSpPr>
            <p:nvPr/>
          </p:nvSpPr>
          <p:spPr bwMode="auto">
            <a:xfrm>
              <a:off x="5241" y="1161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639" name="Text Box 60"/>
            <p:cNvSpPr txBox="1">
              <a:spLocks noChangeArrowheads="1"/>
            </p:cNvSpPr>
            <p:nvPr/>
          </p:nvSpPr>
          <p:spPr bwMode="auto">
            <a:xfrm>
              <a:off x="5212" y="1424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4640" name="Text Box 61"/>
            <p:cNvSpPr txBox="1">
              <a:spLocks noChangeArrowheads="1"/>
            </p:cNvSpPr>
            <p:nvPr/>
          </p:nvSpPr>
          <p:spPr bwMode="auto">
            <a:xfrm>
              <a:off x="5192" y="1734"/>
              <a:ext cx="2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641" name="Text Box 62"/>
            <p:cNvSpPr txBox="1">
              <a:spLocks noChangeArrowheads="1"/>
            </p:cNvSpPr>
            <p:nvPr/>
          </p:nvSpPr>
          <p:spPr bwMode="auto">
            <a:xfrm>
              <a:off x="5203" y="2038"/>
              <a:ext cx="26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642" name="Text Box 63"/>
            <p:cNvSpPr txBox="1">
              <a:spLocks noChangeArrowheads="1"/>
            </p:cNvSpPr>
            <p:nvPr/>
          </p:nvSpPr>
          <p:spPr bwMode="auto">
            <a:xfrm>
              <a:off x="5203" y="2324"/>
              <a:ext cx="1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4643" name="Text Box 64"/>
            <p:cNvSpPr txBox="1">
              <a:spLocks noChangeArrowheads="1"/>
            </p:cNvSpPr>
            <p:nvPr/>
          </p:nvSpPr>
          <p:spPr bwMode="auto">
            <a:xfrm>
              <a:off x="5221" y="2634"/>
              <a:ext cx="2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4644" name="Text Box 65"/>
            <p:cNvSpPr txBox="1">
              <a:spLocks noChangeArrowheads="1"/>
            </p:cNvSpPr>
            <p:nvPr/>
          </p:nvSpPr>
          <p:spPr bwMode="auto">
            <a:xfrm>
              <a:off x="5183" y="2938"/>
              <a:ext cx="31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645" name="Line 66"/>
            <p:cNvSpPr>
              <a:spLocks noChangeShapeType="1"/>
            </p:cNvSpPr>
            <p:nvPr/>
          </p:nvSpPr>
          <p:spPr bwMode="auto">
            <a:xfrm>
              <a:off x="771" y="1175"/>
              <a:ext cx="0" cy="1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6" name="Line 67"/>
            <p:cNvSpPr>
              <a:spLocks noChangeShapeType="1"/>
            </p:cNvSpPr>
            <p:nvPr/>
          </p:nvSpPr>
          <p:spPr bwMode="auto">
            <a:xfrm>
              <a:off x="771" y="2959"/>
              <a:ext cx="3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7" name="Line 68"/>
            <p:cNvSpPr>
              <a:spLocks noChangeShapeType="1"/>
            </p:cNvSpPr>
            <p:nvPr/>
          </p:nvSpPr>
          <p:spPr bwMode="auto">
            <a:xfrm>
              <a:off x="761" y="2690"/>
              <a:ext cx="3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8" name="Line 69"/>
            <p:cNvSpPr>
              <a:spLocks noChangeShapeType="1"/>
            </p:cNvSpPr>
            <p:nvPr/>
          </p:nvSpPr>
          <p:spPr bwMode="auto">
            <a:xfrm>
              <a:off x="781" y="2392"/>
              <a:ext cx="3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9" name="Line 70"/>
            <p:cNvSpPr>
              <a:spLocks noChangeShapeType="1"/>
            </p:cNvSpPr>
            <p:nvPr/>
          </p:nvSpPr>
          <p:spPr bwMode="auto">
            <a:xfrm>
              <a:off x="771" y="2059"/>
              <a:ext cx="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0" name="Line 71"/>
            <p:cNvSpPr>
              <a:spLocks noChangeShapeType="1"/>
            </p:cNvSpPr>
            <p:nvPr/>
          </p:nvSpPr>
          <p:spPr bwMode="auto">
            <a:xfrm>
              <a:off x="771" y="1760"/>
              <a:ext cx="3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1" name="Line 72"/>
            <p:cNvSpPr>
              <a:spLocks noChangeShapeType="1"/>
            </p:cNvSpPr>
            <p:nvPr/>
          </p:nvSpPr>
          <p:spPr bwMode="auto">
            <a:xfrm>
              <a:off x="761" y="1475"/>
              <a:ext cx="3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2" name="Line 73"/>
            <p:cNvSpPr>
              <a:spLocks noChangeShapeType="1"/>
            </p:cNvSpPr>
            <p:nvPr/>
          </p:nvSpPr>
          <p:spPr bwMode="auto">
            <a:xfrm>
              <a:off x="781" y="1193"/>
              <a:ext cx="2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3" name="Line 74"/>
            <p:cNvSpPr>
              <a:spLocks noChangeShapeType="1"/>
            </p:cNvSpPr>
            <p:nvPr/>
          </p:nvSpPr>
          <p:spPr bwMode="auto">
            <a:xfrm flipV="1">
              <a:off x="1560" y="2977"/>
              <a:ext cx="31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4" name="Line 75"/>
            <p:cNvSpPr>
              <a:spLocks noChangeShapeType="1"/>
            </p:cNvSpPr>
            <p:nvPr/>
          </p:nvSpPr>
          <p:spPr bwMode="auto">
            <a:xfrm>
              <a:off x="1560" y="2696"/>
              <a:ext cx="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5" name="Line 76"/>
            <p:cNvSpPr>
              <a:spLocks noChangeShapeType="1"/>
            </p:cNvSpPr>
            <p:nvPr/>
          </p:nvSpPr>
          <p:spPr bwMode="auto">
            <a:xfrm>
              <a:off x="1550" y="2392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6" name="Line 77"/>
            <p:cNvSpPr>
              <a:spLocks noChangeShapeType="1"/>
            </p:cNvSpPr>
            <p:nvPr/>
          </p:nvSpPr>
          <p:spPr bwMode="auto">
            <a:xfrm>
              <a:off x="1570" y="2082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7" name="Line 78"/>
            <p:cNvSpPr>
              <a:spLocks noChangeShapeType="1"/>
            </p:cNvSpPr>
            <p:nvPr/>
          </p:nvSpPr>
          <p:spPr bwMode="auto">
            <a:xfrm>
              <a:off x="1560" y="1778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8" name="Line 79"/>
            <p:cNvSpPr>
              <a:spLocks noChangeShapeType="1"/>
            </p:cNvSpPr>
            <p:nvPr/>
          </p:nvSpPr>
          <p:spPr bwMode="auto">
            <a:xfrm>
              <a:off x="1570" y="1486"/>
              <a:ext cx="2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9" name="Line 80"/>
            <p:cNvSpPr>
              <a:spLocks noChangeShapeType="1"/>
            </p:cNvSpPr>
            <p:nvPr/>
          </p:nvSpPr>
          <p:spPr bwMode="auto">
            <a:xfrm flipV="1">
              <a:off x="1570" y="1193"/>
              <a:ext cx="234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0" name="Text Box 81"/>
            <p:cNvSpPr txBox="1">
              <a:spLocks noChangeArrowheads="1"/>
            </p:cNvSpPr>
            <p:nvPr/>
          </p:nvSpPr>
          <p:spPr bwMode="auto">
            <a:xfrm>
              <a:off x="65" y="1950"/>
              <a:ext cx="20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IS</a:t>
              </a:r>
            </a:p>
          </p:txBody>
        </p:sp>
        <p:sp>
          <p:nvSpPr>
            <p:cNvPr id="24661" name="Line 82"/>
            <p:cNvSpPr>
              <a:spLocks noChangeShapeType="1"/>
            </p:cNvSpPr>
            <p:nvPr/>
          </p:nvSpPr>
          <p:spPr bwMode="auto">
            <a:xfrm flipV="1">
              <a:off x="432" y="1968"/>
              <a:ext cx="333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93" name="Rectangle 83"/>
          <p:cNvSpPr>
            <a:spLocks noChangeArrowheads="1"/>
          </p:cNvSpPr>
          <p:nvPr/>
        </p:nvSpPr>
        <p:spPr bwMode="auto">
          <a:xfrm>
            <a:off x="457200" y="285750"/>
            <a:ext cx="83820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Typical Data Structure for </a:t>
            </a:r>
            <a:r>
              <a:rPr lang="en-US" sz="3200" dirty="0" smtClean="0">
                <a:solidFill>
                  <a:schemeClr val="tx2"/>
                </a:solidFill>
              </a:rPr>
              <a:t>SIMD </a:t>
            </a:r>
            <a:r>
              <a:rPr lang="en-US" sz="3200" dirty="0">
                <a:solidFill>
                  <a:schemeClr val="tx2"/>
                </a:solidFill>
              </a:rPr>
              <a:t>Model</a:t>
            </a:r>
          </a:p>
        </p:txBody>
      </p:sp>
      <p:sp>
        <p:nvSpPr>
          <p:cNvPr id="24594" name="Text Box 84"/>
          <p:cNvSpPr txBox="1">
            <a:spLocks noChangeArrowheads="1"/>
          </p:cNvSpPr>
          <p:nvPr/>
        </p:nvSpPr>
        <p:spPr bwMode="auto">
          <a:xfrm>
            <a:off x="228600" y="53340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 </a:t>
            </a:r>
            <a:r>
              <a:rPr lang="en-US" sz="2000" dirty="0" smtClean="0"/>
              <a:t>Make</a:t>
            </a:r>
            <a:r>
              <a:rPr lang="en-US" sz="2000" dirty="0"/>
              <a:t>, </a:t>
            </a:r>
            <a:r>
              <a:rPr lang="en-US" sz="2000" dirty="0" smtClean="0"/>
              <a:t>color, etc</a:t>
            </a:r>
            <a:r>
              <a:rPr lang="en-US" sz="2000" dirty="0"/>
              <a:t>. are </a:t>
            </a:r>
            <a:r>
              <a:rPr lang="en-US" sz="2000" dirty="0" smtClean="0"/>
              <a:t>fields established by the programmer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  An instruction can act on parts or all of a field (i.e., vector) in one step</a:t>
            </a:r>
            <a:endParaRPr lang="en-US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E90A2D0-250C-4519-8635-359A728BE25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Associative Computers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pPr eaLnBrk="1" hangingPunct="1"/>
            <a:r>
              <a:rPr lang="en-US" dirty="0" smtClean="0"/>
              <a:t>A SIMD computer with a few additional constant-time operations, supported in hardware. </a:t>
            </a:r>
          </a:p>
          <a:p>
            <a:pPr eaLnBrk="1" hangingPunct="1"/>
            <a:r>
              <a:rPr lang="en-US" dirty="0" smtClean="0"/>
              <a:t>These additional features can normally be supported (less efficiently) in traditional SIMDs in software.</a:t>
            </a:r>
          </a:p>
          <a:p>
            <a:pPr eaLnBrk="1" hangingPunct="1"/>
            <a:r>
              <a:rPr lang="en-US" dirty="0" smtClean="0"/>
              <a:t>The name “associative” is due to computer’s ability to locate items in the memory of PEs by content rather than location.</a:t>
            </a:r>
          </a:p>
          <a:p>
            <a:pPr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600" dirty="0" smtClean="0"/>
              <a:t>ASC Additional Operations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Responder Processing</a:t>
            </a:r>
          </a:p>
          <a:p>
            <a:pPr lvl="1" eaLnBrk="1" hangingPunct="1"/>
            <a:r>
              <a:rPr lang="en-US" sz="2400" dirty="0" smtClean="0"/>
              <a:t>The IS can detect if a data test is satisfied by any PE in constant time (i.e., </a:t>
            </a:r>
            <a:r>
              <a:rPr lang="en-US" sz="2400" b="1" u="sng" dirty="0" smtClean="0"/>
              <a:t>any-responders</a:t>
            </a:r>
            <a:r>
              <a:rPr lang="en-US" sz="2400" b="1" dirty="0" smtClean="0"/>
              <a:t> </a:t>
            </a:r>
            <a:r>
              <a:rPr lang="en-US" sz="2400" dirty="0" smtClean="0"/>
              <a:t>property).</a:t>
            </a:r>
          </a:p>
          <a:p>
            <a:pPr lvl="1" eaLnBrk="1" hangingPunct="1"/>
            <a:r>
              <a:rPr lang="en-US" sz="2400" dirty="0" smtClean="0"/>
              <a:t>The IS can select an arbitrary responding PE in constant time (i.e., </a:t>
            </a:r>
            <a:r>
              <a:rPr lang="en-US" sz="2400" b="1" u="sng" dirty="0" smtClean="0"/>
              <a:t>pick-one</a:t>
            </a:r>
            <a:r>
              <a:rPr lang="en-US" sz="2400" b="1" dirty="0" smtClean="0"/>
              <a:t> </a:t>
            </a:r>
            <a:r>
              <a:rPr lang="en-US" sz="2400" dirty="0" smtClean="0"/>
              <a:t>property).</a:t>
            </a:r>
          </a:p>
          <a:p>
            <a:pPr eaLnBrk="1" hangingPunct="1"/>
            <a:r>
              <a:rPr lang="en-US" sz="2800" dirty="0" smtClean="0"/>
              <a:t>Constant Time Global Operations (across PEs)</a:t>
            </a:r>
          </a:p>
          <a:p>
            <a:pPr lvl="1" eaLnBrk="1" hangingPunct="1"/>
            <a:r>
              <a:rPr lang="en-US" sz="2400" dirty="0" smtClean="0"/>
              <a:t>Compute Logical OR and </a:t>
            </a:r>
            <a:r>
              <a:rPr lang="en-US" sz="2400" dirty="0" err="1" smtClean="0"/>
              <a:t>AND</a:t>
            </a:r>
            <a:r>
              <a:rPr lang="en-US" sz="2400" dirty="0" smtClean="0"/>
              <a:t> of binary values from a vector field</a:t>
            </a:r>
          </a:p>
          <a:p>
            <a:pPr lvl="1" eaLnBrk="1" hangingPunct="1"/>
            <a:r>
              <a:rPr lang="en-US" sz="2400" dirty="0" smtClean="0"/>
              <a:t>Compute the maximum or minimum of values from a vector field</a:t>
            </a:r>
          </a:p>
          <a:p>
            <a:pPr lvl="1" eaLnBrk="1" hangingPunct="1"/>
            <a:r>
              <a:rPr lang="en-US" sz="2400" dirty="0" smtClean="0"/>
              <a:t>Associative searches 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00371-11E4-49CF-9A73-C963B20ADB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06342BA-A2EF-4C54-AB91-6DA06151C7C6}" type="slidenum">
              <a:rPr lang="en-US" smtClean="0"/>
              <a:pPr/>
              <a:t>16</a:t>
            </a:fld>
            <a:endParaRPr lang="en-US" smtClean="0"/>
          </a:p>
        </p:txBody>
      </p:sp>
      <p:grpSp>
        <p:nvGrpSpPr>
          <p:cNvPr id="25603" name="Group 2"/>
          <p:cNvGrpSpPr>
            <a:grpSpLocks/>
          </p:cNvGrpSpPr>
          <p:nvPr/>
        </p:nvGrpSpPr>
        <p:grpSpPr bwMode="auto">
          <a:xfrm>
            <a:off x="0" y="1314450"/>
            <a:ext cx="9144000" cy="3744913"/>
            <a:chOff x="623" y="775"/>
            <a:chExt cx="4604" cy="3145"/>
          </a:xfrm>
        </p:grpSpPr>
        <p:sp>
          <p:nvSpPr>
            <p:cNvPr id="25606" name="Rectangle 3"/>
            <p:cNvSpPr>
              <a:spLocks noChangeArrowheads="1"/>
            </p:cNvSpPr>
            <p:nvPr/>
          </p:nvSpPr>
          <p:spPr bwMode="auto">
            <a:xfrm>
              <a:off x="623" y="2158"/>
              <a:ext cx="344" cy="5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7" name="Rectangle 4"/>
            <p:cNvSpPr>
              <a:spLocks noChangeArrowheads="1"/>
            </p:cNvSpPr>
            <p:nvPr/>
          </p:nvSpPr>
          <p:spPr bwMode="auto">
            <a:xfrm>
              <a:off x="1464" y="1100"/>
              <a:ext cx="406" cy="27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8" name="Rectangle 5"/>
            <p:cNvSpPr>
              <a:spLocks noChangeArrowheads="1"/>
            </p:cNvSpPr>
            <p:nvPr/>
          </p:nvSpPr>
          <p:spPr bwMode="auto">
            <a:xfrm>
              <a:off x="2060" y="1115"/>
              <a:ext cx="3031" cy="2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Line 6"/>
            <p:cNvSpPr>
              <a:spLocks noChangeShapeType="1"/>
            </p:cNvSpPr>
            <p:nvPr/>
          </p:nvSpPr>
          <p:spPr bwMode="auto">
            <a:xfrm flipV="1">
              <a:off x="1481" y="2658"/>
              <a:ext cx="3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Line 7"/>
            <p:cNvSpPr>
              <a:spLocks noChangeShapeType="1"/>
            </p:cNvSpPr>
            <p:nvPr/>
          </p:nvSpPr>
          <p:spPr bwMode="auto">
            <a:xfrm>
              <a:off x="2096" y="2681"/>
              <a:ext cx="3025" cy="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Line 8"/>
            <p:cNvSpPr>
              <a:spLocks noChangeShapeType="1"/>
            </p:cNvSpPr>
            <p:nvPr/>
          </p:nvSpPr>
          <p:spPr bwMode="auto">
            <a:xfrm>
              <a:off x="1457" y="3094"/>
              <a:ext cx="3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Line 9"/>
            <p:cNvSpPr>
              <a:spLocks noChangeShapeType="1"/>
            </p:cNvSpPr>
            <p:nvPr/>
          </p:nvSpPr>
          <p:spPr bwMode="auto">
            <a:xfrm>
              <a:off x="2066" y="3124"/>
              <a:ext cx="3064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Line 10"/>
            <p:cNvSpPr>
              <a:spLocks noChangeShapeType="1"/>
            </p:cNvSpPr>
            <p:nvPr/>
          </p:nvSpPr>
          <p:spPr bwMode="auto">
            <a:xfrm>
              <a:off x="1449" y="3484"/>
              <a:ext cx="4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Line 11"/>
            <p:cNvSpPr>
              <a:spLocks noChangeShapeType="1"/>
            </p:cNvSpPr>
            <p:nvPr/>
          </p:nvSpPr>
          <p:spPr bwMode="auto">
            <a:xfrm>
              <a:off x="2018" y="3499"/>
              <a:ext cx="310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Line 12"/>
            <p:cNvSpPr>
              <a:spLocks noChangeShapeType="1"/>
            </p:cNvSpPr>
            <p:nvPr/>
          </p:nvSpPr>
          <p:spPr bwMode="auto">
            <a:xfrm>
              <a:off x="1474" y="2224"/>
              <a:ext cx="4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Line 13"/>
            <p:cNvSpPr>
              <a:spLocks noChangeShapeType="1"/>
            </p:cNvSpPr>
            <p:nvPr/>
          </p:nvSpPr>
          <p:spPr bwMode="auto">
            <a:xfrm flipV="1">
              <a:off x="1459" y="1848"/>
              <a:ext cx="41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Line 14"/>
            <p:cNvSpPr>
              <a:spLocks noChangeShapeType="1"/>
            </p:cNvSpPr>
            <p:nvPr/>
          </p:nvSpPr>
          <p:spPr bwMode="auto">
            <a:xfrm>
              <a:off x="1460" y="1453"/>
              <a:ext cx="4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Line 15"/>
            <p:cNvSpPr>
              <a:spLocks noChangeShapeType="1"/>
            </p:cNvSpPr>
            <p:nvPr/>
          </p:nvSpPr>
          <p:spPr bwMode="auto">
            <a:xfrm flipV="1">
              <a:off x="2084" y="1475"/>
              <a:ext cx="302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Line 16"/>
            <p:cNvSpPr>
              <a:spLocks noChangeShapeType="1"/>
            </p:cNvSpPr>
            <p:nvPr/>
          </p:nvSpPr>
          <p:spPr bwMode="auto">
            <a:xfrm>
              <a:off x="2091" y="1850"/>
              <a:ext cx="3017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Line 17"/>
            <p:cNvSpPr>
              <a:spLocks noChangeShapeType="1"/>
            </p:cNvSpPr>
            <p:nvPr/>
          </p:nvSpPr>
          <p:spPr bwMode="auto">
            <a:xfrm flipV="1">
              <a:off x="2052" y="2254"/>
              <a:ext cx="305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Text Box 18"/>
            <p:cNvSpPr txBox="1">
              <a:spLocks noChangeArrowheads="1"/>
            </p:cNvSpPr>
            <p:nvPr/>
          </p:nvSpPr>
          <p:spPr bwMode="auto">
            <a:xfrm>
              <a:off x="2093" y="1219"/>
              <a:ext cx="42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Dodge</a:t>
              </a:r>
            </a:p>
          </p:txBody>
        </p:sp>
        <p:sp>
          <p:nvSpPr>
            <p:cNvPr id="25622" name="Text Box 19"/>
            <p:cNvSpPr txBox="1">
              <a:spLocks noChangeArrowheads="1"/>
            </p:cNvSpPr>
            <p:nvPr/>
          </p:nvSpPr>
          <p:spPr bwMode="auto">
            <a:xfrm>
              <a:off x="2116" y="1975"/>
              <a:ext cx="3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Ford</a:t>
              </a:r>
            </a:p>
          </p:txBody>
        </p:sp>
        <p:sp>
          <p:nvSpPr>
            <p:cNvPr id="25623" name="Text Box 20"/>
            <p:cNvSpPr txBox="1">
              <a:spLocks noChangeArrowheads="1"/>
            </p:cNvSpPr>
            <p:nvPr/>
          </p:nvSpPr>
          <p:spPr bwMode="auto">
            <a:xfrm>
              <a:off x="2116" y="2427"/>
              <a:ext cx="3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Ford</a:t>
              </a:r>
            </a:p>
          </p:txBody>
        </p:sp>
        <p:sp>
          <p:nvSpPr>
            <p:cNvPr id="25624" name="Text Box 21"/>
            <p:cNvSpPr txBox="1">
              <a:spLocks noChangeArrowheads="1"/>
            </p:cNvSpPr>
            <p:nvPr/>
          </p:nvSpPr>
          <p:spPr bwMode="auto">
            <a:xfrm>
              <a:off x="2108" y="946"/>
              <a:ext cx="39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Make</a:t>
              </a:r>
            </a:p>
          </p:txBody>
        </p:sp>
        <p:sp>
          <p:nvSpPr>
            <p:cNvPr id="25625" name="Text Box 22"/>
            <p:cNvSpPr txBox="1">
              <a:spLocks noChangeArrowheads="1"/>
            </p:cNvSpPr>
            <p:nvPr/>
          </p:nvSpPr>
          <p:spPr bwMode="auto">
            <a:xfrm>
              <a:off x="2069" y="3595"/>
              <a:ext cx="47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Subaru</a:t>
              </a:r>
            </a:p>
          </p:txBody>
        </p:sp>
        <p:sp>
          <p:nvSpPr>
            <p:cNvPr id="25626" name="Line 23"/>
            <p:cNvSpPr>
              <a:spLocks noChangeShapeType="1"/>
            </p:cNvSpPr>
            <p:nvPr/>
          </p:nvSpPr>
          <p:spPr bwMode="auto">
            <a:xfrm>
              <a:off x="2525" y="1107"/>
              <a:ext cx="0" cy="27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7" name="Text Box 24"/>
            <p:cNvSpPr txBox="1">
              <a:spLocks noChangeArrowheads="1"/>
            </p:cNvSpPr>
            <p:nvPr/>
          </p:nvSpPr>
          <p:spPr bwMode="auto">
            <a:xfrm>
              <a:off x="2591" y="923"/>
              <a:ext cx="39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Color</a:t>
              </a:r>
            </a:p>
          </p:txBody>
        </p:sp>
        <p:sp>
          <p:nvSpPr>
            <p:cNvPr id="25628" name="Text Box 25"/>
            <p:cNvSpPr txBox="1">
              <a:spLocks noChangeArrowheads="1"/>
            </p:cNvSpPr>
            <p:nvPr/>
          </p:nvSpPr>
          <p:spPr bwMode="auto">
            <a:xfrm>
              <a:off x="1501" y="1188"/>
              <a:ext cx="3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 PE1</a:t>
              </a:r>
            </a:p>
            <a:p>
              <a:pPr eaLnBrk="0" hangingPunct="0">
                <a:spcBef>
                  <a:spcPct val="0"/>
                </a:spcBef>
              </a:pPr>
              <a:endParaRPr lang="en-US" sz="1200" b="1">
                <a:latin typeface="Times New Roman" pitchFamily="18" charset="0"/>
              </a:endParaRPr>
            </a:p>
          </p:txBody>
        </p:sp>
        <p:sp>
          <p:nvSpPr>
            <p:cNvPr id="25629" name="Text Box 26"/>
            <p:cNvSpPr txBox="1">
              <a:spLocks noChangeArrowheads="1"/>
            </p:cNvSpPr>
            <p:nvPr/>
          </p:nvSpPr>
          <p:spPr bwMode="auto">
            <a:xfrm>
              <a:off x="1516" y="1555"/>
              <a:ext cx="35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 PE2 </a:t>
              </a:r>
            </a:p>
          </p:txBody>
        </p:sp>
        <p:sp>
          <p:nvSpPr>
            <p:cNvPr id="25630" name="Text Box 27"/>
            <p:cNvSpPr txBox="1">
              <a:spLocks noChangeArrowheads="1"/>
            </p:cNvSpPr>
            <p:nvPr/>
          </p:nvSpPr>
          <p:spPr bwMode="auto">
            <a:xfrm>
              <a:off x="1532" y="1952"/>
              <a:ext cx="30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PE3</a:t>
              </a:r>
            </a:p>
          </p:txBody>
        </p:sp>
        <p:sp>
          <p:nvSpPr>
            <p:cNvPr id="25631" name="Text Box 28"/>
            <p:cNvSpPr txBox="1">
              <a:spLocks noChangeArrowheads="1"/>
            </p:cNvSpPr>
            <p:nvPr/>
          </p:nvSpPr>
          <p:spPr bwMode="auto">
            <a:xfrm>
              <a:off x="1446" y="2334"/>
              <a:ext cx="3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   PE4</a:t>
              </a:r>
            </a:p>
          </p:txBody>
        </p:sp>
        <p:sp>
          <p:nvSpPr>
            <p:cNvPr id="25632" name="Text Box 29"/>
            <p:cNvSpPr txBox="1">
              <a:spLocks noChangeArrowheads="1"/>
            </p:cNvSpPr>
            <p:nvPr/>
          </p:nvSpPr>
          <p:spPr bwMode="auto">
            <a:xfrm>
              <a:off x="1438" y="2770"/>
              <a:ext cx="38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   PE5</a:t>
              </a:r>
            </a:p>
          </p:txBody>
        </p:sp>
        <p:sp>
          <p:nvSpPr>
            <p:cNvPr id="25633" name="Text Box 30"/>
            <p:cNvSpPr txBox="1">
              <a:spLocks noChangeArrowheads="1"/>
            </p:cNvSpPr>
            <p:nvPr/>
          </p:nvSpPr>
          <p:spPr bwMode="auto">
            <a:xfrm>
              <a:off x="1524" y="3152"/>
              <a:ext cx="30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PE6</a:t>
              </a:r>
            </a:p>
          </p:txBody>
        </p:sp>
        <p:sp>
          <p:nvSpPr>
            <p:cNvPr id="25634" name="Text Box 31"/>
            <p:cNvSpPr txBox="1">
              <a:spLocks noChangeArrowheads="1"/>
            </p:cNvSpPr>
            <p:nvPr/>
          </p:nvSpPr>
          <p:spPr bwMode="auto">
            <a:xfrm>
              <a:off x="1524" y="3604"/>
              <a:ext cx="30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PE7</a:t>
              </a:r>
            </a:p>
          </p:txBody>
        </p:sp>
        <p:sp>
          <p:nvSpPr>
            <p:cNvPr id="25635" name="Text Box 32"/>
            <p:cNvSpPr txBox="1">
              <a:spLocks noChangeArrowheads="1"/>
            </p:cNvSpPr>
            <p:nvPr/>
          </p:nvSpPr>
          <p:spPr bwMode="auto">
            <a:xfrm>
              <a:off x="2584" y="1211"/>
              <a:ext cx="2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red</a:t>
              </a:r>
            </a:p>
          </p:txBody>
        </p:sp>
        <p:sp>
          <p:nvSpPr>
            <p:cNvPr id="25636" name="Text Box 33"/>
            <p:cNvSpPr txBox="1">
              <a:spLocks noChangeArrowheads="1"/>
            </p:cNvSpPr>
            <p:nvPr/>
          </p:nvSpPr>
          <p:spPr bwMode="auto">
            <a:xfrm>
              <a:off x="2591" y="1968"/>
              <a:ext cx="3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blue</a:t>
              </a:r>
            </a:p>
          </p:txBody>
        </p:sp>
        <p:sp>
          <p:nvSpPr>
            <p:cNvPr id="25637" name="Text Box 34"/>
            <p:cNvSpPr txBox="1">
              <a:spLocks noChangeArrowheads="1"/>
            </p:cNvSpPr>
            <p:nvPr/>
          </p:nvSpPr>
          <p:spPr bwMode="auto">
            <a:xfrm>
              <a:off x="2568" y="2412"/>
              <a:ext cx="36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white</a:t>
              </a:r>
            </a:p>
          </p:txBody>
        </p:sp>
        <p:sp>
          <p:nvSpPr>
            <p:cNvPr id="25638" name="Text Box 35"/>
            <p:cNvSpPr txBox="1">
              <a:spLocks noChangeArrowheads="1"/>
            </p:cNvSpPr>
            <p:nvPr/>
          </p:nvSpPr>
          <p:spPr bwMode="auto">
            <a:xfrm>
              <a:off x="2584" y="3620"/>
              <a:ext cx="2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red</a:t>
              </a:r>
            </a:p>
          </p:txBody>
        </p:sp>
        <p:sp>
          <p:nvSpPr>
            <p:cNvPr id="25639" name="Line 36"/>
            <p:cNvSpPr>
              <a:spLocks noChangeShapeType="1"/>
            </p:cNvSpPr>
            <p:nvPr/>
          </p:nvSpPr>
          <p:spPr bwMode="auto">
            <a:xfrm>
              <a:off x="3016" y="1075"/>
              <a:ext cx="1" cy="2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0" name="Text Box 37"/>
            <p:cNvSpPr txBox="1">
              <a:spLocks noChangeArrowheads="1"/>
            </p:cNvSpPr>
            <p:nvPr/>
          </p:nvSpPr>
          <p:spPr bwMode="auto">
            <a:xfrm>
              <a:off x="3067" y="939"/>
              <a:ext cx="35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Year</a:t>
              </a:r>
            </a:p>
          </p:txBody>
        </p:sp>
        <p:sp>
          <p:nvSpPr>
            <p:cNvPr id="25641" name="Text Box 38"/>
            <p:cNvSpPr txBox="1">
              <a:spLocks noChangeArrowheads="1"/>
            </p:cNvSpPr>
            <p:nvPr/>
          </p:nvSpPr>
          <p:spPr bwMode="auto">
            <a:xfrm>
              <a:off x="3075" y="1235"/>
              <a:ext cx="3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1994</a:t>
              </a:r>
            </a:p>
          </p:txBody>
        </p:sp>
        <p:sp>
          <p:nvSpPr>
            <p:cNvPr id="25642" name="Text Box 39"/>
            <p:cNvSpPr txBox="1">
              <a:spLocks noChangeArrowheads="1"/>
            </p:cNvSpPr>
            <p:nvPr/>
          </p:nvSpPr>
          <p:spPr bwMode="auto">
            <a:xfrm>
              <a:off x="2989" y="1968"/>
              <a:ext cx="37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  1996</a:t>
              </a:r>
            </a:p>
          </p:txBody>
        </p:sp>
        <p:sp>
          <p:nvSpPr>
            <p:cNvPr id="25643" name="Text Box 40"/>
            <p:cNvSpPr txBox="1">
              <a:spLocks noChangeArrowheads="1"/>
            </p:cNvSpPr>
            <p:nvPr/>
          </p:nvSpPr>
          <p:spPr bwMode="auto">
            <a:xfrm>
              <a:off x="3004" y="2411"/>
              <a:ext cx="36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 1998</a:t>
              </a:r>
            </a:p>
          </p:txBody>
        </p:sp>
        <p:sp>
          <p:nvSpPr>
            <p:cNvPr id="25644" name="Text Box 41"/>
            <p:cNvSpPr txBox="1">
              <a:spLocks noChangeArrowheads="1"/>
            </p:cNvSpPr>
            <p:nvPr/>
          </p:nvSpPr>
          <p:spPr bwMode="auto">
            <a:xfrm>
              <a:off x="3059" y="3611"/>
              <a:ext cx="3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1997</a:t>
              </a:r>
            </a:p>
          </p:txBody>
        </p:sp>
        <p:sp>
          <p:nvSpPr>
            <p:cNvPr id="25645" name="Line 42"/>
            <p:cNvSpPr>
              <a:spLocks noChangeShapeType="1"/>
            </p:cNvSpPr>
            <p:nvPr/>
          </p:nvSpPr>
          <p:spPr bwMode="auto">
            <a:xfrm>
              <a:off x="3390" y="1091"/>
              <a:ext cx="0" cy="27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6" name="Text Box 43"/>
            <p:cNvSpPr txBox="1">
              <a:spLocks noChangeArrowheads="1"/>
            </p:cNvSpPr>
            <p:nvPr/>
          </p:nvSpPr>
          <p:spPr bwMode="auto">
            <a:xfrm>
              <a:off x="3404" y="923"/>
              <a:ext cx="50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Model</a:t>
              </a:r>
            </a:p>
          </p:txBody>
        </p:sp>
        <p:sp>
          <p:nvSpPr>
            <p:cNvPr id="25647" name="Line 44"/>
            <p:cNvSpPr>
              <a:spLocks noChangeShapeType="1"/>
            </p:cNvSpPr>
            <p:nvPr/>
          </p:nvSpPr>
          <p:spPr bwMode="auto">
            <a:xfrm>
              <a:off x="3802" y="1076"/>
              <a:ext cx="1" cy="28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8" name="Text Box 45"/>
            <p:cNvSpPr txBox="1">
              <a:spLocks noChangeArrowheads="1"/>
            </p:cNvSpPr>
            <p:nvPr/>
          </p:nvSpPr>
          <p:spPr bwMode="auto">
            <a:xfrm>
              <a:off x="3830" y="931"/>
              <a:ext cx="44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Price</a:t>
              </a:r>
            </a:p>
          </p:txBody>
        </p:sp>
        <p:sp>
          <p:nvSpPr>
            <p:cNvPr id="25649" name="Line 46"/>
            <p:cNvSpPr>
              <a:spLocks noChangeShapeType="1"/>
            </p:cNvSpPr>
            <p:nvPr/>
          </p:nvSpPr>
          <p:spPr bwMode="auto">
            <a:xfrm>
              <a:off x="4169" y="1106"/>
              <a:ext cx="0" cy="28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0" name="Text Box 47"/>
            <p:cNvSpPr txBox="1">
              <a:spLocks noChangeArrowheads="1"/>
            </p:cNvSpPr>
            <p:nvPr/>
          </p:nvSpPr>
          <p:spPr bwMode="auto">
            <a:xfrm>
              <a:off x="4158" y="783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On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lot</a:t>
              </a:r>
            </a:p>
          </p:txBody>
        </p:sp>
        <p:sp>
          <p:nvSpPr>
            <p:cNvPr id="25651" name="Text Box 48"/>
            <p:cNvSpPr txBox="1">
              <a:spLocks noChangeArrowheads="1"/>
            </p:cNvSpPr>
            <p:nvPr/>
          </p:nvSpPr>
          <p:spPr bwMode="auto">
            <a:xfrm>
              <a:off x="4158" y="1204"/>
              <a:ext cx="1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652" name="Text Box 49"/>
            <p:cNvSpPr txBox="1">
              <a:spLocks noChangeArrowheads="1"/>
            </p:cNvSpPr>
            <p:nvPr/>
          </p:nvSpPr>
          <p:spPr bwMode="auto">
            <a:xfrm>
              <a:off x="4158" y="1960"/>
              <a:ext cx="1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653" name="Text Box 50"/>
            <p:cNvSpPr txBox="1">
              <a:spLocks noChangeArrowheads="1"/>
            </p:cNvSpPr>
            <p:nvPr/>
          </p:nvSpPr>
          <p:spPr bwMode="auto">
            <a:xfrm>
              <a:off x="4158" y="2364"/>
              <a:ext cx="35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5654" name="Text Box 51"/>
            <p:cNvSpPr txBox="1">
              <a:spLocks noChangeArrowheads="1"/>
            </p:cNvSpPr>
            <p:nvPr/>
          </p:nvSpPr>
          <p:spPr bwMode="auto">
            <a:xfrm>
              <a:off x="4158" y="1539"/>
              <a:ext cx="21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5655" name="Text Box 52"/>
            <p:cNvSpPr txBox="1">
              <a:spLocks noChangeArrowheads="1"/>
            </p:cNvSpPr>
            <p:nvPr/>
          </p:nvSpPr>
          <p:spPr bwMode="auto">
            <a:xfrm>
              <a:off x="4169" y="2747"/>
              <a:ext cx="12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endParaRPr lang="en-US" sz="1200" b="1">
                <a:latin typeface="Times New Roman" pitchFamily="18" charset="0"/>
              </a:endParaRPr>
            </a:p>
          </p:txBody>
        </p:sp>
        <p:sp>
          <p:nvSpPr>
            <p:cNvPr id="25656" name="Text Box 53"/>
            <p:cNvSpPr txBox="1">
              <a:spLocks noChangeArrowheads="1"/>
            </p:cNvSpPr>
            <p:nvPr/>
          </p:nvSpPr>
          <p:spPr bwMode="auto">
            <a:xfrm>
              <a:off x="4183" y="2801"/>
              <a:ext cx="21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5657" name="Text Box 54"/>
            <p:cNvSpPr txBox="1">
              <a:spLocks noChangeArrowheads="1"/>
            </p:cNvSpPr>
            <p:nvPr/>
          </p:nvSpPr>
          <p:spPr bwMode="auto">
            <a:xfrm>
              <a:off x="4166" y="3214"/>
              <a:ext cx="1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5658" name="Text Box 55"/>
            <p:cNvSpPr txBox="1">
              <a:spLocks noChangeArrowheads="1"/>
            </p:cNvSpPr>
            <p:nvPr/>
          </p:nvSpPr>
          <p:spPr bwMode="auto">
            <a:xfrm>
              <a:off x="4166" y="3588"/>
              <a:ext cx="2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1</a:t>
              </a:r>
            </a:p>
            <a:p>
              <a:pPr eaLnBrk="0" hangingPunct="0">
                <a:spcBef>
                  <a:spcPct val="0"/>
                </a:spcBef>
              </a:pPr>
              <a:endParaRPr lang="en-US" sz="1200" b="1">
                <a:latin typeface="Times New Roman" pitchFamily="18" charset="0"/>
              </a:endParaRPr>
            </a:p>
          </p:txBody>
        </p:sp>
        <p:sp>
          <p:nvSpPr>
            <p:cNvPr id="25659" name="Line 56"/>
            <p:cNvSpPr>
              <a:spLocks noChangeShapeType="1"/>
            </p:cNvSpPr>
            <p:nvPr/>
          </p:nvSpPr>
          <p:spPr bwMode="auto">
            <a:xfrm>
              <a:off x="4442" y="1106"/>
              <a:ext cx="2" cy="28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0" name="Line 57"/>
            <p:cNvSpPr>
              <a:spLocks noChangeShapeType="1"/>
            </p:cNvSpPr>
            <p:nvPr/>
          </p:nvSpPr>
          <p:spPr bwMode="auto">
            <a:xfrm flipH="1">
              <a:off x="4748" y="1114"/>
              <a:ext cx="7" cy="28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1" name="Text Box 58"/>
            <p:cNvSpPr txBox="1">
              <a:spLocks noChangeArrowheads="1"/>
            </p:cNvSpPr>
            <p:nvPr/>
          </p:nvSpPr>
          <p:spPr bwMode="auto">
            <a:xfrm>
              <a:off x="4804" y="775"/>
              <a:ext cx="4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Busy-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idle</a:t>
              </a:r>
            </a:p>
          </p:txBody>
        </p:sp>
        <p:sp>
          <p:nvSpPr>
            <p:cNvPr id="25662" name="Text Box 59"/>
            <p:cNvSpPr txBox="1">
              <a:spLocks noChangeArrowheads="1"/>
            </p:cNvSpPr>
            <p:nvPr/>
          </p:nvSpPr>
          <p:spPr bwMode="auto">
            <a:xfrm>
              <a:off x="4812" y="1219"/>
              <a:ext cx="1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663" name="Text Box 60"/>
            <p:cNvSpPr txBox="1">
              <a:spLocks noChangeArrowheads="1"/>
            </p:cNvSpPr>
            <p:nvPr/>
          </p:nvSpPr>
          <p:spPr bwMode="auto">
            <a:xfrm>
              <a:off x="4789" y="1570"/>
              <a:ext cx="1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5664" name="Text Box 61"/>
            <p:cNvSpPr txBox="1">
              <a:spLocks noChangeArrowheads="1"/>
            </p:cNvSpPr>
            <p:nvPr/>
          </p:nvSpPr>
          <p:spPr bwMode="auto">
            <a:xfrm>
              <a:off x="4773" y="1983"/>
              <a:ext cx="21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665" name="Text Box 62"/>
            <p:cNvSpPr txBox="1">
              <a:spLocks noChangeArrowheads="1"/>
            </p:cNvSpPr>
            <p:nvPr/>
          </p:nvSpPr>
          <p:spPr bwMode="auto">
            <a:xfrm>
              <a:off x="4782" y="2388"/>
              <a:ext cx="20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666" name="Text Box 63"/>
            <p:cNvSpPr txBox="1">
              <a:spLocks noChangeArrowheads="1"/>
            </p:cNvSpPr>
            <p:nvPr/>
          </p:nvSpPr>
          <p:spPr bwMode="auto">
            <a:xfrm>
              <a:off x="4782" y="2770"/>
              <a:ext cx="1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5667" name="Text Box 64"/>
            <p:cNvSpPr txBox="1">
              <a:spLocks noChangeArrowheads="1"/>
            </p:cNvSpPr>
            <p:nvPr/>
          </p:nvSpPr>
          <p:spPr bwMode="auto">
            <a:xfrm>
              <a:off x="4796" y="3183"/>
              <a:ext cx="22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5668" name="Text Box 65"/>
            <p:cNvSpPr txBox="1">
              <a:spLocks noChangeArrowheads="1"/>
            </p:cNvSpPr>
            <p:nvPr/>
          </p:nvSpPr>
          <p:spPr bwMode="auto">
            <a:xfrm>
              <a:off x="4766" y="3588"/>
              <a:ext cx="25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669" name="Line 66"/>
            <p:cNvSpPr>
              <a:spLocks noChangeShapeType="1"/>
            </p:cNvSpPr>
            <p:nvPr/>
          </p:nvSpPr>
          <p:spPr bwMode="auto">
            <a:xfrm>
              <a:off x="1239" y="1238"/>
              <a:ext cx="0" cy="23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0" name="Line 67"/>
            <p:cNvSpPr>
              <a:spLocks noChangeShapeType="1"/>
            </p:cNvSpPr>
            <p:nvPr/>
          </p:nvSpPr>
          <p:spPr bwMode="auto">
            <a:xfrm>
              <a:off x="1239" y="3616"/>
              <a:ext cx="2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1" name="Line 68"/>
            <p:cNvSpPr>
              <a:spLocks noChangeShapeType="1"/>
            </p:cNvSpPr>
            <p:nvPr/>
          </p:nvSpPr>
          <p:spPr bwMode="auto">
            <a:xfrm>
              <a:off x="1231" y="3258"/>
              <a:ext cx="2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2" name="Line 69"/>
            <p:cNvSpPr>
              <a:spLocks noChangeShapeType="1"/>
            </p:cNvSpPr>
            <p:nvPr/>
          </p:nvSpPr>
          <p:spPr bwMode="auto">
            <a:xfrm>
              <a:off x="1247" y="2860"/>
              <a:ext cx="2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3" name="Line 70"/>
            <p:cNvSpPr>
              <a:spLocks noChangeShapeType="1"/>
            </p:cNvSpPr>
            <p:nvPr/>
          </p:nvSpPr>
          <p:spPr bwMode="auto">
            <a:xfrm>
              <a:off x="1239" y="24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4" name="Line 71"/>
            <p:cNvSpPr>
              <a:spLocks noChangeShapeType="1"/>
            </p:cNvSpPr>
            <p:nvPr/>
          </p:nvSpPr>
          <p:spPr bwMode="auto">
            <a:xfrm>
              <a:off x="1239" y="2018"/>
              <a:ext cx="2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5" name="Line 72"/>
            <p:cNvSpPr>
              <a:spLocks noChangeShapeType="1"/>
            </p:cNvSpPr>
            <p:nvPr/>
          </p:nvSpPr>
          <p:spPr bwMode="auto">
            <a:xfrm>
              <a:off x="1231" y="1637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6" name="Line 73"/>
            <p:cNvSpPr>
              <a:spLocks noChangeShapeType="1"/>
            </p:cNvSpPr>
            <p:nvPr/>
          </p:nvSpPr>
          <p:spPr bwMode="auto">
            <a:xfrm>
              <a:off x="1247" y="1262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7" name="Line 74"/>
            <p:cNvSpPr>
              <a:spLocks noChangeShapeType="1"/>
            </p:cNvSpPr>
            <p:nvPr/>
          </p:nvSpPr>
          <p:spPr bwMode="auto">
            <a:xfrm flipV="1">
              <a:off x="1870" y="3640"/>
              <a:ext cx="25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8" name="Line 75"/>
            <p:cNvSpPr>
              <a:spLocks noChangeShapeType="1"/>
            </p:cNvSpPr>
            <p:nvPr/>
          </p:nvSpPr>
          <p:spPr bwMode="auto">
            <a:xfrm>
              <a:off x="1870" y="3265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9" name="Line 76"/>
            <p:cNvSpPr>
              <a:spLocks noChangeShapeType="1"/>
            </p:cNvSpPr>
            <p:nvPr/>
          </p:nvSpPr>
          <p:spPr bwMode="auto">
            <a:xfrm>
              <a:off x="1862" y="2860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0" name="Line 77"/>
            <p:cNvSpPr>
              <a:spLocks noChangeShapeType="1"/>
            </p:cNvSpPr>
            <p:nvPr/>
          </p:nvSpPr>
          <p:spPr bwMode="auto">
            <a:xfrm>
              <a:off x="1878" y="2447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1" name="Line 78"/>
            <p:cNvSpPr>
              <a:spLocks noChangeShapeType="1"/>
            </p:cNvSpPr>
            <p:nvPr/>
          </p:nvSpPr>
          <p:spPr bwMode="auto">
            <a:xfrm>
              <a:off x="1870" y="2042"/>
              <a:ext cx="2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2" name="Line 79"/>
            <p:cNvSpPr>
              <a:spLocks noChangeShapeType="1"/>
            </p:cNvSpPr>
            <p:nvPr/>
          </p:nvSpPr>
          <p:spPr bwMode="auto">
            <a:xfrm>
              <a:off x="1878" y="1652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3" name="Line 80"/>
            <p:cNvSpPr>
              <a:spLocks noChangeShapeType="1"/>
            </p:cNvSpPr>
            <p:nvPr/>
          </p:nvSpPr>
          <p:spPr bwMode="auto">
            <a:xfrm flipV="1">
              <a:off x="1878" y="1262"/>
              <a:ext cx="187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4" name="Text Box 81"/>
            <p:cNvSpPr txBox="1">
              <a:spLocks noChangeArrowheads="1"/>
            </p:cNvSpPr>
            <p:nvPr/>
          </p:nvSpPr>
          <p:spPr bwMode="auto">
            <a:xfrm>
              <a:off x="675" y="2271"/>
              <a:ext cx="2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200" b="1">
                  <a:latin typeface="Times New Roman" pitchFamily="18" charset="0"/>
                </a:rPr>
                <a:t>IS</a:t>
              </a:r>
            </a:p>
          </p:txBody>
        </p:sp>
        <p:sp>
          <p:nvSpPr>
            <p:cNvPr id="25685" name="Line 82"/>
            <p:cNvSpPr>
              <a:spLocks noChangeShapeType="1"/>
            </p:cNvSpPr>
            <p:nvPr/>
          </p:nvSpPr>
          <p:spPr bwMode="auto">
            <a:xfrm>
              <a:off x="935" y="2478"/>
              <a:ext cx="3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4" name="Rectangle 83"/>
          <p:cNvSpPr>
            <a:spLocks noChangeArrowheads="1"/>
          </p:cNvSpPr>
          <p:nvPr/>
        </p:nvSpPr>
        <p:spPr bwMode="auto">
          <a:xfrm>
            <a:off x="711200" y="285750"/>
            <a:ext cx="7772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chemeClr val="tx2"/>
                </a:solidFill>
              </a:rPr>
              <a:t> The Associative Search</a:t>
            </a:r>
          </a:p>
        </p:txBody>
      </p:sp>
      <p:sp>
        <p:nvSpPr>
          <p:cNvPr id="25605" name="Text Box 84"/>
          <p:cNvSpPr txBox="1">
            <a:spLocks noChangeArrowheads="1"/>
          </p:cNvSpPr>
          <p:nvPr/>
        </p:nvSpPr>
        <p:spPr bwMode="auto">
          <a:xfrm>
            <a:off x="304800" y="5334000"/>
            <a:ext cx="84582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IS asks for all cars that are red and on the lot.</a:t>
            </a:r>
          </a:p>
          <a:p>
            <a:r>
              <a:rPr lang="en-US" sz="2400"/>
              <a:t>PE1 and PE7 respond by setting a mask bit in their PE.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2A40B6C-99F7-45D9-A2C6-910A66E86D7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sz="4000" smtClean="0"/>
              <a:t>Non-SIMD Properties of ASC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eaLnBrk="1" hangingPunct="1"/>
            <a:r>
              <a:rPr lang="en-US" sz="2400" b="1" u="sng" dirty="0" smtClean="0"/>
              <a:t>Observation</a:t>
            </a:r>
            <a:r>
              <a:rPr lang="en-US" sz="2400" b="1" dirty="0" smtClean="0"/>
              <a:t>: </a:t>
            </a:r>
            <a:r>
              <a:rPr lang="en-US" sz="2400" dirty="0" smtClean="0"/>
              <a:t>The ASC properties that are unusual for SIMDs are the following constant time operations:</a:t>
            </a:r>
          </a:p>
          <a:p>
            <a:pPr lvl="1" eaLnBrk="1" hangingPunct="1"/>
            <a:r>
              <a:rPr lang="en-US" sz="2400" dirty="0" smtClean="0"/>
              <a:t>Constant time responder processing</a:t>
            </a:r>
          </a:p>
          <a:p>
            <a:pPr lvl="2" eaLnBrk="1" hangingPunct="1"/>
            <a:r>
              <a:rPr lang="en-US" dirty="0" smtClean="0"/>
              <a:t>Any-responders?</a:t>
            </a:r>
          </a:p>
          <a:p>
            <a:pPr lvl="2" eaLnBrk="1" hangingPunct="1"/>
            <a:r>
              <a:rPr lang="en-US" dirty="0" smtClean="0"/>
              <a:t>Pick-one</a:t>
            </a:r>
          </a:p>
          <a:p>
            <a:pPr lvl="1" eaLnBrk="1" hangingPunct="1"/>
            <a:r>
              <a:rPr lang="en-US" sz="2400" dirty="0" smtClean="0"/>
              <a:t>Constant time global operations</a:t>
            </a:r>
          </a:p>
          <a:p>
            <a:pPr lvl="2" eaLnBrk="1" hangingPunct="1"/>
            <a:r>
              <a:rPr lang="en-US" dirty="0" smtClean="0"/>
              <a:t>Logical OR and </a:t>
            </a:r>
            <a:r>
              <a:rPr lang="en-US" dirty="0" err="1" smtClean="0"/>
              <a:t>AND</a:t>
            </a:r>
            <a:r>
              <a:rPr lang="en-US" dirty="0" smtClean="0"/>
              <a:t> of binary values</a:t>
            </a:r>
          </a:p>
          <a:p>
            <a:pPr lvl="2" eaLnBrk="1" hangingPunct="1"/>
            <a:r>
              <a:rPr lang="en-US" dirty="0" smtClean="0"/>
              <a:t>Maximum and minimum value of numbers</a:t>
            </a:r>
          </a:p>
          <a:p>
            <a:pPr lvl="2" eaLnBrk="1" hangingPunct="1"/>
            <a:r>
              <a:rPr lang="en-US" dirty="0" smtClean="0"/>
              <a:t>Associative Searches</a:t>
            </a:r>
          </a:p>
          <a:p>
            <a:pPr eaLnBrk="1" hangingPunct="1"/>
            <a:r>
              <a:rPr lang="en-US" sz="2400" b="1" u="sng" dirty="0" smtClean="0"/>
              <a:t>Justification: </a:t>
            </a:r>
            <a:r>
              <a:rPr lang="en-US" sz="2400" dirty="0" smtClean="0"/>
              <a:t>Timings are justified by implementations using a resolver in the paper  by Jin, Baker, &amp; Batcher (listed in associative references and paper posted).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AD9E2FB-1E49-41F0-B3ED-D61AA8F0340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Associative Computer Motivation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7775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The STARAN Computer (Goodyear Aerospace, late 1960’s to early 1970’s) was built for air traffic control (ATC)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Kenneth Batcher was its chief architect.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Its primary purpose was to handle air traffic control (ATC)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 second generation STARAN, called the ASPRO,  was built for use by the Navy for a combination of ATC and Air Defense Systems.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Was heavily used by the Navy for over 10 years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ATC is essentially a dynamic data base problem, with most of its data changing very rapidly.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The additional “non-SIMD” properties allows “flat” dynamic data base records to be accessed and changed extremely rapidly (i.e., in constant time).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600" dirty="0" smtClean="0"/>
              <a:t>Advantages of ASC Algorithms over SIMD Algorithms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400" dirty="0" smtClean="0"/>
              <a:t>The non-SIMD properties of ASC simplify the presentation of SIMD algorithms.</a:t>
            </a:r>
          </a:p>
          <a:p>
            <a:r>
              <a:rPr lang="en-US" sz="2400" dirty="0" smtClean="0"/>
              <a:t>ASC algorithms frequently look almost identical to their sequential counterpart.</a:t>
            </a:r>
          </a:p>
          <a:p>
            <a:r>
              <a:rPr lang="en-US" sz="2400" dirty="0" smtClean="0"/>
              <a:t>The ASC “associative search” often allows linked lists, queues, and sorted list to be eliminated. </a:t>
            </a:r>
          </a:p>
          <a:p>
            <a:pPr lvl="1"/>
            <a:r>
              <a:rPr lang="en-US" sz="2400" dirty="0" smtClean="0"/>
              <a:t>The ASC algorithm often appears simpler than its sequential counterpart.</a:t>
            </a:r>
          </a:p>
          <a:p>
            <a:r>
              <a:rPr lang="en-US" sz="2400" dirty="0" smtClean="0"/>
              <a:t>The non-SIMD constant time operations simplify the complexity analysis of ASC algorithms.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00371-11E4-49CF-9A73-C963B20ADB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sz="4000" dirty="0" smtClean="0"/>
              <a:t>RAM model for Sequential Computation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RAM </a:t>
            </a:r>
            <a:r>
              <a:rPr lang="en-US" sz="2800" dirty="0" smtClean="0">
                <a:sym typeface="Symbol"/>
              </a:rPr>
              <a:t> </a:t>
            </a:r>
            <a:r>
              <a:rPr lang="en-US" sz="2800" dirty="0" smtClean="0"/>
              <a:t>Random Access Memory</a:t>
            </a:r>
          </a:p>
          <a:p>
            <a:r>
              <a:rPr lang="en-US" sz="2800" dirty="0" smtClean="0"/>
              <a:t>Serves as a universal model for sequential computation.</a:t>
            </a:r>
          </a:p>
          <a:p>
            <a:r>
              <a:rPr lang="en-US" sz="2800" dirty="0" smtClean="0"/>
              <a:t>Based on the von Neumann architecture</a:t>
            </a:r>
          </a:p>
          <a:p>
            <a:r>
              <a:rPr lang="en-US" sz="2800" dirty="0" smtClean="0"/>
              <a:t>Allows cost to be assigned for different </a:t>
            </a:r>
            <a:r>
              <a:rPr lang="en-US" sz="2800" dirty="0" err="1" smtClean="0"/>
              <a:t>opns</a:t>
            </a:r>
            <a:endParaRPr lang="en-US" sz="2800" dirty="0" smtClean="0"/>
          </a:p>
          <a:p>
            <a:pPr lvl="1"/>
            <a:r>
              <a:rPr lang="en-US" sz="2400" dirty="0" smtClean="0"/>
              <a:t> Constant time operations are memory access; adding, subtracting, multiplying, etc. numbers, incrementing indices, etc.</a:t>
            </a:r>
          </a:p>
          <a:p>
            <a:r>
              <a:rPr lang="en-US" sz="2800" dirty="0" smtClean="0"/>
              <a:t>Allows cost to be assigned to loops, based on content and number of repetitions.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00371-11E4-49CF-9A73-C963B20ADB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ASC Algorithms Advantages (cont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use of the non-SIMD constant time operations eliminates the need to use the interconnection network in many algorithms.</a:t>
            </a:r>
          </a:p>
          <a:p>
            <a:pPr lvl="1"/>
            <a:r>
              <a:rPr lang="en-US" sz="2400" dirty="0" smtClean="0"/>
              <a:t>Easier to design optimal algorithms</a:t>
            </a:r>
          </a:p>
          <a:p>
            <a:pPr lvl="1"/>
            <a:r>
              <a:rPr lang="en-US" sz="2400" dirty="0" smtClean="0"/>
              <a:t>When the interconnection network is used, the running time normally has to include the network diameter of the network as a factor.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00371-11E4-49CF-9A73-C963B20ADB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Curricular Advantages of Simpler Algorithms and Programs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ASC algorithms and programs are very similar to sequential ones. </a:t>
            </a:r>
          </a:p>
          <a:p>
            <a:r>
              <a:rPr lang="en-US" sz="2400" dirty="0" smtClean="0"/>
              <a:t>ASC computation is deterministic and predictable</a:t>
            </a:r>
          </a:p>
          <a:p>
            <a:r>
              <a:rPr lang="en-US" sz="2400" dirty="0" smtClean="0"/>
              <a:t>ASC algorithms and programs can be easily merged into the current curriculum with minimal effort.</a:t>
            </a:r>
          </a:p>
          <a:p>
            <a:r>
              <a:rPr lang="en-US" sz="2400" dirty="0" smtClean="0"/>
              <a:t>Basic parallelism issue such as Amdahl law, optimizing use of processors, etc. can be emphasized </a:t>
            </a:r>
          </a:p>
          <a:p>
            <a:r>
              <a:rPr lang="en-US" sz="2400" dirty="0" smtClean="0"/>
              <a:t>This results in parallelism being easier to include early in the program </a:t>
            </a:r>
          </a:p>
          <a:p>
            <a:r>
              <a:rPr lang="en-US" sz="2400" dirty="0" smtClean="0"/>
              <a:t>MIMD issues like thread synchronization, race conditions, load balancing, false sharing, etc. can be postponed until later in the curriculum.</a:t>
            </a:r>
          </a:p>
          <a:p>
            <a:endParaRPr lang="en-US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00371-11E4-49CF-9A73-C963B20ADB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4000" dirty="0" smtClean="0"/>
              <a:t>Creating New ASC Algorithms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r>
              <a:rPr lang="en-US" sz="2400" dirty="0" smtClean="0"/>
              <a:t>ASC algorithms can often be created by making obvious modifications to one of the standard sequential algorithms for a given problem.</a:t>
            </a:r>
          </a:p>
          <a:p>
            <a:r>
              <a:rPr lang="en-US" sz="2400" dirty="0" smtClean="0"/>
              <a:t>The majority of  PRAM algorithms involve the use of a single instruction stream. These can often be easily converted into an ASC algorithm.</a:t>
            </a:r>
          </a:p>
          <a:p>
            <a:r>
              <a:rPr lang="en-US" sz="2400" dirty="0" smtClean="0"/>
              <a:t>Potentially useful PRAM references:</a:t>
            </a:r>
          </a:p>
          <a:p>
            <a:pPr lvl="1"/>
            <a:r>
              <a:rPr lang="en-US" sz="2000" dirty="0" err="1" smtClean="0"/>
              <a:t>Selim</a:t>
            </a:r>
            <a:r>
              <a:rPr lang="en-US" sz="2000" dirty="0" smtClean="0"/>
              <a:t> </a:t>
            </a:r>
            <a:r>
              <a:rPr lang="en-US" sz="2000" dirty="0" err="1" smtClean="0"/>
              <a:t>Akl</a:t>
            </a:r>
            <a:r>
              <a:rPr lang="en-US" sz="2000" dirty="0" smtClean="0"/>
              <a:t>, Parallel Computational Models and Methods, Prentice Hall, 1997.</a:t>
            </a:r>
          </a:p>
          <a:p>
            <a:pPr lvl="1"/>
            <a:r>
              <a:rPr lang="en-US" sz="2000" dirty="0" smtClean="0"/>
              <a:t>Russ Miller and Laurence Boxer, Algorithms Sequential &amp; Parallel: A Unified Approach, Prentice Hall, 2000.</a:t>
            </a:r>
          </a:p>
          <a:p>
            <a:pPr lvl="1"/>
            <a:r>
              <a:rPr lang="en-US" sz="2000" dirty="0" smtClean="0"/>
              <a:t> Joseph </a:t>
            </a:r>
            <a:r>
              <a:rPr lang="en-US" sz="2000" dirty="0" err="1" smtClean="0"/>
              <a:t>JaJa</a:t>
            </a:r>
            <a:r>
              <a:rPr lang="en-US" sz="2000" dirty="0" smtClean="0"/>
              <a:t>, An Introduction to Parallel Algorithms, Addison Wesley, 1992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00371-11E4-49CF-9A73-C963B20ADB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600" dirty="0" smtClean="0"/>
              <a:t>An Associative Program for the Minimal Spanning Tree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Unlike the version of the MST algorithm discussed later, the objects here are nodes</a:t>
            </a:r>
          </a:p>
          <a:p>
            <a:r>
              <a:rPr lang="en-US" sz="2400" dirty="0" smtClean="0"/>
              <a:t>This implementation will be on a </a:t>
            </a:r>
            <a:r>
              <a:rPr lang="en-US" sz="2400" dirty="0" err="1" smtClean="0"/>
              <a:t>ClearSpeed</a:t>
            </a:r>
            <a:r>
              <a:rPr lang="en-US" sz="2400" dirty="0" smtClean="0"/>
              <a:t> SIMD chip, using the </a:t>
            </a:r>
            <a:r>
              <a:rPr lang="en-US" sz="2400" dirty="0" err="1" smtClean="0"/>
              <a:t>C</a:t>
            </a:r>
            <a:r>
              <a:rPr lang="en-US" sz="2400" baseline="30000" dirty="0" err="1" smtClean="0"/>
              <a:t>n</a:t>
            </a:r>
            <a:r>
              <a:rPr lang="en-US" sz="2400" dirty="0" smtClean="0"/>
              <a:t> language</a:t>
            </a:r>
          </a:p>
          <a:p>
            <a:pPr lvl="1"/>
            <a:r>
              <a:rPr lang="en-US" sz="2400" dirty="0" err="1" smtClean="0"/>
              <a:t>C</a:t>
            </a:r>
            <a:r>
              <a:rPr lang="en-US" sz="2400" baseline="30000" dirty="0" err="1" smtClean="0"/>
              <a:t>n</a:t>
            </a:r>
            <a:r>
              <a:rPr lang="en-US" sz="2400" dirty="0" smtClean="0"/>
              <a:t> is a parallel extension of ANSI C</a:t>
            </a:r>
          </a:p>
          <a:p>
            <a:r>
              <a:rPr lang="en-US" sz="2400" dirty="0" smtClean="0"/>
              <a:t>The Non-SIMD operations have been efficiently implemented as functions in </a:t>
            </a:r>
            <a:r>
              <a:rPr lang="en-US" sz="2400" dirty="0" err="1" smtClean="0"/>
              <a:t>C</a:t>
            </a:r>
            <a:r>
              <a:rPr lang="en-US" sz="2400" baseline="30000" dirty="0" err="1" smtClean="0"/>
              <a:t>n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These are non-constant and run in O(# PEs)</a:t>
            </a:r>
          </a:p>
          <a:p>
            <a:r>
              <a:rPr lang="en-US" sz="2400" dirty="0" smtClean="0"/>
              <a:t>The graph is represented using an </a:t>
            </a:r>
            <a:r>
              <a:rPr lang="en-US" sz="2400" u="sng" dirty="0" smtClean="0"/>
              <a:t>adjacency matrix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code follows almost exactly the steps of a sequential algorithm for MST.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00371-11E4-49CF-9A73-C963B20ADB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E2E516A-BF02-4A1A-895F-3B26FD0E2B82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371600"/>
            <a:ext cx="8686800" cy="944563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 Associative Program for the MST Problem using </a:t>
            </a:r>
            <a:r>
              <a:rPr lang="en-US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ClearSpeed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71800"/>
            <a:ext cx="8229600" cy="327660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Hassan AL-</a:t>
            </a:r>
            <a:r>
              <a:rPr lang="en-US" sz="3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Maksousy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halmakso@kent.edu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57589F-5C4C-4611-9FD8-D738B92AFBD9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Graph used for Data Structure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10200"/>
            <a:ext cx="8229600" cy="71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Figure 6 in [Potter, Baker, et. al.]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90800" y="1981200"/>
            <a:ext cx="3352800" cy="3063875"/>
            <a:chOff x="960" y="1517"/>
            <a:chExt cx="2112" cy="1930"/>
          </a:xfrm>
        </p:grpSpPr>
        <p:sp>
          <p:nvSpPr>
            <p:cNvPr id="3078" name="Line 5"/>
            <p:cNvSpPr>
              <a:spLocks noChangeShapeType="1"/>
            </p:cNvSpPr>
            <p:nvPr/>
          </p:nvSpPr>
          <p:spPr bwMode="auto">
            <a:xfrm flipV="1">
              <a:off x="1152" y="1728"/>
              <a:ext cx="828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Line 6"/>
            <p:cNvSpPr>
              <a:spLocks noChangeShapeType="1"/>
            </p:cNvSpPr>
            <p:nvPr/>
          </p:nvSpPr>
          <p:spPr bwMode="auto">
            <a:xfrm rot="2937597" flipV="1">
              <a:off x="1856" y="1980"/>
              <a:ext cx="1129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Line 7"/>
            <p:cNvSpPr>
              <a:spLocks noChangeShapeType="1"/>
            </p:cNvSpPr>
            <p:nvPr/>
          </p:nvSpPr>
          <p:spPr bwMode="auto">
            <a:xfrm rot="2907193" flipV="1">
              <a:off x="1058" y="2689"/>
              <a:ext cx="110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8"/>
            <p:cNvSpPr>
              <a:spLocks noChangeShapeType="1"/>
            </p:cNvSpPr>
            <p:nvPr/>
          </p:nvSpPr>
          <p:spPr bwMode="auto">
            <a:xfrm flipV="1">
              <a:off x="2052" y="2432"/>
              <a:ext cx="828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9"/>
            <p:cNvSpPr>
              <a:spLocks noChangeShapeType="1"/>
            </p:cNvSpPr>
            <p:nvPr/>
          </p:nvSpPr>
          <p:spPr bwMode="auto">
            <a:xfrm>
              <a:off x="1152" y="243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10"/>
            <p:cNvSpPr>
              <a:spLocks noChangeShapeType="1"/>
            </p:cNvSpPr>
            <p:nvPr/>
          </p:nvSpPr>
          <p:spPr bwMode="auto">
            <a:xfrm>
              <a:off x="1152" y="244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11"/>
            <p:cNvSpPr>
              <a:spLocks noChangeShapeType="1"/>
            </p:cNvSpPr>
            <p:nvPr/>
          </p:nvSpPr>
          <p:spPr bwMode="auto">
            <a:xfrm>
              <a:off x="2880" y="243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Text Box 12"/>
            <p:cNvSpPr txBox="1">
              <a:spLocks noChangeArrowheads="1"/>
            </p:cNvSpPr>
            <p:nvPr/>
          </p:nvSpPr>
          <p:spPr bwMode="auto">
            <a:xfrm>
              <a:off x="1872" y="1536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086" name="Text Box 13"/>
            <p:cNvSpPr txBox="1">
              <a:spLocks noChangeArrowheads="1"/>
            </p:cNvSpPr>
            <p:nvPr/>
          </p:nvSpPr>
          <p:spPr bwMode="auto">
            <a:xfrm>
              <a:off x="972" y="230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3087" name="Text Box 14"/>
            <p:cNvSpPr txBox="1">
              <a:spLocks noChangeArrowheads="1"/>
            </p:cNvSpPr>
            <p:nvPr/>
          </p:nvSpPr>
          <p:spPr bwMode="auto">
            <a:xfrm>
              <a:off x="2928" y="230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3088" name="Text Box 15"/>
            <p:cNvSpPr txBox="1">
              <a:spLocks noChangeArrowheads="1"/>
            </p:cNvSpPr>
            <p:nvPr/>
          </p:nvSpPr>
          <p:spPr bwMode="auto">
            <a:xfrm>
              <a:off x="1008" y="316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3089" name="Text Box 16"/>
            <p:cNvSpPr txBox="1">
              <a:spLocks noChangeArrowheads="1"/>
            </p:cNvSpPr>
            <p:nvPr/>
          </p:nvSpPr>
          <p:spPr bwMode="auto">
            <a:xfrm>
              <a:off x="1968" y="312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3090" name="Text Box 17"/>
            <p:cNvSpPr txBox="1">
              <a:spLocks noChangeArrowheads="1"/>
            </p:cNvSpPr>
            <p:nvPr/>
          </p:nvSpPr>
          <p:spPr bwMode="auto">
            <a:xfrm>
              <a:off x="2832" y="3216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3091" name="Text Box 19"/>
            <p:cNvSpPr txBox="1">
              <a:spLocks noChangeArrowheads="1"/>
            </p:cNvSpPr>
            <p:nvPr/>
          </p:nvSpPr>
          <p:spPr bwMode="auto">
            <a:xfrm>
              <a:off x="2304" y="182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3092" name="Text Box 20"/>
            <p:cNvSpPr txBox="1">
              <a:spLocks noChangeArrowheads="1"/>
            </p:cNvSpPr>
            <p:nvPr/>
          </p:nvSpPr>
          <p:spPr bwMode="auto">
            <a:xfrm>
              <a:off x="288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3093" name="Text Box 21"/>
            <p:cNvSpPr txBox="1">
              <a:spLocks noChangeArrowheads="1"/>
            </p:cNvSpPr>
            <p:nvPr/>
          </p:nvSpPr>
          <p:spPr bwMode="auto">
            <a:xfrm>
              <a:off x="2352" y="2832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3094" name="Text Box 22"/>
            <p:cNvSpPr txBox="1">
              <a:spLocks noChangeArrowheads="1"/>
            </p:cNvSpPr>
            <p:nvPr/>
          </p:nvSpPr>
          <p:spPr bwMode="auto">
            <a:xfrm>
              <a:off x="1392" y="268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V="1">
              <a:off x="1152" y="3120"/>
              <a:ext cx="90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6" name="Text Box 24"/>
            <p:cNvSpPr txBox="1">
              <a:spLocks noChangeArrowheads="1"/>
            </p:cNvSpPr>
            <p:nvPr/>
          </p:nvSpPr>
          <p:spPr bwMode="auto">
            <a:xfrm>
              <a:off x="1440" y="316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3097" name="Text Box 25"/>
            <p:cNvSpPr txBox="1">
              <a:spLocks noChangeArrowheads="1"/>
            </p:cNvSpPr>
            <p:nvPr/>
          </p:nvSpPr>
          <p:spPr bwMode="auto">
            <a:xfrm>
              <a:off x="96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3098" name="Text Box 26"/>
            <p:cNvSpPr txBox="1">
              <a:spLocks noChangeArrowheads="1"/>
            </p:cNvSpPr>
            <p:nvPr/>
          </p:nvSpPr>
          <p:spPr bwMode="auto">
            <a:xfrm>
              <a:off x="1968" y="220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3099" name="Text Box 27"/>
            <p:cNvSpPr txBox="1">
              <a:spLocks noChangeArrowheads="1"/>
            </p:cNvSpPr>
            <p:nvPr/>
          </p:nvSpPr>
          <p:spPr bwMode="auto">
            <a:xfrm>
              <a:off x="1440" y="182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E3EDF9D-4AC7-4C57-93C8-371A44F1541A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Data Structure for MST Algorithm</a:t>
            </a:r>
          </a:p>
        </p:txBody>
      </p:sp>
      <p:grpSp>
        <p:nvGrpSpPr>
          <p:cNvPr id="2" name="Group 443"/>
          <p:cNvGrpSpPr>
            <a:grpSpLocks/>
          </p:cNvGrpSpPr>
          <p:nvPr/>
        </p:nvGrpSpPr>
        <p:grpSpPr bwMode="auto">
          <a:xfrm>
            <a:off x="152400" y="685800"/>
            <a:ext cx="8763000" cy="5486400"/>
            <a:chOff x="144" y="528"/>
            <a:chExt cx="5520" cy="3456"/>
          </a:xfrm>
        </p:grpSpPr>
        <p:sp>
          <p:nvSpPr>
            <p:cNvPr id="4101" name="Text Box 297"/>
            <p:cNvSpPr txBox="1">
              <a:spLocks noChangeArrowheads="1"/>
            </p:cNvSpPr>
            <p:nvPr/>
          </p:nvSpPr>
          <p:spPr bwMode="auto">
            <a:xfrm rot="-5400000">
              <a:off x="4968" y="931"/>
              <a:ext cx="10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current_best$</a:t>
              </a:r>
            </a:p>
          </p:txBody>
        </p:sp>
        <p:sp>
          <p:nvSpPr>
            <p:cNvPr id="4102" name="Text Box 298"/>
            <p:cNvSpPr txBox="1">
              <a:spLocks noChangeArrowheads="1"/>
            </p:cNvSpPr>
            <p:nvPr/>
          </p:nvSpPr>
          <p:spPr bwMode="auto">
            <a:xfrm rot="-5400000">
              <a:off x="4398" y="1003"/>
              <a:ext cx="8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candidate$</a:t>
              </a:r>
            </a:p>
          </p:txBody>
        </p:sp>
        <p:sp>
          <p:nvSpPr>
            <p:cNvPr id="4103" name="Text Box 299"/>
            <p:cNvSpPr txBox="1">
              <a:spLocks noChangeArrowheads="1"/>
            </p:cNvSpPr>
            <p:nvPr/>
          </p:nvSpPr>
          <p:spPr bwMode="auto">
            <a:xfrm>
              <a:off x="144" y="3520"/>
              <a:ext cx="4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/>
                <a:t>next-</a:t>
              </a:r>
            </a:p>
            <a:p>
              <a:pPr>
                <a:spcBef>
                  <a:spcPct val="0"/>
                </a:spcBef>
              </a:pPr>
              <a:r>
                <a:rPr lang="en-US" sz="2000"/>
                <a:t>node</a:t>
              </a:r>
            </a:p>
          </p:txBody>
        </p:sp>
        <p:sp>
          <p:nvSpPr>
            <p:cNvPr id="4104" name="Rectangle 300"/>
            <p:cNvSpPr>
              <a:spLocks noChangeArrowheads="1"/>
            </p:cNvSpPr>
            <p:nvPr/>
          </p:nvSpPr>
          <p:spPr bwMode="auto">
            <a:xfrm>
              <a:off x="686" y="3591"/>
              <a:ext cx="577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4105" name="Rectangle 301"/>
            <p:cNvSpPr>
              <a:spLocks noChangeArrowheads="1"/>
            </p:cNvSpPr>
            <p:nvPr/>
          </p:nvSpPr>
          <p:spPr bwMode="auto">
            <a:xfrm>
              <a:off x="686" y="3179"/>
              <a:ext cx="577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  a</a:t>
              </a:r>
            </a:p>
          </p:txBody>
        </p:sp>
        <p:sp>
          <p:nvSpPr>
            <p:cNvPr id="4106" name="Rectangle 302"/>
            <p:cNvSpPr>
              <a:spLocks noChangeArrowheads="1"/>
            </p:cNvSpPr>
            <p:nvPr/>
          </p:nvSpPr>
          <p:spPr bwMode="auto">
            <a:xfrm>
              <a:off x="686" y="2741"/>
              <a:ext cx="739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/>
                <a:t>    </a:t>
              </a:r>
              <a:r>
                <a:rPr lang="en-US" sz="3200"/>
                <a:t>IS</a:t>
              </a:r>
            </a:p>
          </p:txBody>
        </p:sp>
        <p:sp>
          <p:nvSpPr>
            <p:cNvPr id="4107" name="Rectangle 304"/>
            <p:cNvSpPr>
              <a:spLocks noChangeArrowheads="1"/>
            </p:cNvSpPr>
            <p:nvPr/>
          </p:nvSpPr>
          <p:spPr bwMode="auto">
            <a:xfrm>
              <a:off x="5319" y="3591"/>
              <a:ext cx="34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4108" name="Rectangle 305"/>
            <p:cNvSpPr>
              <a:spLocks noChangeArrowheads="1"/>
            </p:cNvSpPr>
            <p:nvPr/>
          </p:nvSpPr>
          <p:spPr bwMode="auto">
            <a:xfrm>
              <a:off x="5029" y="3591"/>
              <a:ext cx="29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4109" name="Rectangle 306"/>
            <p:cNvSpPr>
              <a:spLocks noChangeArrowheads="1"/>
            </p:cNvSpPr>
            <p:nvPr/>
          </p:nvSpPr>
          <p:spPr bwMode="auto">
            <a:xfrm>
              <a:off x="4626" y="3591"/>
              <a:ext cx="403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000"/>
            </a:p>
          </p:txBody>
        </p:sp>
        <p:sp>
          <p:nvSpPr>
            <p:cNvPr id="4110" name="Rectangle 307"/>
            <p:cNvSpPr>
              <a:spLocks noChangeArrowheads="1"/>
            </p:cNvSpPr>
            <p:nvPr/>
          </p:nvSpPr>
          <p:spPr bwMode="auto">
            <a:xfrm>
              <a:off x="4346" y="3591"/>
              <a:ext cx="28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11" name="Rectangle 308"/>
            <p:cNvSpPr>
              <a:spLocks noChangeArrowheads="1"/>
            </p:cNvSpPr>
            <p:nvPr/>
          </p:nvSpPr>
          <p:spPr bwMode="auto">
            <a:xfrm>
              <a:off x="4065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12" name="Rectangle 309"/>
            <p:cNvSpPr>
              <a:spLocks noChangeArrowheads="1"/>
            </p:cNvSpPr>
            <p:nvPr/>
          </p:nvSpPr>
          <p:spPr bwMode="auto">
            <a:xfrm>
              <a:off x="3786" y="3591"/>
              <a:ext cx="279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13" name="Rectangle 310"/>
            <p:cNvSpPr>
              <a:spLocks noChangeArrowheads="1"/>
            </p:cNvSpPr>
            <p:nvPr/>
          </p:nvSpPr>
          <p:spPr bwMode="auto">
            <a:xfrm>
              <a:off x="3505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9</a:t>
              </a:r>
            </a:p>
          </p:txBody>
        </p:sp>
        <p:sp>
          <p:nvSpPr>
            <p:cNvPr id="4114" name="Rectangle 311"/>
            <p:cNvSpPr>
              <a:spLocks noChangeArrowheads="1"/>
            </p:cNvSpPr>
            <p:nvPr/>
          </p:nvSpPr>
          <p:spPr bwMode="auto">
            <a:xfrm>
              <a:off x="3150" y="3591"/>
              <a:ext cx="35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15" name="Rectangle 312"/>
            <p:cNvSpPr>
              <a:spLocks noChangeArrowheads="1"/>
            </p:cNvSpPr>
            <p:nvPr/>
          </p:nvSpPr>
          <p:spPr bwMode="auto">
            <a:xfrm>
              <a:off x="2855" y="3591"/>
              <a:ext cx="29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16" name="Rectangle 313"/>
            <p:cNvSpPr>
              <a:spLocks noChangeArrowheads="1"/>
            </p:cNvSpPr>
            <p:nvPr/>
          </p:nvSpPr>
          <p:spPr bwMode="auto">
            <a:xfrm>
              <a:off x="2559" y="3591"/>
              <a:ext cx="296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f</a:t>
              </a:r>
            </a:p>
          </p:txBody>
        </p:sp>
        <p:sp>
          <p:nvSpPr>
            <p:cNvPr id="4117" name="Rectangle 314"/>
            <p:cNvSpPr>
              <a:spLocks noChangeArrowheads="1"/>
            </p:cNvSpPr>
            <p:nvPr/>
          </p:nvSpPr>
          <p:spPr bwMode="auto">
            <a:xfrm>
              <a:off x="2103" y="3591"/>
              <a:ext cx="16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118" name="Rectangle 315"/>
            <p:cNvSpPr>
              <a:spLocks noChangeArrowheads="1"/>
            </p:cNvSpPr>
            <p:nvPr/>
          </p:nvSpPr>
          <p:spPr bwMode="auto">
            <a:xfrm>
              <a:off x="1822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119" name="Rectangle 316"/>
            <p:cNvSpPr>
              <a:spLocks noChangeArrowheads="1"/>
            </p:cNvSpPr>
            <p:nvPr/>
          </p:nvSpPr>
          <p:spPr bwMode="auto">
            <a:xfrm>
              <a:off x="5319" y="3179"/>
              <a:ext cx="34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4120" name="Rectangle 317"/>
            <p:cNvSpPr>
              <a:spLocks noChangeArrowheads="1"/>
            </p:cNvSpPr>
            <p:nvPr/>
          </p:nvSpPr>
          <p:spPr bwMode="auto">
            <a:xfrm>
              <a:off x="5029" y="3179"/>
              <a:ext cx="29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4121" name="Rectangle 318"/>
            <p:cNvSpPr>
              <a:spLocks noChangeArrowheads="1"/>
            </p:cNvSpPr>
            <p:nvPr/>
          </p:nvSpPr>
          <p:spPr bwMode="auto">
            <a:xfrm>
              <a:off x="4626" y="3179"/>
              <a:ext cx="403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000"/>
            </a:p>
          </p:txBody>
        </p:sp>
        <p:sp>
          <p:nvSpPr>
            <p:cNvPr id="4122" name="Rectangle 319"/>
            <p:cNvSpPr>
              <a:spLocks noChangeArrowheads="1"/>
            </p:cNvSpPr>
            <p:nvPr/>
          </p:nvSpPr>
          <p:spPr bwMode="auto">
            <a:xfrm>
              <a:off x="4346" y="3179"/>
              <a:ext cx="28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23" name="Rectangle 320"/>
            <p:cNvSpPr>
              <a:spLocks noChangeArrowheads="1"/>
            </p:cNvSpPr>
            <p:nvPr/>
          </p:nvSpPr>
          <p:spPr bwMode="auto">
            <a:xfrm>
              <a:off x="4065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24" name="Rectangle 321"/>
            <p:cNvSpPr>
              <a:spLocks noChangeArrowheads="1"/>
            </p:cNvSpPr>
            <p:nvPr/>
          </p:nvSpPr>
          <p:spPr bwMode="auto">
            <a:xfrm>
              <a:off x="3786" y="3179"/>
              <a:ext cx="279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4125" name="Rectangle 322"/>
            <p:cNvSpPr>
              <a:spLocks noChangeArrowheads="1"/>
            </p:cNvSpPr>
            <p:nvPr/>
          </p:nvSpPr>
          <p:spPr bwMode="auto">
            <a:xfrm>
              <a:off x="3505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6</a:t>
              </a:r>
            </a:p>
          </p:txBody>
        </p:sp>
        <p:sp>
          <p:nvSpPr>
            <p:cNvPr id="4126" name="Rectangle 323"/>
            <p:cNvSpPr>
              <a:spLocks noChangeArrowheads="1"/>
            </p:cNvSpPr>
            <p:nvPr/>
          </p:nvSpPr>
          <p:spPr bwMode="auto">
            <a:xfrm>
              <a:off x="3150" y="3179"/>
              <a:ext cx="35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4127" name="Rectangle 324"/>
            <p:cNvSpPr>
              <a:spLocks noChangeArrowheads="1"/>
            </p:cNvSpPr>
            <p:nvPr/>
          </p:nvSpPr>
          <p:spPr bwMode="auto">
            <a:xfrm>
              <a:off x="2855" y="3179"/>
              <a:ext cx="29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28" name="Rectangle 325"/>
            <p:cNvSpPr>
              <a:spLocks noChangeArrowheads="1"/>
            </p:cNvSpPr>
            <p:nvPr/>
          </p:nvSpPr>
          <p:spPr bwMode="auto">
            <a:xfrm>
              <a:off x="2559" y="3179"/>
              <a:ext cx="296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e</a:t>
              </a:r>
            </a:p>
          </p:txBody>
        </p:sp>
        <p:sp>
          <p:nvSpPr>
            <p:cNvPr id="4129" name="Rectangle 326"/>
            <p:cNvSpPr>
              <a:spLocks noChangeArrowheads="1"/>
            </p:cNvSpPr>
            <p:nvPr/>
          </p:nvSpPr>
          <p:spPr bwMode="auto">
            <a:xfrm>
              <a:off x="2103" y="3179"/>
              <a:ext cx="16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130" name="Rectangle 327"/>
            <p:cNvSpPr>
              <a:spLocks noChangeArrowheads="1"/>
            </p:cNvSpPr>
            <p:nvPr/>
          </p:nvSpPr>
          <p:spPr bwMode="auto">
            <a:xfrm>
              <a:off x="1822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131" name="Rectangle 328"/>
            <p:cNvSpPr>
              <a:spLocks noChangeArrowheads="1"/>
            </p:cNvSpPr>
            <p:nvPr/>
          </p:nvSpPr>
          <p:spPr bwMode="auto">
            <a:xfrm>
              <a:off x="1263" y="3179"/>
              <a:ext cx="162" cy="8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132" name="Rectangle 329"/>
            <p:cNvSpPr>
              <a:spLocks noChangeArrowheads="1"/>
            </p:cNvSpPr>
            <p:nvPr/>
          </p:nvSpPr>
          <p:spPr bwMode="auto">
            <a:xfrm>
              <a:off x="5319" y="2741"/>
              <a:ext cx="34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4133" name="Rectangle 330"/>
            <p:cNvSpPr>
              <a:spLocks noChangeArrowheads="1"/>
            </p:cNvSpPr>
            <p:nvPr/>
          </p:nvSpPr>
          <p:spPr bwMode="auto">
            <a:xfrm>
              <a:off x="5029" y="2741"/>
              <a:ext cx="29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4134" name="Rectangle 331"/>
            <p:cNvSpPr>
              <a:spLocks noChangeArrowheads="1"/>
            </p:cNvSpPr>
            <p:nvPr/>
          </p:nvSpPr>
          <p:spPr bwMode="auto">
            <a:xfrm>
              <a:off x="4626" y="2741"/>
              <a:ext cx="403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000"/>
            </a:p>
          </p:txBody>
        </p:sp>
        <p:sp>
          <p:nvSpPr>
            <p:cNvPr id="4135" name="Rectangle 332"/>
            <p:cNvSpPr>
              <a:spLocks noChangeArrowheads="1"/>
            </p:cNvSpPr>
            <p:nvPr/>
          </p:nvSpPr>
          <p:spPr bwMode="auto">
            <a:xfrm>
              <a:off x="4346" y="2741"/>
              <a:ext cx="28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36" name="Rectangle 333"/>
            <p:cNvSpPr>
              <a:spLocks noChangeArrowheads="1"/>
            </p:cNvSpPr>
            <p:nvPr/>
          </p:nvSpPr>
          <p:spPr bwMode="auto">
            <a:xfrm>
              <a:off x="4065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4137" name="Rectangle 334"/>
            <p:cNvSpPr>
              <a:spLocks noChangeArrowheads="1"/>
            </p:cNvSpPr>
            <p:nvPr/>
          </p:nvSpPr>
          <p:spPr bwMode="auto">
            <a:xfrm>
              <a:off x="3786" y="2741"/>
              <a:ext cx="279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38" name="Rectangle 335"/>
            <p:cNvSpPr>
              <a:spLocks noChangeArrowheads="1"/>
            </p:cNvSpPr>
            <p:nvPr/>
          </p:nvSpPr>
          <p:spPr bwMode="auto">
            <a:xfrm>
              <a:off x="3505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39" name="Rectangle 336"/>
            <p:cNvSpPr>
              <a:spLocks noChangeArrowheads="1"/>
            </p:cNvSpPr>
            <p:nvPr/>
          </p:nvSpPr>
          <p:spPr bwMode="auto">
            <a:xfrm>
              <a:off x="3150" y="2741"/>
              <a:ext cx="35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4</a:t>
              </a:r>
            </a:p>
          </p:txBody>
        </p:sp>
        <p:sp>
          <p:nvSpPr>
            <p:cNvPr id="4140" name="Rectangle 337"/>
            <p:cNvSpPr>
              <a:spLocks noChangeArrowheads="1"/>
            </p:cNvSpPr>
            <p:nvPr/>
          </p:nvSpPr>
          <p:spPr bwMode="auto">
            <a:xfrm>
              <a:off x="2855" y="2741"/>
              <a:ext cx="29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41" name="Rectangle 338"/>
            <p:cNvSpPr>
              <a:spLocks noChangeArrowheads="1"/>
            </p:cNvSpPr>
            <p:nvPr/>
          </p:nvSpPr>
          <p:spPr bwMode="auto">
            <a:xfrm>
              <a:off x="2559" y="2741"/>
              <a:ext cx="296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d</a:t>
              </a:r>
            </a:p>
          </p:txBody>
        </p:sp>
        <p:sp>
          <p:nvSpPr>
            <p:cNvPr id="4142" name="Rectangle 339"/>
            <p:cNvSpPr>
              <a:spLocks noChangeArrowheads="1"/>
            </p:cNvSpPr>
            <p:nvPr/>
          </p:nvSpPr>
          <p:spPr bwMode="auto">
            <a:xfrm>
              <a:off x="2103" y="2741"/>
              <a:ext cx="16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143" name="Rectangle 340"/>
            <p:cNvSpPr>
              <a:spLocks noChangeArrowheads="1"/>
            </p:cNvSpPr>
            <p:nvPr/>
          </p:nvSpPr>
          <p:spPr bwMode="auto">
            <a:xfrm>
              <a:off x="1822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144" name="Rectangle 341"/>
            <p:cNvSpPr>
              <a:spLocks noChangeArrowheads="1"/>
            </p:cNvSpPr>
            <p:nvPr/>
          </p:nvSpPr>
          <p:spPr bwMode="auto">
            <a:xfrm>
              <a:off x="5319" y="2372"/>
              <a:ext cx="34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4145" name="Rectangle 342"/>
            <p:cNvSpPr>
              <a:spLocks noChangeArrowheads="1"/>
            </p:cNvSpPr>
            <p:nvPr/>
          </p:nvSpPr>
          <p:spPr bwMode="auto">
            <a:xfrm>
              <a:off x="5029" y="2372"/>
              <a:ext cx="29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4146" name="Rectangle 343"/>
            <p:cNvSpPr>
              <a:spLocks noChangeArrowheads="1"/>
            </p:cNvSpPr>
            <p:nvPr/>
          </p:nvSpPr>
          <p:spPr bwMode="auto">
            <a:xfrm>
              <a:off x="4626" y="2372"/>
              <a:ext cx="403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000"/>
            </a:p>
          </p:txBody>
        </p:sp>
        <p:sp>
          <p:nvSpPr>
            <p:cNvPr id="4147" name="Rectangle 344"/>
            <p:cNvSpPr>
              <a:spLocks noChangeArrowheads="1"/>
            </p:cNvSpPr>
            <p:nvPr/>
          </p:nvSpPr>
          <p:spPr bwMode="auto">
            <a:xfrm>
              <a:off x="4346" y="2372"/>
              <a:ext cx="28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9</a:t>
              </a:r>
            </a:p>
          </p:txBody>
        </p:sp>
        <p:sp>
          <p:nvSpPr>
            <p:cNvPr id="4148" name="Rectangle 345"/>
            <p:cNvSpPr>
              <a:spLocks noChangeArrowheads="1"/>
            </p:cNvSpPr>
            <p:nvPr/>
          </p:nvSpPr>
          <p:spPr bwMode="auto">
            <a:xfrm>
              <a:off x="4065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6</a:t>
              </a:r>
            </a:p>
          </p:txBody>
        </p:sp>
        <p:sp>
          <p:nvSpPr>
            <p:cNvPr id="4149" name="Rectangle 346"/>
            <p:cNvSpPr>
              <a:spLocks noChangeArrowheads="1"/>
            </p:cNvSpPr>
            <p:nvPr/>
          </p:nvSpPr>
          <p:spPr bwMode="auto">
            <a:xfrm>
              <a:off x="3786" y="2372"/>
              <a:ext cx="279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50" name="Rectangle 347"/>
            <p:cNvSpPr>
              <a:spLocks noChangeArrowheads="1"/>
            </p:cNvSpPr>
            <p:nvPr/>
          </p:nvSpPr>
          <p:spPr bwMode="auto">
            <a:xfrm>
              <a:off x="3505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51" name="Rectangle 348"/>
            <p:cNvSpPr>
              <a:spLocks noChangeArrowheads="1"/>
            </p:cNvSpPr>
            <p:nvPr/>
          </p:nvSpPr>
          <p:spPr bwMode="auto">
            <a:xfrm>
              <a:off x="3150" y="2372"/>
              <a:ext cx="35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7</a:t>
              </a:r>
            </a:p>
          </p:txBody>
        </p:sp>
        <p:sp>
          <p:nvSpPr>
            <p:cNvPr id="4152" name="Rectangle 349"/>
            <p:cNvSpPr>
              <a:spLocks noChangeArrowheads="1"/>
            </p:cNvSpPr>
            <p:nvPr/>
          </p:nvSpPr>
          <p:spPr bwMode="auto">
            <a:xfrm>
              <a:off x="2855" y="2372"/>
              <a:ext cx="29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8 </a:t>
              </a:r>
            </a:p>
          </p:txBody>
        </p:sp>
        <p:sp>
          <p:nvSpPr>
            <p:cNvPr id="4153" name="Rectangle 350"/>
            <p:cNvSpPr>
              <a:spLocks noChangeArrowheads="1"/>
            </p:cNvSpPr>
            <p:nvPr/>
          </p:nvSpPr>
          <p:spPr bwMode="auto">
            <a:xfrm>
              <a:off x="2559" y="2372"/>
              <a:ext cx="296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c</a:t>
              </a:r>
            </a:p>
          </p:txBody>
        </p:sp>
        <p:sp>
          <p:nvSpPr>
            <p:cNvPr id="4154" name="Rectangle 351"/>
            <p:cNvSpPr>
              <a:spLocks noChangeArrowheads="1"/>
            </p:cNvSpPr>
            <p:nvPr/>
          </p:nvSpPr>
          <p:spPr bwMode="auto">
            <a:xfrm>
              <a:off x="2103" y="2372"/>
              <a:ext cx="16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155" name="Rectangle 352"/>
            <p:cNvSpPr>
              <a:spLocks noChangeArrowheads="1"/>
            </p:cNvSpPr>
            <p:nvPr/>
          </p:nvSpPr>
          <p:spPr bwMode="auto">
            <a:xfrm>
              <a:off x="1822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156" name="Rectangle 353"/>
            <p:cNvSpPr>
              <a:spLocks noChangeArrowheads="1"/>
            </p:cNvSpPr>
            <p:nvPr/>
          </p:nvSpPr>
          <p:spPr bwMode="auto">
            <a:xfrm>
              <a:off x="5319" y="1977"/>
              <a:ext cx="34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4157" name="Rectangle 354"/>
            <p:cNvSpPr>
              <a:spLocks noChangeArrowheads="1"/>
            </p:cNvSpPr>
            <p:nvPr/>
          </p:nvSpPr>
          <p:spPr bwMode="auto">
            <a:xfrm>
              <a:off x="5029" y="1977"/>
              <a:ext cx="29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4158" name="Rectangle 355"/>
            <p:cNvSpPr>
              <a:spLocks noChangeArrowheads="1"/>
            </p:cNvSpPr>
            <p:nvPr/>
          </p:nvSpPr>
          <p:spPr bwMode="auto">
            <a:xfrm>
              <a:off x="4626" y="1977"/>
              <a:ext cx="403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000"/>
            </a:p>
          </p:txBody>
        </p:sp>
        <p:sp>
          <p:nvSpPr>
            <p:cNvPr id="4159" name="Rectangle 356"/>
            <p:cNvSpPr>
              <a:spLocks noChangeArrowheads="1"/>
            </p:cNvSpPr>
            <p:nvPr/>
          </p:nvSpPr>
          <p:spPr bwMode="auto">
            <a:xfrm>
              <a:off x="4346" y="1977"/>
              <a:ext cx="28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60" name="Rectangle 357"/>
            <p:cNvSpPr>
              <a:spLocks noChangeArrowheads="1"/>
            </p:cNvSpPr>
            <p:nvPr/>
          </p:nvSpPr>
          <p:spPr bwMode="auto">
            <a:xfrm>
              <a:off x="4065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4161" name="Rectangle 358"/>
            <p:cNvSpPr>
              <a:spLocks noChangeArrowheads="1"/>
            </p:cNvSpPr>
            <p:nvPr/>
          </p:nvSpPr>
          <p:spPr bwMode="auto">
            <a:xfrm>
              <a:off x="3786" y="1977"/>
              <a:ext cx="279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4</a:t>
              </a:r>
            </a:p>
          </p:txBody>
        </p:sp>
        <p:sp>
          <p:nvSpPr>
            <p:cNvPr id="4162" name="Rectangle 359"/>
            <p:cNvSpPr>
              <a:spLocks noChangeArrowheads="1"/>
            </p:cNvSpPr>
            <p:nvPr/>
          </p:nvSpPr>
          <p:spPr bwMode="auto">
            <a:xfrm>
              <a:off x="3505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7</a:t>
              </a:r>
            </a:p>
          </p:txBody>
        </p:sp>
        <p:sp>
          <p:nvSpPr>
            <p:cNvPr id="4163" name="Rectangle 360"/>
            <p:cNvSpPr>
              <a:spLocks noChangeArrowheads="1"/>
            </p:cNvSpPr>
            <p:nvPr/>
          </p:nvSpPr>
          <p:spPr bwMode="auto">
            <a:xfrm>
              <a:off x="3150" y="1977"/>
              <a:ext cx="35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64" name="Rectangle 361"/>
            <p:cNvSpPr>
              <a:spLocks noChangeArrowheads="1"/>
            </p:cNvSpPr>
            <p:nvPr/>
          </p:nvSpPr>
          <p:spPr bwMode="auto">
            <a:xfrm>
              <a:off x="2855" y="1977"/>
              <a:ext cx="29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4165" name="Rectangle 362"/>
            <p:cNvSpPr>
              <a:spLocks noChangeArrowheads="1"/>
            </p:cNvSpPr>
            <p:nvPr/>
          </p:nvSpPr>
          <p:spPr bwMode="auto">
            <a:xfrm>
              <a:off x="2559" y="1977"/>
              <a:ext cx="296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b</a:t>
              </a:r>
            </a:p>
          </p:txBody>
        </p:sp>
        <p:sp>
          <p:nvSpPr>
            <p:cNvPr id="4166" name="Rectangle 363"/>
            <p:cNvSpPr>
              <a:spLocks noChangeArrowheads="1"/>
            </p:cNvSpPr>
            <p:nvPr/>
          </p:nvSpPr>
          <p:spPr bwMode="auto">
            <a:xfrm>
              <a:off x="2103" y="1977"/>
              <a:ext cx="16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167" name="Rectangle 364"/>
            <p:cNvSpPr>
              <a:spLocks noChangeArrowheads="1"/>
            </p:cNvSpPr>
            <p:nvPr/>
          </p:nvSpPr>
          <p:spPr bwMode="auto">
            <a:xfrm>
              <a:off x="1822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168" name="Rectangle 365"/>
            <p:cNvSpPr>
              <a:spLocks noChangeArrowheads="1"/>
            </p:cNvSpPr>
            <p:nvPr/>
          </p:nvSpPr>
          <p:spPr bwMode="auto">
            <a:xfrm>
              <a:off x="5319" y="1592"/>
              <a:ext cx="34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4169" name="Rectangle 366"/>
            <p:cNvSpPr>
              <a:spLocks noChangeArrowheads="1"/>
            </p:cNvSpPr>
            <p:nvPr/>
          </p:nvSpPr>
          <p:spPr bwMode="auto">
            <a:xfrm>
              <a:off x="5029" y="1592"/>
              <a:ext cx="29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4170" name="Rectangle 367"/>
            <p:cNvSpPr>
              <a:spLocks noChangeArrowheads="1"/>
            </p:cNvSpPr>
            <p:nvPr/>
          </p:nvSpPr>
          <p:spPr bwMode="auto">
            <a:xfrm>
              <a:off x="4608" y="1584"/>
              <a:ext cx="403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000"/>
            </a:p>
          </p:txBody>
        </p:sp>
        <p:sp>
          <p:nvSpPr>
            <p:cNvPr id="4171" name="Rectangle 368"/>
            <p:cNvSpPr>
              <a:spLocks noChangeArrowheads="1"/>
            </p:cNvSpPr>
            <p:nvPr/>
          </p:nvSpPr>
          <p:spPr bwMode="auto">
            <a:xfrm>
              <a:off x="4346" y="1592"/>
              <a:ext cx="28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72" name="Rectangle 369"/>
            <p:cNvSpPr>
              <a:spLocks noChangeArrowheads="1"/>
            </p:cNvSpPr>
            <p:nvPr/>
          </p:nvSpPr>
          <p:spPr bwMode="auto">
            <a:xfrm>
              <a:off x="4065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73" name="Rectangle 370"/>
            <p:cNvSpPr>
              <a:spLocks noChangeArrowheads="1"/>
            </p:cNvSpPr>
            <p:nvPr/>
          </p:nvSpPr>
          <p:spPr bwMode="auto">
            <a:xfrm>
              <a:off x="3786" y="1592"/>
              <a:ext cx="279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74" name="Rectangle 371"/>
            <p:cNvSpPr>
              <a:spLocks noChangeArrowheads="1"/>
            </p:cNvSpPr>
            <p:nvPr/>
          </p:nvSpPr>
          <p:spPr bwMode="auto">
            <a:xfrm>
              <a:off x="3505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8</a:t>
              </a:r>
            </a:p>
          </p:txBody>
        </p:sp>
        <p:sp>
          <p:nvSpPr>
            <p:cNvPr id="4175" name="Rectangle 372"/>
            <p:cNvSpPr>
              <a:spLocks noChangeArrowheads="1"/>
            </p:cNvSpPr>
            <p:nvPr/>
          </p:nvSpPr>
          <p:spPr bwMode="auto">
            <a:xfrm>
              <a:off x="3150" y="1592"/>
              <a:ext cx="35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4176" name="Rectangle 373"/>
            <p:cNvSpPr>
              <a:spLocks noChangeArrowheads="1"/>
            </p:cNvSpPr>
            <p:nvPr/>
          </p:nvSpPr>
          <p:spPr bwMode="auto">
            <a:xfrm>
              <a:off x="2855" y="1592"/>
              <a:ext cx="29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77" name="Rectangle 374"/>
            <p:cNvSpPr>
              <a:spLocks noChangeArrowheads="1"/>
            </p:cNvSpPr>
            <p:nvPr/>
          </p:nvSpPr>
          <p:spPr bwMode="auto">
            <a:xfrm>
              <a:off x="2559" y="1592"/>
              <a:ext cx="296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a</a:t>
              </a:r>
            </a:p>
          </p:txBody>
        </p:sp>
        <p:sp>
          <p:nvSpPr>
            <p:cNvPr id="4178" name="Rectangle 375"/>
            <p:cNvSpPr>
              <a:spLocks noChangeArrowheads="1"/>
            </p:cNvSpPr>
            <p:nvPr/>
          </p:nvSpPr>
          <p:spPr bwMode="auto">
            <a:xfrm>
              <a:off x="2263" y="1592"/>
              <a:ext cx="296" cy="2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179" name="Rectangle 376"/>
            <p:cNvSpPr>
              <a:spLocks noChangeArrowheads="1"/>
            </p:cNvSpPr>
            <p:nvPr/>
          </p:nvSpPr>
          <p:spPr bwMode="auto">
            <a:xfrm>
              <a:off x="2103" y="1592"/>
              <a:ext cx="16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180" name="Rectangle 377"/>
            <p:cNvSpPr>
              <a:spLocks noChangeArrowheads="1"/>
            </p:cNvSpPr>
            <p:nvPr/>
          </p:nvSpPr>
          <p:spPr bwMode="auto">
            <a:xfrm>
              <a:off x="1822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181" name="Rectangle 378"/>
            <p:cNvSpPr>
              <a:spLocks noChangeArrowheads="1"/>
            </p:cNvSpPr>
            <p:nvPr/>
          </p:nvSpPr>
          <p:spPr bwMode="auto">
            <a:xfrm>
              <a:off x="1425" y="1592"/>
              <a:ext cx="397" cy="2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182" name="Line 379"/>
            <p:cNvSpPr>
              <a:spLocks noChangeShapeType="1"/>
            </p:cNvSpPr>
            <p:nvPr/>
          </p:nvSpPr>
          <p:spPr bwMode="auto">
            <a:xfrm>
              <a:off x="686" y="2741"/>
              <a:ext cx="7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3" name="Line 380"/>
            <p:cNvSpPr>
              <a:spLocks noChangeShapeType="1"/>
            </p:cNvSpPr>
            <p:nvPr/>
          </p:nvSpPr>
          <p:spPr bwMode="auto">
            <a:xfrm>
              <a:off x="686" y="3179"/>
              <a:ext cx="7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4" name="Line 381"/>
            <p:cNvSpPr>
              <a:spLocks noChangeShapeType="1"/>
            </p:cNvSpPr>
            <p:nvPr/>
          </p:nvSpPr>
          <p:spPr bwMode="auto">
            <a:xfrm>
              <a:off x="686" y="3591"/>
              <a:ext cx="5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5" name="Line 382"/>
            <p:cNvSpPr>
              <a:spLocks noChangeShapeType="1"/>
            </p:cNvSpPr>
            <p:nvPr/>
          </p:nvSpPr>
          <p:spPr bwMode="auto">
            <a:xfrm>
              <a:off x="686" y="3984"/>
              <a:ext cx="5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6" name="Line 383"/>
            <p:cNvSpPr>
              <a:spLocks noChangeShapeType="1"/>
            </p:cNvSpPr>
            <p:nvPr/>
          </p:nvSpPr>
          <p:spPr bwMode="auto">
            <a:xfrm>
              <a:off x="1822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7" name="Line 384"/>
            <p:cNvSpPr>
              <a:spLocks noChangeShapeType="1"/>
            </p:cNvSpPr>
            <p:nvPr/>
          </p:nvSpPr>
          <p:spPr bwMode="auto">
            <a:xfrm>
              <a:off x="2103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8" name="Line 385"/>
            <p:cNvSpPr>
              <a:spLocks noChangeShapeType="1"/>
            </p:cNvSpPr>
            <p:nvPr/>
          </p:nvSpPr>
          <p:spPr bwMode="auto">
            <a:xfrm>
              <a:off x="2263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9" name="Line 386"/>
            <p:cNvSpPr>
              <a:spLocks noChangeShapeType="1"/>
            </p:cNvSpPr>
            <p:nvPr/>
          </p:nvSpPr>
          <p:spPr bwMode="auto">
            <a:xfrm>
              <a:off x="255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0" name="Line 387"/>
            <p:cNvSpPr>
              <a:spLocks noChangeShapeType="1"/>
            </p:cNvSpPr>
            <p:nvPr/>
          </p:nvSpPr>
          <p:spPr bwMode="auto">
            <a:xfrm>
              <a:off x="2855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Line 388"/>
            <p:cNvSpPr>
              <a:spLocks noChangeShapeType="1"/>
            </p:cNvSpPr>
            <p:nvPr/>
          </p:nvSpPr>
          <p:spPr bwMode="auto">
            <a:xfrm>
              <a:off x="3150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Line 389"/>
            <p:cNvSpPr>
              <a:spLocks noChangeShapeType="1"/>
            </p:cNvSpPr>
            <p:nvPr/>
          </p:nvSpPr>
          <p:spPr bwMode="auto">
            <a:xfrm>
              <a:off x="3505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Line 390"/>
            <p:cNvSpPr>
              <a:spLocks noChangeShapeType="1"/>
            </p:cNvSpPr>
            <p:nvPr/>
          </p:nvSpPr>
          <p:spPr bwMode="auto">
            <a:xfrm>
              <a:off x="378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Line 391"/>
            <p:cNvSpPr>
              <a:spLocks noChangeShapeType="1"/>
            </p:cNvSpPr>
            <p:nvPr/>
          </p:nvSpPr>
          <p:spPr bwMode="auto">
            <a:xfrm>
              <a:off x="4065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5" name="Line 392"/>
            <p:cNvSpPr>
              <a:spLocks noChangeShapeType="1"/>
            </p:cNvSpPr>
            <p:nvPr/>
          </p:nvSpPr>
          <p:spPr bwMode="auto">
            <a:xfrm>
              <a:off x="434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Line 393"/>
            <p:cNvSpPr>
              <a:spLocks noChangeShapeType="1"/>
            </p:cNvSpPr>
            <p:nvPr/>
          </p:nvSpPr>
          <p:spPr bwMode="auto">
            <a:xfrm>
              <a:off x="462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Line 394"/>
            <p:cNvSpPr>
              <a:spLocks noChangeShapeType="1"/>
            </p:cNvSpPr>
            <p:nvPr/>
          </p:nvSpPr>
          <p:spPr bwMode="auto">
            <a:xfrm>
              <a:off x="502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Line 395"/>
            <p:cNvSpPr>
              <a:spLocks noChangeShapeType="1"/>
            </p:cNvSpPr>
            <p:nvPr/>
          </p:nvSpPr>
          <p:spPr bwMode="auto">
            <a:xfrm>
              <a:off x="531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Line 396"/>
            <p:cNvSpPr>
              <a:spLocks noChangeShapeType="1"/>
            </p:cNvSpPr>
            <p:nvPr/>
          </p:nvSpPr>
          <p:spPr bwMode="auto">
            <a:xfrm>
              <a:off x="5664" y="1592"/>
              <a:ext cx="0" cy="23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0" name="Line 397"/>
            <p:cNvSpPr>
              <a:spLocks noChangeShapeType="1"/>
            </p:cNvSpPr>
            <p:nvPr/>
          </p:nvSpPr>
          <p:spPr bwMode="auto">
            <a:xfrm>
              <a:off x="2559" y="1592"/>
              <a:ext cx="31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Line 398"/>
            <p:cNvSpPr>
              <a:spLocks noChangeShapeType="1"/>
            </p:cNvSpPr>
            <p:nvPr/>
          </p:nvSpPr>
          <p:spPr bwMode="auto">
            <a:xfrm>
              <a:off x="2559" y="1977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Line 399"/>
            <p:cNvSpPr>
              <a:spLocks noChangeShapeType="1"/>
            </p:cNvSpPr>
            <p:nvPr/>
          </p:nvSpPr>
          <p:spPr bwMode="auto">
            <a:xfrm>
              <a:off x="2559" y="2372"/>
              <a:ext cx="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Line 400"/>
            <p:cNvSpPr>
              <a:spLocks noChangeShapeType="1"/>
            </p:cNvSpPr>
            <p:nvPr/>
          </p:nvSpPr>
          <p:spPr bwMode="auto">
            <a:xfrm>
              <a:off x="2559" y="2741"/>
              <a:ext cx="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Line 401"/>
            <p:cNvSpPr>
              <a:spLocks noChangeShapeType="1"/>
            </p:cNvSpPr>
            <p:nvPr/>
          </p:nvSpPr>
          <p:spPr bwMode="auto">
            <a:xfrm>
              <a:off x="2559" y="3179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Line 402"/>
            <p:cNvSpPr>
              <a:spLocks noChangeShapeType="1"/>
            </p:cNvSpPr>
            <p:nvPr/>
          </p:nvSpPr>
          <p:spPr bwMode="auto">
            <a:xfrm>
              <a:off x="2559" y="3591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Line 403"/>
            <p:cNvSpPr>
              <a:spLocks noChangeShapeType="1"/>
            </p:cNvSpPr>
            <p:nvPr/>
          </p:nvSpPr>
          <p:spPr bwMode="auto">
            <a:xfrm>
              <a:off x="2559" y="3984"/>
              <a:ext cx="31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Line 404"/>
            <p:cNvSpPr>
              <a:spLocks noChangeShapeType="1"/>
            </p:cNvSpPr>
            <p:nvPr/>
          </p:nvSpPr>
          <p:spPr bwMode="auto">
            <a:xfrm>
              <a:off x="1822" y="1592"/>
              <a:ext cx="4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Line 405"/>
            <p:cNvSpPr>
              <a:spLocks noChangeShapeType="1"/>
            </p:cNvSpPr>
            <p:nvPr/>
          </p:nvSpPr>
          <p:spPr bwMode="auto">
            <a:xfrm>
              <a:off x="1822" y="1977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Line 406"/>
            <p:cNvSpPr>
              <a:spLocks noChangeShapeType="1"/>
            </p:cNvSpPr>
            <p:nvPr/>
          </p:nvSpPr>
          <p:spPr bwMode="auto">
            <a:xfrm>
              <a:off x="1822" y="2372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Line 407"/>
            <p:cNvSpPr>
              <a:spLocks noChangeShapeType="1"/>
            </p:cNvSpPr>
            <p:nvPr/>
          </p:nvSpPr>
          <p:spPr bwMode="auto">
            <a:xfrm>
              <a:off x="1822" y="2741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Line 408"/>
            <p:cNvSpPr>
              <a:spLocks noChangeShapeType="1"/>
            </p:cNvSpPr>
            <p:nvPr/>
          </p:nvSpPr>
          <p:spPr bwMode="auto">
            <a:xfrm>
              <a:off x="1822" y="3179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2" name="Line 409"/>
            <p:cNvSpPr>
              <a:spLocks noChangeShapeType="1"/>
            </p:cNvSpPr>
            <p:nvPr/>
          </p:nvSpPr>
          <p:spPr bwMode="auto">
            <a:xfrm>
              <a:off x="1822" y="3591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3" name="Line 410"/>
            <p:cNvSpPr>
              <a:spLocks noChangeShapeType="1"/>
            </p:cNvSpPr>
            <p:nvPr/>
          </p:nvSpPr>
          <p:spPr bwMode="auto">
            <a:xfrm>
              <a:off x="1822" y="3984"/>
              <a:ext cx="4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Line 411"/>
            <p:cNvSpPr>
              <a:spLocks noChangeShapeType="1"/>
            </p:cNvSpPr>
            <p:nvPr/>
          </p:nvSpPr>
          <p:spPr bwMode="auto">
            <a:xfrm>
              <a:off x="1263" y="3179"/>
              <a:ext cx="0" cy="8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Line 412"/>
            <p:cNvSpPr>
              <a:spLocks noChangeShapeType="1"/>
            </p:cNvSpPr>
            <p:nvPr/>
          </p:nvSpPr>
          <p:spPr bwMode="auto">
            <a:xfrm>
              <a:off x="1425" y="2741"/>
              <a:ext cx="0" cy="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Line 413"/>
            <p:cNvSpPr>
              <a:spLocks noChangeShapeType="1"/>
            </p:cNvSpPr>
            <p:nvPr/>
          </p:nvSpPr>
          <p:spPr bwMode="auto">
            <a:xfrm>
              <a:off x="686" y="2741"/>
              <a:ext cx="0" cy="124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Line 414"/>
            <p:cNvSpPr>
              <a:spLocks noChangeShapeType="1"/>
            </p:cNvSpPr>
            <p:nvPr/>
          </p:nvSpPr>
          <p:spPr bwMode="auto">
            <a:xfrm>
              <a:off x="2855" y="2372"/>
              <a:ext cx="65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Line 415"/>
            <p:cNvSpPr>
              <a:spLocks noChangeShapeType="1"/>
            </p:cNvSpPr>
            <p:nvPr/>
          </p:nvSpPr>
          <p:spPr bwMode="auto">
            <a:xfrm>
              <a:off x="2855" y="2741"/>
              <a:ext cx="65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9" name="Line 416"/>
            <p:cNvSpPr>
              <a:spLocks noChangeShapeType="1"/>
            </p:cNvSpPr>
            <p:nvPr/>
          </p:nvSpPr>
          <p:spPr bwMode="auto">
            <a:xfrm>
              <a:off x="2855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417"/>
            <p:cNvSpPr>
              <a:spLocks noChangeShapeType="1"/>
            </p:cNvSpPr>
            <p:nvPr/>
          </p:nvSpPr>
          <p:spPr bwMode="auto">
            <a:xfrm>
              <a:off x="2855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418"/>
            <p:cNvSpPr>
              <a:spLocks noChangeShapeType="1"/>
            </p:cNvSpPr>
            <p:nvPr/>
          </p:nvSpPr>
          <p:spPr bwMode="auto">
            <a:xfrm>
              <a:off x="3150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2" name="Line 419"/>
            <p:cNvSpPr>
              <a:spLocks noChangeShapeType="1"/>
            </p:cNvSpPr>
            <p:nvPr/>
          </p:nvSpPr>
          <p:spPr bwMode="auto">
            <a:xfrm>
              <a:off x="3150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3" name="Line 420"/>
            <p:cNvSpPr>
              <a:spLocks noChangeShapeType="1"/>
            </p:cNvSpPr>
            <p:nvPr/>
          </p:nvSpPr>
          <p:spPr bwMode="auto">
            <a:xfrm>
              <a:off x="3505" y="2372"/>
              <a:ext cx="2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4" name="Line 421"/>
            <p:cNvSpPr>
              <a:spLocks noChangeShapeType="1"/>
            </p:cNvSpPr>
            <p:nvPr/>
          </p:nvSpPr>
          <p:spPr bwMode="auto">
            <a:xfrm>
              <a:off x="3505" y="2741"/>
              <a:ext cx="2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5" name="Line 422"/>
            <p:cNvSpPr>
              <a:spLocks noChangeShapeType="1"/>
            </p:cNvSpPr>
            <p:nvPr/>
          </p:nvSpPr>
          <p:spPr bwMode="auto">
            <a:xfrm>
              <a:off x="3505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6" name="Line 423"/>
            <p:cNvSpPr>
              <a:spLocks noChangeShapeType="1"/>
            </p:cNvSpPr>
            <p:nvPr/>
          </p:nvSpPr>
          <p:spPr bwMode="auto">
            <a:xfrm>
              <a:off x="3505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7" name="Line 424"/>
            <p:cNvSpPr>
              <a:spLocks noChangeShapeType="1"/>
            </p:cNvSpPr>
            <p:nvPr/>
          </p:nvSpPr>
          <p:spPr bwMode="auto">
            <a:xfrm>
              <a:off x="1393" y="3002"/>
              <a:ext cx="3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8" name="Line 425"/>
            <p:cNvSpPr>
              <a:spLocks noChangeShapeType="1"/>
            </p:cNvSpPr>
            <p:nvPr/>
          </p:nvSpPr>
          <p:spPr bwMode="auto">
            <a:xfrm>
              <a:off x="2263" y="1812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9" name="Line 426"/>
            <p:cNvSpPr>
              <a:spLocks noChangeShapeType="1"/>
            </p:cNvSpPr>
            <p:nvPr/>
          </p:nvSpPr>
          <p:spPr bwMode="auto">
            <a:xfrm>
              <a:off x="2247" y="2178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30" name="Line 427"/>
            <p:cNvSpPr>
              <a:spLocks noChangeShapeType="1"/>
            </p:cNvSpPr>
            <p:nvPr/>
          </p:nvSpPr>
          <p:spPr bwMode="auto">
            <a:xfrm>
              <a:off x="2247" y="2562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31" name="Line 428"/>
            <p:cNvSpPr>
              <a:spLocks noChangeShapeType="1"/>
            </p:cNvSpPr>
            <p:nvPr/>
          </p:nvSpPr>
          <p:spPr bwMode="auto">
            <a:xfrm>
              <a:off x="2247" y="2947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32" name="Line 429"/>
            <p:cNvSpPr>
              <a:spLocks noChangeShapeType="1"/>
            </p:cNvSpPr>
            <p:nvPr/>
          </p:nvSpPr>
          <p:spPr bwMode="auto">
            <a:xfrm>
              <a:off x="2247" y="338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33" name="Line 430"/>
            <p:cNvSpPr>
              <a:spLocks noChangeShapeType="1"/>
            </p:cNvSpPr>
            <p:nvPr/>
          </p:nvSpPr>
          <p:spPr bwMode="auto">
            <a:xfrm>
              <a:off x="2247" y="3770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34" name="Text Box 431"/>
            <p:cNvSpPr txBox="1">
              <a:spLocks noChangeArrowheads="1"/>
            </p:cNvSpPr>
            <p:nvPr/>
          </p:nvSpPr>
          <p:spPr bwMode="auto">
            <a:xfrm rot="-5400000">
              <a:off x="1647" y="1135"/>
              <a:ext cx="581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PEs</a:t>
              </a:r>
            </a:p>
          </p:txBody>
        </p:sp>
        <p:sp>
          <p:nvSpPr>
            <p:cNvPr id="4235" name="Text Box 432"/>
            <p:cNvSpPr txBox="1">
              <a:spLocks noChangeArrowheads="1"/>
            </p:cNvSpPr>
            <p:nvPr/>
          </p:nvSpPr>
          <p:spPr bwMode="auto">
            <a:xfrm rot="-5400000">
              <a:off x="1919" y="1111"/>
              <a:ext cx="629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mask$</a:t>
              </a:r>
            </a:p>
          </p:txBody>
        </p:sp>
        <p:sp>
          <p:nvSpPr>
            <p:cNvPr id="4236" name="Text Box 433"/>
            <p:cNvSpPr txBox="1">
              <a:spLocks noChangeArrowheads="1"/>
            </p:cNvSpPr>
            <p:nvPr/>
          </p:nvSpPr>
          <p:spPr bwMode="auto">
            <a:xfrm rot="-5400000">
              <a:off x="2388" y="1087"/>
              <a:ext cx="6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node$</a:t>
              </a:r>
            </a:p>
          </p:txBody>
        </p:sp>
        <p:sp>
          <p:nvSpPr>
            <p:cNvPr id="4237" name="Text Box 434"/>
            <p:cNvSpPr txBox="1">
              <a:spLocks noChangeArrowheads="1"/>
            </p:cNvSpPr>
            <p:nvPr/>
          </p:nvSpPr>
          <p:spPr bwMode="auto">
            <a:xfrm rot="-5400000">
              <a:off x="2788" y="1240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a$</a:t>
              </a:r>
            </a:p>
          </p:txBody>
        </p:sp>
        <p:sp>
          <p:nvSpPr>
            <p:cNvPr id="4238" name="Text Box 435"/>
            <p:cNvSpPr txBox="1">
              <a:spLocks noChangeArrowheads="1"/>
            </p:cNvSpPr>
            <p:nvPr/>
          </p:nvSpPr>
          <p:spPr bwMode="auto">
            <a:xfrm rot="-5400000">
              <a:off x="3079" y="1224"/>
              <a:ext cx="41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b$</a:t>
              </a:r>
            </a:p>
          </p:txBody>
        </p:sp>
        <p:sp>
          <p:nvSpPr>
            <p:cNvPr id="4239" name="Text Box 436"/>
            <p:cNvSpPr txBox="1">
              <a:spLocks noChangeArrowheads="1"/>
            </p:cNvSpPr>
            <p:nvPr/>
          </p:nvSpPr>
          <p:spPr bwMode="auto">
            <a:xfrm rot="-5400000">
              <a:off x="4841" y="1100"/>
              <a:ext cx="70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parent$</a:t>
              </a:r>
            </a:p>
          </p:txBody>
        </p:sp>
        <p:sp>
          <p:nvSpPr>
            <p:cNvPr id="4240" name="Text Box 437"/>
            <p:cNvSpPr txBox="1">
              <a:spLocks noChangeArrowheads="1"/>
            </p:cNvSpPr>
            <p:nvPr/>
          </p:nvSpPr>
          <p:spPr bwMode="auto">
            <a:xfrm>
              <a:off x="210" y="3276"/>
              <a:ext cx="6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root</a:t>
              </a:r>
            </a:p>
          </p:txBody>
        </p:sp>
        <p:sp>
          <p:nvSpPr>
            <p:cNvPr id="4241" name="Text Box 438"/>
            <p:cNvSpPr txBox="1">
              <a:spLocks noChangeArrowheads="1"/>
            </p:cNvSpPr>
            <p:nvPr/>
          </p:nvSpPr>
          <p:spPr bwMode="auto">
            <a:xfrm rot="-5400000">
              <a:off x="3369" y="1222"/>
              <a:ext cx="410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c$</a:t>
              </a:r>
            </a:p>
          </p:txBody>
        </p:sp>
        <p:sp>
          <p:nvSpPr>
            <p:cNvPr id="4242" name="Text Box 439"/>
            <p:cNvSpPr txBox="1">
              <a:spLocks noChangeArrowheads="1"/>
            </p:cNvSpPr>
            <p:nvPr/>
          </p:nvSpPr>
          <p:spPr bwMode="auto">
            <a:xfrm rot="-5400000">
              <a:off x="3680" y="1213"/>
              <a:ext cx="39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d$</a:t>
              </a:r>
            </a:p>
          </p:txBody>
        </p:sp>
        <p:sp>
          <p:nvSpPr>
            <p:cNvPr id="4243" name="Text Box 440"/>
            <p:cNvSpPr txBox="1">
              <a:spLocks noChangeArrowheads="1"/>
            </p:cNvSpPr>
            <p:nvPr/>
          </p:nvSpPr>
          <p:spPr bwMode="auto">
            <a:xfrm rot="-5400000">
              <a:off x="4000" y="1223"/>
              <a:ext cx="41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e$</a:t>
              </a:r>
            </a:p>
          </p:txBody>
        </p:sp>
        <p:sp>
          <p:nvSpPr>
            <p:cNvPr id="4244" name="Text Box 441"/>
            <p:cNvSpPr txBox="1">
              <a:spLocks noChangeArrowheads="1"/>
            </p:cNvSpPr>
            <p:nvPr/>
          </p:nvSpPr>
          <p:spPr bwMode="auto">
            <a:xfrm rot="-5400000">
              <a:off x="4256" y="1228"/>
              <a:ext cx="4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f$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538C1A3-9039-43FF-B742-05CC3665D441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Graph used for Data Structure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10200"/>
            <a:ext cx="8229600" cy="71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Figure 6 in [Potter, Baker, et. al.]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90800" y="1981200"/>
            <a:ext cx="3352800" cy="3063875"/>
            <a:chOff x="960" y="1517"/>
            <a:chExt cx="2112" cy="1930"/>
          </a:xfrm>
        </p:grpSpPr>
        <p:sp>
          <p:nvSpPr>
            <p:cNvPr id="5126" name="Line 5"/>
            <p:cNvSpPr>
              <a:spLocks noChangeShapeType="1"/>
            </p:cNvSpPr>
            <p:nvPr/>
          </p:nvSpPr>
          <p:spPr bwMode="auto">
            <a:xfrm flipV="1">
              <a:off x="1152" y="1728"/>
              <a:ext cx="828" cy="704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7" name="Line 6"/>
            <p:cNvSpPr>
              <a:spLocks noChangeShapeType="1"/>
            </p:cNvSpPr>
            <p:nvPr/>
          </p:nvSpPr>
          <p:spPr bwMode="auto">
            <a:xfrm rot="2937597" flipV="1">
              <a:off x="1856" y="1980"/>
              <a:ext cx="1129" cy="203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8" name="Line 7"/>
            <p:cNvSpPr>
              <a:spLocks noChangeShapeType="1"/>
            </p:cNvSpPr>
            <p:nvPr/>
          </p:nvSpPr>
          <p:spPr bwMode="auto">
            <a:xfrm rot="2907193" flipV="1">
              <a:off x="1058" y="2689"/>
              <a:ext cx="110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Line 8"/>
            <p:cNvSpPr>
              <a:spLocks noChangeShapeType="1"/>
            </p:cNvSpPr>
            <p:nvPr/>
          </p:nvSpPr>
          <p:spPr bwMode="auto">
            <a:xfrm flipV="1">
              <a:off x="2052" y="2432"/>
              <a:ext cx="828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Line 9"/>
            <p:cNvSpPr>
              <a:spLocks noChangeShapeType="1"/>
            </p:cNvSpPr>
            <p:nvPr/>
          </p:nvSpPr>
          <p:spPr bwMode="auto">
            <a:xfrm>
              <a:off x="1152" y="243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Line 10"/>
            <p:cNvSpPr>
              <a:spLocks noChangeShapeType="1"/>
            </p:cNvSpPr>
            <p:nvPr/>
          </p:nvSpPr>
          <p:spPr bwMode="auto">
            <a:xfrm>
              <a:off x="1152" y="244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Line 11"/>
            <p:cNvSpPr>
              <a:spLocks noChangeShapeType="1"/>
            </p:cNvSpPr>
            <p:nvPr/>
          </p:nvSpPr>
          <p:spPr bwMode="auto">
            <a:xfrm>
              <a:off x="2880" y="243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Text Box 12"/>
            <p:cNvSpPr txBox="1">
              <a:spLocks noChangeArrowheads="1"/>
            </p:cNvSpPr>
            <p:nvPr/>
          </p:nvSpPr>
          <p:spPr bwMode="auto">
            <a:xfrm>
              <a:off x="1872" y="1536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5134" name="Text Box 13"/>
            <p:cNvSpPr txBox="1">
              <a:spLocks noChangeArrowheads="1"/>
            </p:cNvSpPr>
            <p:nvPr/>
          </p:nvSpPr>
          <p:spPr bwMode="auto">
            <a:xfrm>
              <a:off x="972" y="230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5135" name="Text Box 14"/>
            <p:cNvSpPr txBox="1">
              <a:spLocks noChangeArrowheads="1"/>
            </p:cNvSpPr>
            <p:nvPr/>
          </p:nvSpPr>
          <p:spPr bwMode="auto">
            <a:xfrm>
              <a:off x="2928" y="230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5136" name="Text Box 15"/>
            <p:cNvSpPr txBox="1">
              <a:spLocks noChangeArrowheads="1"/>
            </p:cNvSpPr>
            <p:nvPr/>
          </p:nvSpPr>
          <p:spPr bwMode="auto">
            <a:xfrm>
              <a:off x="1008" y="316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5137" name="Text Box 16"/>
            <p:cNvSpPr txBox="1">
              <a:spLocks noChangeArrowheads="1"/>
            </p:cNvSpPr>
            <p:nvPr/>
          </p:nvSpPr>
          <p:spPr bwMode="auto">
            <a:xfrm>
              <a:off x="1968" y="312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5138" name="Text Box 17"/>
            <p:cNvSpPr txBox="1">
              <a:spLocks noChangeArrowheads="1"/>
            </p:cNvSpPr>
            <p:nvPr/>
          </p:nvSpPr>
          <p:spPr bwMode="auto">
            <a:xfrm>
              <a:off x="2832" y="3216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5139" name="Text Box 19"/>
            <p:cNvSpPr txBox="1">
              <a:spLocks noChangeArrowheads="1"/>
            </p:cNvSpPr>
            <p:nvPr/>
          </p:nvSpPr>
          <p:spPr bwMode="auto">
            <a:xfrm>
              <a:off x="2304" y="182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5140" name="Text Box 20"/>
            <p:cNvSpPr txBox="1">
              <a:spLocks noChangeArrowheads="1"/>
            </p:cNvSpPr>
            <p:nvPr/>
          </p:nvSpPr>
          <p:spPr bwMode="auto">
            <a:xfrm>
              <a:off x="288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5141" name="Text Box 21"/>
            <p:cNvSpPr txBox="1">
              <a:spLocks noChangeArrowheads="1"/>
            </p:cNvSpPr>
            <p:nvPr/>
          </p:nvSpPr>
          <p:spPr bwMode="auto">
            <a:xfrm>
              <a:off x="2352" y="2832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5142" name="Text Box 22"/>
            <p:cNvSpPr txBox="1">
              <a:spLocks noChangeArrowheads="1"/>
            </p:cNvSpPr>
            <p:nvPr/>
          </p:nvSpPr>
          <p:spPr bwMode="auto">
            <a:xfrm>
              <a:off x="1392" y="268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5143" name="Line 23"/>
            <p:cNvSpPr>
              <a:spLocks noChangeShapeType="1"/>
            </p:cNvSpPr>
            <p:nvPr/>
          </p:nvSpPr>
          <p:spPr bwMode="auto">
            <a:xfrm flipV="1">
              <a:off x="1152" y="3120"/>
              <a:ext cx="90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Text Box 24"/>
            <p:cNvSpPr txBox="1">
              <a:spLocks noChangeArrowheads="1"/>
            </p:cNvSpPr>
            <p:nvPr/>
          </p:nvSpPr>
          <p:spPr bwMode="auto">
            <a:xfrm>
              <a:off x="1440" y="316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5145" name="Text Box 25"/>
            <p:cNvSpPr txBox="1">
              <a:spLocks noChangeArrowheads="1"/>
            </p:cNvSpPr>
            <p:nvPr/>
          </p:nvSpPr>
          <p:spPr bwMode="auto">
            <a:xfrm>
              <a:off x="96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5146" name="Text Box 26"/>
            <p:cNvSpPr txBox="1">
              <a:spLocks noChangeArrowheads="1"/>
            </p:cNvSpPr>
            <p:nvPr/>
          </p:nvSpPr>
          <p:spPr bwMode="auto">
            <a:xfrm>
              <a:off x="1968" y="220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5147" name="Text Box 27"/>
            <p:cNvSpPr txBox="1">
              <a:spLocks noChangeArrowheads="1"/>
            </p:cNvSpPr>
            <p:nvPr/>
          </p:nvSpPr>
          <p:spPr bwMode="auto">
            <a:xfrm>
              <a:off x="1440" y="182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6088CCD-2A41-4C34-B6C1-354AD78FBEF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Data Structure for MST Algorithm</a:t>
            </a:r>
          </a:p>
        </p:txBody>
      </p:sp>
      <p:grpSp>
        <p:nvGrpSpPr>
          <p:cNvPr id="2" name="Group 443"/>
          <p:cNvGrpSpPr>
            <a:grpSpLocks/>
          </p:cNvGrpSpPr>
          <p:nvPr/>
        </p:nvGrpSpPr>
        <p:grpSpPr bwMode="auto">
          <a:xfrm>
            <a:off x="152400" y="685800"/>
            <a:ext cx="8763000" cy="5486400"/>
            <a:chOff x="144" y="528"/>
            <a:chExt cx="5520" cy="3456"/>
          </a:xfrm>
        </p:grpSpPr>
        <p:sp>
          <p:nvSpPr>
            <p:cNvPr id="6149" name="Text Box 297"/>
            <p:cNvSpPr txBox="1">
              <a:spLocks noChangeArrowheads="1"/>
            </p:cNvSpPr>
            <p:nvPr/>
          </p:nvSpPr>
          <p:spPr bwMode="auto">
            <a:xfrm rot="-5400000">
              <a:off x="4968" y="931"/>
              <a:ext cx="10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current_best$</a:t>
              </a:r>
            </a:p>
          </p:txBody>
        </p:sp>
        <p:sp>
          <p:nvSpPr>
            <p:cNvPr id="6150" name="Text Box 298"/>
            <p:cNvSpPr txBox="1">
              <a:spLocks noChangeArrowheads="1"/>
            </p:cNvSpPr>
            <p:nvPr/>
          </p:nvSpPr>
          <p:spPr bwMode="auto">
            <a:xfrm rot="-5400000">
              <a:off x="4398" y="1003"/>
              <a:ext cx="8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candidate$</a:t>
              </a:r>
            </a:p>
          </p:txBody>
        </p:sp>
        <p:sp>
          <p:nvSpPr>
            <p:cNvPr id="6151" name="Text Box 299"/>
            <p:cNvSpPr txBox="1">
              <a:spLocks noChangeArrowheads="1"/>
            </p:cNvSpPr>
            <p:nvPr/>
          </p:nvSpPr>
          <p:spPr bwMode="auto">
            <a:xfrm>
              <a:off x="144" y="3520"/>
              <a:ext cx="4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/>
                <a:t>next-</a:t>
              </a:r>
            </a:p>
            <a:p>
              <a:pPr>
                <a:spcBef>
                  <a:spcPct val="0"/>
                </a:spcBef>
              </a:pPr>
              <a:r>
                <a:rPr lang="en-US" sz="2000"/>
                <a:t>node</a:t>
              </a:r>
            </a:p>
          </p:txBody>
        </p:sp>
        <p:sp>
          <p:nvSpPr>
            <p:cNvPr id="6152" name="Rectangle 300"/>
            <p:cNvSpPr>
              <a:spLocks noChangeArrowheads="1"/>
            </p:cNvSpPr>
            <p:nvPr/>
          </p:nvSpPr>
          <p:spPr bwMode="auto">
            <a:xfrm>
              <a:off x="686" y="3591"/>
              <a:ext cx="577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400"/>
                <a:t>  b</a:t>
              </a:r>
            </a:p>
          </p:txBody>
        </p:sp>
        <p:sp>
          <p:nvSpPr>
            <p:cNvPr id="6153" name="Rectangle 301"/>
            <p:cNvSpPr>
              <a:spLocks noChangeArrowheads="1"/>
            </p:cNvSpPr>
            <p:nvPr/>
          </p:nvSpPr>
          <p:spPr bwMode="auto">
            <a:xfrm>
              <a:off x="686" y="3179"/>
              <a:ext cx="577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  a</a:t>
              </a:r>
            </a:p>
          </p:txBody>
        </p:sp>
        <p:sp>
          <p:nvSpPr>
            <p:cNvPr id="6154" name="Rectangle 302"/>
            <p:cNvSpPr>
              <a:spLocks noChangeArrowheads="1"/>
            </p:cNvSpPr>
            <p:nvPr/>
          </p:nvSpPr>
          <p:spPr bwMode="auto">
            <a:xfrm>
              <a:off x="686" y="2741"/>
              <a:ext cx="739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/>
                <a:t>    </a:t>
              </a:r>
              <a:r>
                <a:rPr lang="en-US" sz="3200"/>
                <a:t>IS</a:t>
              </a:r>
            </a:p>
          </p:txBody>
        </p:sp>
        <p:sp>
          <p:nvSpPr>
            <p:cNvPr id="6155" name="Rectangle 304"/>
            <p:cNvSpPr>
              <a:spLocks noChangeArrowheads="1"/>
            </p:cNvSpPr>
            <p:nvPr/>
          </p:nvSpPr>
          <p:spPr bwMode="auto">
            <a:xfrm>
              <a:off x="5319" y="3591"/>
              <a:ext cx="34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6156" name="Rectangle 305"/>
            <p:cNvSpPr>
              <a:spLocks noChangeArrowheads="1"/>
            </p:cNvSpPr>
            <p:nvPr/>
          </p:nvSpPr>
          <p:spPr bwMode="auto">
            <a:xfrm>
              <a:off x="5029" y="3591"/>
              <a:ext cx="29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6157" name="Rectangle 306"/>
            <p:cNvSpPr>
              <a:spLocks noChangeArrowheads="1"/>
            </p:cNvSpPr>
            <p:nvPr/>
          </p:nvSpPr>
          <p:spPr bwMode="auto">
            <a:xfrm>
              <a:off x="4626" y="3591"/>
              <a:ext cx="403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wait</a:t>
              </a:r>
            </a:p>
          </p:txBody>
        </p:sp>
        <p:sp>
          <p:nvSpPr>
            <p:cNvPr id="6158" name="Rectangle 307"/>
            <p:cNvSpPr>
              <a:spLocks noChangeArrowheads="1"/>
            </p:cNvSpPr>
            <p:nvPr/>
          </p:nvSpPr>
          <p:spPr bwMode="auto">
            <a:xfrm>
              <a:off x="4346" y="3591"/>
              <a:ext cx="28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159" name="Rectangle 308"/>
            <p:cNvSpPr>
              <a:spLocks noChangeArrowheads="1"/>
            </p:cNvSpPr>
            <p:nvPr/>
          </p:nvSpPr>
          <p:spPr bwMode="auto">
            <a:xfrm>
              <a:off x="4065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160" name="Rectangle 309"/>
            <p:cNvSpPr>
              <a:spLocks noChangeArrowheads="1"/>
            </p:cNvSpPr>
            <p:nvPr/>
          </p:nvSpPr>
          <p:spPr bwMode="auto">
            <a:xfrm>
              <a:off x="3786" y="3591"/>
              <a:ext cx="279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161" name="Rectangle 310"/>
            <p:cNvSpPr>
              <a:spLocks noChangeArrowheads="1"/>
            </p:cNvSpPr>
            <p:nvPr/>
          </p:nvSpPr>
          <p:spPr bwMode="auto">
            <a:xfrm>
              <a:off x="3505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9</a:t>
              </a:r>
            </a:p>
          </p:txBody>
        </p:sp>
        <p:sp>
          <p:nvSpPr>
            <p:cNvPr id="6162" name="Rectangle 311"/>
            <p:cNvSpPr>
              <a:spLocks noChangeArrowheads="1"/>
            </p:cNvSpPr>
            <p:nvPr/>
          </p:nvSpPr>
          <p:spPr bwMode="auto">
            <a:xfrm>
              <a:off x="3150" y="3591"/>
              <a:ext cx="35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163" name="Rectangle 312"/>
            <p:cNvSpPr>
              <a:spLocks noChangeArrowheads="1"/>
            </p:cNvSpPr>
            <p:nvPr/>
          </p:nvSpPr>
          <p:spPr bwMode="auto">
            <a:xfrm>
              <a:off x="2855" y="3591"/>
              <a:ext cx="29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164" name="Rectangle 313"/>
            <p:cNvSpPr>
              <a:spLocks noChangeArrowheads="1"/>
            </p:cNvSpPr>
            <p:nvPr/>
          </p:nvSpPr>
          <p:spPr bwMode="auto">
            <a:xfrm>
              <a:off x="2559" y="3591"/>
              <a:ext cx="296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f</a:t>
              </a:r>
            </a:p>
          </p:txBody>
        </p:sp>
        <p:sp>
          <p:nvSpPr>
            <p:cNvPr id="6165" name="Rectangle 314"/>
            <p:cNvSpPr>
              <a:spLocks noChangeArrowheads="1"/>
            </p:cNvSpPr>
            <p:nvPr/>
          </p:nvSpPr>
          <p:spPr bwMode="auto">
            <a:xfrm>
              <a:off x="2103" y="3591"/>
              <a:ext cx="16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6166" name="Rectangle 315"/>
            <p:cNvSpPr>
              <a:spLocks noChangeArrowheads="1"/>
            </p:cNvSpPr>
            <p:nvPr/>
          </p:nvSpPr>
          <p:spPr bwMode="auto">
            <a:xfrm>
              <a:off x="1822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6167" name="Rectangle 316"/>
            <p:cNvSpPr>
              <a:spLocks noChangeArrowheads="1"/>
            </p:cNvSpPr>
            <p:nvPr/>
          </p:nvSpPr>
          <p:spPr bwMode="auto">
            <a:xfrm>
              <a:off x="5319" y="3179"/>
              <a:ext cx="34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6168" name="Rectangle 317"/>
            <p:cNvSpPr>
              <a:spLocks noChangeArrowheads="1"/>
            </p:cNvSpPr>
            <p:nvPr/>
          </p:nvSpPr>
          <p:spPr bwMode="auto">
            <a:xfrm>
              <a:off x="5029" y="3179"/>
              <a:ext cx="29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6169" name="Rectangle 318"/>
            <p:cNvSpPr>
              <a:spLocks noChangeArrowheads="1"/>
            </p:cNvSpPr>
            <p:nvPr/>
          </p:nvSpPr>
          <p:spPr bwMode="auto">
            <a:xfrm>
              <a:off x="4626" y="3179"/>
              <a:ext cx="403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wait</a:t>
              </a:r>
            </a:p>
          </p:txBody>
        </p:sp>
        <p:sp>
          <p:nvSpPr>
            <p:cNvPr id="6170" name="Rectangle 319"/>
            <p:cNvSpPr>
              <a:spLocks noChangeArrowheads="1"/>
            </p:cNvSpPr>
            <p:nvPr/>
          </p:nvSpPr>
          <p:spPr bwMode="auto">
            <a:xfrm>
              <a:off x="4346" y="3179"/>
              <a:ext cx="28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171" name="Rectangle 320"/>
            <p:cNvSpPr>
              <a:spLocks noChangeArrowheads="1"/>
            </p:cNvSpPr>
            <p:nvPr/>
          </p:nvSpPr>
          <p:spPr bwMode="auto">
            <a:xfrm>
              <a:off x="4065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172" name="Rectangle 321"/>
            <p:cNvSpPr>
              <a:spLocks noChangeArrowheads="1"/>
            </p:cNvSpPr>
            <p:nvPr/>
          </p:nvSpPr>
          <p:spPr bwMode="auto">
            <a:xfrm>
              <a:off x="3786" y="3179"/>
              <a:ext cx="279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6173" name="Rectangle 322"/>
            <p:cNvSpPr>
              <a:spLocks noChangeArrowheads="1"/>
            </p:cNvSpPr>
            <p:nvPr/>
          </p:nvSpPr>
          <p:spPr bwMode="auto">
            <a:xfrm>
              <a:off x="3505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6</a:t>
              </a:r>
            </a:p>
          </p:txBody>
        </p:sp>
        <p:sp>
          <p:nvSpPr>
            <p:cNvPr id="6174" name="Rectangle 323"/>
            <p:cNvSpPr>
              <a:spLocks noChangeArrowheads="1"/>
            </p:cNvSpPr>
            <p:nvPr/>
          </p:nvSpPr>
          <p:spPr bwMode="auto">
            <a:xfrm>
              <a:off x="3150" y="3179"/>
              <a:ext cx="35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6175" name="Rectangle 324"/>
            <p:cNvSpPr>
              <a:spLocks noChangeArrowheads="1"/>
            </p:cNvSpPr>
            <p:nvPr/>
          </p:nvSpPr>
          <p:spPr bwMode="auto">
            <a:xfrm>
              <a:off x="2855" y="3179"/>
              <a:ext cx="29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176" name="Rectangle 325"/>
            <p:cNvSpPr>
              <a:spLocks noChangeArrowheads="1"/>
            </p:cNvSpPr>
            <p:nvPr/>
          </p:nvSpPr>
          <p:spPr bwMode="auto">
            <a:xfrm>
              <a:off x="2559" y="3179"/>
              <a:ext cx="296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e</a:t>
              </a:r>
            </a:p>
          </p:txBody>
        </p:sp>
        <p:sp>
          <p:nvSpPr>
            <p:cNvPr id="6177" name="Rectangle 326"/>
            <p:cNvSpPr>
              <a:spLocks noChangeArrowheads="1"/>
            </p:cNvSpPr>
            <p:nvPr/>
          </p:nvSpPr>
          <p:spPr bwMode="auto">
            <a:xfrm>
              <a:off x="2103" y="3179"/>
              <a:ext cx="16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6178" name="Rectangle 327"/>
            <p:cNvSpPr>
              <a:spLocks noChangeArrowheads="1"/>
            </p:cNvSpPr>
            <p:nvPr/>
          </p:nvSpPr>
          <p:spPr bwMode="auto">
            <a:xfrm>
              <a:off x="1822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6179" name="Rectangle 328"/>
            <p:cNvSpPr>
              <a:spLocks noChangeArrowheads="1"/>
            </p:cNvSpPr>
            <p:nvPr/>
          </p:nvSpPr>
          <p:spPr bwMode="auto">
            <a:xfrm>
              <a:off x="1263" y="3179"/>
              <a:ext cx="162" cy="8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6180" name="Rectangle 329"/>
            <p:cNvSpPr>
              <a:spLocks noChangeArrowheads="1"/>
            </p:cNvSpPr>
            <p:nvPr/>
          </p:nvSpPr>
          <p:spPr bwMode="auto">
            <a:xfrm>
              <a:off x="5319" y="2741"/>
              <a:ext cx="34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6181" name="Rectangle 330"/>
            <p:cNvSpPr>
              <a:spLocks noChangeArrowheads="1"/>
            </p:cNvSpPr>
            <p:nvPr/>
          </p:nvSpPr>
          <p:spPr bwMode="auto">
            <a:xfrm>
              <a:off x="5029" y="2741"/>
              <a:ext cx="29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6182" name="Rectangle 331"/>
            <p:cNvSpPr>
              <a:spLocks noChangeArrowheads="1"/>
            </p:cNvSpPr>
            <p:nvPr/>
          </p:nvSpPr>
          <p:spPr bwMode="auto">
            <a:xfrm>
              <a:off x="4626" y="2741"/>
              <a:ext cx="403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wait</a:t>
              </a:r>
            </a:p>
          </p:txBody>
        </p:sp>
        <p:sp>
          <p:nvSpPr>
            <p:cNvPr id="6183" name="Rectangle 332"/>
            <p:cNvSpPr>
              <a:spLocks noChangeArrowheads="1"/>
            </p:cNvSpPr>
            <p:nvPr/>
          </p:nvSpPr>
          <p:spPr bwMode="auto">
            <a:xfrm>
              <a:off x="4346" y="2741"/>
              <a:ext cx="28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184" name="Rectangle 333"/>
            <p:cNvSpPr>
              <a:spLocks noChangeArrowheads="1"/>
            </p:cNvSpPr>
            <p:nvPr/>
          </p:nvSpPr>
          <p:spPr bwMode="auto">
            <a:xfrm>
              <a:off x="4065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6185" name="Rectangle 334"/>
            <p:cNvSpPr>
              <a:spLocks noChangeArrowheads="1"/>
            </p:cNvSpPr>
            <p:nvPr/>
          </p:nvSpPr>
          <p:spPr bwMode="auto">
            <a:xfrm>
              <a:off x="3786" y="2741"/>
              <a:ext cx="279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186" name="Rectangle 335"/>
            <p:cNvSpPr>
              <a:spLocks noChangeArrowheads="1"/>
            </p:cNvSpPr>
            <p:nvPr/>
          </p:nvSpPr>
          <p:spPr bwMode="auto">
            <a:xfrm>
              <a:off x="3505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187" name="Rectangle 336"/>
            <p:cNvSpPr>
              <a:spLocks noChangeArrowheads="1"/>
            </p:cNvSpPr>
            <p:nvPr/>
          </p:nvSpPr>
          <p:spPr bwMode="auto">
            <a:xfrm>
              <a:off x="3150" y="2741"/>
              <a:ext cx="35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4</a:t>
              </a:r>
            </a:p>
          </p:txBody>
        </p:sp>
        <p:sp>
          <p:nvSpPr>
            <p:cNvPr id="6188" name="Rectangle 337"/>
            <p:cNvSpPr>
              <a:spLocks noChangeArrowheads="1"/>
            </p:cNvSpPr>
            <p:nvPr/>
          </p:nvSpPr>
          <p:spPr bwMode="auto">
            <a:xfrm>
              <a:off x="2855" y="2741"/>
              <a:ext cx="29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189" name="Rectangle 338"/>
            <p:cNvSpPr>
              <a:spLocks noChangeArrowheads="1"/>
            </p:cNvSpPr>
            <p:nvPr/>
          </p:nvSpPr>
          <p:spPr bwMode="auto">
            <a:xfrm>
              <a:off x="2559" y="2741"/>
              <a:ext cx="296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d</a:t>
              </a:r>
            </a:p>
          </p:txBody>
        </p:sp>
        <p:sp>
          <p:nvSpPr>
            <p:cNvPr id="6190" name="Rectangle 339"/>
            <p:cNvSpPr>
              <a:spLocks noChangeArrowheads="1"/>
            </p:cNvSpPr>
            <p:nvPr/>
          </p:nvSpPr>
          <p:spPr bwMode="auto">
            <a:xfrm>
              <a:off x="2103" y="2741"/>
              <a:ext cx="16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6191" name="Rectangle 340"/>
            <p:cNvSpPr>
              <a:spLocks noChangeArrowheads="1"/>
            </p:cNvSpPr>
            <p:nvPr/>
          </p:nvSpPr>
          <p:spPr bwMode="auto">
            <a:xfrm>
              <a:off x="1822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6192" name="Rectangle 341"/>
            <p:cNvSpPr>
              <a:spLocks noChangeArrowheads="1"/>
            </p:cNvSpPr>
            <p:nvPr/>
          </p:nvSpPr>
          <p:spPr bwMode="auto">
            <a:xfrm>
              <a:off x="5319" y="2372"/>
              <a:ext cx="34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8</a:t>
              </a:r>
            </a:p>
          </p:txBody>
        </p:sp>
        <p:sp>
          <p:nvSpPr>
            <p:cNvPr id="6193" name="Rectangle 342"/>
            <p:cNvSpPr>
              <a:spLocks noChangeArrowheads="1"/>
            </p:cNvSpPr>
            <p:nvPr/>
          </p:nvSpPr>
          <p:spPr bwMode="auto">
            <a:xfrm>
              <a:off x="5029" y="2372"/>
              <a:ext cx="29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a</a:t>
              </a:r>
            </a:p>
          </p:txBody>
        </p:sp>
        <p:sp>
          <p:nvSpPr>
            <p:cNvPr id="6194" name="Rectangle 343"/>
            <p:cNvSpPr>
              <a:spLocks noChangeArrowheads="1"/>
            </p:cNvSpPr>
            <p:nvPr/>
          </p:nvSpPr>
          <p:spPr bwMode="auto">
            <a:xfrm>
              <a:off x="4626" y="2372"/>
              <a:ext cx="403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yes</a:t>
              </a:r>
            </a:p>
          </p:txBody>
        </p:sp>
        <p:sp>
          <p:nvSpPr>
            <p:cNvPr id="6195" name="Rectangle 344"/>
            <p:cNvSpPr>
              <a:spLocks noChangeArrowheads="1"/>
            </p:cNvSpPr>
            <p:nvPr/>
          </p:nvSpPr>
          <p:spPr bwMode="auto">
            <a:xfrm>
              <a:off x="4346" y="2372"/>
              <a:ext cx="28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9</a:t>
              </a:r>
            </a:p>
          </p:txBody>
        </p:sp>
        <p:sp>
          <p:nvSpPr>
            <p:cNvPr id="6196" name="Rectangle 345"/>
            <p:cNvSpPr>
              <a:spLocks noChangeArrowheads="1"/>
            </p:cNvSpPr>
            <p:nvPr/>
          </p:nvSpPr>
          <p:spPr bwMode="auto">
            <a:xfrm>
              <a:off x="4065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6</a:t>
              </a:r>
            </a:p>
          </p:txBody>
        </p:sp>
        <p:sp>
          <p:nvSpPr>
            <p:cNvPr id="6197" name="Rectangle 346"/>
            <p:cNvSpPr>
              <a:spLocks noChangeArrowheads="1"/>
            </p:cNvSpPr>
            <p:nvPr/>
          </p:nvSpPr>
          <p:spPr bwMode="auto">
            <a:xfrm>
              <a:off x="3786" y="2372"/>
              <a:ext cx="279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198" name="Rectangle 347"/>
            <p:cNvSpPr>
              <a:spLocks noChangeArrowheads="1"/>
            </p:cNvSpPr>
            <p:nvPr/>
          </p:nvSpPr>
          <p:spPr bwMode="auto">
            <a:xfrm>
              <a:off x="3505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199" name="Rectangle 348"/>
            <p:cNvSpPr>
              <a:spLocks noChangeArrowheads="1"/>
            </p:cNvSpPr>
            <p:nvPr/>
          </p:nvSpPr>
          <p:spPr bwMode="auto">
            <a:xfrm>
              <a:off x="3150" y="2372"/>
              <a:ext cx="35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7</a:t>
              </a:r>
            </a:p>
          </p:txBody>
        </p:sp>
        <p:sp>
          <p:nvSpPr>
            <p:cNvPr id="6200" name="Rectangle 349"/>
            <p:cNvSpPr>
              <a:spLocks noChangeArrowheads="1"/>
            </p:cNvSpPr>
            <p:nvPr/>
          </p:nvSpPr>
          <p:spPr bwMode="auto">
            <a:xfrm>
              <a:off x="2855" y="2372"/>
              <a:ext cx="29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8 </a:t>
              </a:r>
            </a:p>
          </p:txBody>
        </p:sp>
        <p:sp>
          <p:nvSpPr>
            <p:cNvPr id="6201" name="Rectangle 350"/>
            <p:cNvSpPr>
              <a:spLocks noChangeArrowheads="1"/>
            </p:cNvSpPr>
            <p:nvPr/>
          </p:nvSpPr>
          <p:spPr bwMode="auto">
            <a:xfrm>
              <a:off x="2559" y="2372"/>
              <a:ext cx="296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c</a:t>
              </a:r>
            </a:p>
          </p:txBody>
        </p:sp>
        <p:sp>
          <p:nvSpPr>
            <p:cNvPr id="6202" name="Rectangle 351"/>
            <p:cNvSpPr>
              <a:spLocks noChangeArrowheads="1"/>
            </p:cNvSpPr>
            <p:nvPr/>
          </p:nvSpPr>
          <p:spPr bwMode="auto">
            <a:xfrm>
              <a:off x="2103" y="2372"/>
              <a:ext cx="16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6203" name="Rectangle 352"/>
            <p:cNvSpPr>
              <a:spLocks noChangeArrowheads="1"/>
            </p:cNvSpPr>
            <p:nvPr/>
          </p:nvSpPr>
          <p:spPr bwMode="auto">
            <a:xfrm>
              <a:off x="1822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6204" name="Rectangle 353"/>
            <p:cNvSpPr>
              <a:spLocks noChangeArrowheads="1"/>
            </p:cNvSpPr>
            <p:nvPr/>
          </p:nvSpPr>
          <p:spPr bwMode="auto">
            <a:xfrm>
              <a:off x="5319" y="1977"/>
              <a:ext cx="34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6205" name="Rectangle 354"/>
            <p:cNvSpPr>
              <a:spLocks noChangeArrowheads="1"/>
            </p:cNvSpPr>
            <p:nvPr/>
          </p:nvSpPr>
          <p:spPr bwMode="auto">
            <a:xfrm>
              <a:off x="5029" y="1977"/>
              <a:ext cx="29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a</a:t>
              </a:r>
            </a:p>
          </p:txBody>
        </p:sp>
        <p:sp>
          <p:nvSpPr>
            <p:cNvPr id="6206" name="Rectangle 355"/>
            <p:cNvSpPr>
              <a:spLocks noChangeArrowheads="1"/>
            </p:cNvSpPr>
            <p:nvPr/>
          </p:nvSpPr>
          <p:spPr bwMode="auto">
            <a:xfrm>
              <a:off x="4626" y="1977"/>
              <a:ext cx="403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yes</a:t>
              </a:r>
            </a:p>
          </p:txBody>
        </p:sp>
        <p:sp>
          <p:nvSpPr>
            <p:cNvPr id="6207" name="Rectangle 356"/>
            <p:cNvSpPr>
              <a:spLocks noChangeArrowheads="1"/>
            </p:cNvSpPr>
            <p:nvPr/>
          </p:nvSpPr>
          <p:spPr bwMode="auto">
            <a:xfrm>
              <a:off x="4346" y="1977"/>
              <a:ext cx="28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208" name="Rectangle 357"/>
            <p:cNvSpPr>
              <a:spLocks noChangeArrowheads="1"/>
            </p:cNvSpPr>
            <p:nvPr/>
          </p:nvSpPr>
          <p:spPr bwMode="auto">
            <a:xfrm>
              <a:off x="4065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6209" name="Rectangle 358"/>
            <p:cNvSpPr>
              <a:spLocks noChangeArrowheads="1"/>
            </p:cNvSpPr>
            <p:nvPr/>
          </p:nvSpPr>
          <p:spPr bwMode="auto">
            <a:xfrm>
              <a:off x="3786" y="1977"/>
              <a:ext cx="279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4</a:t>
              </a:r>
            </a:p>
          </p:txBody>
        </p:sp>
        <p:sp>
          <p:nvSpPr>
            <p:cNvPr id="6210" name="Rectangle 359"/>
            <p:cNvSpPr>
              <a:spLocks noChangeArrowheads="1"/>
            </p:cNvSpPr>
            <p:nvPr/>
          </p:nvSpPr>
          <p:spPr bwMode="auto">
            <a:xfrm>
              <a:off x="3505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7</a:t>
              </a:r>
            </a:p>
          </p:txBody>
        </p:sp>
        <p:sp>
          <p:nvSpPr>
            <p:cNvPr id="6211" name="Rectangle 360"/>
            <p:cNvSpPr>
              <a:spLocks noChangeArrowheads="1"/>
            </p:cNvSpPr>
            <p:nvPr/>
          </p:nvSpPr>
          <p:spPr bwMode="auto">
            <a:xfrm>
              <a:off x="3150" y="1977"/>
              <a:ext cx="35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212" name="Rectangle 361"/>
            <p:cNvSpPr>
              <a:spLocks noChangeArrowheads="1"/>
            </p:cNvSpPr>
            <p:nvPr/>
          </p:nvSpPr>
          <p:spPr bwMode="auto">
            <a:xfrm>
              <a:off x="2855" y="1977"/>
              <a:ext cx="29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6213" name="Rectangle 362"/>
            <p:cNvSpPr>
              <a:spLocks noChangeArrowheads="1"/>
            </p:cNvSpPr>
            <p:nvPr/>
          </p:nvSpPr>
          <p:spPr bwMode="auto">
            <a:xfrm>
              <a:off x="2559" y="1977"/>
              <a:ext cx="296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b</a:t>
              </a:r>
            </a:p>
          </p:txBody>
        </p:sp>
        <p:sp>
          <p:nvSpPr>
            <p:cNvPr id="6214" name="Rectangle 363"/>
            <p:cNvSpPr>
              <a:spLocks noChangeArrowheads="1"/>
            </p:cNvSpPr>
            <p:nvPr/>
          </p:nvSpPr>
          <p:spPr bwMode="auto">
            <a:xfrm>
              <a:off x="2103" y="1977"/>
              <a:ext cx="16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6215" name="Rectangle 364"/>
            <p:cNvSpPr>
              <a:spLocks noChangeArrowheads="1"/>
            </p:cNvSpPr>
            <p:nvPr/>
          </p:nvSpPr>
          <p:spPr bwMode="auto">
            <a:xfrm>
              <a:off x="1822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6216" name="Rectangle 365"/>
            <p:cNvSpPr>
              <a:spLocks noChangeArrowheads="1"/>
            </p:cNvSpPr>
            <p:nvPr/>
          </p:nvSpPr>
          <p:spPr bwMode="auto">
            <a:xfrm>
              <a:off x="5319" y="1592"/>
              <a:ext cx="34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6217" name="Rectangle 366"/>
            <p:cNvSpPr>
              <a:spLocks noChangeArrowheads="1"/>
            </p:cNvSpPr>
            <p:nvPr/>
          </p:nvSpPr>
          <p:spPr bwMode="auto">
            <a:xfrm>
              <a:off x="5029" y="1592"/>
              <a:ext cx="29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6218" name="Rectangle 367"/>
            <p:cNvSpPr>
              <a:spLocks noChangeArrowheads="1"/>
            </p:cNvSpPr>
            <p:nvPr/>
          </p:nvSpPr>
          <p:spPr bwMode="auto">
            <a:xfrm>
              <a:off x="4608" y="1584"/>
              <a:ext cx="403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no</a:t>
              </a:r>
            </a:p>
          </p:txBody>
        </p:sp>
        <p:sp>
          <p:nvSpPr>
            <p:cNvPr id="6219" name="Rectangle 368"/>
            <p:cNvSpPr>
              <a:spLocks noChangeArrowheads="1"/>
            </p:cNvSpPr>
            <p:nvPr/>
          </p:nvSpPr>
          <p:spPr bwMode="auto">
            <a:xfrm>
              <a:off x="4346" y="1592"/>
              <a:ext cx="28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220" name="Rectangle 369"/>
            <p:cNvSpPr>
              <a:spLocks noChangeArrowheads="1"/>
            </p:cNvSpPr>
            <p:nvPr/>
          </p:nvSpPr>
          <p:spPr bwMode="auto">
            <a:xfrm>
              <a:off x="4065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221" name="Rectangle 370"/>
            <p:cNvSpPr>
              <a:spLocks noChangeArrowheads="1"/>
            </p:cNvSpPr>
            <p:nvPr/>
          </p:nvSpPr>
          <p:spPr bwMode="auto">
            <a:xfrm>
              <a:off x="3786" y="1592"/>
              <a:ext cx="279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222" name="Rectangle 371"/>
            <p:cNvSpPr>
              <a:spLocks noChangeArrowheads="1"/>
            </p:cNvSpPr>
            <p:nvPr/>
          </p:nvSpPr>
          <p:spPr bwMode="auto">
            <a:xfrm>
              <a:off x="3505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8</a:t>
              </a:r>
            </a:p>
          </p:txBody>
        </p:sp>
        <p:sp>
          <p:nvSpPr>
            <p:cNvPr id="6223" name="Rectangle 372"/>
            <p:cNvSpPr>
              <a:spLocks noChangeArrowheads="1"/>
            </p:cNvSpPr>
            <p:nvPr/>
          </p:nvSpPr>
          <p:spPr bwMode="auto">
            <a:xfrm>
              <a:off x="3150" y="1592"/>
              <a:ext cx="35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6224" name="Rectangle 373"/>
            <p:cNvSpPr>
              <a:spLocks noChangeArrowheads="1"/>
            </p:cNvSpPr>
            <p:nvPr/>
          </p:nvSpPr>
          <p:spPr bwMode="auto">
            <a:xfrm>
              <a:off x="2855" y="1592"/>
              <a:ext cx="29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225" name="Rectangle 374"/>
            <p:cNvSpPr>
              <a:spLocks noChangeArrowheads="1"/>
            </p:cNvSpPr>
            <p:nvPr/>
          </p:nvSpPr>
          <p:spPr bwMode="auto">
            <a:xfrm>
              <a:off x="2559" y="1592"/>
              <a:ext cx="296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a</a:t>
              </a:r>
            </a:p>
          </p:txBody>
        </p:sp>
        <p:sp>
          <p:nvSpPr>
            <p:cNvPr id="6226" name="Rectangle 375"/>
            <p:cNvSpPr>
              <a:spLocks noChangeArrowheads="1"/>
            </p:cNvSpPr>
            <p:nvPr/>
          </p:nvSpPr>
          <p:spPr bwMode="auto">
            <a:xfrm>
              <a:off x="2263" y="1592"/>
              <a:ext cx="296" cy="2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6227" name="Rectangle 376"/>
            <p:cNvSpPr>
              <a:spLocks noChangeArrowheads="1"/>
            </p:cNvSpPr>
            <p:nvPr/>
          </p:nvSpPr>
          <p:spPr bwMode="auto">
            <a:xfrm>
              <a:off x="2103" y="1592"/>
              <a:ext cx="16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6228" name="Rectangle 377"/>
            <p:cNvSpPr>
              <a:spLocks noChangeArrowheads="1"/>
            </p:cNvSpPr>
            <p:nvPr/>
          </p:nvSpPr>
          <p:spPr bwMode="auto">
            <a:xfrm>
              <a:off x="1822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6229" name="Rectangle 378"/>
            <p:cNvSpPr>
              <a:spLocks noChangeArrowheads="1"/>
            </p:cNvSpPr>
            <p:nvPr/>
          </p:nvSpPr>
          <p:spPr bwMode="auto">
            <a:xfrm>
              <a:off x="1425" y="1592"/>
              <a:ext cx="397" cy="2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6230" name="Line 379"/>
            <p:cNvSpPr>
              <a:spLocks noChangeShapeType="1"/>
            </p:cNvSpPr>
            <p:nvPr/>
          </p:nvSpPr>
          <p:spPr bwMode="auto">
            <a:xfrm>
              <a:off x="686" y="2741"/>
              <a:ext cx="7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31" name="Line 380"/>
            <p:cNvSpPr>
              <a:spLocks noChangeShapeType="1"/>
            </p:cNvSpPr>
            <p:nvPr/>
          </p:nvSpPr>
          <p:spPr bwMode="auto">
            <a:xfrm>
              <a:off x="686" y="3179"/>
              <a:ext cx="7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32" name="Line 381"/>
            <p:cNvSpPr>
              <a:spLocks noChangeShapeType="1"/>
            </p:cNvSpPr>
            <p:nvPr/>
          </p:nvSpPr>
          <p:spPr bwMode="auto">
            <a:xfrm>
              <a:off x="686" y="3591"/>
              <a:ext cx="5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33" name="Line 382"/>
            <p:cNvSpPr>
              <a:spLocks noChangeShapeType="1"/>
            </p:cNvSpPr>
            <p:nvPr/>
          </p:nvSpPr>
          <p:spPr bwMode="auto">
            <a:xfrm>
              <a:off x="686" y="3984"/>
              <a:ext cx="5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34" name="Line 383"/>
            <p:cNvSpPr>
              <a:spLocks noChangeShapeType="1"/>
            </p:cNvSpPr>
            <p:nvPr/>
          </p:nvSpPr>
          <p:spPr bwMode="auto">
            <a:xfrm>
              <a:off x="1822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35" name="Line 384"/>
            <p:cNvSpPr>
              <a:spLocks noChangeShapeType="1"/>
            </p:cNvSpPr>
            <p:nvPr/>
          </p:nvSpPr>
          <p:spPr bwMode="auto">
            <a:xfrm>
              <a:off x="2103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36" name="Line 385"/>
            <p:cNvSpPr>
              <a:spLocks noChangeShapeType="1"/>
            </p:cNvSpPr>
            <p:nvPr/>
          </p:nvSpPr>
          <p:spPr bwMode="auto">
            <a:xfrm>
              <a:off x="2263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37" name="Line 386"/>
            <p:cNvSpPr>
              <a:spLocks noChangeShapeType="1"/>
            </p:cNvSpPr>
            <p:nvPr/>
          </p:nvSpPr>
          <p:spPr bwMode="auto">
            <a:xfrm>
              <a:off x="255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38" name="Line 387"/>
            <p:cNvSpPr>
              <a:spLocks noChangeShapeType="1"/>
            </p:cNvSpPr>
            <p:nvPr/>
          </p:nvSpPr>
          <p:spPr bwMode="auto">
            <a:xfrm>
              <a:off x="2855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39" name="Line 388"/>
            <p:cNvSpPr>
              <a:spLocks noChangeShapeType="1"/>
            </p:cNvSpPr>
            <p:nvPr/>
          </p:nvSpPr>
          <p:spPr bwMode="auto">
            <a:xfrm>
              <a:off x="3150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0" name="Line 389"/>
            <p:cNvSpPr>
              <a:spLocks noChangeShapeType="1"/>
            </p:cNvSpPr>
            <p:nvPr/>
          </p:nvSpPr>
          <p:spPr bwMode="auto">
            <a:xfrm>
              <a:off x="3505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Line 390"/>
            <p:cNvSpPr>
              <a:spLocks noChangeShapeType="1"/>
            </p:cNvSpPr>
            <p:nvPr/>
          </p:nvSpPr>
          <p:spPr bwMode="auto">
            <a:xfrm>
              <a:off x="378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2" name="Line 391"/>
            <p:cNvSpPr>
              <a:spLocks noChangeShapeType="1"/>
            </p:cNvSpPr>
            <p:nvPr/>
          </p:nvSpPr>
          <p:spPr bwMode="auto">
            <a:xfrm>
              <a:off x="4065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3" name="Line 392"/>
            <p:cNvSpPr>
              <a:spLocks noChangeShapeType="1"/>
            </p:cNvSpPr>
            <p:nvPr/>
          </p:nvSpPr>
          <p:spPr bwMode="auto">
            <a:xfrm>
              <a:off x="434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4" name="Line 393"/>
            <p:cNvSpPr>
              <a:spLocks noChangeShapeType="1"/>
            </p:cNvSpPr>
            <p:nvPr/>
          </p:nvSpPr>
          <p:spPr bwMode="auto">
            <a:xfrm>
              <a:off x="462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5" name="Line 394"/>
            <p:cNvSpPr>
              <a:spLocks noChangeShapeType="1"/>
            </p:cNvSpPr>
            <p:nvPr/>
          </p:nvSpPr>
          <p:spPr bwMode="auto">
            <a:xfrm>
              <a:off x="502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6" name="Line 395"/>
            <p:cNvSpPr>
              <a:spLocks noChangeShapeType="1"/>
            </p:cNvSpPr>
            <p:nvPr/>
          </p:nvSpPr>
          <p:spPr bwMode="auto">
            <a:xfrm>
              <a:off x="531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7" name="Line 396"/>
            <p:cNvSpPr>
              <a:spLocks noChangeShapeType="1"/>
            </p:cNvSpPr>
            <p:nvPr/>
          </p:nvSpPr>
          <p:spPr bwMode="auto">
            <a:xfrm>
              <a:off x="5664" y="1592"/>
              <a:ext cx="0" cy="23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8" name="Line 397"/>
            <p:cNvSpPr>
              <a:spLocks noChangeShapeType="1"/>
            </p:cNvSpPr>
            <p:nvPr/>
          </p:nvSpPr>
          <p:spPr bwMode="auto">
            <a:xfrm>
              <a:off x="2559" y="1592"/>
              <a:ext cx="31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9" name="Line 398"/>
            <p:cNvSpPr>
              <a:spLocks noChangeShapeType="1"/>
            </p:cNvSpPr>
            <p:nvPr/>
          </p:nvSpPr>
          <p:spPr bwMode="auto">
            <a:xfrm>
              <a:off x="2559" y="1977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0" name="Line 399"/>
            <p:cNvSpPr>
              <a:spLocks noChangeShapeType="1"/>
            </p:cNvSpPr>
            <p:nvPr/>
          </p:nvSpPr>
          <p:spPr bwMode="auto">
            <a:xfrm>
              <a:off x="2559" y="2372"/>
              <a:ext cx="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1" name="Line 400"/>
            <p:cNvSpPr>
              <a:spLocks noChangeShapeType="1"/>
            </p:cNvSpPr>
            <p:nvPr/>
          </p:nvSpPr>
          <p:spPr bwMode="auto">
            <a:xfrm>
              <a:off x="2559" y="2741"/>
              <a:ext cx="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2" name="Line 401"/>
            <p:cNvSpPr>
              <a:spLocks noChangeShapeType="1"/>
            </p:cNvSpPr>
            <p:nvPr/>
          </p:nvSpPr>
          <p:spPr bwMode="auto">
            <a:xfrm>
              <a:off x="2559" y="3179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3" name="Line 402"/>
            <p:cNvSpPr>
              <a:spLocks noChangeShapeType="1"/>
            </p:cNvSpPr>
            <p:nvPr/>
          </p:nvSpPr>
          <p:spPr bwMode="auto">
            <a:xfrm>
              <a:off x="2559" y="3591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4" name="Line 403"/>
            <p:cNvSpPr>
              <a:spLocks noChangeShapeType="1"/>
            </p:cNvSpPr>
            <p:nvPr/>
          </p:nvSpPr>
          <p:spPr bwMode="auto">
            <a:xfrm>
              <a:off x="2559" y="3984"/>
              <a:ext cx="31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5" name="Line 404"/>
            <p:cNvSpPr>
              <a:spLocks noChangeShapeType="1"/>
            </p:cNvSpPr>
            <p:nvPr/>
          </p:nvSpPr>
          <p:spPr bwMode="auto">
            <a:xfrm>
              <a:off x="1822" y="1592"/>
              <a:ext cx="4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6" name="Line 405"/>
            <p:cNvSpPr>
              <a:spLocks noChangeShapeType="1"/>
            </p:cNvSpPr>
            <p:nvPr/>
          </p:nvSpPr>
          <p:spPr bwMode="auto">
            <a:xfrm>
              <a:off x="1822" y="1977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7" name="Line 406"/>
            <p:cNvSpPr>
              <a:spLocks noChangeShapeType="1"/>
            </p:cNvSpPr>
            <p:nvPr/>
          </p:nvSpPr>
          <p:spPr bwMode="auto">
            <a:xfrm>
              <a:off x="1822" y="2372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8" name="Line 407"/>
            <p:cNvSpPr>
              <a:spLocks noChangeShapeType="1"/>
            </p:cNvSpPr>
            <p:nvPr/>
          </p:nvSpPr>
          <p:spPr bwMode="auto">
            <a:xfrm>
              <a:off x="1822" y="2741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9" name="Line 408"/>
            <p:cNvSpPr>
              <a:spLocks noChangeShapeType="1"/>
            </p:cNvSpPr>
            <p:nvPr/>
          </p:nvSpPr>
          <p:spPr bwMode="auto">
            <a:xfrm>
              <a:off x="1822" y="3179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60" name="Line 409"/>
            <p:cNvSpPr>
              <a:spLocks noChangeShapeType="1"/>
            </p:cNvSpPr>
            <p:nvPr/>
          </p:nvSpPr>
          <p:spPr bwMode="auto">
            <a:xfrm>
              <a:off x="1822" y="3591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61" name="Line 410"/>
            <p:cNvSpPr>
              <a:spLocks noChangeShapeType="1"/>
            </p:cNvSpPr>
            <p:nvPr/>
          </p:nvSpPr>
          <p:spPr bwMode="auto">
            <a:xfrm>
              <a:off x="1822" y="3984"/>
              <a:ext cx="4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62" name="Line 411"/>
            <p:cNvSpPr>
              <a:spLocks noChangeShapeType="1"/>
            </p:cNvSpPr>
            <p:nvPr/>
          </p:nvSpPr>
          <p:spPr bwMode="auto">
            <a:xfrm>
              <a:off x="1263" y="3179"/>
              <a:ext cx="0" cy="8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63" name="Line 412"/>
            <p:cNvSpPr>
              <a:spLocks noChangeShapeType="1"/>
            </p:cNvSpPr>
            <p:nvPr/>
          </p:nvSpPr>
          <p:spPr bwMode="auto">
            <a:xfrm>
              <a:off x="1425" y="2741"/>
              <a:ext cx="0" cy="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64" name="Line 413"/>
            <p:cNvSpPr>
              <a:spLocks noChangeShapeType="1"/>
            </p:cNvSpPr>
            <p:nvPr/>
          </p:nvSpPr>
          <p:spPr bwMode="auto">
            <a:xfrm>
              <a:off x="686" y="2741"/>
              <a:ext cx="0" cy="124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65" name="Line 414"/>
            <p:cNvSpPr>
              <a:spLocks noChangeShapeType="1"/>
            </p:cNvSpPr>
            <p:nvPr/>
          </p:nvSpPr>
          <p:spPr bwMode="auto">
            <a:xfrm>
              <a:off x="2855" y="2372"/>
              <a:ext cx="65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66" name="Line 415"/>
            <p:cNvSpPr>
              <a:spLocks noChangeShapeType="1"/>
            </p:cNvSpPr>
            <p:nvPr/>
          </p:nvSpPr>
          <p:spPr bwMode="auto">
            <a:xfrm>
              <a:off x="2855" y="2741"/>
              <a:ext cx="65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67" name="Line 416"/>
            <p:cNvSpPr>
              <a:spLocks noChangeShapeType="1"/>
            </p:cNvSpPr>
            <p:nvPr/>
          </p:nvSpPr>
          <p:spPr bwMode="auto">
            <a:xfrm>
              <a:off x="2855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68" name="Line 417"/>
            <p:cNvSpPr>
              <a:spLocks noChangeShapeType="1"/>
            </p:cNvSpPr>
            <p:nvPr/>
          </p:nvSpPr>
          <p:spPr bwMode="auto">
            <a:xfrm>
              <a:off x="2855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69" name="Line 418"/>
            <p:cNvSpPr>
              <a:spLocks noChangeShapeType="1"/>
            </p:cNvSpPr>
            <p:nvPr/>
          </p:nvSpPr>
          <p:spPr bwMode="auto">
            <a:xfrm>
              <a:off x="3150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0" name="Line 419"/>
            <p:cNvSpPr>
              <a:spLocks noChangeShapeType="1"/>
            </p:cNvSpPr>
            <p:nvPr/>
          </p:nvSpPr>
          <p:spPr bwMode="auto">
            <a:xfrm>
              <a:off x="3150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1" name="Line 420"/>
            <p:cNvSpPr>
              <a:spLocks noChangeShapeType="1"/>
            </p:cNvSpPr>
            <p:nvPr/>
          </p:nvSpPr>
          <p:spPr bwMode="auto">
            <a:xfrm>
              <a:off x="3505" y="2372"/>
              <a:ext cx="2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2" name="Line 421"/>
            <p:cNvSpPr>
              <a:spLocks noChangeShapeType="1"/>
            </p:cNvSpPr>
            <p:nvPr/>
          </p:nvSpPr>
          <p:spPr bwMode="auto">
            <a:xfrm>
              <a:off x="3505" y="2741"/>
              <a:ext cx="2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3" name="Line 422"/>
            <p:cNvSpPr>
              <a:spLocks noChangeShapeType="1"/>
            </p:cNvSpPr>
            <p:nvPr/>
          </p:nvSpPr>
          <p:spPr bwMode="auto">
            <a:xfrm>
              <a:off x="3505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4" name="Line 423"/>
            <p:cNvSpPr>
              <a:spLocks noChangeShapeType="1"/>
            </p:cNvSpPr>
            <p:nvPr/>
          </p:nvSpPr>
          <p:spPr bwMode="auto">
            <a:xfrm>
              <a:off x="3505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5" name="Line 424"/>
            <p:cNvSpPr>
              <a:spLocks noChangeShapeType="1"/>
            </p:cNvSpPr>
            <p:nvPr/>
          </p:nvSpPr>
          <p:spPr bwMode="auto">
            <a:xfrm>
              <a:off x="1393" y="3002"/>
              <a:ext cx="3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6" name="Line 425"/>
            <p:cNvSpPr>
              <a:spLocks noChangeShapeType="1"/>
            </p:cNvSpPr>
            <p:nvPr/>
          </p:nvSpPr>
          <p:spPr bwMode="auto">
            <a:xfrm>
              <a:off x="2263" y="1812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" name="Line 426"/>
            <p:cNvSpPr>
              <a:spLocks noChangeShapeType="1"/>
            </p:cNvSpPr>
            <p:nvPr/>
          </p:nvSpPr>
          <p:spPr bwMode="auto">
            <a:xfrm>
              <a:off x="2247" y="2178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8" name="Line 427"/>
            <p:cNvSpPr>
              <a:spLocks noChangeShapeType="1"/>
            </p:cNvSpPr>
            <p:nvPr/>
          </p:nvSpPr>
          <p:spPr bwMode="auto">
            <a:xfrm>
              <a:off x="2247" y="2562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9" name="Line 428"/>
            <p:cNvSpPr>
              <a:spLocks noChangeShapeType="1"/>
            </p:cNvSpPr>
            <p:nvPr/>
          </p:nvSpPr>
          <p:spPr bwMode="auto">
            <a:xfrm>
              <a:off x="2247" y="2947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80" name="Line 429"/>
            <p:cNvSpPr>
              <a:spLocks noChangeShapeType="1"/>
            </p:cNvSpPr>
            <p:nvPr/>
          </p:nvSpPr>
          <p:spPr bwMode="auto">
            <a:xfrm>
              <a:off x="2247" y="338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81" name="Line 430"/>
            <p:cNvSpPr>
              <a:spLocks noChangeShapeType="1"/>
            </p:cNvSpPr>
            <p:nvPr/>
          </p:nvSpPr>
          <p:spPr bwMode="auto">
            <a:xfrm>
              <a:off x="2247" y="3770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82" name="Text Box 431"/>
            <p:cNvSpPr txBox="1">
              <a:spLocks noChangeArrowheads="1"/>
            </p:cNvSpPr>
            <p:nvPr/>
          </p:nvSpPr>
          <p:spPr bwMode="auto">
            <a:xfrm rot="-5400000">
              <a:off x="1647" y="1135"/>
              <a:ext cx="581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PEs</a:t>
              </a:r>
            </a:p>
          </p:txBody>
        </p:sp>
        <p:sp>
          <p:nvSpPr>
            <p:cNvPr id="6283" name="Text Box 432"/>
            <p:cNvSpPr txBox="1">
              <a:spLocks noChangeArrowheads="1"/>
            </p:cNvSpPr>
            <p:nvPr/>
          </p:nvSpPr>
          <p:spPr bwMode="auto">
            <a:xfrm rot="-5400000">
              <a:off x="1919" y="1111"/>
              <a:ext cx="629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mask$</a:t>
              </a:r>
            </a:p>
          </p:txBody>
        </p:sp>
        <p:sp>
          <p:nvSpPr>
            <p:cNvPr id="6284" name="Text Box 433"/>
            <p:cNvSpPr txBox="1">
              <a:spLocks noChangeArrowheads="1"/>
            </p:cNvSpPr>
            <p:nvPr/>
          </p:nvSpPr>
          <p:spPr bwMode="auto">
            <a:xfrm rot="-5400000">
              <a:off x="2388" y="1087"/>
              <a:ext cx="6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node$</a:t>
              </a:r>
            </a:p>
          </p:txBody>
        </p:sp>
        <p:sp>
          <p:nvSpPr>
            <p:cNvPr id="6285" name="Text Box 434"/>
            <p:cNvSpPr txBox="1">
              <a:spLocks noChangeArrowheads="1"/>
            </p:cNvSpPr>
            <p:nvPr/>
          </p:nvSpPr>
          <p:spPr bwMode="auto">
            <a:xfrm rot="-5400000">
              <a:off x="2788" y="1240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a$</a:t>
              </a:r>
            </a:p>
          </p:txBody>
        </p:sp>
        <p:sp>
          <p:nvSpPr>
            <p:cNvPr id="6286" name="Text Box 435"/>
            <p:cNvSpPr txBox="1">
              <a:spLocks noChangeArrowheads="1"/>
            </p:cNvSpPr>
            <p:nvPr/>
          </p:nvSpPr>
          <p:spPr bwMode="auto">
            <a:xfrm rot="-5400000">
              <a:off x="3079" y="1224"/>
              <a:ext cx="41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b$</a:t>
              </a:r>
            </a:p>
          </p:txBody>
        </p:sp>
        <p:sp>
          <p:nvSpPr>
            <p:cNvPr id="6287" name="Text Box 436"/>
            <p:cNvSpPr txBox="1">
              <a:spLocks noChangeArrowheads="1"/>
            </p:cNvSpPr>
            <p:nvPr/>
          </p:nvSpPr>
          <p:spPr bwMode="auto">
            <a:xfrm rot="-5400000">
              <a:off x="4841" y="1100"/>
              <a:ext cx="70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parent$</a:t>
              </a:r>
            </a:p>
          </p:txBody>
        </p:sp>
        <p:sp>
          <p:nvSpPr>
            <p:cNvPr id="6288" name="Text Box 437"/>
            <p:cNvSpPr txBox="1">
              <a:spLocks noChangeArrowheads="1"/>
            </p:cNvSpPr>
            <p:nvPr/>
          </p:nvSpPr>
          <p:spPr bwMode="auto">
            <a:xfrm>
              <a:off x="210" y="3276"/>
              <a:ext cx="6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root</a:t>
              </a:r>
            </a:p>
          </p:txBody>
        </p:sp>
        <p:sp>
          <p:nvSpPr>
            <p:cNvPr id="6289" name="Text Box 438"/>
            <p:cNvSpPr txBox="1">
              <a:spLocks noChangeArrowheads="1"/>
            </p:cNvSpPr>
            <p:nvPr/>
          </p:nvSpPr>
          <p:spPr bwMode="auto">
            <a:xfrm rot="-5400000">
              <a:off x="3369" y="1222"/>
              <a:ext cx="410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c$</a:t>
              </a:r>
            </a:p>
          </p:txBody>
        </p:sp>
        <p:sp>
          <p:nvSpPr>
            <p:cNvPr id="6290" name="Text Box 439"/>
            <p:cNvSpPr txBox="1">
              <a:spLocks noChangeArrowheads="1"/>
            </p:cNvSpPr>
            <p:nvPr/>
          </p:nvSpPr>
          <p:spPr bwMode="auto">
            <a:xfrm rot="-5400000">
              <a:off x="3680" y="1213"/>
              <a:ext cx="39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d$</a:t>
              </a:r>
            </a:p>
          </p:txBody>
        </p:sp>
        <p:sp>
          <p:nvSpPr>
            <p:cNvPr id="6291" name="Text Box 440"/>
            <p:cNvSpPr txBox="1">
              <a:spLocks noChangeArrowheads="1"/>
            </p:cNvSpPr>
            <p:nvPr/>
          </p:nvSpPr>
          <p:spPr bwMode="auto">
            <a:xfrm rot="-5400000">
              <a:off x="4000" y="1223"/>
              <a:ext cx="41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e$</a:t>
              </a:r>
            </a:p>
          </p:txBody>
        </p:sp>
        <p:sp>
          <p:nvSpPr>
            <p:cNvPr id="6292" name="Text Box 441"/>
            <p:cNvSpPr txBox="1">
              <a:spLocks noChangeArrowheads="1"/>
            </p:cNvSpPr>
            <p:nvPr/>
          </p:nvSpPr>
          <p:spPr bwMode="auto">
            <a:xfrm rot="-5400000">
              <a:off x="4256" y="1228"/>
              <a:ext cx="4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f$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23C9208-67B5-4DD7-A360-5C8BA4B696F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Graph used for Data Structure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10200"/>
            <a:ext cx="8229600" cy="71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Figure 6 in [Potter, Baker, et. al.]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90800" y="1981200"/>
            <a:ext cx="3352800" cy="3063875"/>
            <a:chOff x="960" y="1517"/>
            <a:chExt cx="2112" cy="1930"/>
          </a:xfrm>
        </p:grpSpPr>
        <p:sp>
          <p:nvSpPr>
            <p:cNvPr id="7174" name="Line 5"/>
            <p:cNvSpPr>
              <a:spLocks noChangeShapeType="1"/>
            </p:cNvSpPr>
            <p:nvPr/>
          </p:nvSpPr>
          <p:spPr bwMode="auto">
            <a:xfrm flipV="1">
              <a:off x="1152" y="1728"/>
              <a:ext cx="828" cy="70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5" name="Line 6"/>
            <p:cNvSpPr>
              <a:spLocks noChangeShapeType="1"/>
            </p:cNvSpPr>
            <p:nvPr/>
          </p:nvSpPr>
          <p:spPr bwMode="auto">
            <a:xfrm rot="2937597" flipV="1">
              <a:off x="1856" y="1980"/>
              <a:ext cx="1129" cy="203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6" name="Line 7"/>
            <p:cNvSpPr>
              <a:spLocks noChangeShapeType="1"/>
            </p:cNvSpPr>
            <p:nvPr/>
          </p:nvSpPr>
          <p:spPr bwMode="auto">
            <a:xfrm rot="2907193" flipV="1">
              <a:off x="1058" y="2689"/>
              <a:ext cx="110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Line 8"/>
            <p:cNvSpPr>
              <a:spLocks noChangeShapeType="1"/>
            </p:cNvSpPr>
            <p:nvPr/>
          </p:nvSpPr>
          <p:spPr bwMode="auto">
            <a:xfrm flipV="1">
              <a:off x="2052" y="2432"/>
              <a:ext cx="828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Line 9"/>
            <p:cNvSpPr>
              <a:spLocks noChangeShapeType="1"/>
            </p:cNvSpPr>
            <p:nvPr/>
          </p:nvSpPr>
          <p:spPr bwMode="auto">
            <a:xfrm>
              <a:off x="1152" y="243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Line 10"/>
            <p:cNvSpPr>
              <a:spLocks noChangeShapeType="1"/>
            </p:cNvSpPr>
            <p:nvPr/>
          </p:nvSpPr>
          <p:spPr bwMode="auto">
            <a:xfrm>
              <a:off x="1152" y="244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Line 11"/>
            <p:cNvSpPr>
              <a:spLocks noChangeShapeType="1"/>
            </p:cNvSpPr>
            <p:nvPr/>
          </p:nvSpPr>
          <p:spPr bwMode="auto">
            <a:xfrm>
              <a:off x="2880" y="243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Text Box 12"/>
            <p:cNvSpPr txBox="1">
              <a:spLocks noChangeArrowheads="1"/>
            </p:cNvSpPr>
            <p:nvPr/>
          </p:nvSpPr>
          <p:spPr bwMode="auto">
            <a:xfrm>
              <a:off x="1872" y="1536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7182" name="Text Box 13"/>
            <p:cNvSpPr txBox="1">
              <a:spLocks noChangeArrowheads="1"/>
            </p:cNvSpPr>
            <p:nvPr/>
          </p:nvSpPr>
          <p:spPr bwMode="auto">
            <a:xfrm>
              <a:off x="972" y="230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7183" name="Text Box 14"/>
            <p:cNvSpPr txBox="1">
              <a:spLocks noChangeArrowheads="1"/>
            </p:cNvSpPr>
            <p:nvPr/>
          </p:nvSpPr>
          <p:spPr bwMode="auto">
            <a:xfrm>
              <a:off x="2928" y="230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7184" name="Text Box 15"/>
            <p:cNvSpPr txBox="1">
              <a:spLocks noChangeArrowheads="1"/>
            </p:cNvSpPr>
            <p:nvPr/>
          </p:nvSpPr>
          <p:spPr bwMode="auto">
            <a:xfrm>
              <a:off x="1008" y="316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7185" name="Text Box 16"/>
            <p:cNvSpPr txBox="1">
              <a:spLocks noChangeArrowheads="1"/>
            </p:cNvSpPr>
            <p:nvPr/>
          </p:nvSpPr>
          <p:spPr bwMode="auto">
            <a:xfrm>
              <a:off x="1968" y="312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186" name="Text Box 17"/>
            <p:cNvSpPr txBox="1">
              <a:spLocks noChangeArrowheads="1"/>
            </p:cNvSpPr>
            <p:nvPr/>
          </p:nvSpPr>
          <p:spPr bwMode="auto">
            <a:xfrm>
              <a:off x="2832" y="3216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7187" name="Text Box 19"/>
            <p:cNvSpPr txBox="1">
              <a:spLocks noChangeArrowheads="1"/>
            </p:cNvSpPr>
            <p:nvPr/>
          </p:nvSpPr>
          <p:spPr bwMode="auto">
            <a:xfrm>
              <a:off x="2304" y="182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7188" name="Text Box 20"/>
            <p:cNvSpPr txBox="1">
              <a:spLocks noChangeArrowheads="1"/>
            </p:cNvSpPr>
            <p:nvPr/>
          </p:nvSpPr>
          <p:spPr bwMode="auto">
            <a:xfrm>
              <a:off x="288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7189" name="Text Box 21"/>
            <p:cNvSpPr txBox="1">
              <a:spLocks noChangeArrowheads="1"/>
            </p:cNvSpPr>
            <p:nvPr/>
          </p:nvSpPr>
          <p:spPr bwMode="auto">
            <a:xfrm>
              <a:off x="2352" y="2832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7190" name="Text Box 22"/>
            <p:cNvSpPr txBox="1">
              <a:spLocks noChangeArrowheads="1"/>
            </p:cNvSpPr>
            <p:nvPr/>
          </p:nvSpPr>
          <p:spPr bwMode="auto">
            <a:xfrm>
              <a:off x="1392" y="268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 flipV="1">
              <a:off x="1152" y="3120"/>
              <a:ext cx="90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Text Box 24"/>
            <p:cNvSpPr txBox="1">
              <a:spLocks noChangeArrowheads="1"/>
            </p:cNvSpPr>
            <p:nvPr/>
          </p:nvSpPr>
          <p:spPr bwMode="auto">
            <a:xfrm>
              <a:off x="1440" y="316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7193" name="Text Box 25"/>
            <p:cNvSpPr txBox="1">
              <a:spLocks noChangeArrowheads="1"/>
            </p:cNvSpPr>
            <p:nvPr/>
          </p:nvSpPr>
          <p:spPr bwMode="auto">
            <a:xfrm>
              <a:off x="96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194" name="Text Box 26"/>
            <p:cNvSpPr txBox="1">
              <a:spLocks noChangeArrowheads="1"/>
            </p:cNvSpPr>
            <p:nvPr/>
          </p:nvSpPr>
          <p:spPr bwMode="auto">
            <a:xfrm>
              <a:off x="1968" y="220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7195" name="Text Box 27"/>
            <p:cNvSpPr txBox="1">
              <a:spLocks noChangeArrowheads="1"/>
            </p:cNvSpPr>
            <p:nvPr/>
          </p:nvSpPr>
          <p:spPr bwMode="auto">
            <a:xfrm>
              <a:off x="1440" y="182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a Common Sequential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z="2800" dirty="0" smtClean="0"/>
              <a:t>Has fostered six decades of prosperity and fast growth of computer software</a:t>
            </a:r>
          </a:p>
          <a:p>
            <a:r>
              <a:rPr lang="en-US" sz="2800" dirty="0" smtClean="0"/>
              <a:t>The performance of the single CPU has grown exponentially as the CPU clock frequency increased.  </a:t>
            </a:r>
          </a:p>
          <a:p>
            <a:r>
              <a:rPr lang="en-US" sz="2800" dirty="0" smtClean="0"/>
              <a:t>The laws of physics limit increasing the clock frequency of sequential hardware due to voltage leakage and heat dissipation problems.</a:t>
            </a:r>
          </a:p>
          <a:p>
            <a:r>
              <a:rPr lang="en-US" sz="2800" dirty="0" smtClean="0"/>
              <a:t>.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00371-11E4-49CF-9A73-C963B20ADB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32E36B3-8DF1-4091-9269-B5E199B7E7D1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Graph used for Data Structure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10200"/>
            <a:ext cx="8229600" cy="71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Figure 6 in [Potter, Baker, et. al.]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90800" y="1981200"/>
            <a:ext cx="3352800" cy="3063875"/>
            <a:chOff x="960" y="1517"/>
            <a:chExt cx="2112" cy="1930"/>
          </a:xfrm>
        </p:grpSpPr>
        <p:sp>
          <p:nvSpPr>
            <p:cNvPr id="8198" name="Line 5"/>
            <p:cNvSpPr>
              <a:spLocks noChangeShapeType="1"/>
            </p:cNvSpPr>
            <p:nvPr/>
          </p:nvSpPr>
          <p:spPr bwMode="auto">
            <a:xfrm flipV="1">
              <a:off x="1152" y="1728"/>
              <a:ext cx="828" cy="70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99" name="Line 6"/>
            <p:cNvSpPr>
              <a:spLocks noChangeShapeType="1"/>
            </p:cNvSpPr>
            <p:nvPr/>
          </p:nvSpPr>
          <p:spPr bwMode="auto">
            <a:xfrm rot="2937597" flipV="1">
              <a:off x="1856" y="1980"/>
              <a:ext cx="1129" cy="203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Line 7"/>
            <p:cNvSpPr>
              <a:spLocks noChangeShapeType="1"/>
            </p:cNvSpPr>
            <p:nvPr/>
          </p:nvSpPr>
          <p:spPr bwMode="auto">
            <a:xfrm rot="2907193" flipV="1">
              <a:off x="1058" y="2689"/>
              <a:ext cx="1104" cy="192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Line 8"/>
            <p:cNvSpPr>
              <a:spLocks noChangeShapeType="1"/>
            </p:cNvSpPr>
            <p:nvPr/>
          </p:nvSpPr>
          <p:spPr bwMode="auto">
            <a:xfrm flipV="1">
              <a:off x="2052" y="2432"/>
              <a:ext cx="828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2" name="Line 9"/>
            <p:cNvSpPr>
              <a:spLocks noChangeShapeType="1"/>
            </p:cNvSpPr>
            <p:nvPr/>
          </p:nvSpPr>
          <p:spPr bwMode="auto">
            <a:xfrm>
              <a:off x="1152" y="2432"/>
              <a:ext cx="1728" cy="0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3" name="Line 10"/>
            <p:cNvSpPr>
              <a:spLocks noChangeShapeType="1"/>
            </p:cNvSpPr>
            <p:nvPr/>
          </p:nvSpPr>
          <p:spPr bwMode="auto">
            <a:xfrm>
              <a:off x="1152" y="2448"/>
              <a:ext cx="0" cy="720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Line 11"/>
            <p:cNvSpPr>
              <a:spLocks noChangeShapeType="1"/>
            </p:cNvSpPr>
            <p:nvPr/>
          </p:nvSpPr>
          <p:spPr bwMode="auto">
            <a:xfrm>
              <a:off x="2880" y="243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Text Box 12"/>
            <p:cNvSpPr txBox="1">
              <a:spLocks noChangeArrowheads="1"/>
            </p:cNvSpPr>
            <p:nvPr/>
          </p:nvSpPr>
          <p:spPr bwMode="auto">
            <a:xfrm>
              <a:off x="1872" y="1536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8206" name="Text Box 13"/>
            <p:cNvSpPr txBox="1">
              <a:spLocks noChangeArrowheads="1"/>
            </p:cNvSpPr>
            <p:nvPr/>
          </p:nvSpPr>
          <p:spPr bwMode="auto">
            <a:xfrm>
              <a:off x="972" y="230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8207" name="Text Box 14"/>
            <p:cNvSpPr txBox="1">
              <a:spLocks noChangeArrowheads="1"/>
            </p:cNvSpPr>
            <p:nvPr/>
          </p:nvSpPr>
          <p:spPr bwMode="auto">
            <a:xfrm>
              <a:off x="2928" y="230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8208" name="Text Box 15"/>
            <p:cNvSpPr txBox="1">
              <a:spLocks noChangeArrowheads="1"/>
            </p:cNvSpPr>
            <p:nvPr/>
          </p:nvSpPr>
          <p:spPr bwMode="auto">
            <a:xfrm>
              <a:off x="1008" y="316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8209" name="Text Box 16"/>
            <p:cNvSpPr txBox="1">
              <a:spLocks noChangeArrowheads="1"/>
            </p:cNvSpPr>
            <p:nvPr/>
          </p:nvSpPr>
          <p:spPr bwMode="auto">
            <a:xfrm>
              <a:off x="1968" y="312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8210" name="Text Box 17"/>
            <p:cNvSpPr txBox="1">
              <a:spLocks noChangeArrowheads="1"/>
            </p:cNvSpPr>
            <p:nvPr/>
          </p:nvSpPr>
          <p:spPr bwMode="auto">
            <a:xfrm>
              <a:off x="2832" y="3216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2304" y="182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288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8213" name="Text Box 21"/>
            <p:cNvSpPr txBox="1">
              <a:spLocks noChangeArrowheads="1"/>
            </p:cNvSpPr>
            <p:nvPr/>
          </p:nvSpPr>
          <p:spPr bwMode="auto">
            <a:xfrm>
              <a:off x="2352" y="2832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1392" y="268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 flipV="1">
              <a:off x="1152" y="3120"/>
              <a:ext cx="90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1440" y="316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96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1968" y="220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8219" name="Text Box 27"/>
            <p:cNvSpPr txBox="1">
              <a:spLocks noChangeArrowheads="1"/>
            </p:cNvSpPr>
            <p:nvPr/>
          </p:nvSpPr>
          <p:spPr bwMode="auto">
            <a:xfrm>
              <a:off x="1440" y="182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0F927B0-4806-42A0-B364-6B1C0D7730DF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sz="2800" smtClean="0"/>
              <a:t>Data Structure for MST Algorithm</a:t>
            </a:r>
          </a:p>
        </p:txBody>
      </p:sp>
      <p:grpSp>
        <p:nvGrpSpPr>
          <p:cNvPr id="2" name="Group 443"/>
          <p:cNvGrpSpPr>
            <a:grpSpLocks/>
          </p:cNvGrpSpPr>
          <p:nvPr/>
        </p:nvGrpSpPr>
        <p:grpSpPr bwMode="auto">
          <a:xfrm>
            <a:off x="152400" y="685800"/>
            <a:ext cx="8763000" cy="5486400"/>
            <a:chOff x="144" y="528"/>
            <a:chExt cx="5520" cy="3456"/>
          </a:xfrm>
        </p:grpSpPr>
        <p:sp>
          <p:nvSpPr>
            <p:cNvPr id="9221" name="Text Box 297"/>
            <p:cNvSpPr txBox="1">
              <a:spLocks noChangeArrowheads="1"/>
            </p:cNvSpPr>
            <p:nvPr/>
          </p:nvSpPr>
          <p:spPr bwMode="auto">
            <a:xfrm rot="-5400000">
              <a:off x="4968" y="931"/>
              <a:ext cx="10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current_best$</a:t>
              </a:r>
            </a:p>
          </p:txBody>
        </p:sp>
        <p:sp>
          <p:nvSpPr>
            <p:cNvPr id="9222" name="Text Box 298"/>
            <p:cNvSpPr txBox="1">
              <a:spLocks noChangeArrowheads="1"/>
            </p:cNvSpPr>
            <p:nvPr/>
          </p:nvSpPr>
          <p:spPr bwMode="auto">
            <a:xfrm rot="-5400000">
              <a:off x="4398" y="1003"/>
              <a:ext cx="8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candidate$</a:t>
              </a:r>
            </a:p>
          </p:txBody>
        </p:sp>
        <p:sp>
          <p:nvSpPr>
            <p:cNvPr id="9223" name="Text Box 299"/>
            <p:cNvSpPr txBox="1">
              <a:spLocks noChangeArrowheads="1"/>
            </p:cNvSpPr>
            <p:nvPr/>
          </p:nvSpPr>
          <p:spPr bwMode="auto">
            <a:xfrm>
              <a:off x="144" y="3520"/>
              <a:ext cx="4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/>
                <a:t>next-</a:t>
              </a:r>
            </a:p>
            <a:p>
              <a:pPr>
                <a:spcBef>
                  <a:spcPct val="0"/>
                </a:spcBef>
              </a:pPr>
              <a:r>
                <a:rPr lang="en-US" sz="2000"/>
                <a:t>node</a:t>
              </a:r>
            </a:p>
          </p:txBody>
        </p:sp>
        <p:sp>
          <p:nvSpPr>
            <p:cNvPr id="9224" name="Rectangle 300"/>
            <p:cNvSpPr>
              <a:spLocks noChangeArrowheads="1"/>
            </p:cNvSpPr>
            <p:nvPr/>
          </p:nvSpPr>
          <p:spPr bwMode="auto">
            <a:xfrm>
              <a:off x="686" y="3591"/>
              <a:ext cx="577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400"/>
                <a:t>  e</a:t>
              </a:r>
            </a:p>
          </p:txBody>
        </p:sp>
        <p:sp>
          <p:nvSpPr>
            <p:cNvPr id="9225" name="Rectangle 301"/>
            <p:cNvSpPr>
              <a:spLocks noChangeArrowheads="1"/>
            </p:cNvSpPr>
            <p:nvPr/>
          </p:nvSpPr>
          <p:spPr bwMode="auto">
            <a:xfrm>
              <a:off x="686" y="3179"/>
              <a:ext cx="577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  a</a:t>
              </a:r>
            </a:p>
          </p:txBody>
        </p:sp>
        <p:sp>
          <p:nvSpPr>
            <p:cNvPr id="9226" name="Rectangle 302"/>
            <p:cNvSpPr>
              <a:spLocks noChangeArrowheads="1"/>
            </p:cNvSpPr>
            <p:nvPr/>
          </p:nvSpPr>
          <p:spPr bwMode="auto">
            <a:xfrm>
              <a:off x="686" y="2741"/>
              <a:ext cx="739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/>
                <a:t>    </a:t>
              </a:r>
              <a:r>
                <a:rPr lang="en-US" sz="3200"/>
                <a:t>IS</a:t>
              </a:r>
            </a:p>
          </p:txBody>
        </p:sp>
        <p:sp>
          <p:nvSpPr>
            <p:cNvPr id="9227" name="Rectangle 304"/>
            <p:cNvSpPr>
              <a:spLocks noChangeArrowheads="1"/>
            </p:cNvSpPr>
            <p:nvPr/>
          </p:nvSpPr>
          <p:spPr bwMode="auto">
            <a:xfrm>
              <a:off x="5319" y="3591"/>
              <a:ext cx="34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9228" name="Rectangle 305"/>
            <p:cNvSpPr>
              <a:spLocks noChangeArrowheads="1"/>
            </p:cNvSpPr>
            <p:nvPr/>
          </p:nvSpPr>
          <p:spPr bwMode="auto">
            <a:xfrm>
              <a:off x="5029" y="3591"/>
              <a:ext cx="29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9229" name="Rectangle 306"/>
            <p:cNvSpPr>
              <a:spLocks noChangeArrowheads="1"/>
            </p:cNvSpPr>
            <p:nvPr/>
          </p:nvSpPr>
          <p:spPr bwMode="auto">
            <a:xfrm>
              <a:off x="4626" y="3591"/>
              <a:ext cx="403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wait</a:t>
              </a:r>
            </a:p>
          </p:txBody>
        </p:sp>
        <p:sp>
          <p:nvSpPr>
            <p:cNvPr id="9230" name="Rectangle 307"/>
            <p:cNvSpPr>
              <a:spLocks noChangeArrowheads="1"/>
            </p:cNvSpPr>
            <p:nvPr/>
          </p:nvSpPr>
          <p:spPr bwMode="auto">
            <a:xfrm>
              <a:off x="4346" y="3591"/>
              <a:ext cx="28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31" name="Rectangle 308"/>
            <p:cNvSpPr>
              <a:spLocks noChangeArrowheads="1"/>
            </p:cNvSpPr>
            <p:nvPr/>
          </p:nvSpPr>
          <p:spPr bwMode="auto">
            <a:xfrm>
              <a:off x="4065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32" name="Rectangle 309"/>
            <p:cNvSpPr>
              <a:spLocks noChangeArrowheads="1"/>
            </p:cNvSpPr>
            <p:nvPr/>
          </p:nvSpPr>
          <p:spPr bwMode="auto">
            <a:xfrm>
              <a:off x="3786" y="3591"/>
              <a:ext cx="279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33" name="Rectangle 310"/>
            <p:cNvSpPr>
              <a:spLocks noChangeArrowheads="1"/>
            </p:cNvSpPr>
            <p:nvPr/>
          </p:nvSpPr>
          <p:spPr bwMode="auto">
            <a:xfrm>
              <a:off x="3505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9</a:t>
              </a:r>
            </a:p>
          </p:txBody>
        </p:sp>
        <p:sp>
          <p:nvSpPr>
            <p:cNvPr id="9234" name="Rectangle 311"/>
            <p:cNvSpPr>
              <a:spLocks noChangeArrowheads="1"/>
            </p:cNvSpPr>
            <p:nvPr/>
          </p:nvSpPr>
          <p:spPr bwMode="auto">
            <a:xfrm>
              <a:off x="3150" y="3591"/>
              <a:ext cx="35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35" name="Rectangle 312"/>
            <p:cNvSpPr>
              <a:spLocks noChangeArrowheads="1"/>
            </p:cNvSpPr>
            <p:nvPr/>
          </p:nvSpPr>
          <p:spPr bwMode="auto">
            <a:xfrm>
              <a:off x="2855" y="3591"/>
              <a:ext cx="29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36" name="Rectangle 313"/>
            <p:cNvSpPr>
              <a:spLocks noChangeArrowheads="1"/>
            </p:cNvSpPr>
            <p:nvPr/>
          </p:nvSpPr>
          <p:spPr bwMode="auto">
            <a:xfrm>
              <a:off x="2559" y="3591"/>
              <a:ext cx="296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f</a:t>
              </a:r>
            </a:p>
          </p:txBody>
        </p:sp>
        <p:sp>
          <p:nvSpPr>
            <p:cNvPr id="9237" name="Rectangle 314"/>
            <p:cNvSpPr>
              <a:spLocks noChangeArrowheads="1"/>
            </p:cNvSpPr>
            <p:nvPr/>
          </p:nvSpPr>
          <p:spPr bwMode="auto">
            <a:xfrm>
              <a:off x="2103" y="3591"/>
              <a:ext cx="16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9238" name="Rectangle 315"/>
            <p:cNvSpPr>
              <a:spLocks noChangeArrowheads="1"/>
            </p:cNvSpPr>
            <p:nvPr/>
          </p:nvSpPr>
          <p:spPr bwMode="auto">
            <a:xfrm>
              <a:off x="1822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9239" name="Rectangle 316"/>
            <p:cNvSpPr>
              <a:spLocks noChangeArrowheads="1"/>
            </p:cNvSpPr>
            <p:nvPr/>
          </p:nvSpPr>
          <p:spPr bwMode="auto">
            <a:xfrm>
              <a:off x="5319" y="3179"/>
              <a:ext cx="34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9240" name="Rectangle 317"/>
            <p:cNvSpPr>
              <a:spLocks noChangeArrowheads="1"/>
            </p:cNvSpPr>
            <p:nvPr/>
          </p:nvSpPr>
          <p:spPr bwMode="auto">
            <a:xfrm>
              <a:off x="5029" y="3179"/>
              <a:ext cx="29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b</a:t>
              </a:r>
            </a:p>
          </p:txBody>
        </p:sp>
        <p:sp>
          <p:nvSpPr>
            <p:cNvPr id="9241" name="Rectangle 318"/>
            <p:cNvSpPr>
              <a:spLocks noChangeArrowheads="1"/>
            </p:cNvSpPr>
            <p:nvPr/>
          </p:nvSpPr>
          <p:spPr bwMode="auto">
            <a:xfrm>
              <a:off x="4626" y="3179"/>
              <a:ext cx="403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yes</a:t>
              </a:r>
            </a:p>
          </p:txBody>
        </p:sp>
        <p:sp>
          <p:nvSpPr>
            <p:cNvPr id="9242" name="Rectangle 319"/>
            <p:cNvSpPr>
              <a:spLocks noChangeArrowheads="1"/>
            </p:cNvSpPr>
            <p:nvPr/>
          </p:nvSpPr>
          <p:spPr bwMode="auto">
            <a:xfrm>
              <a:off x="4346" y="3179"/>
              <a:ext cx="28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43" name="Rectangle 320"/>
            <p:cNvSpPr>
              <a:spLocks noChangeArrowheads="1"/>
            </p:cNvSpPr>
            <p:nvPr/>
          </p:nvSpPr>
          <p:spPr bwMode="auto">
            <a:xfrm>
              <a:off x="4065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44" name="Rectangle 321"/>
            <p:cNvSpPr>
              <a:spLocks noChangeArrowheads="1"/>
            </p:cNvSpPr>
            <p:nvPr/>
          </p:nvSpPr>
          <p:spPr bwMode="auto">
            <a:xfrm>
              <a:off x="3786" y="3179"/>
              <a:ext cx="279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9245" name="Rectangle 322"/>
            <p:cNvSpPr>
              <a:spLocks noChangeArrowheads="1"/>
            </p:cNvSpPr>
            <p:nvPr/>
          </p:nvSpPr>
          <p:spPr bwMode="auto">
            <a:xfrm>
              <a:off x="3505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6</a:t>
              </a:r>
            </a:p>
          </p:txBody>
        </p:sp>
        <p:sp>
          <p:nvSpPr>
            <p:cNvPr id="9246" name="Rectangle 323"/>
            <p:cNvSpPr>
              <a:spLocks noChangeArrowheads="1"/>
            </p:cNvSpPr>
            <p:nvPr/>
          </p:nvSpPr>
          <p:spPr bwMode="auto">
            <a:xfrm>
              <a:off x="3150" y="3179"/>
              <a:ext cx="35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9247" name="Rectangle 324"/>
            <p:cNvSpPr>
              <a:spLocks noChangeArrowheads="1"/>
            </p:cNvSpPr>
            <p:nvPr/>
          </p:nvSpPr>
          <p:spPr bwMode="auto">
            <a:xfrm>
              <a:off x="2855" y="3179"/>
              <a:ext cx="29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48" name="Rectangle 325"/>
            <p:cNvSpPr>
              <a:spLocks noChangeArrowheads="1"/>
            </p:cNvSpPr>
            <p:nvPr/>
          </p:nvSpPr>
          <p:spPr bwMode="auto">
            <a:xfrm>
              <a:off x="2559" y="3179"/>
              <a:ext cx="296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e</a:t>
              </a:r>
            </a:p>
          </p:txBody>
        </p:sp>
        <p:sp>
          <p:nvSpPr>
            <p:cNvPr id="9249" name="Rectangle 326"/>
            <p:cNvSpPr>
              <a:spLocks noChangeArrowheads="1"/>
            </p:cNvSpPr>
            <p:nvPr/>
          </p:nvSpPr>
          <p:spPr bwMode="auto">
            <a:xfrm>
              <a:off x="2103" y="3179"/>
              <a:ext cx="16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9250" name="Rectangle 327"/>
            <p:cNvSpPr>
              <a:spLocks noChangeArrowheads="1"/>
            </p:cNvSpPr>
            <p:nvPr/>
          </p:nvSpPr>
          <p:spPr bwMode="auto">
            <a:xfrm>
              <a:off x="1822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9251" name="Rectangle 328"/>
            <p:cNvSpPr>
              <a:spLocks noChangeArrowheads="1"/>
            </p:cNvSpPr>
            <p:nvPr/>
          </p:nvSpPr>
          <p:spPr bwMode="auto">
            <a:xfrm>
              <a:off x="1263" y="3179"/>
              <a:ext cx="162" cy="8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9252" name="Rectangle 329"/>
            <p:cNvSpPr>
              <a:spLocks noChangeArrowheads="1"/>
            </p:cNvSpPr>
            <p:nvPr/>
          </p:nvSpPr>
          <p:spPr bwMode="auto">
            <a:xfrm>
              <a:off x="5319" y="2741"/>
              <a:ext cx="34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4</a:t>
              </a:r>
            </a:p>
          </p:txBody>
        </p:sp>
        <p:sp>
          <p:nvSpPr>
            <p:cNvPr id="9253" name="Rectangle 330"/>
            <p:cNvSpPr>
              <a:spLocks noChangeArrowheads="1"/>
            </p:cNvSpPr>
            <p:nvPr/>
          </p:nvSpPr>
          <p:spPr bwMode="auto">
            <a:xfrm>
              <a:off x="5029" y="2741"/>
              <a:ext cx="29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b</a:t>
              </a:r>
            </a:p>
          </p:txBody>
        </p:sp>
        <p:sp>
          <p:nvSpPr>
            <p:cNvPr id="9254" name="Rectangle 331"/>
            <p:cNvSpPr>
              <a:spLocks noChangeArrowheads="1"/>
            </p:cNvSpPr>
            <p:nvPr/>
          </p:nvSpPr>
          <p:spPr bwMode="auto">
            <a:xfrm>
              <a:off x="4626" y="2741"/>
              <a:ext cx="403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yes</a:t>
              </a:r>
            </a:p>
          </p:txBody>
        </p:sp>
        <p:sp>
          <p:nvSpPr>
            <p:cNvPr id="9255" name="Rectangle 332"/>
            <p:cNvSpPr>
              <a:spLocks noChangeArrowheads="1"/>
            </p:cNvSpPr>
            <p:nvPr/>
          </p:nvSpPr>
          <p:spPr bwMode="auto">
            <a:xfrm>
              <a:off x="4346" y="2741"/>
              <a:ext cx="28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56" name="Rectangle 333"/>
            <p:cNvSpPr>
              <a:spLocks noChangeArrowheads="1"/>
            </p:cNvSpPr>
            <p:nvPr/>
          </p:nvSpPr>
          <p:spPr bwMode="auto">
            <a:xfrm>
              <a:off x="4065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9257" name="Rectangle 334"/>
            <p:cNvSpPr>
              <a:spLocks noChangeArrowheads="1"/>
            </p:cNvSpPr>
            <p:nvPr/>
          </p:nvSpPr>
          <p:spPr bwMode="auto">
            <a:xfrm>
              <a:off x="3786" y="2741"/>
              <a:ext cx="279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58" name="Rectangle 335"/>
            <p:cNvSpPr>
              <a:spLocks noChangeArrowheads="1"/>
            </p:cNvSpPr>
            <p:nvPr/>
          </p:nvSpPr>
          <p:spPr bwMode="auto">
            <a:xfrm>
              <a:off x="3505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59" name="Rectangle 336"/>
            <p:cNvSpPr>
              <a:spLocks noChangeArrowheads="1"/>
            </p:cNvSpPr>
            <p:nvPr/>
          </p:nvSpPr>
          <p:spPr bwMode="auto">
            <a:xfrm>
              <a:off x="3150" y="2741"/>
              <a:ext cx="35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4</a:t>
              </a:r>
            </a:p>
          </p:txBody>
        </p:sp>
        <p:sp>
          <p:nvSpPr>
            <p:cNvPr id="9260" name="Rectangle 337"/>
            <p:cNvSpPr>
              <a:spLocks noChangeArrowheads="1"/>
            </p:cNvSpPr>
            <p:nvPr/>
          </p:nvSpPr>
          <p:spPr bwMode="auto">
            <a:xfrm>
              <a:off x="2855" y="2741"/>
              <a:ext cx="29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61" name="Rectangle 338"/>
            <p:cNvSpPr>
              <a:spLocks noChangeArrowheads="1"/>
            </p:cNvSpPr>
            <p:nvPr/>
          </p:nvSpPr>
          <p:spPr bwMode="auto">
            <a:xfrm>
              <a:off x="2559" y="2741"/>
              <a:ext cx="296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d</a:t>
              </a:r>
            </a:p>
          </p:txBody>
        </p:sp>
        <p:sp>
          <p:nvSpPr>
            <p:cNvPr id="9262" name="Rectangle 339"/>
            <p:cNvSpPr>
              <a:spLocks noChangeArrowheads="1"/>
            </p:cNvSpPr>
            <p:nvPr/>
          </p:nvSpPr>
          <p:spPr bwMode="auto">
            <a:xfrm>
              <a:off x="2103" y="2741"/>
              <a:ext cx="16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9263" name="Rectangle 340"/>
            <p:cNvSpPr>
              <a:spLocks noChangeArrowheads="1"/>
            </p:cNvSpPr>
            <p:nvPr/>
          </p:nvSpPr>
          <p:spPr bwMode="auto">
            <a:xfrm>
              <a:off x="1822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9264" name="Rectangle 341"/>
            <p:cNvSpPr>
              <a:spLocks noChangeArrowheads="1"/>
            </p:cNvSpPr>
            <p:nvPr/>
          </p:nvSpPr>
          <p:spPr bwMode="auto">
            <a:xfrm>
              <a:off x="5319" y="2372"/>
              <a:ext cx="34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7</a:t>
              </a:r>
            </a:p>
          </p:txBody>
        </p:sp>
        <p:sp>
          <p:nvSpPr>
            <p:cNvPr id="9265" name="Rectangle 342"/>
            <p:cNvSpPr>
              <a:spLocks noChangeArrowheads="1"/>
            </p:cNvSpPr>
            <p:nvPr/>
          </p:nvSpPr>
          <p:spPr bwMode="auto">
            <a:xfrm>
              <a:off x="5029" y="2372"/>
              <a:ext cx="29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b</a:t>
              </a:r>
            </a:p>
          </p:txBody>
        </p:sp>
        <p:sp>
          <p:nvSpPr>
            <p:cNvPr id="9266" name="Rectangle 343"/>
            <p:cNvSpPr>
              <a:spLocks noChangeArrowheads="1"/>
            </p:cNvSpPr>
            <p:nvPr/>
          </p:nvSpPr>
          <p:spPr bwMode="auto">
            <a:xfrm>
              <a:off x="4626" y="2372"/>
              <a:ext cx="403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yes</a:t>
              </a:r>
            </a:p>
          </p:txBody>
        </p:sp>
        <p:sp>
          <p:nvSpPr>
            <p:cNvPr id="9267" name="Rectangle 344"/>
            <p:cNvSpPr>
              <a:spLocks noChangeArrowheads="1"/>
            </p:cNvSpPr>
            <p:nvPr/>
          </p:nvSpPr>
          <p:spPr bwMode="auto">
            <a:xfrm>
              <a:off x="4346" y="2372"/>
              <a:ext cx="28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9</a:t>
              </a:r>
            </a:p>
          </p:txBody>
        </p:sp>
        <p:sp>
          <p:nvSpPr>
            <p:cNvPr id="9268" name="Rectangle 345"/>
            <p:cNvSpPr>
              <a:spLocks noChangeArrowheads="1"/>
            </p:cNvSpPr>
            <p:nvPr/>
          </p:nvSpPr>
          <p:spPr bwMode="auto">
            <a:xfrm>
              <a:off x="4065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6</a:t>
              </a:r>
            </a:p>
          </p:txBody>
        </p:sp>
        <p:sp>
          <p:nvSpPr>
            <p:cNvPr id="9269" name="Rectangle 346"/>
            <p:cNvSpPr>
              <a:spLocks noChangeArrowheads="1"/>
            </p:cNvSpPr>
            <p:nvPr/>
          </p:nvSpPr>
          <p:spPr bwMode="auto">
            <a:xfrm>
              <a:off x="3786" y="2372"/>
              <a:ext cx="279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70" name="Rectangle 347"/>
            <p:cNvSpPr>
              <a:spLocks noChangeArrowheads="1"/>
            </p:cNvSpPr>
            <p:nvPr/>
          </p:nvSpPr>
          <p:spPr bwMode="auto">
            <a:xfrm>
              <a:off x="3505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71" name="Rectangle 348"/>
            <p:cNvSpPr>
              <a:spLocks noChangeArrowheads="1"/>
            </p:cNvSpPr>
            <p:nvPr/>
          </p:nvSpPr>
          <p:spPr bwMode="auto">
            <a:xfrm>
              <a:off x="3150" y="2372"/>
              <a:ext cx="35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7</a:t>
              </a:r>
            </a:p>
          </p:txBody>
        </p:sp>
        <p:sp>
          <p:nvSpPr>
            <p:cNvPr id="9272" name="Rectangle 349"/>
            <p:cNvSpPr>
              <a:spLocks noChangeArrowheads="1"/>
            </p:cNvSpPr>
            <p:nvPr/>
          </p:nvSpPr>
          <p:spPr bwMode="auto">
            <a:xfrm>
              <a:off x="2855" y="2372"/>
              <a:ext cx="29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8 </a:t>
              </a:r>
            </a:p>
          </p:txBody>
        </p:sp>
        <p:sp>
          <p:nvSpPr>
            <p:cNvPr id="9273" name="Rectangle 350"/>
            <p:cNvSpPr>
              <a:spLocks noChangeArrowheads="1"/>
            </p:cNvSpPr>
            <p:nvPr/>
          </p:nvSpPr>
          <p:spPr bwMode="auto">
            <a:xfrm>
              <a:off x="2559" y="2372"/>
              <a:ext cx="296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c</a:t>
              </a:r>
            </a:p>
          </p:txBody>
        </p:sp>
        <p:sp>
          <p:nvSpPr>
            <p:cNvPr id="9274" name="Rectangle 351"/>
            <p:cNvSpPr>
              <a:spLocks noChangeArrowheads="1"/>
            </p:cNvSpPr>
            <p:nvPr/>
          </p:nvSpPr>
          <p:spPr bwMode="auto">
            <a:xfrm>
              <a:off x="2103" y="2372"/>
              <a:ext cx="16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9275" name="Rectangle 352"/>
            <p:cNvSpPr>
              <a:spLocks noChangeArrowheads="1"/>
            </p:cNvSpPr>
            <p:nvPr/>
          </p:nvSpPr>
          <p:spPr bwMode="auto">
            <a:xfrm>
              <a:off x="1822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9276" name="Rectangle 353"/>
            <p:cNvSpPr>
              <a:spLocks noChangeArrowheads="1"/>
            </p:cNvSpPr>
            <p:nvPr/>
          </p:nvSpPr>
          <p:spPr bwMode="auto">
            <a:xfrm>
              <a:off x="5319" y="1977"/>
              <a:ext cx="34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9277" name="Rectangle 354"/>
            <p:cNvSpPr>
              <a:spLocks noChangeArrowheads="1"/>
            </p:cNvSpPr>
            <p:nvPr/>
          </p:nvSpPr>
          <p:spPr bwMode="auto">
            <a:xfrm>
              <a:off x="5029" y="1977"/>
              <a:ext cx="29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a</a:t>
              </a:r>
            </a:p>
          </p:txBody>
        </p:sp>
        <p:sp>
          <p:nvSpPr>
            <p:cNvPr id="9278" name="Rectangle 355"/>
            <p:cNvSpPr>
              <a:spLocks noChangeArrowheads="1"/>
            </p:cNvSpPr>
            <p:nvPr/>
          </p:nvSpPr>
          <p:spPr bwMode="auto">
            <a:xfrm>
              <a:off x="4626" y="1977"/>
              <a:ext cx="403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no</a:t>
              </a:r>
            </a:p>
          </p:txBody>
        </p:sp>
        <p:sp>
          <p:nvSpPr>
            <p:cNvPr id="9279" name="Rectangle 356"/>
            <p:cNvSpPr>
              <a:spLocks noChangeArrowheads="1"/>
            </p:cNvSpPr>
            <p:nvPr/>
          </p:nvSpPr>
          <p:spPr bwMode="auto">
            <a:xfrm>
              <a:off x="4346" y="1977"/>
              <a:ext cx="28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80" name="Rectangle 357"/>
            <p:cNvSpPr>
              <a:spLocks noChangeArrowheads="1"/>
            </p:cNvSpPr>
            <p:nvPr/>
          </p:nvSpPr>
          <p:spPr bwMode="auto">
            <a:xfrm>
              <a:off x="4065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9281" name="Rectangle 358"/>
            <p:cNvSpPr>
              <a:spLocks noChangeArrowheads="1"/>
            </p:cNvSpPr>
            <p:nvPr/>
          </p:nvSpPr>
          <p:spPr bwMode="auto">
            <a:xfrm>
              <a:off x="3786" y="1977"/>
              <a:ext cx="279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4</a:t>
              </a:r>
            </a:p>
          </p:txBody>
        </p:sp>
        <p:sp>
          <p:nvSpPr>
            <p:cNvPr id="9282" name="Rectangle 359"/>
            <p:cNvSpPr>
              <a:spLocks noChangeArrowheads="1"/>
            </p:cNvSpPr>
            <p:nvPr/>
          </p:nvSpPr>
          <p:spPr bwMode="auto">
            <a:xfrm>
              <a:off x="3505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7</a:t>
              </a:r>
            </a:p>
          </p:txBody>
        </p:sp>
        <p:sp>
          <p:nvSpPr>
            <p:cNvPr id="9283" name="Rectangle 360"/>
            <p:cNvSpPr>
              <a:spLocks noChangeArrowheads="1"/>
            </p:cNvSpPr>
            <p:nvPr/>
          </p:nvSpPr>
          <p:spPr bwMode="auto">
            <a:xfrm>
              <a:off x="3150" y="1977"/>
              <a:ext cx="35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84" name="Rectangle 361"/>
            <p:cNvSpPr>
              <a:spLocks noChangeArrowheads="1"/>
            </p:cNvSpPr>
            <p:nvPr/>
          </p:nvSpPr>
          <p:spPr bwMode="auto">
            <a:xfrm>
              <a:off x="2855" y="1977"/>
              <a:ext cx="29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9285" name="Rectangle 362"/>
            <p:cNvSpPr>
              <a:spLocks noChangeArrowheads="1"/>
            </p:cNvSpPr>
            <p:nvPr/>
          </p:nvSpPr>
          <p:spPr bwMode="auto">
            <a:xfrm>
              <a:off x="2559" y="1977"/>
              <a:ext cx="296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b</a:t>
              </a:r>
            </a:p>
          </p:txBody>
        </p:sp>
        <p:sp>
          <p:nvSpPr>
            <p:cNvPr id="9286" name="Rectangle 363"/>
            <p:cNvSpPr>
              <a:spLocks noChangeArrowheads="1"/>
            </p:cNvSpPr>
            <p:nvPr/>
          </p:nvSpPr>
          <p:spPr bwMode="auto">
            <a:xfrm>
              <a:off x="2103" y="1977"/>
              <a:ext cx="16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9287" name="Rectangle 364"/>
            <p:cNvSpPr>
              <a:spLocks noChangeArrowheads="1"/>
            </p:cNvSpPr>
            <p:nvPr/>
          </p:nvSpPr>
          <p:spPr bwMode="auto">
            <a:xfrm>
              <a:off x="1822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9288" name="Rectangle 365"/>
            <p:cNvSpPr>
              <a:spLocks noChangeArrowheads="1"/>
            </p:cNvSpPr>
            <p:nvPr/>
          </p:nvSpPr>
          <p:spPr bwMode="auto">
            <a:xfrm>
              <a:off x="5319" y="1592"/>
              <a:ext cx="34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9289" name="Rectangle 366"/>
            <p:cNvSpPr>
              <a:spLocks noChangeArrowheads="1"/>
            </p:cNvSpPr>
            <p:nvPr/>
          </p:nvSpPr>
          <p:spPr bwMode="auto">
            <a:xfrm>
              <a:off x="5029" y="1592"/>
              <a:ext cx="29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9290" name="Rectangle 367"/>
            <p:cNvSpPr>
              <a:spLocks noChangeArrowheads="1"/>
            </p:cNvSpPr>
            <p:nvPr/>
          </p:nvSpPr>
          <p:spPr bwMode="auto">
            <a:xfrm>
              <a:off x="4608" y="1584"/>
              <a:ext cx="403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no</a:t>
              </a:r>
            </a:p>
          </p:txBody>
        </p:sp>
        <p:sp>
          <p:nvSpPr>
            <p:cNvPr id="9291" name="Rectangle 368"/>
            <p:cNvSpPr>
              <a:spLocks noChangeArrowheads="1"/>
            </p:cNvSpPr>
            <p:nvPr/>
          </p:nvSpPr>
          <p:spPr bwMode="auto">
            <a:xfrm>
              <a:off x="4346" y="1592"/>
              <a:ext cx="28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92" name="Rectangle 369"/>
            <p:cNvSpPr>
              <a:spLocks noChangeArrowheads="1"/>
            </p:cNvSpPr>
            <p:nvPr/>
          </p:nvSpPr>
          <p:spPr bwMode="auto">
            <a:xfrm>
              <a:off x="4065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93" name="Rectangle 370"/>
            <p:cNvSpPr>
              <a:spLocks noChangeArrowheads="1"/>
            </p:cNvSpPr>
            <p:nvPr/>
          </p:nvSpPr>
          <p:spPr bwMode="auto">
            <a:xfrm>
              <a:off x="3786" y="1592"/>
              <a:ext cx="279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94" name="Rectangle 371"/>
            <p:cNvSpPr>
              <a:spLocks noChangeArrowheads="1"/>
            </p:cNvSpPr>
            <p:nvPr/>
          </p:nvSpPr>
          <p:spPr bwMode="auto">
            <a:xfrm>
              <a:off x="3505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8</a:t>
              </a:r>
            </a:p>
          </p:txBody>
        </p:sp>
        <p:sp>
          <p:nvSpPr>
            <p:cNvPr id="9295" name="Rectangle 372"/>
            <p:cNvSpPr>
              <a:spLocks noChangeArrowheads="1"/>
            </p:cNvSpPr>
            <p:nvPr/>
          </p:nvSpPr>
          <p:spPr bwMode="auto">
            <a:xfrm>
              <a:off x="3150" y="1592"/>
              <a:ext cx="35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9296" name="Rectangle 373"/>
            <p:cNvSpPr>
              <a:spLocks noChangeArrowheads="1"/>
            </p:cNvSpPr>
            <p:nvPr/>
          </p:nvSpPr>
          <p:spPr bwMode="auto">
            <a:xfrm>
              <a:off x="2855" y="1592"/>
              <a:ext cx="29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97" name="Rectangle 374"/>
            <p:cNvSpPr>
              <a:spLocks noChangeArrowheads="1"/>
            </p:cNvSpPr>
            <p:nvPr/>
          </p:nvSpPr>
          <p:spPr bwMode="auto">
            <a:xfrm>
              <a:off x="2559" y="1592"/>
              <a:ext cx="296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a</a:t>
              </a:r>
            </a:p>
          </p:txBody>
        </p:sp>
        <p:sp>
          <p:nvSpPr>
            <p:cNvPr id="9298" name="Rectangle 375"/>
            <p:cNvSpPr>
              <a:spLocks noChangeArrowheads="1"/>
            </p:cNvSpPr>
            <p:nvPr/>
          </p:nvSpPr>
          <p:spPr bwMode="auto">
            <a:xfrm>
              <a:off x="2263" y="1592"/>
              <a:ext cx="296" cy="2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9299" name="Rectangle 376"/>
            <p:cNvSpPr>
              <a:spLocks noChangeArrowheads="1"/>
            </p:cNvSpPr>
            <p:nvPr/>
          </p:nvSpPr>
          <p:spPr bwMode="auto">
            <a:xfrm>
              <a:off x="2103" y="1592"/>
              <a:ext cx="16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9300" name="Rectangle 377"/>
            <p:cNvSpPr>
              <a:spLocks noChangeArrowheads="1"/>
            </p:cNvSpPr>
            <p:nvPr/>
          </p:nvSpPr>
          <p:spPr bwMode="auto">
            <a:xfrm>
              <a:off x="1822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9301" name="Rectangle 378"/>
            <p:cNvSpPr>
              <a:spLocks noChangeArrowheads="1"/>
            </p:cNvSpPr>
            <p:nvPr/>
          </p:nvSpPr>
          <p:spPr bwMode="auto">
            <a:xfrm>
              <a:off x="1425" y="1592"/>
              <a:ext cx="397" cy="2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9302" name="Line 379"/>
            <p:cNvSpPr>
              <a:spLocks noChangeShapeType="1"/>
            </p:cNvSpPr>
            <p:nvPr/>
          </p:nvSpPr>
          <p:spPr bwMode="auto">
            <a:xfrm>
              <a:off x="686" y="2741"/>
              <a:ext cx="7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03" name="Line 380"/>
            <p:cNvSpPr>
              <a:spLocks noChangeShapeType="1"/>
            </p:cNvSpPr>
            <p:nvPr/>
          </p:nvSpPr>
          <p:spPr bwMode="auto">
            <a:xfrm>
              <a:off x="686" y="3179"/>
              <a:ext cx="7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04" name="Line 381"/>
            <p:cNvSpPr>
              <a:spLocks noChangeShapeType="1"/>
            </p:cNvSpPr>
            <p:nvPr/>
          </p:nvSpPr>
          <p:spPr bwMode="auto">
            <a:xfrm>
              <a:off x="686" y="3591"/>
              <a:ext cx="5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05" name="Line 382"/>
            <p:cNvSpPr>
              <a:spLocks noChangeShapeType="1"/>
            </p:cNvSpPr>
            <p:nvPr/>
          </p:nvSpPr>
          <p:spPr bwMode="auto">
            <a:xfrm>
              <a:off x="686" y="3984"/>
              <a:ext cx="5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06" name="Line 383"/>
            <p:cNvSpPr>
              <a:spLocks noChangeShapeType="1"/>
            </p:cNvSpPr>
            <p:nvPr/>
          </p:nvSpPr>
          <p:spPr bwMode="auto">
            <a:xfrm>
              <a:off x="1822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07" name="Line 384"/>
            <p:cNvSpPr>
              <a:spLocks noChangeShapeType="1"/>
            </p:cNvSpPr>
            <p:nvPr/>
          </p:nvSpPr>
          <p:spPr bwMode="auto">
            <a:xfrm>
              <a:off x="2103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08" name="Line 385"/>
            <p:cNvSpPr>
              <a:spLocks noChangeShapeType="1"/>
            </p:cNvSpPr>
            <p:nvPr/>
          </p:nvSpPr>
          <p:spPr bwMode="auto">
            <a:xfrm>
              <a:off x="2263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09" name="Line 386"/>
            <p:cNvSpPr>
              <a:spLocks noChangeShapeType="1"/>
            </p:cNvSpPr>
            <p:nvPr/>
          </p:nvSpPr>
          <p:spPr bwMode="auto">
            <a:xfrm>
              <a:off x="255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10" name="Line 387"/>
            <p:cNvSpPr>
              <a:spLocks noChangeShapeType="1"/>
            </p:cNvSpPr>
            <p:nvPr/>
          </p:nvSpPr>
          <p:spPr bwMode="auto">
            <a:xfrm>
              <a:off x="2855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11" name="Line 388"/>
            <p:cNvSpPr>
              <a:spLocks noChangeShapeType="1"/>
            </p:cNvSpPr>
            <p:nvPr/>
          </p:nvSpPr>
          <p:spPr bwMode="auto">
            <a:xfrm>
              <a:off x="3150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12" name="Line 389"/>
            <p:cNvSpPr>
              <a:spLocks noChangeShapeType="1"/>
            </p:cNvSpPr>
            <p:nvPr/>
          </p:nvSpPr>
          <p:spPr bwMode="auto">
            <a:xfrm>
              <a:off x="3505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13" name="Line 390"/>
            <p:cNvSpPr>
              <a:spLocks noChangeShapeType="1"/>
            </p:cNvSpPr>
            <p:nvPr/>
          </p:nvSpPr>
          <p:spPr bwMode="auto">
            <a:xfrm>
              <a:off x="378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14" name="Line 391"/>
            <p:cNvSpPr>
              <a:spLocks noChangeShapeType="1"/>
            </p:cNvSpPr>
            <p:nvPr/>
          </p:nvSpPr>
          <p:spPr bwMode="auto">
            <a:xfrm>
              <a:off x="4065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15" name="Line 392"/>
            <p:cNvSpPr>
              <a:spLocks noChangeShapeType="1"/>
            </p:cNvSpPr>
            <p:nvPr/>
          </p:nvSpPr>
          <p:spPr bwMode="auto">
            <a:xfrm>
              <a:off x="434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16" name="Line 393"/>
            <p:cNvSpPr>
              <a:spLocks noChangeShapeType="1"/>
            </p:cNvSpPr>
            <p:nvPr/>
          </p:nvSpPr>
          <p:spPr bwMode="auto">
            <a:xfrm>
              <a:off x="462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17" name="Line 394"/>
            <p:cNvSpPr>
              <a:spLocks noChangeShapeType="1"/>
            </p:cNvSpPr>
            <p:nvPr/>
          </p:nvSpPr>
          <p:spPr bwMode="auto">
            <a:xfrm>
              <a:off x="502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18" name="Line 395"/>
            <p:cNvSpPr>
              <a:spLocks noChangeShapeType="1"/>
            </p:cNvSpPr>
            <p:nvPr/>
          </p:nvSpPr>
          <p:spPr bwMode="auto">
            <a:xfrm>
              <a:off x="531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19" name="Line 396"/>
            <p:cNvSpPr>
              <a:spLocks noChangeShapeType="1"/>
            </p:cNvSpPr>
            <p:nvPr/>
          </p:nvSpPr>
          <p:spPr bwMode="auto">
            <a:xfrm>
              <a:off x="5664" y="1592"/>
              <a:ext cx="0" cy="23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0" name="Line 397"/>
            <p:cNvSpPr>
              <a:spLocks noChangeShapeType="1"/>
            </p:cNvSpPr>
            <p:nvPr/>
          </p:nvSpPr>
          <p:spPr bwMode="auto">
            <a:xfrm>
              <a:off x="2559" y="1592"/>
              <a:ext cx="31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1" name="Line 398"/>
            <p:cNvSpPr>
              <a:spLocks noChangeShapeType="1"/>
            </p:cNvSpPr>
            <p:nvPr/>
          </p:nvSpPr>
          <p:spPr bwMode="auto">
            <a:xfrm>
              <a:off x="2559" y="1977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2" name="Line 399"/>
            <p:cNvSpPr>
              <a:spLocks noChangeShapeType="1"/>
            </p:cNvSpPr>
            <p:nvPr/>
          </p:nvSpPr>
          <p:spPr bwMode="auto">
            <a:xfrm>
              <a:off x="2559" y="2372"/>
              <a:ext cx="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3" name="Line 400"/>
            <p:cNvSpPr>
              <a:spLocks noChangeShapeType="1"/>
            </p:cNvSpPr>
            <p:nvPr/>
          </p:nvSpPr>
          <p:spPr bwMode="auto">
            <a:xfrm>
              <a:off x="2559" y="2741"/>
              <a:ext cx="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4" name="Line 401"/>
            <p:cNvSpPr>
              <a:spLocks noChangeShapeType="1"/>
            </p:cNvSpPr>
            <p:nvPr/>
          </p:nvSpPr>
          <p:spPr bwMode="auto">
            <a:xfrm>
              <a:off x="2559" y="3179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5" name="Line 402"/>
            <p:cNvSpPr>
              <a:spLocks noChangeShapeType="1"/>
            </p:cNvSpPr>
            <p:nvPr/>
          </p:nvSpPr>
          <p:spPr bwMode="auto">
            <a:xfrm>
              <a:off x="2559" y="3591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6" name="Line 403"/>
            <p:cNvSpPr>
              <a:spLocks noChangeShapeType="1"/>
            </p:cNvSpPr>
            <p:nvPr/>
          </p:nvSpPr>
          <p:spPr bwMode="auto">
            <a:xfrm>
              <a:off x="2559" y="3984"/>
              <a:ext cx="31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7" name="Line 404"/>
            <p:cNvSpPr>
              <a:spLocks noChangeShapeType="1"/>
            </p:cNvSpPr>
            <p:nvPr/>
          </p:nvSpPr>
          <p:spPr bwMode="auto">
            <a:xfrm>
              <a:off x="1822" y="1592"/>
              <a:ext cx="4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8" name="Line 405"/>
            <p:cNvSpPr>
              <a:spLocks noChangeShapeType="1"/>
            </p:cNvSpPr>
            <p:nvPr/>
          </p:nvSpPr>
          <p:spPr bwMode="auto">
            <a:xfrm>
              <a:off x="1822" y="1977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9" name="Line 406"/>
            <p:cNvSpPr>
              <a:spLocks noChangeShapeType="1"/>
            </p:cNvSpPr>
            <p:nvPr/>
          </p:nvSpPr>
          <p:spPr bwMode="auto">
            <a:xfrm>
              <a:off x="1822" y="2372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30" name="Line 407"/>
            <p:cNvSpPr>
              <a:spLocks noChangeShapeType="1"/>
            </p:cNvSpPr>
            <p:nvPr/>
          </p:nvSpPr>
          <p:spPr bwMode="auto">
            <a:xfrm>
              <a:off x="1822" y="2741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31" name="Line 408"/>
            <p:cNvSpPr>
              <a:spLocks noChangeShapeType="1"/>
            </p:cNvSpPr>
            <p:nvPr/>
          </p:nvSpPr>
          <p:spPr bwMode="auto">
            <a:xfrm>
              <a:off x="1822" y="3179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32" name="Line 409"/>
            <p:cNvSpPr>
              <a:spLocks noChangeShapeType="1"/>
            </p:cNvSpPr>
            <p:nvPr/>
          </p:nvSpPr>
          <p:spPr bwMode="auto">
            <a:xfrm>
              <a:off x="1822" y="3591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33" name="Line 410"/>
            <p:cNvSpPr>
              <a:spLocks noChangeShapeType="1"/>
            </p:cNvSpPr>
            <p:nvPr/>
          </p:nvSpPr>
          <p:spPr bwMode="auto">
            <a:xfrm>
              <a:off x="1822" y="3984"/>
              <a:ext cx="4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34" name="Line 411"/>
            <p:cNvSpPr>
              <a:spLocks noChangeShapeType="1"/>
            </p:cNvSpPr>
            <p:nvPr/>
          </p:nvSpPr>
          <p:spPr bwMode="auto">
            <a:xfrm>
              <a:off x="1263" y="3179"/>
              <a:ext cx="0" cy="8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35" name="Line 412"/>
            <p:cNvSpPr>
              <a:spLocks noChangeShapeType="1"/>
            </p:cNvSpPr>
            <p:nvPr/>
          </p:nvSpPr>
          <p:spPr bwMode="auto">
            <a:xfrm>
              <a:off x="1425" y="2741"/>
              <a:ext cx="0" cy="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36" name="Line 413"/>
            <p:cNvSpPr>
              <a:spLocks noChangeShapeType="1"/>
            </p:cNvSpPr>
            <p:nvPr/>
          </p:nvSpPr>
          <p:spPr bwMode="auto">
            <a:xfrm>
              <a:off x="686" y="2741"/>
              <a:ext cx="0" cy="124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37" name="Line 414"/>
            <p:cNvSpPr>
              <a:spLocks noChangeShapeType="1"/>
            </p:cNvSpPr>
            <p:nvPr/>
          </p:nvSpPr>
          <p:spPr bwMode="auto">
            <a:xfrm>
              <a:off x="2855" y="2372"/>
              <a:ext cx="65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38" name="Line 415"/>
            <p:cNvSpPr>
              <a:spLocks noChangeShapeType="1"/>
            </p:cNvSpPr>
            <p:nvPr/>
          </p:nvSpPr>
          <p:spPr bwMode="auto">
            <a:xfrm>
              <a:off x="2855" y="2741"/>
              <a:ext cx="65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39" name="Line 416"/>
            <p:cNvSpPr>
              <a:spLocks noChangeShapeType="1"/>
            </p:cNvSpPr>
            <p:nvPr/>
          </p:nvSpPr>
          <p:spPr bwMode="auto">
            <a:xfrm>
              <a:off x="2855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40" name="Line 417"/>
            <p:cNvSpPr>
              <a:spLocks noChangeShapeType="1"/>
            </p:cNvSpPr>
            <p:nvPr/>
          </p:nvSpPr>
          <p:spPr bwMode="auto">
            <a:xfrm>
              <a:off x="2855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41" name="Line 418"/>
            <p:cNvSpPr>
              <a:spLocks noChangeShapeType="1"/>
            </p:cNvSpPr>
            <p:nvPr/>
          </p:nvSpPr>
          <p:spPr bwMode="auto">
            <a:xfrm>
              <a:off x="3150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42" name="Line 419"/>
            <p:cNvSpPr>
              <a:spLocks noChangeShapeType="1"/>
            </p:cNvSpPr>
            <p:nvPr/>
          </p:nvSpPr>
          <p:spPr bwMode="auto">
            <a:xfrm>
              <a:off x="3150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43" name="Line 420"/>
            <p:cNvSpPr>
              <a:spLocks noChangeShapeType="1"/>
            </p:cNvSpPr>
            <p:nvPr/>
          </p:nvSpPr>
          <p:spPr bwMode="auto">
            <a:xfrm>
              <a:off x="3505" y="2372"/>
              <a:ext cx="2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44" name="Line 421"/>
            <p:cNvSpPr>
              <a:spLocks noChangeShapeType="1"/>
            </p:cNvSpPr>
            <p:nvPr/>
          </p:nvSpPr>
          <p:spPr bwMode="auto">
            <a:xfrm>
              <a:off x="3505" y="2741"/>
              <a:ext cx="2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45" name="Line 422"/>
            <p:cNvSpPr>
              <a:spLocks noChangeShapeType="1"/>
            </p:cNvSpPr>
            <p:nvPr/>
          </p:nvSpPr>
          <p:spPr bwMode="auto">
            <a:xfrm>
              <a:off x="3505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46" name="Line 423"/>
            <p:cNvSpPr>
              <a:spLocks noChangeShapeType="1"/>
            </p:cNvSpPr>
            <p:nvPr/>
          </p:nvSpPr>
          <p:spPr bwMode="auto">
            <a:xfrm>
              <a:off x="3505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47" name="Line 424"/>
            <p:cNvSpPr>
              <a:spLocks noChangeShapeType="1"/>
            </p:cNvSpPr>
            <p:nvPr/>
          </p:nvSpPr>
          <p:spPr bwMode="auto">
            <a:xfrm>
              <a:off x="1393" y="3002"/>
              <a:ext cx="3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48" name="Line 425"/>
            <p:cNvSpPr>
              <a:spLocks noChangeShapeType="1"/>
            </p:cNvSpPr>
            <p:nvPr/>
          </p:nvSpPr>
          <p:spPr bwMode="auto">
            <a:xfrm>
              <a:off x="2263" y="1812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49" name="Line 426"/>
            <p:cNvSpPr>
              <a:spLocks noChangeShapeType="1"/>
            </p:cNvSpPr>
            <p:nvPr/>
          </p:nvSpPr>
          <p:spPr bwMode="auto">
            <a:xfrm>
              <a:off x="2247" y="2178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50" name="Line 427"/>
            <p:cNvSpPr>
              <a:spLocks noChangeShapeType="1"/>
            </p:cNvSpPr>
            <p:nvPr/>
          </p:nvSpPr>
          <p:spPr bwMode="auto">
            <a:xfrm>
              <a:off x="2247" y="2562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51" name="Line 428"/>
            <p:cNvSpPr>
              <a:spLocks noChangeShapeType="1"/>
            </p:cNvSpPr>
            <p:nvPr/>
          </p:nvSpPr>
          <p:spPr bwMode="auto">
            <a:xfrm>
              <a:off x="2247" y="2947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52" name="Line 429"/>
            <p:cNvSpPr>
              <a:spLocks noChangeShapeType="1"/>
            </p:cNvSpPr>
            <p:nvPr/>
          </p:nvSpPr>
          <p:spPr bwMode="auto">
            <a:xfrm>
              <a:off x="2247" y="338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53" name="Line 430"/>
            <p:cNvSpPr>
              <a:spLocks noChangeShapeType="1"/>
            </p:cNvSpPr>
            <p:nvPr/>
          </p:nvSpPr>
          <p:spPr bwMode="auto">
            <a:xfrm>
              <a:off x="2247" y="3770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54" name="Text Box 431"/>
            <p:cNvSpPr txBox="1">
              <a:spLocks noChangeArrowheads="1"/>
            </p:cNvSpPr>
            <p:nvPr/>
          </p:nvSpPr>
          <p:spPr bwMode="auto">
            <a:xfrm rot="-5400000">
              <a:off x="1647" y="1135"/>
              <a:ext cx="581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PEs</a:t>
              </a:r>
            </a:p>
          </p:txBody>
        </p:sp>
        <p:sp>
          <p:nvSpPr>
            <p:cNvPr id="9355" name="Text Box 432"/>
            <p:cNvSpPr txBox="1">
              <a:spLocks noChangeArrowheads="1"/>
            </p:cNvSpPr>
            <p:nvPr/>
          </p:nvSpPr>
          <p:spPr bwMode="auto">
            <a:xfrm rot="-5400000">
              <a:off x="1919" y="1111"/>
              <a:ext cx="629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mask$</a:t>
              </a:r>
            </a:p>
          </p:txBody>
        </p:sp>
        <p:sp>
          <p:nvSpPr>
            <p:cNvPr id="9356" name="Text Box 433"/>
            <p:cNvSpPr txBox="1">
              <a:spLocks noChangeArrowheads="1"/>
            </p:cNvSpPr>
            <p:nvPr/>
          </p:nvSpPr>
          <p:spPr bwMode="auto">
            <a:xfrm rot="-5400000">
              <a:off x="2388" y="1087"/>
              <a:ext cx="6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node$</a:t>
              </a:r>
            </a:p>
          </p:txBody>
        </p:sp>
        <p:sp>
          <p:nvSpPr>
            <p:cNvPr id="9357" name="Text Box 434"/>
            <p:cNvSpPr txBox="1">
              <a:spLocks noChangeArrowheads="1"/>
            </p:cNvSpPr>
            <p:nvPr/>
          </p:nvSpPr>
          <p:spPr bwMode="auto">
            <a:xfrm rot="-5400000">
              <a:off x="2788" y="1240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a$</a:t>
              </a:r>
            </a:p>
          </p:txBody>
        </p:sp>
        <p:sp>
          <p:nvSpPr>
            <p:cNvPr id="9358" name="Text Box 435"/>
            <p:cNvSpPr txBox="1">
              <a:spLocks noChangeArrowheads="1"/>
            </p:cNvSpPr>
            <p:nvPr/>
          </p:nvSpPr>
          <p:spPr bwMode="auto">
            <a:xfrm rot="-5400000">
              <a:off x="3079" y="1224"/>
              <a:ext cx="41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b$</a:t>
              </a:r>
            </a:p>
          </p:txBody>
        </p:sp>
        <p:sp>
          <p:nvSpPr>
            <p:cNvPr id="9359" name="Text Box 436"/>
            <p:cNvSpPr txBox="1">
              <a:spLocks noChangeArrowheads="1"/>
            </p:cNvSpPr>
            <p:nvPr/>
          </p:nvSpPr>
          <p:spPr bwMode="auto">
            <a:xfrm rot="-5400000">
              <a:off x="4841" y="1100"/>
              <a:ext cx="70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parent$</a:t>
              </a:r>
            </a:p>
          </p:txBody>
        </p:sp>
        <p:sp>
          <p:nvSpPr>
            <p:cNvPr id="9360" name="Text Box 437"/>
            <p:cNvSpPr txBox="1">
              <a:spLocks noChangeArrowheads="1"/>
            </p:cNvSpPr>
            <p:nvPr/>
          </p:nvSpPr>
          <p:spPr bwMode="auto">
            <a:xfrm>
              <a:off x="210" y="3276"/>
              <a:ext cx="6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root</a:t>
              </a:r>
            </a:p>
          </p:txBody>
        </p:sp>
        <p:sp>
          <p:nvSpPr>
            <p:cNvPr id="9361" name="Text Box 438"/>
            <p:cNvSpPr txBox="1">
              <a:spLocks noChangeArrowheads="1"/>
            </p:cNvSpPr>
            <p:nvPr/>
          </p:nvSpPr>
          <p:spPr bwMode="auto">
            <a:xfrm rot="-5400000">
              <a:off x="3369" y="1222"/>
              <a:ext cx="410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c$</a:t>
              </a:r>
            </a:p>
          </p:txBody>
        </p:sp>
        <p:sp>
          <p:nvSpPr>
            <p:cNvPr id="9362" name="Text Box 439"/>
            <p:cNvSpPr txBox="1">
              <a:spLocks noChangeArrowheads="1"/>
            </p:cNvSpPr>
            <p:nvPr/>
          </p:nvSpPr>
          <p:spPr bwMode="auto">
            <a:xfrm rot="-5400000">
              <a:off x="3680" y="1213"/>
              <a:ext cx="39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d$</a:t>
              </a:r>
            </a:p>
          </p:txBody>
        </p:sp>
        <p:sp>
          <p:nvSpPr>
            <p:cNvPr id="9363" name="Text Box 440"/>
            <p:cNvSpPr txBox="1">
              <a:spLocks noChangeArrowheads="1"/>
            </p:cNvSpPr>
            <p:nvPr/>
          </p:nvSpPr>
          <p:spPr bwMode="auto">
            <a:xfrm rot="-5400000">
              <a:off x="4000" y="1223"/>
              <a:ext cx="41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e$</a:t>
              </a:r>
            </a:p>
          </p:txBody>
        </p:sp>
        <p:sp>
          <p:nvSpPr>
            <p:cNvPr id="9364" name="Text Box 441"/>
            <p:cNvSpPr txBox="1">
              <a:spLocks noChangeArrowheads="1"/>
            </p:cNvSpPr>
            <p:nvPr/>
          </p:nvSpPr>
          <p:spPr bwMode="auto">
            <a:xfrm rot="-5400000">
              <a:off x="4256" y="1228"/>
              <a:ext cx="4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f$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8E6C777-E1F8-4622-97A2-A3F22749F0EE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Graph used for Data Structure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10200"/>
            <a:ext cx="8229600" cy="71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Figure 6 in [Potter, Baker, et. al.]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90800" y="1981200"/>
            <a:ext cx="3352800" cy="3063875"/>
            <a:chOff x="960" y="1517"/>
            <a:chExt cx="2112" cy="1930"/>
          </a:xfrm>
        </p:grpSpPr>
        <p:sp>
          <p:nvSpPr>
            <p:cNvPr id="10248" name="Line 5"/>
            <p:cNvSpPr>
              <a:spLocks noChangeShapeType="1"/>
            </p:cNvSpPr>
            <p:nvPr/>
          </p:nvSpPr>
          <p:spPr bwMode="auto">
            <a:xfrm flipV="1">
              <a:off x="1152" y="1728"/>
              <a:ext cx="828" cy="70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Line 6"/>
            <p:cNvSpPr>
              <a:spLocks noChangeShapeType="1"/>
            </p:cNvSpPr>
            <p:nvPr/>
          </p:nvSpPr>
          <p:spPr bwMode="auto">
            <a:xfrm rot="2937597" flipV="1">
              <a:off x="1856" y="1980"/>
              <a:ext cx="1129" cy="203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Line 7"/>
            <p:cNvSpPr>
              <a:spLocks noChangeShapeType="1"/>
            </p:cNvSpPr>
            <p:nvPr/>
          </p:nvSpPr>
          <p:spPr bwMode="auto">
            <a:xfrm rot="2907193" flipV="1">
              <a:off x="1058" y="2689"/>
              <a:ext cx="110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Line 9"/>
            <p:cNvSpPr>
              <a:spLocks noChangeShapeType="1"/>
            </p:cNvSpPr>
            <p:nvPr/>
          </p:nvSpPr>
          <p:spPr bwMode="auto">
            <a:xfrm>
              <a:off x="1152" y="2432"/>
              <a:ext cx="1728" cy="0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Line 10"/>
            <p:cNvSpPr>
              <a:spLocks noChangeShapeType="1"/>
            </p:cNvSpPr>
            <p:nvPr/>
          </p:nvSpPr>
          <p:spPr bwMode="auto">
            <a:xfrm>
              <a:off x="1152" y="2448"/>
              <a:ext cx="0" cy="720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Line 11"/>
            <p:cNvSpPr>
              <a:spLocks noChangeShapeType="1"/>
            </p:cNvSpPr>
            <p:nvPr/>
          </p:nvSpPr>
          <p:spPr bwMode="auto">
            <a:xfrm>
              <a:off x="2880" y="243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Text Box 12"/>
            <p:cNvSpPr txBox="1">
              <a:spLocks noChangeArrowheads="1"/>
            </p:cNvSpPr>
            <p:nvPr/>
          </p:nvSpPr>
          <p:spPr bwMode="auto">
            <a:xfrm>
              <a:off x="1872" y="1536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0255" name="Text Box 13"/>
            <p:cNvSpPr txBox="1">
              <a:spLocks noChangeArrowheads="1"/>
            </p:cNvSpPr>
            <p:nvPr/>
          </p:nvSpPr>
          <p:spPr bwMode="auto">
            <a:xfrm>
              <a:off x="972" y="230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0256" name="Text Box 14"/>
            <p:cNvSpPr txBox="1">
              <a:spLocks noChangeArrowheads="1"/>
            </p:cNvSpPr>
            <p:nvPr/>
          </p:nvSpPr>
          <p:spPr bwMode="auto">
            <a:xfrm>
              <a:off x="2928" y="230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10257" name="Text Box 15"/>
            <p:cNvSpPr txBox="1">
              <a:spLocks noChangeArrowheads="1"/>
            </p:cNvSpPr>
            <p:nvPr/>
          </p:nvSpPr>
          <p:spPr bwMode="auto">
            <a:xfrm>
              <a:off x="1008" y="316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10258" name="Text Box 16"/>
            <p:cNvSpPr txBox="1">
              <a:spLocks noChangeArrowheads="1"/>
            </p:cNvSpPr>
            <p:nvPr/>
          </p:nvSpPr>
          <p:spPr bwMode="auto">
            <a:xfrm>
              <a:off x="1968" y="312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0259" name="Text Box 17"/>
            <p:cNvSpPr txBox="1">
              <a:spLocks noChangeArrowheads="1"/>
            </p:cNvSpPr>
            <p:nvPr/>
          </p:nvSpPr>
          <p:spPr bwMode="auto">
            <a:xfrm>
              <a:off x="2832" y="3216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0260" name="Text Box 19"/>
            <p:cNvSpPr txBox="1">
              <a:spLocks noChangeArrowheads="1"/>
            </p:cNvSpPr>
            <p:nvPr/>
          </p:nvSpPr>
          <p:spPr bwMode="auto">
            <a:xfrm>
              <a:off x="2304" y="182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0261" name="Text Box 20"/>
            <p:cNvSpPr txBox="1">
              <a:spLocks noChangeArrowheads="1"/>
            </p:cNvSpPr>
            <p:nvPr/>
          </p:nvSpPr>
          <p:spPr bwMode="auto">
            <a:xfrm>
              <a:off x="288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0262" name="Text Box 21"/>
            <p:cNvSpPr txBox="1">
              <a:spLocks noChangeArrowheads="1"/>
            </p:cNvSpPr>
            <p:nvPr/>
          </p:nvSpPr>
          <p:spPr bwMode="auto">
            <a:xfrm>
              <a:off x="2352" y="2832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10263" name="Text Box 22"/>
            <p:cNvSpPr txBox="1">
              <a:spLocks noChangeArrowheads="1"/>
            </p:cNvSpPr>
            <p:nvPr/>
          </p:nvSpPr>
          <p:spPr bwMode="auto">
            <a:xfrm>
              <a:off x="1392" y="268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0264" name="Text Box 24"/>
            <p:cNvSpPr txBox="1">
              <a:spLocks noChangeArrowheads="1"/>
            </p:cNvSpPr>
            <p:nvPr/>
          </p:nvSpPr>
          <p:spPr bwMode="auto">
            <a:xfrm>
              <a:off x="1440" y="316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0265" name="Text Box 25"/>
            <p:cNvSpPr txBox="1">
              <a:spLocks noChangeArrowheads="1"/>
            </p:cNvSpPr>
            <p:nvPr/>
          </p:nvSpPr>
          <p:spPr bwMode="auto">
            <a:xfrm>
              <a:off x="96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0266" name="Text Box 26"/>
            <p:cNvSpPr txBox="1">
              <a:spLocks noChangeArrowheads="1"/>
            </p:cNvSpPr>
            <p:nvPr/>
          </p:nvSpPr>
          <p:spPr bwMode="auto">
            <a:xfrm>
              <a:off x="1968" y="220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10267" name="Text Box 27"/>
            <p:cNvSpPr txBox="1">
              <a:spLocks noChangeArrowheads="1"/>
            </p:cNvSpPr>
            <p:nvPr/>
          </p:nvSpPr>
          <p:spPr bwMode="auto">
            <a:xfrm>
              <a:off x="1440" y="182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  <p:sp>
        <p:nvSpPr>
          <p:cNvPr id="10246" name="Line 8"/>
          <p:cNvSpPr>
            <a:spLocks noChangeShapeType="1"/>
          </p:cNvSpPr>
          <p:nvPr/>
        </p:nvSpPr>
        <p:spPr bwMode="auto">
          <a:xfrm flipV="1">
            <a:off x="4324350" y="3433763"/>
            <a:ext cx="131445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47" name="Line 23"/>
          <p:cNvSpPr>
            <a:spLocks noChangeShapeType="1"/>
          </p:cNvSpPr>
          <p:nvPr/>
        </p:nvSpPr>
        <p:spPr bwMode="auto">
          <a:xfrm flipV="1">
            <a:off x="2895600" y="4525963"/>
            <a:ext cx="1428750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3FF1401-A85B-4494-97BB-5C6716E20331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Graph used for Data Structure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10200"/>
            <a:ext cx="8229600" cy="71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Figure 6 in [Potter, Baker, et. al.]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90800" y="1981200"/>
            <a:ext cx="3352800" cy="3063875"/>
            <a:chOff x="960" y="1517"/>
            <a:chExt cx="2112" cy="1930"/>
          </a:xfrm>
        </p:grpSpPr>
        <p:sp>
          <p:nvSpPr>
            <p:cNvPr id="11271" name="Line 5"/>
            <p:cNvSpPr>
              <a:spLocks noChangeShapeType="1"/>
            </p:cNvSpPr>
            <p:nvPr/>
          </p:nvSpPr>
          <p:spPr bwMode="auto">
            <a:xfrm flipV="1">
              <a:off x="1152" y="1728"/>
              <a:ext cx="828" cy="70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72" name="Line 6"/>
            <p:cNvSpPr>
              <a:spLocks noChangeShapeType="1"/>
            </p:cNvSpPr>
            <p:nvPr/>
          </p:nvSpPr>
          <p:spPr bwMode="auto">
            <a:xfrm rot="2937597" flipV="1">
              <a:off x="1856" y="1980"/>
              <a:ext cx="1129" cy="203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73" name="Line 7"/>
            <p:cNvSpPr>
              <a:spLocks noChangeShapeType="1"/>
            </p:cNvSpPr>
            <p:nvPr/>
          </p:nvSpPr>
          <p:spPr bwMode="auto">
            <a:xfrm rot="2907193" flipV="1">
              <a:off x="1058" y="2689"/>
              <a:ext cx="110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74" name="Line 8"/>
            <p:cNvSpPr>
              <a:spLocks noChangeShapeType="1"/>
            </p:cNvSpPr>
            <p:nvPr/>
          </p:nvSpPr>
          <p:spPr bwMode="auto">
            <a:xfrm flipV="1">
              <a:off x="2052" y="2432"/>
              <a:ext cx="828" cy="704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75" name="Line 10"/>
            <p:cNvSpPr>
              <a:spLocks noChangeShapeType="1"/>
            </p:cNvSpPr>
            <p:nvPr/>
          </p:nvSpPr>
          <p:spPr bwMode="auto">
            <a:xfrm>
              <a:off x="1152" y="2448"/>
              <a:ext cx="0" cy="72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76" name="Line 11"/>
            <p:cNvSpPr>
              <a:spLocks noChangeShapeType="1"/>
            </p:cNvSpPr>
            <p:nvPr/>
          </p:nvSpPr>
          <p:spPr bwMode="auto">
            <a:xfrm>
              <a:off x="2880" y="243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77" name="Text Box 12"/>
            <p:cNvSpPr txBox="1">
              <a:spLocks noChangeArrowheads="1"/>
            </p:cNvSpPr>
            <p:nvPr/>
          </p:nvSpPr>
          <p:spPr bwMode="auto">
            <a:xfrm>
              <a:off x="1872" y="1536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1278" name="Text Box 13"/>
            <p:cNvSpPr txBox="1">
              <a:spLocks noChangeArrowheads="1"/>
            </p:cNvSpPr>
            <p:nvPr/>
          </p:nvSpPr>
          <p:spPr bwMode="auto">
            <a:xfrm>
              <a:off x="972" y="230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1279" name="Text Box 14"/>
            <p:cNvSpPr txBox="1">
              <a:spLocks noChangeArrowheads="1"/>
            </p:cNvSpPr>
            <p:nvPr/>
          </p:nvSpPr>
          <p:spPr bwMode="auto">
            <a:xfrm>
              <a:off x="2928" y="230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11280" name="Text Box 15"/>
            <p:cNvSpPr txBox="1">
              <a:spLocks noChangeArrowheads="1"/>
            </p:cNvSpPr>
            <p:nvPr/>
          </p:nvSpPr>
          <p:spPr bwMode="auto">
            <a:xfrm>
              <a:off x="1008" y="316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11281" name="Text Box 16"/>
            <p:cNvSpPr txBox="1">
              <a:spLocks noChangeArrowheads="1"/>
            </p:cNvSpPr>
            <p:nvPr/>
          </p:nvSpPr>
          <p:spPr bwMode="auto">
            <a:xfrm>
              <a:off x="1968" y="312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1282" name="Text Box 17"/>
            <p:cNvSpPr txBox="1">
              <a:spLocks noChangeArrowheads="1"/>
            </p:cNvSpPr>
            <p:nvPr/>
          </p:nvSpPr>
          <p:spPr bwMode="auto">
            <a:xfrm>
              <a:off x="2832" y="3216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1283" name="Text Box 19"/>
            <p:cNvSpPr txBox="1">
              <a:spLocks noChangeArrowheads="1"/>
            </p:cNvSpPr>
            <p:nvPr/>
          </p:nvSpPr>
          <p:spPr bwMode="auto">
            <a:xfrm>
              <a:off x="2304" y="182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284" name="Text Box 20"/>
            <p:cNvSpPr txBox="1">
              <a:spLocks noChangeArrowheads="1"/>
            </p:cNvSpPr>
            <p:nvPr/>
          </p:nvSpPr>
          <p:spPr bwMode="auto">
            <a:xfrm>
              <a:off x="288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85" name="Text Box 21"/>
            <p:cNvSpPr txBox="1">
              <a:spLocks noChangeArrowheads="1"/>
            </p:cNvSpPr>
            <p:nvPr/>
          </p:nvSpPr>
          <p:spPr bwMode="auto">
            <a:xfrm>
              <a:off x="2352" y="2832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11286" name="Text Box 22"/>
            <p:cNvSpPr txBox="1">
              <a:spLocks noChangeArrowheads="1"/>
            </p:cNvSpPr>
            <p:nvPr/>
          </p:nvSpPr>
          <p:spPr bwMode="auto">
            <a:xfrm>
              <a:off x="1392" y="268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287" name="Line 23"/>
            <p:cNvSpPr>
              <a:spLocks noChangeShapeType="1"/>
            </p:cNvSpPr>
            <p:nvPr/>
          </p:nvSpPr>
          <p:spPr bwMode="auto">
            <a:xfrm flipV="1">
              <a:off x="1152" y="3120"/>
              <a:ext cx="900" cy="64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1440" y="316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96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1290" name="Text Box 26"/>
            <p:cNvSpPr txBox="1">
              <a:spLocks noChangeArrowheads="1"/>
            </p:cNvSpPr>
            <p:nvPr/>
          </p:nvSpPr>
          <p:spPr bwMode="auto">
            <a:xfrm>
              <a:off x="1968" y="220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11291" name="Text Box 27"/>
            <p:cNvSpPr txBox="1">
              <a:spLocks noChangeArrowheads="1"/>
            </p:cNvSpPr>
            <p:nvPr/>
          </p:nvSpPr>
          <p:spPr bwMode="auto">
            <a:xfrm>
              <a:off x="1440" y="182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  <p:sp>
        <p:nvSpPr>
          <p:cNvPr id="11270" name="Line 9"/>
          <p:cNvSpPr>
            <a:spLocks noChangeShapeType="1"/>
          </p:cNvSpPr>
          <p:nvPr/>
        </p:nvSpPr>
        <p:spPr bwMode="auto">
          <a:xfrm>
            <a:off x="2895600" y="3433763"/>
            <a:ext cx="27432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E260F51-7127-42CC-986A-37E5BB6AC09F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Data Structure for MST Algorithm</a:t>
            </a:r>
          </a:p>
        </p:txBody>
      </p:sp>
      <p:grpSp>
        <p:nvGrpSpPr>
          <p:cNvPr id="2" name="Group 443"/>
          <p:cNvGrpSpPr>
            <a:grpSpLocks/>
          </p:cNvGrpSpPr>
          <p:nvPr/>
        </p:nvGrpSpPr>
        <p:grpSpPr bwMode="auto">
          <a:xfrm>
            <a:off x="152400" y="685800"/>
            <a:ext cx="8763000" cy="5486400"/>
            <a:chOff x="144" y="528"/>
            <a:chExt cx="5520" cy="3456"/>
          </a:xfrm>
        </p:grpSpPr>
        <p:sp>
          <p:nvSpPr>
            <p:cNvPr id="12293" name="Text Box 297"/>
            <p:cNvSpPr txBox="1">
              <a:spLocks noChangeArrowheads="1"/>
            </p:cNvSpPr>
            <p:nvPr/>
          </p:nvSpPr>
          <p:spPr bwMode="auto">
            <a:xfrm rot="-5400000">
              <a:off x="4968" y="931"/>
              <a:ext cx="10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current_best$</a:t>
              </a:r>
            </a:p>
          </p:txBody>
        </p:sp>
        <p:sp>
          <p:nvSpPr>
            <p:cNvPr id="12294" name="Text Box 298"/>
            <p:cNvSpPr txBox="1">
              <a:spLocks noChangeArrowheads="1"/>
            </p:cNvSpPr>
            <p:nvPr/>
          </p:nvSpPr>
          <p:spPr bwMode="auto">
            <a:xfrm rot="-5400000">
              <a:off x="4398" y="1003"/>
              <a:ext cx="8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candidate$</a:t>
              </a:r>
            </a:p>
          </p:txBody>
        </p:sp>
        <p:sp>
          <p:nvSpPr>
            <p:cNvPr id="12295" name="Text Box 299"/>
            <p:cNvSpPr txBox="1">
              <a:spLocks noChangeArrowheads="1"/>
            </p:cNvSpPr>
            <p:nvPr/>
          </p:nvSpPr>
          <p:spPr bwMode="auto">
            <a:xfrm>
              <a:off x="144" y="3520"/>
              <a:ext cx="4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/>
                <a:t>next-</a:t>
              </a:r>
            </a:p>
            <a:p>
              <a:pPr>
                <a:spcBef>
                  <a:spcPct val="0"/>
                </a:spcBef>
              </a:pPr>
              <a:r>
                <a:rPr lang="en-US" sz="2000"/>
                <a:t>node</a:t>
              </a:r>
            </a:p>
          </p:txBody>
        </p:sp>
        <p:sp>
          <p:nvSpPr>
            <p:cNvPr id="12296" name="Rectangle 300"/>
            <p:cNvSpPr>
              <a:spLocks noChangeArrowheads="1"/>
            </p:cNvSpPr>
            <p:nvPr/>
          </p:nvSpPr>
          <p:spPr bwMode="auto">
            <a:xfrm>
              <a:off x="686" y="3591"/>
              <a:ext cx="577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400"/>
                <a:t>  d</a:t>
              </a:r>
            </a:p>
          </p:txBody>
        </p:sp>
        <p:sp>
          <p:nvSpPr>
            <p:cNvPr id="12297" name="Rectangle 301"/>
            <p:cNvSpPr>
              <a:spLocks noChangeArrowheads="1"/>
            </p:cNvSpPr>
            <p:nvPr/>
          </p:nvSpPr>
          <p:spPr bwMode="auto">
            <a:xfrm>
              <a:off x="686" y="3179"/>
              <a:ext cx="577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  a</a:t>
              </a:r>
            </a:p>
          </p:txBody>
        </p:sp>
        <p:sp>
          <p:nvSpPr>
            <p:cNvPr id="12298" name="Rectangle 302"/>
            <p:cNvSpPr>
              <a:spLocks noChangeArrowheads="1"/>
            </p:cNvSpPr>
            <p:nvPr/>
          </p:nvSpPr>
          <p:spPr bwMode="auto">
            <a:xfrm>
              <a:off x="686" y="2741"/>
              <a:ext cx="739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/>
                <a:t>    </a:t>
              </a:r>
              <a:r>
                <a:rPr lang="en-US" sz="3200"/>
                <a:t>IS</a:t>
              </a:r>
            </a:p>
          </p:txBody>
        </p:sp>
        <p:sp>
          <p:nvSpPr>
            <p:cNvPr id="12299" name="Rectangle 304"/>
            <p:cNvSpPr>
              <a:spLocks noChangeArrowheads="1"/>
            </p:cNvSpPr>
            <p:nvPr/>
          </p:nvSpPr>
          <p:spPr bwMode="auto">
            <a:xfrm>
              <a:off x="5319" y="3591"/>
              <a:ext cx="34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12300" name="Rectangle 305"/>
            <p:cNvSpPr>
              <a:spLocks noChangeArrowheads="1"/>
            </p:cNvSpPr>
            <p:nvPr/>
          </p:nvSpPr>
          <p:spPr bwMode="auto">
            <a:xfrm>
              <a:off x="5029" y="3591"/>
              <a:ext cx="29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12301" name="Rectangle 306"/>
            <p:cNvSpPr>
              <a:spLocks noChangeArrowheads="1"/>
            </p:cNvSpPr>
            <p:nvPr/>
          </p:nvSpPr>
          <p:spPr bwMode="auto">
            <a:xfrm>
              <a:off x="4626" y="3591"/>
              <a:ext cx="403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wait</a:t>
              </a:r>
            </a:p>
          </p:txBody>
        </p:sp>
        <p:sp>
          <p:nvSpPr>
            <p:cNvPr id="12302" name="Rectangle 307"/>
            <p:cNvSpPr>
              <a:spLocks noChangeArrowheads="1"/>
            </p:cNvSpPr>
            <p:nvPr/>
          </p:nvSpPr>
          <p:spPr bwMode="auto">
            <a:xfrm>
              <a:off x="4346" y="3591"/>
              <a:ext cx="28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03" name="Rectangle 308"/>
            <p:cNvSpPr>
              <a:spLocks noChangeArrowheads="1"/>
            </p:cNvSpPr>
            <p:nvPr/>
          </p:nvSpPr>
          <p:spPr bwMode="auto">
            <a:xfrm>
              <a:off x="4065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04" name="Rectangle 309"/>
            <p:cNvSpPr>
              <a:spLocks noChangeArrowheads="1"/>
            </p:cNvSpPr>
            <p:nvPr/>
          </p:nvSpPr>
          <p:spPr bwMode="auto">
            <a:xfrm>
              <a:off x="3786" y="3591"/>
              <a:ext cx="279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05" name="Rectangle 310"/>
            <p:cNvSpPr>
              <a:spLocks noChangeArrowheads="1"/>
            </p:cNvSpPr>
            <p:nvPr/>
          </p:nvSpPr>
          <p:spPr bwMode="auto">
            <a:xfrm>
              <a:off x="3505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9</a:t>
              </a:r>
            </a:p>
          </p:txBody>
        </p:sp>
        <p:sp>
          <p:nvSpPr>
            <p:cNvPr id="12306" name="Rectangle 311"/>
            <p:cNvSpPr>
              <a:spLocks noChangeArrowheads="1"/>
            </p:cNvSpPr>
            <p:nvPr/>
          </p:nvSpPr>
          <p:spPr bwMode="auto">
            <a:xfrm>
              <a:off x="3150" y="3591"/>
              <a:ext cx="35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07" name="Rectangle 312"/>
            <p:cNvSpPr>
              <a:spLocks noChangeArrowheads="1"/>
            </p:cNvSpPr>
            <p:nvPr/>
          </p:nvSpPr>
          <p:spPr bwMode="auto">
            <a:xfrm>
              <a:off x="2855" y="3591"/>
              <a:ext cx="29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08" name="Rectangle 313"/>
            <p:cNvSpPr>
              <a:spLocks noChangeArrowheads="1"/>
            </p:cNvSpPr>
            <p:nvPr/>
          </p:nvSpPr>
          <p:spPr bwMode="auto">
            <a:xfrm>
              <a:off x="2559" y="3591"/>
              <a:ext cx="296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f</a:t>
              </a:r>
            </a:p>
          </p:txBody>
        </p:sp>
        <p:sp>
          <p:nvSpPr>
            <p:cNvPr id="12309" name="Rectangle 314"/>
            <p:cNvSpPr>
              <a:spLocks noChangeArrowheads="1"/>
            </p:cNvSpPr>
            <p:nvPr/>
          </p:nvSpPr>
          <p:spPr bwMode="auto">
            <a:xfrm>
              <a:off x="2103" y="3591"/>
              <a:ext cx="16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2310" name="Rectangle 315"/>
            <p:cNvSpPr>
              <a:spLocks noChangeArrowheads="1"/>
            </p:cNvSpPr>
            <p:nvPr/>
          </p:nvSpPr>
          <p:spPr bwMode="auto">
            <a:xfrm>
              <a:off x="1822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2311" name="Rectangle 316"/>
            <p:cNvSpPr>
              <a:spLocks noChangeArrowheads="1"/>
            </p:cNvSpPr>
            <p:nvPr/>
          </p:nvSpPr>
          <p:spPr bwMode="auto">
            <a:xfrm>
              <a:off x="5319" y="3179"/>
              <a:ext cx="34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12312" name="Rectangle 317"/>
            <p:cNvSpPr>
              <a:spLocks noChangeArrowheads="1"/>
            </p:cNvSpPr>
            <p:nvPr/>
          </p:nvSpPr>
          <p:spPr bwMode="auto">
            <a:xfrm>
              <a:off x="5029" y="3179"/>
              <a:ext cx="29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b</a:t>
              </a:r>
            </a:p>
          </p:txBody>
        </p:sp>
        <p:sp>
          <p:nvSpPr>
            <p:cNvPr id="12313" name="Rectangle 318"/>
            <p:cNvSpPr>
              <a:spLocks noChangeArrowheads="1"/>
            </p:cNvSpPr>
            <p:nvPr/>
          </p:nvSpPr>
          <p:spPr bwMode="auto">
            <a:xfrm>
              <a:off x="4626" y="3179"/>
              <a:ext cx="403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no</a:t>
              </a:r>
            </a:p>
          </p:txBody>
        </p:sp>
        <p:sp>
          <p:nvSpPr>
            <p:cNvPr id="12314" name="Rectangle 319"/>
            <p:cNvSpPr>
              <a:spLocks noChangeArrowheads="1"/>
            </p:cNvSpPr>
            <p:nvPr/>
          </p:nvSpPr>
          <p:spPr bwMode="auto">
            <a:xfrm>
              <a:off x="4346" y="3179"/>
              <a:ext cx="28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15" name="Rectangle 320"/>
            <p:cNvSpPr>
              <a:spLocks noChangeArrowheads="1"/>
            </p:cNvSpPr>
            <p:nvPr/>
          </p:nvSpPr>
          <p:spPr bwMode="auto">
            <a:xfrm>
              <a:off x="4065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16" name="Rectangle 321"/>
            <p:cNvSpPr>
              <a:spLocks noChangeArrowheads="1"/>
            </p:cNvSpPr>
            <p:nvPr/>
          </p:nvSpPr>
          <p:spPr bwMode="auto">
            <a:xfrm>
              <a:off x="3786" y="3179"/>
              <a:ext cx="279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12317" name="Rectangle 322"/>
            <p:cNvSpPr>
              <a:spLocks noChangeArrowheads="1"/>
            </p:cNvSpPr>
            <p:nvPr/>
          </p:nvSpPr>
          <p:spPr bwMode="auto">
            <a:xfrm>
              <a:off x="3505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6</a:t>
              </a:r>
            </a:p>
          </p:txBody>
        </p:sp>
        <p:sp>
          <p:nvSpPr>
            <p:cNvPr id="12318" name="Rectangle 323"/>
            <p:cNvSpPr>
              <a:spLocks noChangeArrowheads="1"/>
            </p:cNvSpPr>
            <p:nvPr/>
          </p:nvSpPr>
          <p:spPr bwMode="auto">
            <a:xfrm>
              <a:off x="3150" y="3179"/>
              <a:ext cx="35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12319" name="Rectangle 324"/>
            <p:cNvSpPr>
              <a:spLocks noChangeArrowheads="1"/>
            </p:cNvSpPr>
            <p:nvPr/>
          </p:nvSpPr>
          <p:spPr bwMode="auto">
            <a:xfrm>
              <a:off x="2855" y="3179"/>
              <a:ext cx="29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20" name="Rectangle 325"/>
            <p:cNvSpPr>
              <a:spLocks noChangeArrowheads="1"/>
            </p:cNvSpPr>
            <p:nvPr/>
          </p:nvSpPr>
          <p:spPr bwMode="auto">
            <a:xfrm>
              <a:off x="2559" y="3179"/>
              <a:ext cx="296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e</a:t>
              </a:r>
            </a:p>
          </p:txBody>
        </p:sp>
        <p:sp>
          <p:nvSpPr>
            <p:cNvPr id="12321" name="Rectangle 326"/>
            <p:cNvSpPr>
              <a:spLocks noChangeArrowheads="1"/>
            </p:cNvSpPr>
            <p:nvPr/>
          </p:nvSpPr>
          <p:spPr bwMode="auto">
            <a:xfrm>
              <a:off x="2103" y="3179"/>
              <a:ext cx="16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2322" name="Rectangle 327"/>
            <p:cNvSpPr>
              <a:spLocks noChangeArrowheads="1"/>
            </p:cNvSpPr>
            <p:nvPr/>
          </p:nvSpPr>
          <p:spPr bwMode="auto">
            <a:xfrm>
              <a:off x="1822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2323" name="Rectangle 328"/>
            <p:cNvSpPr>
              <a:spLocks noChangeArrowheads="1"/>
            </p:cNvSpPr>
            <p:nvPr/>
          </p:nvSpPr>
          <p:spPr bwMode="auto">
            <a:xfrm>
              <a:off x="1263" y="3179"/>
              <a:ext cx="162" cy="8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2324" name="Rectangle 329"/>
            <p:cNvSpPr>
              <a:spLocks noChangeArrowheads="1"/>
            </p:cNvSpPr>
            <p:nvPr/>
          </p:nvSpPr>
          <p:spPr bwMode="auto">
            <a:xfrm>
              <a:off x="5319" y="2741"/>
              <a:ext cx="34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12325" name="Rectangle 330"/>
            <p:cNvSpPr>
              <a:spLocks noChangeArrowheads="1"/>
            </p:cNvSpPr>
            <p:nvPr/>
          </p:nvSpPr>
          <p:spPr bwMode="auto">
            <a:xfrm>
              <a:off x="5029" y="2741"/>
              <a:ext cx="29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e</a:t>
              </a:r>
            </a:p>
          </p:txBody>
        </p:sp>
        <p:sp>
          <p:nvSpPr>
            <p:cNvPr id="12326" name="Rectangle 331"/>
            <p:cNvSpPr>
              <a:spLocks noChangeArrowheads="1"/>
            </p:cNvSpPr>
            <p:nvPr/>
          </p:nvSpPr>
          <p:spPr bwMode="auto">
            <a:xfrm>
              <a:off x="4626" y="2741"/>
              <a:ext cx="403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yes</a:t>
              </a:r>
            </a:p>
          </p:txBody>
        </p:sp>
        <p:sp>
          <p:nvSpPr>
            <p:cNvPr id="12327" name="Rectangle 332"/>
            <p:cNvSpPr>
              <a:spLocks noChangeArrowheads="1"/>
            </p:cNvSpPr>
            <p:nvPr/>
          </p:nvSpPr>
          <p:spPr bwMode="auto">
            <a:xfrm>
              <a:off x="4346" y="2741"/>
              <a:ext cx="28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28" name="Rectangle 333"/>
            <p:cNvSpPr>
              <a:spLocks noChangeArrowheads="1"/>
            </p:cNvSpPr>
            <p:nvPr/>
          </p:nvSpPr>
          <p:spPr bwMode="auto">
            <a:xfrm>
              <a:off x="4065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12329" name="Rectangle 334"/>
            <p:cNvSpPr>
              <a:spLocks noChangeArrowheads="1"/>
            </p:cNvSpPr>
            <p:nvPr/>
          </p:nvSpPr>
          <p:spPr bwMode="auto">
            <a:xfrm>
              <a:off x="3786" y="2741"/>
              <a:ext cx="279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30" name="Rectangle 335"/>
            <p:cNvSpPr>
              <a:spLocks noChangeArrowheads="1"/>
            </p:cNvSpPr>
            <p:nvPr/>
          </p:nvSpPr>
          <p:spPr bwMode="auto">
            <a:xfrm>
              <a:off x="3505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31" name="Rectangle 336"/>
            <p:cNvSpPr>
              <a:spLocks noChangeArrowheads="1"/>
            </p:cNvSpPr>
            <p:nvPr/>
          </p:nvSpPr>
          <p:spPr bwMode="auto">
            <a:xfrm>
              <a:off x="3150" y="2741"/>
              <a:ext cx="35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4</a:t>
              </a:r>
            </a:p>
          </p:txBody>
        </p:sp>
        <p:sp>
          <p:nvSpPr>
            <p:cNvPr id="12332" name="Rectangle 337"/>
            <p:cNvSpPr>
              <a:spLocks noChangeArrowheads="1"/>
            </p:cNvSpPr>
            <p:nvPr/>
          </p:nvSpPr>
          <p:spPr bwMode="auto">
            <a:xfrm>
              <a:off x="2855" y="2741"/>
              <a:ext cx="29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33" name="Rectangle 338"/>
            <p:cNvSpPr>
              <a:spLocks noChangeArrowheads="1"/>
            </p:cNvSpPr>
            <p:nvPr/>
          </p:nvSpPr>
          <p:spPr bwMode="auto">
            <a:xfrm>
              <a:off x="2559" y="2741"/>
              <a:ext cx="296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d</a:t>
              </a:r>
            </a:p>
          </p:txBody>
        </p:sp>
        <p:sp>
          <p:nvSpPr>
            <p:cNvPr id="12334" name="Rectangle 339"/>
            <p:cNvSpPr>
              <a:spLocks noChangeArrowheads="1"/>
            </p:cNvSpPr>
            <p:nvPr/>
          </p:nvSpPr>
          <p:spPr bwMode="auto">
            <a:xfrm>
              <a:off x="2103" y="2741"/>
              <a:ext cx="16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2335" name="Rectangle 340"/>
            <p:cNvSpPr>
              <a:spLocks noChangeArrowheads="1"/>
            </p:cNvSpPr>
            <p:nvPr/>
          </p:nvSpPr>
          <p:spPr bwMode="auto">
            <a:xfrm>
              <a:off x="1822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2336" name="Rectangle 341"/>
            <p:cNvSpPr>
              <a:spLocks noChangeArrowheads="1"/>
            </p:cNvSpPr>
            <p:nvPr/>
          </p:nvSpPr>
          <p:spPr bwMode="auto">
            <a:xfrm>
              <a:off x="5319" y="2372"/>
              <a:ext cx="34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6</a:t>
              </a:r>
            </a:p>
          </p:txBody>
        </p:sp>
        <p:sp>
          <p:nvSpPr>
            <p:cNvPr id="12337" name="Rectangle 342"/>
            <p:cNvSpPr>
              <a:spLocks noChangeArrowheads="1"/>
            </p:cNvSpPr>
            <p:nvPr/>
          </p:nvSpPr>
          <p:spPr bwMode="auto">
            <a:xfrm>
              <a:off x="5029" y="2372"/>
              <a:ext cx="29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e</a:t>
              </a:r>
            </a:p>
          </p:txBody>
        </p:sp>
        <p:sp>
          <p:nvSpPr>
            <p:cNvPr id="12338" name="Rectangle 343"/>
            <p:cNvSpPr>
              <a:spLocks noChangeArrowheads="1"/>
            </p:cNvSpPr>
            <p:nvPr/>
          </p:nvSpPr>
          <p:spPr bwMode="auto">
            <a:xfrm>
              <a:off x="4626" y="2372"/>
              <a:ext cx="403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yes</a:t>
              </a:r>
            </a:p>
          </p:txBody>
        </p:sp>
        <p:sp>
          <p:nvSpPr>
            <p:cNvPr id="12339" name="Rectangle 344"/>
            <p:cNvSpPr>
              <a:spLocks noChangeArrowheads="1"/>
            </p:cNvSpPr>
            <p:nvPr/>
          </p:nvSpPr>
          <p:spPr bwMode="auto">
            <a:xfrm>
              <a:off x="4346" y="2372"/>
              <a:ext cx="28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9</a:t>
              </a:r>
            </a:p>
          </p:txBody>
        </p:sp>
        <p:sp>
          <p:nvSpPr>
            <p:cNvPr id="12340" name="Rectangle 345"/>
            <p:cNvSpPr>
              <a:spLocks noChangeArrowheads="1"/>
            </p:cNvSpPr>
            <p:nvPr/>
          </p:nvSpPr>
          <p:spPr bwMode="auto">
            <a:xfrm>
              <a:off x="4065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6</a:t>
              </a:r>
            </a:p>
          </p:txBody>
        </p:sp>
        <p:sp>
          <p:nvSpPr>
            <p:cNvPr id="12341" name="Rectangle 346"/>
            <p:cNvSpPr>
              <a:spLocks noChangeArrowheads="1"/>
            </p:cNvSpPr>
            <p:nvPr/>
          </p:nvSpPr>
          <p:spPr bwMode="auto">
            <a:xfrm>
              <a:off x="3786" y="2372"/>
              <a:ext cx="279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42" name="Rectangle 347"/>
            <p:cNvSpPr>
              <a:spLocks noChangeArrowheads="1"/>
            </p:cNvSpPr>
            <p:nvPr/>
          </p:nvSpPr>
          <p:spPr bwMode="auto">
            <a:xfrm>
              <a:off x="3505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43" name="Rectangle 348"/>
            <p:cNvSpPr>
              <a:spLocks noChangeArrowheads="1"/>
            </p:cNvSpPr>
            <p:nvPr/>
          </p:nvSpPr>
          <p:spPr bwMode="auto">
            <a:xfrm>
              <a:off x="3150" y="2372"/>
              <a:ext cx="35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7</a:t>
              </a:r>
            </a:p>
          </p:txBody>
        </p:sp>
        <p:sp>
          <p:nvSpPr>
            <p:cNvPr id="12344" name="Rectangle 349"/>
            <p:cNvSpPr>
              <a:spLocks noChangeArrowheads="1"/>
            </p:cNvSpPr>
            <p:nvPr/>
          </p:nvSpPr>
          <p:spPr bwMode="auto">
            <a:xfrm>
              <a:off x="2855" y="2372"/>
              <a:ext cx="29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8 </a:t>
              </a:r>
            </a:p>
          </p:txBody>
        </p:sp>
        <p:sp>
          <p:nvSpPr>
            <p:cNvPr id="12345" name="Rectangle 350"/>
            <p:cNvSpPr>
              <a:spLocks noChangeArrowheads="1"/>
            </p:cNvSpPr>
            <p:nvPr/>
          </p:nvSpPr>
          <p:spPr bwMode="auto">
            <a:xfrm>
              <a:off x="2559" y="2372"/>
              <a:ext cx="296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c</a:t>
              </a:r>
            </a:p>
          </p:txBody>
        </p:sp>
        <p:sp>
          <p:nvSpPr>
            <p:cNvPr id="12346" name="Rectangle 351"/>
            <p:cNvSpPr>
              <a:spLocks noChangeArrowheads="1"/>
            </p:cNvSpPr>
            <p:nvPr/>
          </p:nvSpPr>
          <p:spPr bwMode="auto">
            <a:xfrm>
              <a:off x="2103" y="2372"/>
              <a:ext cx="16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2347" name="Rectangle 352"/>
            <p:cNvSpPr>
              <a:spLocks noChangeArrowheads="1"/>
            </p:cNvSpPr>
            <p:nvPr/>
          </p:nvSpPr>
          <p:spPr bwMode="auto">
            <a:xfrm>
              <a:off x="1822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2348" name="Rectangle 353"/>
            <p:cNvSpPr>
              <a:spLocks noChangeArrowheads="1"/>
            </p:cNvSpPr>
            <p:nvPr/>
          </p:nvSpPr>
          <p:spPr bwMode="auto">
            <a:xfrm>
              <a:off x="5319" y="1977"/>
              <a:ext cx="34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12349" name="Rectangle 354"/>
            <p:cNvSpPr>
              <a:spLocks noChangeArrowheads="1"/>
            </p:cNvSpPr>
            <p:nvPr/>
          </p:nvSpPr>
          <p:spPr bwMode="auto">
            <a:xfrm>
              <a:off x="5029" y="1977"/>
              <a:ext cx="29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a</a:t>
              </a:r>
            </a:p>
          </p:txBody>
        </p:sp>
        <p:sp>
          <p:nvSpPr>
            <p:cNvPr id="12350" name="Rectangle 355"/>
            <p:cNvSpPr>
              <a:spLocks noChangeArrowheads="1"/>
            </p:cNvSpPr>
            <p:nvPr/>
          </p:nvSpPr>
          <p:spPr bwMode="auto">
            <a:xfrm>
              <a:off x="4626" y="1977"/>
              <a:ext cx="403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no</a:t>
              </a:r>
            </a:p>
          </p:txBody>
        </p:sp>
        <p:sp>
          <p:nvSpPr>
            <p:cNvPr id="12351" name="Rectangle 356"/>
            <p:cNvSpPr>
              <a:spLocks noChangeArrowheads="1"/>
            </p:cNvSpPr>
            <p:nvPr/>
          </p:nvSpPr>
          <p:spPr bwMode="auto">
            <a:xfrm>
              <a:off x="4346" y="1977"/>
              <a:ext cx="28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52" name="Rectangle 357"/>
            <p:cNvSpPr>
              <a:spLocks noChangeArrowheads="1"/>
            </p:cNvSpPr>
            <p:nvPr/>
          </p:nvSpPr>
          <p:spPr bwMode="auto">
            <a:xfrm>
              <a:off x="4065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12353" name="Rectangle 358"/>
            <p:cNvSpPr>
              <a:spLocks noChangeArrowheads="1"/>
            </p:cNvSpPr>
            <p:nvPr/>
          </p:nvSpPr>
          <p:spPr bwMode="auto">
            <a:xfrm>
              <a:off x="3786" y="1977"/>
              <a:ext cx="279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4</a:t>
              </a:r>
            </a:p>
          </p:txBody>
        </p:sp>
        <p:sp>
          <p:nvSpPr>
            <p:cNvPr id="12354" name="Rectangle 359"/>
            <p:cNvSpPr>
              <a:spLocks noChangeArrowheads="1"/>
            </p:cNvSpPr>
            <p:nvPr/>
          </p:nvSpPr>
          <p:spPr bwMode="auto">
            <a:xfrm>
              <a:off x="3505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7</a:t>
              </a:r>
            </a:p>
          </p:txBody>
        </p:sp>
        <p:sp>
          <p:nvSpPr>
            <p:cNvPr id="12355" name="Rectangle 360"/>
            <p:cNvSpPr>
              <a:spLocks noChangeArrowheads="1"/>
            </p:cNvSpPr>
            <p:nvPr/>
          </p:nvSpPr>
          <p:spPr bwMode="auto">
            <a:xfrm>
              <a:off x="3150" y="1977"/>
              <a:ext cx="35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56" name="Rectangle 361"/>
            <p:cNvSpPr>
              <a:spLocks noChangeArrowheads="1"/>
            </p:cNvSpPr>
            <p:nvPr/>
          </p:nvSpPr>
          <p:spPr bwMode="auto">
            <a:xfrm>
              <a:off x="2855" y="1977"/>
              <a:ext cx="29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12357" name="Rectangle 362"/>
            <p:cNvSpPr>
              <a:spLocks noChangeArrowheads="1"/>
            </p:cNvSpPr>
            <p:nvPr/>
          </p:nvSpPr>
          <p:spPr bwMode="auto">
            <a:xfrm>
              <a:off x="2559" y="1977"/>
              <a:ext cx="296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b</a:t>
              </a:r>
            </a:p>
          </p:txBody>
        </p:sp>
        <p:sp>
          <p:nvSpPr>
            <p:cNvPr id="12358" name="Rectangle 363"/>
            <p:cNvSpPr>
              <a:spLocks noChangeArrowheads="1"/>
            </p:cNvSpPr>
            <p:nvPr/>
          </p:nvSpPr>
          <p:spPr bwMode="auto">
            <a:xfrm>
              <a:off x="2103" y="1977"/>
              <a:ext cx="16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2359" name="Rectangle 364"/>
            <p:cNvSpPr>
              <a:spLocks noChangeArrowheads="1"/>
            </p:cNvSpPr>
            <p:nvPr/>
          </p:nvSpPr>
          <p:spPr bwMode="auto">
            <a:xfrm>
              <a:off x="1822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2360" name="Rectangle 365"/>
            <p:cNvSpPr>
              <a:spLocks noChangeArrowheads="1"/>
            </p:cNvSpPr>
            <p:nvPr/>
          </p:nvSpPr>
          <p:spPr bwMode="auto">
            <a:xfrm>
              <a:off x="5319" y="1592"/>
              <a:ext cx="34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12361" name="Rectangle 366"/>
            <p:cNvSpPr>
              <a:spLocks noChangeArrowheads="1"/>
            </p:cNvSpPr>
            <p:nvPr/>
          </p:nvSpPr>
          <p:spPr bwMode="auto">
            <a:xfrm>
              <a:off x="5029" y="1592"/>
              <a:ext cx="29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12362" name="Rectangle 367"/>
            <p:cNvSpPr>
              <a:spLocks noChangeArrowheads="1"/>
            </p:cNvSpPr>
            <p:nvPr/>
          </p:nvSpPr>
          <p:spPr bwMode="auto">
            <a:xfrm>
              <a:off x="4608" y="1584"/>
              <a:ext cx="403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no</a:t>
              </a:r>
            </a:p>
          </p:txBody>
        </p:sp>
        <p:sp>
          <p:nvSpPr>
            <p:cNvPr id="12363" name="Rectangle 368"/>
            <p:cNvSpPr>
              <a:spLocks noChangeArrowheads="1"/>
            </p:cNvSpPr>
            <p:nvPr/>
          </p:nvSpPr>
          <p:spPr bwMode="auto">
            <a:xfrm>
              <a:off x="4346" y="1592"/>
              <a:ext cx="28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64" name="Rectangle 369"/>
            <p:cNvSpPr>
              <a:spLocks noChangeArrowheads="1"/>
            </p:cNvSpPr>
            <p:nvPr/>
          </p:nvSpPr>
          <p:spPr bwMode="auto">
            <a:xfrm>
              <a:off x="4065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65" name="Rectangle 370"/>
            <p:cNvSpPr>
              <a:spLocks noChangeArrowheads="1"/>
            </p:cNvSpPr>
            <p:nvPr/>
          </p:nvSpPr>
          <p:spPr bwMode="auto">
            <a:xfrm>
              <a:off x="3786" y="1592"/>
              <a:ext cx="279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66" name="Rectangle 371"/>
            <p:cNvSpPr>
              <a:spLocks noChangeArrowheads="1"/>
            </p:cNvSpPr>
            <p:nvPr/>
          </p:nvSpPr>
          <p:spPr bwMode="auto">
            <a:xfrm>
              <a:off x="3505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8</a:t>
              </a:r>
            </a:p>
          </p:txBody>
        </p:sp>
        <p:sp>
          <p:nvSpPr>
            <p:cNvPr id="12367" name="Rectangle 372"/>
            <p:cNvSpPr>
              <a:spLocks noChangeArrowheads="1"/>
            </p:cNvSpPr>
            <p:nvPr/>
          </p:nvSpPr>
          <p:spPr bwMode="auto">
            <a:xfrm>
              <a:off x="3150" y="1592"/>
              <a:ext cx="35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12368" name="Rectangle 373"/>
            <p:cNvSpPr>
              <a:spLocks noChangeArrowheads="1"/>
            </p:cNvSpPr>
            <p:nvPr/>
          </p:nvSpPr>
          <p:spPr bwMode="auto">
            <a:xfrm>
              <a:off x="2855" y="1592"/>
              <a:ext cx="29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69" name="Rectangle 374"/>
            <p:cNvSpPr>
              <a:spLocks noChangeArrowheads="1"/>
            </p:cNvSpPr>
            <p:nvPr/>
          </p:nvSpPr>
          <p:spPr bwMode="auto">
            <a:xfrm>
              <a:off x="2559" y="1592"/>
              <a:ext cx="296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a</a:t>
              </a:r>
            </a:p>
          </p:txBody>
        </p:sp>
        <p:sp>
          <p:nvSpPr>
            <p:cNvPr id="12370" name="Rectangle 375"/>
            <p:cNvSpPr>
              <a:spLocks noChangeArrowheads="1"/>
            </p:cNvSpPr>
            <p:nvPr/>
          </p:nvSpPr>
          <p:spPr bwMode="auto">
            <a:xfrm>
              <a:off x="2263" y="1592"/>
              <a:ext cx="296" cy="2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2371" name="Rectangle 376"/>
            <p:cNvSpPr>
              <a:spLocks noChangeArrowheads="1"/>
            </p:cNvSpPr>
            <p:nvPr/>
          </p:nvSpPr>
          <p:spPr bwMode="auto">
            <a:xfrm>
              <a:off x="2103" y="1592"/>
              <a:ext cx="16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2372" name="Rectangle 377"/>
            <p:cNvSpPr>
              <a:spLocks noChangeArrowheads="1"/>
            </p:cNvSpPr>
            <p:nvPr/>
          </p:nvSpPr>
          <p:spPr bwMode="auto">
            <a:xfrm>
              <a:off x="1822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2373" name="Rectangle 378"/>
            <p:cNvSpPr>
              <a:spLocks noChangeArrowheads="1"/>
            </p:cNvSpPr>
            <p:nvPr/>
          </p:nvSpPr>
          <p:spPr bwMode="auto">
            <a:xfrm>
              <a:off x="1425" y="1592"/>
              <a:ext cx="397" cy="2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2374" name="Line 379"/>
            <p:cNvSpPr>
              <a:spLocks noChangeShapeType="1"/>
            </p:cNvSpPr>
            <p:nvPr/>
          </p:nvSpPr>
          <p:spPr bwMode="auto">
            <a:xfrm>
              <a:off x="686" y="2741"/>
              <a:ext cx="7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75" name="Line 380"/>
            <p:cNvSpPr>
              <a:spLocks noChangeShapeType="1"/>
            </p:cNvSpPr>
            <p:nvPr/>
          </p:nvSpPr>
          <p:spPr bwMode="auto">
            <a:xfrm>
              <a:off x="686" y="3179"/>
              <a:ext cx="7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76" name="Line 381"/>
            <p:cNvSpPr>
              <a:spLocks noChangeShapeType="1"/>
            </p:cNvSpPr>
            <p:nvPr/>
          </p:nvSpPr>
          <p:spPr bwMode="auto">
            <a:xfrm>
              <a:off x="686" y="3591"/>
              <a:ext cx="5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77" name="Line 382"/>
            <p:cNvSpPr>
              <a:spLocks noChangeShapeType="1"/>
            </p:cNvSpPr>
            <p:nvPr/>
          </p:nvSpPr>
          <p:spPr bwMode="auto">
            <a:xfrm>
              <a:off x="686" y="3984"/>
              <a:ext cx="5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78" name="Line 383"/>
            <p:cNvSpPr>
              <a:spLocks noChangeShapeType="1"/>
            </p:cNvSpPr>
            <p:nvPr/>
          </p:nvSpPr>
          <p:spPr bwMode="auto">
            <a:xfrm>
              <a:off x="1822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79" name="Line 384"/>
            <p:cNvSpPr>
              <a:spLocks noChangeShapeType="1"/>
            </p:cNvSpPr>
            <p:nvPr/>
          </p:nvSpPr>
          <p:spPr bwMode="auto">
            <a:xfrm>
              <a:off x="2103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80" name="Line 385"/>
            <p:cNvSpPr>
              <a:spLocks noChangeShapeType="1"/>
            </p:cNvSpPr>
            <p:nvPr/>
          </p:nvSpPr>
          <p:spPr bwMode="auto">
            <a:xfrm>
              <a:off x="2263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81" name="Line 386"/>
            <p:cNvSpPr>
              <a:spLocks noChangeShapeType="1"/>
            </p:cNvSpPr>
            <p:nvPr/>
          </p:nvSpPr>
          <p:spPr bwMode="auto">
            <a:xfrm>
              <a:off x="255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82" name="Line 387"/>
            <p:cNvSpPr>
              <a:spLocks noChangeShapeType="1"/>
            </p:cNvSpPr>
            <p:nvPr/>
          </p:nvSpPr>
          <p:spPr bwMode="auto">
            <a:xfrm>
              <a:off x="2855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83" name="Line 388"/>
            <p:cNvSpPr>
              <a:spLocks noChangeShapeType="1"/>
            </p:cNvSpPr>
            <p:nvPr/>
          </p:nvSpPr>
          <p:spPr bwMode="auto">
            <a:xfrm>
              <a:off x="3150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84" name="Line 389"/>
            <p:cNvSpPr>
              <a:spLocks noChangeShapeType="1"/>
            </p:cNvSpPr>
            <p:nvPr/>
          </p:nvSpPr>
          <p:spPr bwMode="auto">
            <a:xfrm>
              <a:off x="3505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85" name="Line 390"/>
            <p:cNvSpPr>
              <a:spLocks noChangeShapeType="1"/>
            </p:cNvSpPr>
            <p:nvPr/>
          </p:nvSpPr>
          <p:spPr bwMode="auto">
            <a:xfrm>
              <a:off x="378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86" name="Line 391"/>
            <p:cNvSpPr>
              <a:spLocks noChangeShapeType="1"/>
            </p:cNvSpPr>
            <p:nvPr/>
          </p:nvSpPr>
          <p:spPr bwMode="auto">
            <a:xfrm>
              <a:off x="4065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87" name="Line 392"/>
            <p:cNvSpPr>
              <a:spLocks noChangeShapeType="1"/>
            </p:cNvSpPr>
            <p:nvPr/>
          </p:nvSpPr>
          <p:spPr bwMode="auto">
            <a:xfrm>
              <a:off x="434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88" name="Line 393"/>
            <p:cNvSpPr>
              <a:spLocks noChangeShapeType="1"/>
            </p:cNvSpPr>
            <p:nvPr/>
          </p:nvSpPr>
          <p:spPr bwMode="auto">
            <a:xfrm>
              <a:off x="462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89" name="Line 394"/>
            <p:cNvSpPr>
              <a:spLocks noChangeShapeType="1"/>
            </p:cNvSpPr>
            <p:nvPr/>
          </p:nvSpPr>
          <p:spPr bwMode="auto">
            <a:xfrm>
              <a:off x="502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0" name="Line 395"/>
            <p:cNvSpPr>
              <a:spLocks noChangeShapeType="1"/>
            </p:cNvSpPr>
            <p:nvPr/>
          </p:nvSpPr>
          <p:spPr bwMode="auto">
            <a:xfrm>
              <a:off x="531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1" name="Line 396"/>
            <p:cNvSpPr>
              <a:spLocks noChangeShapeType="1"/>
            </p:cNvSpPr>
            <p:nvPr/>
          </p:nvSpPr>
          <p:spPr bwMode="auto">
            <a:xfrm>
              <a:off x="5664" y="1592"/>
              <a:ext cx="0" cy="23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2" name="Line 397"/>
            <p:cNvSpPr>
              <a:spLocks noChangeShapeType="1"/>
            </p:cNvSpPr>
            <p:nvPr/>
          </p:nvSpPr>
          <p:spPr bwMode="auto">
            <a:xfrm>
              <a:off x="2559" y="1592"/>
              <a:ext cx="31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3" name="Line 398"/>
            <p:cNvSpPr>
              <a:spLocks noChangeShapeType="1"/>
            </p:cNvSpPr>
            <p:nvPr/>
          </p:nvSpPr>
          <p:spPr bwMode="auto">
            <a:xfrm>
              <a:off x="2559" y="1977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4" name="Line 399"/>
            <p:cNvSpPr>
              <a:spLocks noChangeShapeType="1"/>
            </p:cNvSpPr>
            <p:nvPr/>
          </p:nvSpPr>
          <p:spPr bwMode="auto">
            <a:xfrm>
              <a:off x="2559" y="2372"/>
              <a:ext cx="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5" name="Line 400"/>
            <p:cNvSpPr>
              <a:spLocks noChangeShapeType="1"/>
            </p:cNvSpPr>
            <p:nvPr/>
          </p:nvSpPr>
          <p:spPr bwMode="auto">
            <a:xfrm>
              <a:off x="2559" y="2741"/>
              <a:ext cx="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6" name="Line 401"/>
            <p:cNvSpPr>
              <a:spLocks noChangeShapeType="1"/>
            </p:cNvSpPr>
            <p:nvPr/>
          </p:nvSpPr>
          <p:spPr bwMode="auto">
            <a:xfrm>
              <a:off x="2559" y="3179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7" name="Line 402"/>
            <p:cNvSpPr>
              <a:spLocks noChangeShapeType="1"/>
            </p:cNvSpPr>
            <p:nvPr/>
          </p:nvSpPr>
          <p:spPr bwMode="auto">
            <a:xfrm>
              <a:off x="2559" y="3591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8" name="Line 403"/>
            <p:cNvSpPr>
              <a:spLocks noChangeShapeType="1"/>
            </p:cNvSpPr>
            <p:nvPr/>
          </p:nvSpPr>
          <p:spPr bwMode="auto">
            <a:xfrm>
              <a:off x="2559" y="3984"/>
              <a:ext cx="31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9" name="Line 404"/>
            <p:cNvSpPr>
              <a:spLocks noChangeShapeType="1"/>
            </p:cNvSpPr>
            <p:nvPr/>
          </p:nvSpPr>
          <p:spPr bwMode="auto">
            <a:xfrm>
              <a:off x="1822" y="1592"/>
              <a:ext cx="4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0" name="Line 405"/>
            <p:cNvSpPr>
              <a:spLocks noChangeShapeType="1"/>
            </p:cNvSpPr>
            <p:nvPr/>
          </p:nvSpPr>
          <p:spPr bwMode="auto">
            <a:xfrm>
              <a:off x="1822" y="1977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1" name="Line 406"/>
            <p:cNvSpPr>
              <a:spLocks noChangeShapeType="1"/>
            </p:cNvSpPr>
            <p:nvPr/>
          </p:nvSpPr>
          <p:spPr bwMode="auto">
            <a:xfrm>
              <a:off x="1822" y="2372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2" name="Line 407"/>
            <p:cNvSpPr>
              <a:spLocks noChangeShapeType="1"/>
            </p:cNvSpPr>
            <p:nvPr/>
          </p:nvSpPr>
          <p:spPr bwMode="auto">
            <a:xfrm>
              <a:off x="1822" y="2741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3" name="Line 408"/>
            <p:cNvSpPr>
              <a:spLocks noChangeShapeType="1"/>
            </p:cNvSpPr>
            <p:nvPr/>
          </p:nvSpPr>
          <p:spPr bwMode="auto">
            <a:xfrm>
              <a:off x="1822" y="3179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4" name="Line 409"/>
            <p:cNvSpPr>
              <a:spLocks noChangeShapeType="1"/>
            </p:cNvSpPr>
            <p:nvPr/>
          </p:nvSpPr>
          <p:spPr bwMode="auto">
            <a:xfrm>
              <a:off x="1822" y="3591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5" name="Line 410"/>
            <p:cNvSpPr>
              <a:spLocks noChangeShapeType="1"/>
            </p:cNvSpPr>
            <p:nvPr/>
          </p:nvSpPr>
          <p:spPr bwMode="auto">
            <a:xfrm>
              <a:off x="1822" y="3984"/>
              <a:ext cx="4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6" name="Line 411"/>
            <p:cNvSpPr>
              <a:spLocks noChangeShapeType="1"/>
            </p:cNvSpPr>
            <p:nvPr/>
          </p:nvSpPr>
          <p:spPr bwMode="auto">
            <a:xfrm>
              <a:off x="1263" y="3179"/>
              <a:ext cx="0" cy="8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7" name="Line 412"/>
            <p:cNvSpPr>
              <a:spLocks noChangeShapeType="1"/>
            </p:cNvSpPr>
            <p:nvPr/>
          </p:nvSpPr>
          <p:spPr bwMode="auto">
            <a:xfrm>
              <a:off x="1425" y="2741"/>
              <a:ext cx="0" cy="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8" name="Line 413"/>
            <p:cNvSpPr>
              <a:spLocks noChangeShapeType="1"/>
            </p:cNvSpPr>
            <p:nvPr/>
          </p:nvSpPr>
          <p:spPr bwMode="auto">
            <a:xfrm>
              <a:off x="686" y="2741"/>
              <a:ext cx="0" cy="124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9" name="Line 414"/>
            <p:cNvSpPr>
              <a:spLocks noChangeShapeType="1"/>
            </p:cNvSpPr>
            <p:nvPr/>
          </p:nvSpPr>
          <p:spPr bwMode="auto">
            <a:xfrm>
              <a:off x="2855" y="2372"/>
              <a:ext cx="65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10" name="Line 415"/>
            <p:cNvSpPr>
              <a:spLocks noChangeShapeType="1"/>
            </p:cNvSpPr>
            <p:nvPr/>
          </p:nvSpPr>
          <p:spPr bwMode="auto">
            <a:xfrm>
              <a:off x="2855" y="2741"/>
              <a:ext cx="65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11" name="Line 416"/>
            <p:cNvSpPr>
              <a:spLocks noChangeShapeType="1"/>
            </p:cNvSpPr>
            <p:nvPr/>
          </p:nvSpPr>
          <p:spPr bwMode="auto">
            <a:xfrm>
              <a:off x="2855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12" name="Line 417"/>
            <p:cNvSpPr>
              <a:spLocks noChangeShapeType="1"/>
            </p:cNvSpPr>
            <p:nvPr/>
          </p:nvSpPr>
          <p:spPr bwMode="auto">
            <a:xfrm>
              <a:off x="2855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13" name="Line 418"/>
            <p:cNvSpPr>
              <a:spLocks noChangeShapeType="1"/>
            </p:cNvSpPr>
            <p:nvPr/>
          </p:nvSpPr>
          <p:spPr bwMode="auto">
            <a:xfrm>
              <a:off x="3150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14" name="Line 419"/>
            <p:cNvSpPr>
              <a:spLocks noChangeShapeType="1"/>
            </p:cNvSpPr>
            <p:nvPr/>
          </p:nvSpPr>
          <p:spPr bwMode="auto">
            <a:xfrm>
              <a:off x="3150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15" name="Line 420"/>
            <p:cNvSpPr>
              <a:spLocks noChangeShapeType="1"/>
            </p:cNvSpPr>
            <p:nvPr/>
          </p:nvSpPr>
          <p:spPr bwMode="auto">
            <a:xfrm>
              <a:off x="3505" y="2372"/>
              <a:ext cx="2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16" name="Line 421"/>
            <p:cNvSpPr>
              <a:spLocks noChangeShapeType="1"/>
            </p:cNvSpPr>
            <p:nvPr/>
          </p:nvSpPr>
          <p:spPr bwMode="auto">
            <a:xfrm>
              <a:off x="3505" y="2741"/>
              <a:ext cx="2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17" name="Line 422"/>
            <p:cNvSpPr>
              <a:spLocks noChangeShapeType="1"/>
            </p:cNvSpPr>
            <p:nvPr/>
          </p:nvSpPr>
          <p:spPr bwMode="auto">
            <a:xfrm>
              <a:off x="3505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18" name="Line 423"/>
            <p:cNvSpPr>
              <a:spLocks noChangeShapeType="1"/>
            </p:cNvSpPr>
            <p:nvPr/>
          </p:nvSpPr>
          <p:spPr bwMode="auto">
            <a:xfrm>
              <a:off x="3505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19" name="Line 424"/>
            <p:cNvSpPr>
              <a:spLocks noChangeShapeType="1"/>
            </p:cNvSpPr>
            <p:nvPr/>
          </p:nvSpPr>
          <p:spPr bwMode="auto">
            <a:xfrm>
              <a:off x="1393" y="3002"/>
              <a:ext cx="3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20" name="Line 425"/>
            <p:cNvSpPr>
              <a:spLocks noChangeShapeType="1"/>
            </p:cNvSpPr>
            <p:nvPr/>
          </p:nvSpPr>
          <p:spPr bwMode="auto">
            <a:xfrm>
              <a:off x="2263" y="1812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21" name="Line 426"/>
            <p:cNvSpPr>
              <a:spLocks noChangeShapeType="1"/>
            </p:cNvSpPr>
            <p:nvPr/>
          </p:nvSpPr>
          <p:spPr bwMode="auto">
            <a:xfrm>
              <a:off x="2247" y="2178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22" name="Line 427"/>
            <p:cNvSpPr>
              <a:spLocks noChangeShapeType="1"/>
            </p:cNvSpPr>
            <p:nvPr/>
          </p:nvSpPr>
          <p:spPr bwMode="auto">
            <a:xfrm>
              <a:off x="2247" y="2562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23" name="Line 428"/>
            <p:cNvSpPr>
              <a:spLocks noChangeShapeType="1"/>
            </p:cNvSpPr>
            <p:nvPr/>
          </p:nvSpPr>
          <p:spPr bwMode="auto">
            <a:xfrm>
              <a:off x="2247" y="2947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24" name="Line 429"/>
            <p:cNvSpPr>
              <a:spLocks noChangeShapeType="1"/>
            </p:cNvSpPr>
            <p:nvPr/>
          </p:nvSpPr>
          <p:spPr bwMode="auto">
            <a:xfrm>
              <a:off x="2247" y="338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25" name="Line 430"/>
            <p:cNvSpPr>
              <a:spLocks noChangeShapeType="1"/>
            </p:cNvSpPr>
            <p:nvPr/>
          </p:nvSpPr>
          <p:spPr bwMode="auto">
            <a:xfrm>
              <a:off x="2247" y="3770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26" name="Text Box 431"/>
            <p:cNvSpPr txBox="1">
              <a:spLocks noChangeArrowheads="1"/>
            </p:cNvSpPr>
            <p:nvPr/>
          </p:nvSpPr>
          <p:spPr bwMode="auto">
            <a:xfrm rot="-5400000">
              <a:off x="1647" y="1135"/>
              <a:ext cx="581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PEs</a:t>
              </a:r>
            </a:p>
          </p:txBody>
        </p:sp>
        <p:sp>
          <p:nvSpPr>
            <p:cNvPr id="12427" name="Text Box 432"/>
            <p:cNvSpPr txBox="1">
              <a:spLocks noChangeArrowheads="1"/>
            </p:cNvSpPr>
            <p:nvPr/>
          </p:nvSpPr>
          <p:spPr bwMode="auto">
            <a:xfrm rot="-5400000">
              <a:off x="1919" y="1111"/>
              <a:ext cx="629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mask$</a:t>
              </a:r>
            </a:p>
          </p:txBody>
        </p:sp>
        <p:sp>
          <p:nvSpPr>
            <p:cNvPr id="12428" name="Text Box 433"/>
            <p:cNvSpPr txBox="1">
              <a:spLocks noChangeArrowheads="1"/>
            </p:cNvSpPr>
            <p:nvPr/>
          </p:nvSpPr>
          <p:spPr bwMode="auto">
            <a:xfrm rot="-5400000">
              <a:off x="2388" y="1087"/>
              <a:ext cx="6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node$</a:t>
              </a:r>
            </a:p>
          </p:txBody>
        </p:sp>
        <p:sp>
          <p:nvSpPr>
            <p:cNvPr id="12429" name="Text Box 434"/>
            <p:cNvSpPr txBox="1">
              <a:spLocks noChangeArrowheads="1"/>
            </p:cNvSpPr>
            <p:nvPr/>
          </p:nvSpPr>
          <p:spPr bwMode="auto">
            <a:xfrm rot="-5400000">
              <a:off x="2788" y="1240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a$</a:t>
              </a:r>
            </a:p>
          </p:txBody>
        </p:sp>
        <p:sp>
          <p:nvSpPr>
            <p:cNvPr id="12430" name="Text Box 435"/>
            <p:cNvSpPr txBox="1">
              <a:spLocks noChangeArrowheads="1"/>
            </p:cNvSpPr>
            <p:nvPr/>
          </p:nvSpPr>
          <p:spPr bwMode="auto">
            <a:xfrm rot="-5400000">
              <a:off x="3079" y="1224"/>
              <a:ext cx="41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b$</a:t>
              </a:r>
            </a:p>
          </p:txBody>
        </p:sp>
        <p:sp>
          <p:nvSpPr>
            <p:cNvPr id="12431" name="Text Box 436"/>
            <p:cNvSpPr txBox="1">
              <a:spLocks noChangeArrowheads="1"/>
            </p:cNvSpPr>
            <p:nvPr/>
          </p:nvSpPr>
          <p:spPr bwMode="auto">
            <a:xfrm rot="-5400000">
              <a:off x="4841" y="1100"/>
              <a:ext cx="70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parent$</a:t>
              </a:r>
            </a:p>
          </p:txBody>
        </p:sp>
        <p:sp>
          <p:nvSpPr>
            <p:cNvPr id="12432" name="Text Box 437"/>
            <p:cNvSpPr txBox="1">
              <a:spLocks noChangeArrowheads="1"/>
            </p:cNvSpPr>
            <p:nvPr/>
          </p:nvSpPr>
          <p:spPr bwMode="auto">
            <a:xfrm>
              <a:off x="210" y="3276"/>
              <a:ext cx="6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root</a:t>
              </a:r>
            </a:p>
          </p:txBody>
        </p:sp>
        <p:sp>
          <p:nvSpPr>
            <p:cNvPr id="12433" name="Text Box 438"/>
            <p:cNvSpPr txBox="1">
              <a:spLocks noChangeArrowheads="1"/>
            </p:cNvSpPr>
            <p:nvPr/>
          </p:nvSpPr>
          <p:spPr bwMode="auto">
            <a:xfrm rot="-5400000">
              <a:off x="3369" y="1222"/>
              <a:ext cx="410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c$</a:t>
              </a:r>
            </a:p>
          </p:txBody>
        </p:sp>
        <p:sp>
          <p:nvSpPr>
            <p:cNvPr id="12434" name="Text Box 439"/>
            <p:cNvSpPr txBox="1">
              <a:spLocks noChangeArrowheads="1"/>
            </p:cNvSpPr>
            <p:nvPr/>
          </p:nvSpPr>
          <p:spPr bwMode="auto">
            <a:xfrm rot="-5400000">
              <a:off x="3680" y="1213"/>
              <a:ext cx="39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d$</a:t>
              </a:r>
            </a:p>
          </p:txBody>
        </p:sp>
        <p:sp>
          <p:nvSpPr>
            <p:cNvPr id="12435" name="Text Box 440"/>
            <p:cNvSpPr txBox="1">
              <a:spLocks noChangeArrowheads="1"/>
            </p:cNvSpPr>
            <p:nvPr/>
          </p:nvSpPr>
          <p:spPr bwMode="auto">
            <a:xfrm rot="-5400000">
              <a:off x="4000" y="1223"/>
              <a:ext cx="41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e$</a:t>
              </a:r>
            </a:p>
          </p:txBody>
        </p:sp>
        <p:sp>
          <p:nvSpPr>
            <p:cNvPr id="12436" name="Text Box 441"/>
            <p:cNvSpPr txBox="1">
              <a:spLocks noChangeArrowheads="1"/>
            </p:cNvSpPr>
            <p:nvPr/>
          </p:nvSpPr>
          <p:spPr bwMode="auto">
            <a:xfrm rot="-5400000">
              <a:off x="4256" y="1228"/>
              <a:ext cx="4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f$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EC0C5DC-A9A5-49EA-874F-542E08230BC3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Graph used for Data Structure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10200"/>
            <a:ext cx="8229600" cy="71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Figure 6 in [Potter, Baker, et. al.]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90800" y="1981200"/>
            <a:ext cx="3352800" cy="3063875"/>
            <a:chOff x="960" y="1517"/>
            <a:chExt cx="2112" cy="1930"/>
          </a:xfrm>
        </p:grpSpPr>
        <p:sp>
          <p:nvSpPr>
            <p:cNvPr id="13318" name="Line 5"/>
            <p:cNvSpPr>
              <a:spLocks noChangeShapeType="1"/>
            </p:cNvSpPr>
            <p:nvPr/>
          </p:nvSpPr>
          <p:spPr bwMode="auto">
            <a:xfrm flipV="1">
              <a:off x="1152" y="1728"/>
              <a:ext cx="828" cy="70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19" name="Line 6"/>
            <p:cNvSpPr>
              <a:spLocks noChangeShapeType="1"/>
            </p:cNvSpPr>
            <p:nvPr/>
          </p:nvSpPr>
          <p:spPr bwMode="auto">
            <a:xfrm rot="2937597" flipV="1">
              <a:off x="1856" y="1980"/>
              <a:ext cx="1129" cy="203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20" name="Line 7"/>
            <p:cNvSpPr>
              <a:spLocks noChangeShapeType="1"/>
            </p:cNvSpPr>
            <p:nvPr/>
          </p:nvSpPr>
          <p:spPr bwMode="auto">
            <a:xfrm rot="2907193" flipV="1">
              <a:off x="1058" y="2689"/>
              <a:ext cx="110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Line 8"/>
            <p:cNvSpPr>
              <a:spLocks noChangeShapeType="1"/>
            </p:cNvSpPr>
            <p:nvPr/>
          </p:nvSpPr>
          <p:spPr bwMode="auto">
            <a:xfrm flipV="1">
              <a:off x="2052" y="2432"/>
              <a:ext cx="828" cy="704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Line 9"/>
            <p:cNvSpPr>
              <a:spLocks noChangeShapeType="1"/>
            </p:cNvSpPr>
            <p:nvPr/>
          </p:nvSpPr>
          <p:spPr bwMode="auto">
            <a:xfrm>
              <a:off x="1152" y="2432"/>
              <a:ext cx="1728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23" name="Line 10"/>
            <p:cNvSpPr>
              <a:spLocks noChangeShapeType="1"/>
            </p:cNvSpPr>
            <p:nvPr/>
          </p:nvSpPr>
          <p:spPr bwMode="auto">
            <a:xfrm>
              <a:off x="1152" y="2448"/>
              <a:ext cx="0" cy="72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24" name="Line 11"/>
            <p:cNvSpPr>
              <a:spLocks noChangeShapeType="1"/>
            </p:cNvSpPr>
            <p:nvPr/>
          </p:nvSpPr>
          <p:spPr bwMode="auto">
            <a:xfrm>
              <a:off x="2880" y="243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25" name="Text Box 12"/>
            <p:cNvSpPr txBox="1">
              <a:spLocks noChangeArrowheads="1"/>
            </p:cNvSpPr>
            <p:nvPr/>
          </p:nvSpPr>
          <p:spPr bwMode="auto">
            <a:xfrm>
              <a:off x="1872" y="1536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3326" name="Text Box 13"/>
            <p:cNvSpPr txBox="1">
              <a:spLocks noChangeArrowheads="1"/>
            </p:cNvSpPr>
            <p:nvPr/>
          </p:nvSpPr>
          <p:spPr bwMode="auto">
            <a:xfrm>
              <a:off x="972" y="230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3327" name="Text Box 14"/>
            <p:cNvSpPr txBox="1">
              <a:spLocks noChangeArrowheads="1"/>
            </p:cNvSpPr>
            <p:nvPr/>
          </p:nvSpPr>
          <p:spPr bwMode="auto">
            <a:xfrm>
              <a:off x="2928" y="230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13328" name="Text Box 15"/>
            <p:cNvSpPr txBox="1">
              <a:spLocks noChangeArrowheads="1"/>
            </p:cNvSpPr>
            <p:nvPr/>
          </p:nvSpPr>
          <p:spPr bwMode="auto">
            <a:xfrm>
              <a:off x="1008" y="316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13329" name="Text Box 16"/>
            <p:cNvSpPr txBox="1">
              <a:spLocks noChangeArrowheads="1"/>
            </p:cNvSpPr>
            <p:nvPr/>
          </p:nvSpPr>
          <p:spPr bwMode="auto">
            <a:xfrm>
              <a:off x="1968" y="312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3330" name="Text Box 17"/>
            <p:cNvSpPr txBox="1">
              <a:spLocks noChangeArrowheads="1"/>
            </p:cNvSpPr>
            <p:nvPr/>
          </p:nvSpPr>
          <p:spPr bwMode="auto">
            <a:xfrm>
              <a:off x="2832" y="3216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3331" name="Text Box 19"/>
            <p:cNvSpPr txBox="1">
              <a:spLocks noChangeArrowheads="1"/>
            </p:cNvSpPr>
            <p:nvPr/>
          </p:nvSpPr>
          <p:spPr bwMode="auto">
            <a:xfrm>
              <a:off x="2304" y="182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3332" name="Text Box 20"/>
            <p:cNvSpPr txBox="1">
              <a:spLocks noChangeArrowheads="1"/>
            </p:cNvSpPr>
            <p:nvPr/>
          </p:nvSpPr>
          <p:spPr bwMode="auto">
            <a:xfrm>
              <a:off x="288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3333" name="Text Box 21"/>
            <p:cNvSpPr txBox="1">
              <a:spLocks noChangeArrowheads="1"/>
            </p:cNvSpPr>
            <p:nvPr/>
          </p:nvSpPr>
          <p:spPr bwMode="auto">
            <a:xfrm>
              <a:off x="2352" y="2832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13334" name="Text Box 22"/>
            <p:cNvSpPr txBox="1">
              <a:spLocks noChangeArrowheads="1"/>
            </p:cNvSpPr>
            <p:nvPr/>
          </p:nvSpPr>
          <p:spPr bwMode="auto">
            <a:xfrm>
              <a:off x="1392" y="268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3335" name="Line 23"/>
            <p:cNvSpPr>
              <a:spLocks noChangeShapeType="1"/>
            </p:cNvSpPr>
            <p:nvPr/>
          </p:nvSpPr>
          <p:spPr bwMode="auto">
            <a:xfrm flipV="1">
              <a:off x="1152" y="3120"/>
              <a:ext cx="900" cy="6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36" name="Text Box 24"/>
            <p:cNvSpPr txBox="1">
              <a:spLocks noChangeArrowheads="1"/>
            </p:cNvSpPr>
            <p:nvPr/>
          </p:nvSpPr>
          <p:spPr bwMode="auto">
            <a:xfrm>
              <a:off x="1440" y="316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3337" name="Text Box 25"/>
            <p:cNvSpPr txBox="1">
              <a:spLocks noChangeArrowheads="1"/>
            </p:cNvSpPr>
            <p:nvPr/>
          </p:nvSpPr>
          <p:spPr bwMode="auto">
            <a:xfrm>
              <a:off x="96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3338" name="Text Box 26"/>
            <p:cNvSpPr txBox="1">
              <a:spLocks noChangeArrowheads="1"/>
            </p:cNvSpPr>
            <p:nvPr/>
          </p:nvSpPr>
          <p:spPr bwMode="auto">
            <a:xfrm>
              <a:off x="1968" y="220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13339" name="Text Box 27"/>
            <p:cNvSpPr txBox="1">
              <a:spLocks noChangeArrowheads="1"/>
            </p:cNvSpPr>
            <p:nvPr/>
          </p:nvSpPr>
          <p:spPr bwMode="auto">
            <a:xfrm>
              <a:off x="1440" y="182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5695A1D-C8F0-434D-A9A4-F857AF0C083C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Data Structure for MST Algorithm</a:t>
            </a:r>
          </a:p>
        </p:txBody>
      </p:sp>
      <p:grpSp>
        <p:nvGrpSpPr>
          <p:cNvPr id="2" name="Group 443"/>
          <p:cNvGrpSpPr>
            <a:grpSpLocks/>
          </p:cNvGrpSpPr>
          <p:nvPr/>
        </p:nvGrpSpPr>
        <p:grpSpPr bwMode="auto">
          <a:xfrm>
            <a:off x="152400" y="685800"/>
            <a:ext cx="8763000" cy="5486400"/>
            <a:chOff x="144" y="528"/>
            <a:chExt cx="5520" cy="3456"/>
          </a:xfrm>
        </p:grpSpPr>
        <p:sp>
          <p:nvSpPr>
            <p:cNvPr id="14341" name="Text Box 297"/>
            <p:cNvSpPr txBox="1">
              <a:spLocks noChangeArrowheads="1"/>
            </p:cNvSpPr>
            <p:nvPr/>
          </p:nvSpPr>
          <p:spPr bwMode="auto">
            <a:xfrm rot="-5400000">
              <a:off x="4968" y="931"/>
              <a:ext cx="10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current_best$</a:t>
              </a:r>
            </a:p>
          </p:txBody>
        </p:sp>
        <p:sp>
          <p:nvSpPr>
            <p:cNvPr id="14342" name="Text Box 298"/>
            <p:cNvSpPr txBox="1">
              <a:spLocks noChangeArrowheads="1"/>
            </p:cNvSpPr>
            <p:nvPr/>
          </p:nvSpPr>
          <p:spPr bwMode="auto">
            <a:xfrm rot="-5400000">
              <a:off x="4398" y="1003"/>
              <a:ext cx="8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candidate$</a:t>
              </a:r>
            </a:p>
          </p:txBody>
        </p:sp>
        <p:sp>
          <p:nvSpPr>
            <p:cNvPr id="14343" name="Text Box 299"/>
            <p:cNvSpPr txBox="1">
              <a:spLocks noChangeArrowheads="1"/>
            </p:cNvSpPr>
            <p:nvPr/>
          </p:nvSpPr>
          <p:spPr bwMode="auto">
            <a:xfrm>
              <a:off x="144" y="3520"/>
              <a:ext cx="4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/>
                <a:t>next-</a:t>
              </a:r>
            </a:p>
            <a:p>
              <a:pPr>
                <a:spcBef>
                  <a:spcPct val="0"/>
                </a:spcBef>
              </a:pPr>
              <a:r>
                <a:rPr lang="en-US" sz="2000"/>
                <a:t>node</a:t>
              </a:r>
            </a:p>
          </p:txBody>
        </p:sp>
        <p:sp>
          <p:nvSpPr>
            <p:cNvPr id="14344" name="Rectangle 300"/>
            <p:cNvSpPr>
              <a:spLocks noChangeArrowheads="1"/>
            </p:cNvSpPr>
            <p:nvPr/>
          </p:nvSpPr>
          <p:spPr bwMode="auto">
            <a:xfrm>
              <a:off x="686" y="3591"/>
              <a:ext cx="577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400"/>
                <a:t>  c</a:t>
              </a:r>
            </a:p>
          </p:txBody>
        </p:sp>
        <p:sp>
          <p:nvSpPr>
            <p:cNvPr id="14345" name="Rectangle 301"/>
            <p:cNvSpPr>
              <a:spLocks noChangeArrowheads="1"/>
            </p:cNvSpPr>
            <p:nvPr/>
          </p:nvSpPr>
          <p:spPr bwMode="auto">
            <a:xfrm>
              <a:off x="686" y="3179"/>
              <a:ext cx="577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  a</a:t>
              </a:r>
            </a:p>
          </p:txBody>
        </p:sp>
        <p:sp>
          <p:nvSpPr>
            <p:cNvPr id="14346" name="Rectangle 302"/>
            <p:cNvSpPr>
              <a:spLocks noChangeArrowheads="1"/>
            </p:cNvSpPr>
            <p:nvPr/>
          </p:nvSpPr>
          <p:spPr bwMode="auto">
            <a:xfrm>
              <a:off x="686" y="2741"/>
              <a:ext cx="739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/>
                <a:t>    </a:t>
              </a:r>
              <a:r>
                <a:rPr lang="en-US" sz="3200"/>
                <a:t>IS</a:t>
              </a:r>
            </a:p>
          </p:txBody>
        </p:sp>
        <p:sp>
          <p:nvSpPr>
            <p:cNvPr id="14347" name="Rectangle 304"/>
            <p:cNvSpPr>
              <a:spLocks noChangeArrowheads="1"/>
            </p:cNvSpPr>
            <p:nvPr/>
          </p:nvSpPr>
          <p:spPr bwMode="auto">
            <a:xfrm>
              <a:off x="5319" y="3591"/>
              <a:ext cx="34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14348" name="Rectangle 305"/>
            <p:cNvSpPr>
              <a:spLocks noChangeArrowheads="1"/>
            </p:cNvSpPr>
            <p:nvPr/>
          </p:nvSpPr>
          <p:spPr bwMode="auto">
            <a:xfrm>
              <a:off x="5029" y="3591"/>
              <a:ext cx="29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14349" name="Rectangle 306"/>
            <p:cNvSpPr>
              <a:spLocks noChangeArrowheads="1"/>
            </p:cNvSpPr>
            <p:nvPr/>
          </p:nvSpPr>
          <p:spPr bwMode="auto">
            <a:xfrm>
              <a:off x="4626" y="3591"/>
              <a:ext cx="403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wait</a:t>
              </a:r>
            </a:p>
          </p:txBody>
        </p:sp>
        <p:sp>
          <p:nvSpPr>
            <p:cNvPr id="14350" name="Rectangle 307"/>
            <p:cNvSpPr>
              <a:spLocks noChangeArrowheads="1"/>
            </p:cNvSpPr>
            <p:nvPr/>
          </p:nvSpPr>
          <p:spPr bwMode="auto">
            <a:xfrm>
              <a:off x="4346" y="3591"/>
              <a:ext cx="28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351" name="Rectangle 308"/>
            <p:cNvSpPr>
              <a:spLocks noChangeArrowheads="1"/>
            </p:cNvSpPr>
            <p:nvPr/>
          </p:nvSpPr>
          <p:spPr bwMode="auto">
            <a:xfrm>
              <a:off x="4065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352" name="Rectangle 309"/>
            <p:cNvSpPr>
              <a:spLocks noChangeArrowheads="1"/>
            </p:cNvSpPr>
            <p:nvPr/>
          </p:nvSpPr>
          <p:spPr bwMode="auto">
            <a:xfrm>
              <a:off x="3786" y="3591"/>
              <a:ext cx="279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353" name="Rectangle 310"/>
            <p:cNvSpPr>
              <a:spLocks noChangeArrowheads="1"/>
            </p:cNvSpPr>
            <p:nvPr/>
          </p:nvSpPr>
          <p:spPr bwMode="auto">
            <a:xfrm>
              <a:off x="3505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9</a:t>
              </a:r>
            </a:p>
          </p:txBody>
        </p:sp>
        <p:sp>
          <p:nvSpPr>
            <p:cNvPr id="14354" name="Rectangle 311"/>
            <p:cNvSpPr>
              <a:spLocks noChangeArrowheads="1"/>
            </p:cNvSpPr>
            <p:nvPr/>
          </p:nvSpPr>
          <p:spPr bwMode="auto">
            <a:xfrm>
              <a:off x="3150" y="3591"/>
              <a:ext cx="35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355" name="Rectangle 312"/>
            <p:cNvSpPr>
              <a:spLocks noChangeArrowheads="1"/>
            </p:cNvSpPr>
            <p:nvPr/>
          </p:nvSpPr>
          <p:spPr bwMode="auto">
            <a:xfrm>
              <a:off x="2855" y="3591"/>
              <a:ext cx="29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356" name="Rectangle 313"/>
            <p:cNvSpPr>
              <a:spLocks noChangeArrowheads="1"/>
            </p:cNvSpPr>
            <p:nvPr/>
          </p:nvSpPr>
          <p:spPr bwMode="auto">
            <a:xfrm>
              <a:off x="2559" y="3591"/>
              <a:ext cx="296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f</a:t>
              </a:r>
            </a:p>
          </p:txBody>
        </p:sp>
        <p:sp>
          <p:nvSpPr>
            <p:cNvPr id="14357" name="Rectangle 314"/>
            <p:cNvSpPr>
              <a:spLocks noChangeArrowheads="1"/>
            </p:cNvSpPr>
            <p:nvPr/>
          </p:nvSpPr>
          <p:spPr bwMode="auto">
            <a:xfrm>
              <a:off x="2103" y="3591"/>
              <a:ext cx="16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4358" name="Rectangle 315"/>
            <p:cNvSpPr>
              <a:spLocks noChangeArrowheads="1"/>
            </p:cNvSpPr>
            <p:nvPr/>
          </p:nvSpPr>
          <p:spPr bwMode="auto">
            <a:xfrm>
              <a:off x="1822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4359" name="Rectangle 316"/>
            <p:cNvSpPr>
              <a:spLocks noChangeArrowheads="1"/>
            </p:cNvSpPr>
            <p:nvPr/>
          </p:nvSpPr>
          <p:spPr bwMode="auto">
            <a:xfrm>
              <a:off x="5319" y="3179"/>
              <a:ext cx="34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14360" name="Rectangle 317"/>
            <p:cNvSpPr>
              <a:spLocks noChangeArrowheads="1"/>
            </p:cNvSpPr>
            <p:nvPr/>
          </p:nvSpPr>
          <p:spPr bwMode="auto">
            <a:xfrm>
              <a:off x="5029" y="3179"/>
              <a:ext cx="29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b</a:t>
              </a:r>
            </a:p>
          </p:txBody>
        </p:sp>
        <p:sp>
          <p:nvSpPr>
            <p:cNvPr id="14361" name="Rectangle 318"/>
            <p:cNvSpPr>
              <a:spLocks noChangeArrowheads="1"/>
            </p:cNvSpPr>
            <p:nvPr/>
          </p:nvSpPr>
          <p:spPr bwMode="auto">
            <a:xfrm>
              <a:off x="4626" y="3179"/>
              <a:ext cx="403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no</a:t>
              </a:r>
            </a:p>
          </p:txBody>
        </p:sp>
        <p:sp>
          <p:nvSpPr>
            <p:cNvPr id="14362" name="Rectangle 319"/>
            <p:cNvSpPr>
              <a:spLocks noChangeArrowheads="1"/>
            </p:cNvSpPr>
            <p:nvPr/>
          </p:nvSpPr>
          <p:spPr bwMode="auto">
            <a:xfrm>
              <a:off x="4346" y="3179"/>
              <a:ext cx="28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363" name="Rectangle 320"/>
            <p:cNvSpPr>
              <a:spLocks noChangeArrowheads="1"/>
            </p:cNvSpPr>
            <p:nvPr/>
          </p:nvSpPr>
          <p:spPr bwMode="auto">
            <a:xfrm>
              <a:off x="4065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364" name="Rectangle 321"/>
            <p:cNvSpPr>
              <a:spLocks noChangeArrowheads="1"/>
            </p:cNvSpPr>
            <p:nvPr/>
          </p:nvSpPr>
          <p:spPr bwMode="auto">
            <a:xfrm>
              <a:off x="3786" y="3179"/>
              <a:ext cx="279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14365" name="Rectangle 322"/>
            <p:cNvSpPr>
              <a:spLocks noChangeArrowheads="1"/>
            </p:cNvSpPr>
            <p:nvPr/>
          </p:nvSpPr>
          <p:spPr bwMode="auto">
            <a:xfrm>
              <a:off x="3505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6</a:t>
              </a:r>
            </a:p>
          </p:txBody>
        </p:sp>
        <p:sp>
          <p:nvSpPr>
            <p:cNvPr id="14366" name="Rectangle 323"/>
            <p:cNvSpPr>
              <a:spLocks noChangeArrowheads="1"/>
            </p:cNvSpPr>
            <p:nvPr/>
          </p:nvSpPr>
          <p:spPr bwMode="auto">
            <a:xfrm>
              <a:off x="3150" y="3179"/>
              <a:ext cx="35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14367" name="Rectangle 324"/>
            <p:cNvSpPr>
              <a:spLocks noChangeArrowheads="1"/>
            </p:cNvSpPr>
            <p:nvPr/>
          </p:nvSpPr>
          <p:spPr bwMode="auto">
            <a:xfrm>
              <a:off x="2855" y="3179"/>
              <a:ext cx="29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368" name="Rectangle 325"/>
            <p:cNvSpPr>
              <a:spLocks noChangeArrowheads="1"/>
            </p:cNvSpPr>
            <p:nvPr/>
          </p:nvSpPr>
          <p:spPr bwMode="auto">
            <a:xfrm>
              <a:off x="2559" y="3179"/>
              <a:ext cx="296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e</a:t>
              </a:r>
            </a:p>
          </p:txBody>
        </p:sp>
        <p:sp>
          <p:nvSpPr>
            <p:cNvPr id="14369" name="Rectangle 326"/>
            <p:cNvSpPr>
              <a:spLocks noChangeArrowheads="1"/>
            </p:cNvSpPr>
            <p:nvPr/>
          </p:nvSpPr>
          <p:spPr bwMode="auto">
            <a:xfrm>
              <a:off x="2103" y="3179"/>
              <a:ext cx="16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4370" name="Rectangle 327"/>
            <p:cNvSpPr>
              <a:spLocks noChangeArrowheads="1"/>
            </p:cNvSpPr>
            <p:nvPr/>
          </p:nvSpPr>
          <p:spPr bwMode="auto">
            <a:xfrm>
              <a:off x="1822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4371" name="Rectangle 328"/>
            <p:cNvSpPr>
              <a:spLocks noChangeArrowheads="1"/>
            </p:cNvSpPr>
            <p:nvPr/>
          </p:nvSpPr>
          <p:spPr bwMode="auto">
            <a:xfrm>
              <a:off x="1263" y="3179"/>
              <a:ext cx="162" cy="8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4372" name="Rectangle 329"/>
            <p:cNvSpPr>
              <a:spLocks noChangeArrowheads="1"/>
            </p:cNvSpPr>
            <p:nvPr/>
          </p:nvSpPr>
          <p:spPr bwMode="auto">
            <a:xfrm>
              <a:off x="5319" y="2741"/>
              <a:ext cx="34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14373" name="Rectangle 330"/>
            <p:cNvSpPr>
              <a:spLocks noChangeArrowheads="1"/>
            </p:cNvSpPr>
            <p:nvPr/>
          </p:nvSpPr>
          <p:spPr bwMode="auto">
            <a:xfrm>
              <a:off x="5029" y="2741"/>
              <a:ext cx="29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e</a:t>
              </a:r>
            </a:p>
          </p:txBody>
        </p:sp>
        <p:sp>
          <p:nvSpPr>
            <p:cNvPr id="14374" name="Rectangle 331"/>
            <p:cNvSpPr>
              <a:spLocks noChangeArrowheads="1"/>
            </p:cNvSpPr>
            <p:nvPr/>
          </p:nvSpPr>
          <p:spPr bwMode="auto">
            <a:xfrm>
              <a:off x="4626" y="2741"/>
              <a:ext cx="403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no</a:t>
              </a:r>
            </a:p>
          </p:txBody>
        </p:sp>
        <p:sp>
          <p:nvSpPr>
            <p:cNvPr id="14375" name="Rectangle 332"/>
            <p:cNvSpPr>
              <a:spLocks noChangeArrowheads="1"/>
            </p:cNvSpPr>
            <p:nvPr/>
          </p:nvSpPr>
          <p:spPr bwMode="auto">
            <a:xfrm>
              <a:off x="4346" y="2741"/>
              <a:ext cx="28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376" name="Rectangle 333"/>
            <p:cNvSpPr>
              <a:spLocks noChangeArrowheads="1"/>
            </p:cNvSpPr>
            <p:nvPr/>
          </p:nvSpPr>
          <p:spPr bwMode="auto">
            <a:xfrm>
              <a:off x="4065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14377" name="Rectangle 334"/>
            <p:cNvSpPr>
              <a:spLocks noChangeArrowheads="1"/>
            </p:cNvSpPr>
            <p:nvPr/>
          </p:nvSpPr>
          <p:spPr bwMode="auto">
            <a:xfrm>
              <a:off x="3786" y="2741"/>
              <a:ext cx="279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378" name="Rectangle 335"/>
            <p:cNvSpPr>
              <a:spLocks noChangeArrowheads="1"/>
            </p:cNvSpPr>
            <p:nvPr/>
          </p:nvSpPr>
          <p:spPr bwMode="auto">
            <a:xfrm>
              <a:off x="3505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379" name="Rectangle 336"/>
            <p:cNvSpPr>
              <a:spLocks noChangeArrowheads="1"/>
            </p:cNvSpPr>
            <p:nvPr/>
          </p:nvSpPr>
          <p:spPr bwMode="auto">
            <a:xfrm>
              <a:off x="3150" y="2741"/>
              <a:ext cx="35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4</a:t>
              </a:r>
            </a:p>
          </p:txBody>
        </p:sp>
        <p:sp>
          <p:nvSpPr>
            <p:cNvPr id="14380" name="Rectangle 337"/>
            <p:cNvSpPr>
              <a:spLocks noChangeArrowheads="1"/>
            </p:cNvSpPr>
            <p:nvPr/>
          </p:nvSpPr>
          <p:spPr bwMode="auto">
            <a:xfrm>
              <a:off x="2855" y="2741"/>
              <a:ext cx="29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381" name="Rectangle 338"/>
            <p:cNvSpPr>
              <a:spLocks noChangeArrowheads="1"/>
            </p:cNvSpPr>
            <p:nvPr/>
          </p:nvSpPr>
          <p:spPr bwMode="auto">
            <a:xfrm>
              <a:off x="2559" y="2741"/>
              <a:ext cx="296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d</a:t>
              </a:r>
            </a:p>
          </p:txBody>
        </p:sp>
        <p:sp>
          <p:nvSpPr>
            <p:cNvPr id="14382" name="Rectangle 339"/>
            <p:cNvSpPr>
              <a:spLocks noChangeArrowheads="1"/>
            </p:cNvSpPr>
            <p:nvPr/>
          </p:nvSpPr>
          <p:spPr bwMode="auto">
            <a:xfrm>
              <a:off x="2103" y="2741"/>
              <a:ext cx="16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4383" name="Rectangle 340"/>
            <p:cNvSpPr>
              <a:spLocks noChangeArrowheads="1"/>
            </p:cNvSpPr>
            <p:nvPr/>
          </p:nvSpPr>
          <p:spPr bwMode="auto">
            <a:xfrm>
              <a:off x="1822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4384" name="Rectangle 341"/>
            <p:cNvSpPr>
              <a:spLocks noChangeArrowheads="1"/>
            </p:cNvSpPr>
            <p:nvPr/>
          </p:nvSpPr>
          <p:spPr bwMode="auto">
            <a:xfrm>
              <a:off x="5319" y="2372"/>
              <a:ext cx="34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6</a:t>
              </a:r>
            </a:p>
          </p:txBody>
        </p:sp>
        <p:sp>
          <p:nvSpPr>
            <p:cNvPr id="14385" name="Rectangle 342"/>
            <p:cNvSpPr>
              <a:spLocks noChangeArrowheads="1"/>
            </p:cNvSpPr>
            <p:nvPr/>
          </p:nvSpPr>
          <p:spPr bwMode="auto">
            <a:xfrm>
              <a:off x="5029" y="2372"/>
              <a:ext cx="29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e</a:t>
              </a:r>
            </a:p>
          </p:txBody>
        </p:sp>
        <p:sp>
          <p:nvSpPr>
            <p:cNvPr id="14386" name="Rectangle 343"/>
            <p:cNvSpPr>
              <a:spLocks noChangeArrowheads="1"/>
            </p:cNvSpPr>
            <p:nvPr/>
          </p:nvSpPr>
          <p:spPr bwMode="auto">
            <a:xfrm>
              <a:off x="4626" y="2372"/>
              <a:ext cx="403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yes</a:t>
              </a:r>
            </a:p>
          </p:txBody>
        </p:sp>
        <p:sp>
          <p:nvSpPr>
            <p:cNvPr id="14387" name="Rectangle 344"/>
            <p:cNvSpPr>
              <a:spLocks noChangeArrowheads="1"/>
            </p:cNvSpPr>
            <p:nvPr/>
          </p:nvSpPr>
          <p:spPr bwMode="auto">
            <a:xfrm>
              <a:off x="4346" y="2372"/>
              <a:ext cx="28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9</a:t>
              </a:r>
            </a:p>
          </p:txBody>
        </p:sp>
        <p:sp>
          <p:nvSpPr>
            <p:cNvPr id="14388" name="Rectangle 345"/>
            <p:cNvSpPr>
              <a:spLocks noChangeArrowheads="1"/>
            </p:cNvSpPr>
            <p:nvPr/>
          </p:nvSpPr>
          <p:spPr bwMode="auto">
            <a:xfrm>
              <a:off x="4065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6</a:t>
              </a:r>
            </a:p>
          </p:txBody>
        </p:sp>
        <p:sp>
          <p:nvSpPr>
            <p:cNvPr id="14389" name="Rectangle 346"/>
            <p:cNvSpPr>
              <a:spLocks noChangeArrowheads="1"/>
            </p:cNvSpPr>
            <p:nvPr/>
          </p:nvSpPr>
          <p:spPr bwMode="auto">
            <a:xfrm>
              <a:off x="3786" y="2372"/>
              <a:ext cx="279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390" name="Rectangle 347"/>
            <p:cNvSpPr>
              <a:spLocks noChangeArrowheads="1"/>
            </p:cNvSpPr>
            <p:nvPr/>
          </p:nvSpPr>
          <p:spPr bwMode="auto">
            <a:xfrm>
              <a:off x="3505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391" name="Rectangle 348"/>
            <p:cNvSpPr>
              <a:spLocks noChangeArrowheads="1"/>
            </p:cNvSpPr>
            <p:nvPr/>
          </p:nvSpPr>
          <p:spPr bwMode="auto">
            <a:xfrm>
              <a:off x="3150" y="2372"/>
              <a:ext cx="35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7</a:t>
              </a:r>
            </a:p>
          </p:txBody>
        </p:sp>
        <p:sp>
          <p:nvSpPr>
            <p:cNvPr id="14392" name="Rectangle 349"/>
            <p:cNvSpPr>
              <a:spLocks noChangeArrowheads="1"/>
            </p:cNvSpPr>
            <p:nvPr/>
          </p:nvSpPr>
          <p:spPr bwMode="auto">
            <a:xfrm>
              <a:off x="2855" y="2372"/>
              <a:ext cx="29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8 </a:t>
              </a:r>
            </a:p>
          </p:txBody>
        </p:sp>
        <p:sp>
          <p:nvSpPr>
            <p:cNvPr id="14393" name="Rectangle 350"/>
            <p:cNvSpPr>
              <a:spLocks noChangeArrowheads="1"/>
            </p:cNvSpPr>
            <p:nvPr/>
          </p:nvSpPr>
          <p:spPr bwMode="auto">
            <a:xfrm>
              <a:off x="2559" y="2372"/>
              <a:ext cx="296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c</a:t>
              </a:r>
            </a:p>
          </p:txBody>
        </p:sp>
        <p:sp>
          <p:nvSpPr>
            <p:cNvPr id="14394" name="Rectangle 351"/>
            <p:cNvSpPr>
              <a:spLocks noChangeArrowheads="1"/>
            </p:cNvSpPr>
            <p:nvPr/>
          </p:nvSpPr>
          <p:spPr bwMode="auto">
            <a:xfrm>
              <a:off x="2103" y="2372"/>
              <a:ext cx="16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4395" name="Rectangle 352"/>
            <p:cNvSpPr>
              <a:spLocks noChangeArrowheads="1"/>
            </p:cNvSpPr>
            <p:nvPr/>
          </p:nvSpPr>
          <p:spPr bwMode="auto">
            <a:xfrm>
              <a:off x="1822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4396" name="Rectangle 353"/>
            <p:cNvSpPr>
              <a:spLocks noChangeArrowheads="1"/>
            </p:cNvSpPr>
            <p:nvPr/>
          </p:nvSpPr>
          <p:spPr bwMode="auto">
            <a:xfrm>
              <a:off x="5319" y="1977"/>
              <a:ext cx="34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14397" name="Rectangle 354"/>
            <p:cNvSpPr>
              <a:spLocks noChangeArrowheads="1"/>
            </p:cNvSpPr>
            <p:nvPr/>
          </p:nvSpPr>
          <p:spPr bwMode="auto">
            <a:xfrm>
              <a:off x="5029" y="1977"/>
              <a:ext cx="29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a</a:t>
              </a:r>
            </a:p>
          </p:txBody>
        </p:sp>
        <p:sp>
          <p:nvSpPr>
            <p:cNvPr id="14398" name="Rectangle 355"/>
            <p:cNvSpPr>
              <a:spLocks noChangeArrowheads="1"/>
            </p:cNvSpPr>
            <p:nvPr/>
          </p:nvSpPr>
          <p:spPr bwMode="auto">
            <a:xfrm>
              <a:off x="4626" y="1977"/>
              <a:ext cx="403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no</a:t>
              </a:r>
            </a:p>
          </p:txBody>
        </p:sp>
        <p:sp>
          <p:nvSpPr>
            <p:cNvPr id="14399" name="Rectangle 356"/>
            <p:cNvSpPr>
              <a:spLocks noChangeArrowheads="1"/>
            </p:cNvSpPr>
            <p:nvPr/>
          </p:nvSpPr>
          <p:spPr bwMode="auto">
            <a:xfrm>
              <a:off x="4346" y="1977"/>
              <a:ext cx="28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400" name="Rectangle 357"/>
            <p:cNvSpPr>
              <a:spLocks noChangeArrowheads="1"/>
            </p:cNvSpPr>
            <p:nvPr/>
          </p:nvSpPr>
          <p:spPr bwMode="auto">
            <a:xfrm>
              <a:off x="4065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14401" name="Rectangle 358"/>
            <p:cNvSpPr>
              <a:spLocks noChangeArrowheads="1"/>
            </p:cNvSpPr>
            <p:nvPr/>
          </p:nvSpPr>
          <p:spPr bwMode="auto">
            <a:xfrm>
              <a:off x="3786" y="1977"/>
              <a:ext cx="279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4</a:t>
              </a:r>
            </a:p>
          </p:txBody>
        </p:sp>
        <p:sp>
          <p:nvSpPr>
            <p:cNvPr id="14402" name="Rectangle 359"/>
            <p:cNvSpPr>
              <a:spLocks noChangeArrowheads="1"/>
            </p:cNvSpPr>
            <p:nvPr/>
          </p:nvSpPr>
          <p:spPr bwMode="auto">
            <a:xfrm>
              <a:off x="3505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7</a:t>
              </a:r>
            </a:p>
          </p:txBody>
        </p:sp>
        <p:sp>
          <p:nvSpPr>
            <p:cNvPr id="14403" name="Rectangle 360"/>
            <p:cNvSpPr>
              <a:spLocks noChangeArrowheads="1"/>
            </p:cNvSpPr>
            <p:nvPr/>
          </p:nvSpPr>
          <p:spPr bwMode="auto">
            <a:xfrm>
              <a:off x="3150" y="1977"/>
              <a:ext cx="35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404" name="Rectangle 361"/>
            <p:cNvSpPr>
              <a:spLocks noChangeArrowheads="1"/>
            </p:cNvSpPr>
            <p:nvPr/>
          </p:nvSpPr>
          <p:spPr bwMode="auto">
            <a:xfrm>
              <a:off x="2855" y="1977"/>
              <a:ext cx="29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14405" name="Rectangle 362"/>
            <p:cNvSpPr>
              <a:spLocks noChangeArrowheads="1"/>
            </p:cNvSpPr>
            <p:nvPr/>
          </p:nvSpPr>
          <p:spPr bwMode="auto">
            <a:xfrm>
              <a:off x="2559" y="1977"/>
              <a:ext cx="296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b</a:t>
              </a:r>
            </a:p>
          </p:txBody>
        </p:sp>
        <p:sp>
          <p:nvSpPr>
            <p:cNvPr id="14406" name="Rectangle 363"/>
            <p:cNvSpPr>
              <a:spLocks noChangeArrowheads="1"/>
            </p:cNvSpPr>
            <p:nvPr/>
          </p:nvSpPr>
          <p:spPr bwMode="auto">
            <a:xfrm>
              <a:off x="2103" y="1977"/>
              <a:ext cx="16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4407" name="Rectangle 364"/>
            <p:cNvSpPr>
              <a:spLocks noChangeArrowheads="1"/>
            </p:cNvSpPr>
            <p:nvPr/>
          </p:nvSpPr>
          <p:spPr bwMode="auto">
            <a:xfrm>
              <a:off x="1822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4408" name="Rectangle 365"/>
            <p:cNvSpPr>
              <a:spLocks noChangeArrowheads="1"/>
            </p:cNvSpPr>
            <p:nvPr/>
          </p:nvSpPr>
          <p:spPr bwMode="auto">
            <a:xfrm>
              <a:off x="5319" y="1592"/>
              <a:ext cx="34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14409" name="Rectangle 366"/>
            <p:cNvSpPr>
              <a:spLocks noChangeArrowheads="1"/>
            </p:cNvSpPr>
            <p:nvPr/>
          </p:nvSpPr>
          <p:spPr bwMode="auto">
            <a:xfrm>
              <a:off x="5029" y="1592"/>
              <a:ext cx="29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14410" name="Rectangle 367"/>
            <p:cNvSpPr>
              <a:spLocks noChangeArrowheads="1"/>
            </p:cNvSpPr>
            <p:nvPr/>
          </p:nvSpPr>
          <p:spPr bwMode="auto">
            <a:xfrm>
              <a:off x="4608" y="1584"/>
              <a:ext cx="403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no</a:t>
              </a:r>
            </a:p>
          </p:txBody>
        </p:sp>
        <p:sp>
          <p:nvSpPr>
            <p:cNvPr id="14411" name="Rectangle 368"/>
            <p:cNvSpPr>
              <a:spLocks noChangeArrowheads="1"/>
            </p:cNvSpPr>
            <p:nvPr/>
          </p:nvSpPr>
          <p:spPr bwMode="auto">
            <a:xfrm>
              <a:off x="4346" y="1592"/>
              <a:ext cx="28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412" name="Rectangle 369"/>
            <p:cNvSpPr>
              <a:spLocks noChangeArrowheads="1"/>
            </p:cNvSpPr>
            <p:nvPr/>
          </p:nvSpPr>
          <p:spPr bwMode="auto">
            <a:xfrm>
              <a:off x="4065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413" name="Rectangle 370"/>
            <p:cNvSpPr>
              <a:spLocks noChangeArrowheads="1"/>
            </p:cNvSpPr>
            <p:nvPr/>
          </p:nvSpPr>
          <p:spPr bwMode="auto">
            <a:xfrm>
              <a:off x="3786" y="1592"/>
              <a:ext cx="279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414" name="Rectangle 371"/>
            <p:cNvSpPr>
              <a:spLocks noChangeArrowheads="1"/>
            </p:cNvSpPr>
            <p:nvPr/>
          </p:nvSpPr>
          <p:spPr bwMode="auto">
            <a:xfrm>
              <a:off x="3505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8</a:t>
              </a:r>
            </a:p>
          </p:txBody>
        </p:sp>
        <p:sp>
          <p:nvSpPr>
            <p:cNvPr id="14415" name="Rectangle 372"/>
            <p:cNvSpPr>
              <a:spLocks noChangeArrowheads="1"/>
            </p:cNvSpPr>
            <p:nvPr/>
          </p:nvSpPr>
          <p:spPr bwMode="auto">
            <a:xfrm>
              <a:off x="3150" y="1592"/>
              <a:ext cx="35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14416" name="Rectangle 373"/>
            <p:cNvSpPr>
              <a:spLocks noChangeArrowheads="1"/>
            </p:cNvSpPr>
            <p:nvPr/>
          </p:nvSpPr>
          <p:spPr bwMode="auto">
            <a:xfrm>
              <a:off x="2855" y="1592"/>
              <a:ext cx="29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417" name="Rectangle 374"/>
            <p:cNvSpPr>
              <a:spLocks noChangeArrowheads="1"/>
            </p:cNvSpPr>
            <p:nvPr/>
          </p:nvSpPr>
          <p:spPr bwMode="auto">
            <a:xfrm>
              <a:off x="2559" y="1592"/>
              <a:ext cx="296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a</a:t>
              </a:r>
            </a:p>
          </p:txBody>
        </p:sp>
        <p:sp>
          <p:nvSpPr>
            <p:cNvPr id="14418" name="Rectangle 375"/>
            <p:cNvSpPr>
              <a:spLocks noChangeArrowheads="1"/>
            </p:cNvSpPr>
            <p:nvPr/>
          </p:nvSpPr>
          <p:spPr bwMode="auto">
            <a:xfrm>
              <a:off x="2263" y="1592"/>
              <a:ext cx="296" cy="2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4419" name="Rectangle 376"/>
            <p:cNvSpPr>
              <a:spLocks noChangeArrowheads="1"/>
            </p:cNvSpPr>
            <p:nvPr/>
          </p:nvSpPr>
          <p:spPr bwMode="auto">
            <a:xfrm>
              <a:off x="2103" y="1592"/>
              <a:ext cx="16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4420" name="Rectangle 377"/>
            <p:cNvSpPr>
              <a:spLocks noChangeArrowheads="1"/>
            </p:cNvSpPr>
            <p:nvPr/>
          </p:nvSpPr>
          <p:spPr bwMode="auto">
            <a:xfrm>
              <a:off x="1822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4421" name="Rectangle 378"/>
            <p:cNvSpPr>
              <a:spLocks noChangeArrowheads="1"/>
            </p:cNvSpPr>
            <p:nvPr/>
          </p:nvSpPr>
          <p:spPr bwMode="auto">
            <a:xfrm>
              <a:off x="1425" y="1592"/>
              <a:ext cx="397" cy="2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4422" name="Line 379"/>
            <p:cNvSpPr>
              <a:spLocks noChangeShapeType="1"/>
            </p:cNvSpPr>
            <p:nvPr/>
          </p:nvSpPr>
          <p:spPr bwMode="auto">
            <a:xfrm>
              <a:off x="686" y="2741"/>
              <a:ext cx="7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23" name="Line 380"/>
            <p:cNvSpPr>
              <a:spLocks noChangeShapeType="1"/>
            </p:cNvSpPr>
            <p:nvPr/>
          </p:nvSpPr>
          <p:spPr bwMode="auto">
            <a:xfrm>
              <a:off x="686" y="3179"/>
              <a:ext cx="7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24" name="Line 381"/>
            <p:cNvSpPr>
              <a:spLocks noChangeShapeType="1"/>
            </p:cNvSpPr>
            <p:nvPr/>
          </p:nvSpPr>
          <p:spPr bwMode="auto">
            <a:xfrm>
              <a:off x="686" y="3591"/>
              <a:ext cx="5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25" name="Line 382"/>
            <p:cNvSpPr>
              <a:spLocks noChangeShapeType="1"/>
            </p:cNvSpPr>
            <p:nvPr/>
          </p:nvSpPr>
          <p:spPr bwMode="auto">
            <a:xfrm>
              <a:off x="686" y="3984"/>
              <a:ext cx="5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26" name="Line 383"/>
            <p:cNvSpPr>
              <a:spLocks noChangeShapeType="1"/>
            </p:cNvSpPr>
            <p:nvPr/>
          </p:nvSpPr>
          <p:spPr bwMode="auto">
            <a:xfrm>
              <a:off x="1822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27" name="Line 384"/>
            <p:cNvSpPr>
              <a:spLocks noChangeShapeType="1"/>
            </p:cNvSpPr>
            <p:nvPr/>
          </p:nvSpPr>
          <p:spPr bwMode="auto">
            <a:xfrm>
              <a:off x="2103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28" name="Line 385"/>
            <p:cNvSpPr>
              <a:spLocks noChangeShapeType="1"/>
            </p:cNvSpPr>
            <p:nvPr/>
          </p:nvSpPr>
          <p:spPr bwMode="auto">
            <a:xfrm>
              <a:off x="2263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29" name="Line 386"/>
            <p:cNvSpPr>
              <a:spLocks noChangeShapeType="1"/>
            </p:cNvSpPr>
            <p:nvPr/>
          </p:nvSpPr>
          <p:spPr bwMode="auto">
            <a:xfrm>
              <a:off x="255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30" name="Line 387"/>
            <p:cNvSpPr>
              <a:spLocks noChangeShapeType="1"/>
            </p:cNvSpPr>
            <p:nvPr/>
          </p:nvSpPr>
          <p:spPr bwMode="auto">
            <a:xfrm>
              <a:off x="2855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31" name="Line 388"/>
            <p:cNvSpPr>
              <a:spLocks noChangeShapeType="1"/>
            </p:cNvSpPr>
            <p:nvPr/>
          </p:nvSpPr>
          <p:spPr bwMode="auto">
            <a:xfrm>
              <a:off x="3150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32" name="Line 389"/>
            <p:cNvSpPr>
              <a:spLocks noChangeShapeType="1"/>
            </p:cNvSpPr>
            <p:nvPr/>
          </p:nvSpPr>
          <p:spPr bwMode="auto">
            <a:xfrm>
              <a:off x="3505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33" name="Line 390"/>
            <p:cNvSpPr>
              <a:spLocks noChangeShapeType="1"/>
            </p:cNvSpPr>
            <p:nvPr/>
          </p:nvSpPr>
          <p:spPr bwMode="auto">
            <a:xfrm>
              <a:off x="378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34" name="Line 391"/>
            <p:cNvSpPr>
              <a:spLocks noChangeShapeType="1"/>
            </p:cNvSpPr>
            <p:nvPr/>
          </p:nvSpPr>
          <p:spPr bwMode="auto">
            <a:xfrm>
              <a:off x="4065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35" name="Line 392"/>
            <p:cNvSpPr>
              <a:spLocks noChangeShapeType="1"/>
            </p:cNvSpPr>
            <p:nvPr/>
          </p:nvSpPr>
          <p:spPr bwMode="auto">
            <a:xfrm>
              <a:off x="434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36" name="Line 393"/>
            <p:cNvSpPr>
              <a:spLocks noChangeShapeType="1"/>
            </p:cNvSpPr>
            <p:nvPr/>
          </p:nvSpPr>
          <p:spPr bwMode="auto">
            <a:xfrm>
              <a:off x="462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37" name="Line 394"/>
            <p:cNvSpPr>
              <a:spLocks noChangeShapeType="1"/>
            </p:cNvSpPr>
            <p:nvPr/>
          </p:nvSpPr>
          <p:spPr bwMode="auto">
            <a:xfrm>
              <a:off x="502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38" name="Line 395"/>
            <p:cNvSpPr>
              <a:spLocks noChangeShapeType="1"/>
            </p:cNvSpPr>
            <p:nvPr/>
          </p:nvSpPr>
          <p:spPr bwMode="auto">
            <a:xfrm>
              <a:off x="531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39" name="Line 396"/>
            <p:cNvSpPr>
              <a:spLocks noChangeShapeType="1"/>
            </p:cNvSpPr>
            <p:nvPr/>
          </p:nvSpPr>
          <p:spPr bwMode="auto">
            <a:xfrm>
              <a:off x="5664" y="1592"/>
              <a:ext cx="0" cy="23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40" name="Line 397"/>
            <p:cNvSpPr>
              <a:spLocks noChangeShapeType="1"/>
            </p:cNvSpPr>
            <p:nvPr/>
          </p:nvSpPr>
          <p:spPr bwMode="auto">
            <a:xfrm>
              <a:off x="2559" y="1592"/>
              <a:ext cx="31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41" name="Line 398"/>
            <p:cNvSpPr>
              <a:spLocks noChangeShapeType="1"/>
            </p:cNvSpPr>
            <p:nvPr/>
          </p:nvSpPr>
          <p:spPr bwMode="auto">
            <a:xfrm>
              <a:off x="2559" y="1977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42" name="Line 399"/>
            <p:cNvSpPr>
              <a:spLocks noChangeShapeType="1"/>
            </p:cNvSpPr>
            <p:nvPr/>
          </p:nvSpPr>
          <p:spPr bwMode="auto">
            <a:xfrm>
              <a:off x="2559" y="2372"/>
              <a:ext cx="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43" name="Line 400"/>
            <p:cNvSpPr>
              <a:spLocks noChangeShapeType="1"/>
            </p:cNvSpPr>
            <p:nvPr/>
          </p:nvSpPr>
          <p:spPr bwMode="auto">
            <a:xfrm>
              <a:off x="2559" y="2741"/>
              <a:ext cx="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44" name="Line 401"/>
            <p:cNvSpPr>
              <a:spLocks noChangeShapeType="1"/>
            </p:cNvSpPr>
            <p:nvPr/>
          </p:nvSpPr>
          <p:spPr bwMode="auto">
            <a:xfrm>
              <a:off x="2559" y="3179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45" name="Line 402"/>
            <p:cNvSpPr>
              <a:spLocks noChangeShapeType="1"/>
            </p:cNvSpPr>
            <p:nvPr/>
          </p:nvSpPr>
          <p:spPr bwMode="auto">
            <a:xfrm>
              <a:off x="2559" y="3591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46" name="Line 403"/>
            <p:cNvSpPr>
              <a:spLocks noChangeShapeType="1"/>
            </p:cNvSpPr>
            <p:nvPr/>
          </p:nvSpPr>
          <p:spPr bwMode="auto">
            <a:xfrm>
              <a:off x="2559" y="3984"/>
              <a:ext cx="31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47" name="Line 404"/>
            <p:cNvSpPr>
              <a:spLocks noChangeShapeType="1"/>
            </p:cNvSpPr>
            <p:nvPr/>
          </p:nvSpPr>
          <p:spPr bwMode="auto">
            <a:xfrm>
              <a:off x="1822" y="1592"/>
              <a:ext cx="4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48" name="Line 405"/>
            <p:cNvSpPr>
              <a:spLocks noChangeShapeType="1"/>
            </p:cNvSpPr>
            <p:nvPr/>
          </p:nvSpPr>
          <p:spPr bwMode="auto">
            <a:xfrm>
              <a:off x="1822" y="1977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49" name="Line 406"/>
            <p:cNvSpPr>
              <a:spLocks noChangeShapeType="1"/>
            </p:cNvSpPr>
            <p:nvPr/>
          </p:nvSpPr>
          <p:spPr bwMode="auto">
            <a:xfrm>
              <a:off x="1822" y="2372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50" name="Line 407"/>
            <p:cNvSpPr>
              <a:spLocks noChangeShapeType="1"/>
            </p:cNvSpPr>
            <p:nvPr/>
          </p:nvSpPr>
          <p:spPr bwMode="auto">
            <a:xfrm>
              <a:off x="1822" y="2741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51" name="Line 408"/>
            <p:cNvSpPr>
              <a:spLocks noChangeShapeType="1"/>
            </p:cNvSpPr>
            <p:nvPr/>
          </p:nvSpPr>
          <p:spPr bwMode="auto">
            <a:xfrm>
              <a:off x="1822" y="3179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52" name="Line 409"/>
            <p:cNvSpPr>
              <a:spLocks noChangeShapeType="1"/>
            </p:cNvSpPr>
            <p:nvPr/>
          </p:nvSpPr>
          <p:spPr bwMode="auto">
            <a:xfrm>
              <a:off x="1822" y="3591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53" name="Line 410"/>
            <p:cNvSpPr>
              <a:spLocks noChangeShapeType="1"/>
            </p:cNvSpPr>
            <p:nvPr/>
          </p:nvSpPr>
          <p:spPr bwMode="auto">
            <a:xfrm>
              <a:off x="1822" y="3984"/>
              <a:ext cx="4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54" name="Line 411"/>
            <p:cNvSpPr>
              <a:spLocks noChangeShapeType="1"/>
            </p:cNvSpPr>
            <p:nvPr/>
          </p:nvSpPr>
          <p:spPr bwMode="auto">
            <a:xfrm>
              <a:off x="1263" y="3179"/>
              <a:ext cx="0" cy="8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55" name="Line 412"/>
            <p:cNvSpPr>
              <a:spLocks noChangeShapeType="1"/>
            </p:cNvSpPr>
            <p:nvPr/>
          </p:nvSpPr>
          <p:spPr bwMode="auto">
            <a:xfrm>
              <a:off x="1425" y="2741"/>
              <a:ext cx="0" cy="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56" name="Line 413"/>
            <p:cNvSpPr>
              <a:spLocks noChangeShapeType="1"/>
            </p:cNvSpPr>
            <p:nvPr/>
          </p:nvSpPr>
          <p:spPr bwMode="auto">
            <a:xfrm>
              <a:off x="686" y="2741"/>
              <a:ext cx="0" cy="124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57" name="Line 414"/>
            <p:cNvSpPr>
              <a:spLocks noChangeShapeType="1"/>
            </p:cNvSpPr>
            <p:nvPr/>
          </p:nvSpPr>
          <p:spPr bwMode="auto">
            <a:xfrm>
              <a:off x="2855" y="2372"/>
              <a:ext cx="65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58" name="Line 415"/>
            <p:cNvSpPr>
              <a:spLocks noChangeShapeType="1"/>
            </p:cNvSpPr>
            <p:nvPr/>
          </p:nvSpPr>
          <p:spPr bwMode="auto">
            <a:xfrm>
              <a:off x="2855" y="2741"/>
              <a:ext cx="65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59" name="Line 416"/>
            <p:cNvSpPr>
              <a:spLocks noChangeShapeType="1"/>
            </p:cNvSpPr>
            <p:nvPr/>
          </p:nvSpPr>
          <p:spPr bwMode="auto">
            <a:xfrm>
              <a:off x="2855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60" name="Line 417"/>
            <p:cNvSpPr>
              <a:spLocks noChangeShapeType="1"/>
            </p:cNvSpPr>
            <p:nvPr/>
          </p:nvSpPr>
          <p:spPr bwMode="auto">
            <a:xfrm>
              <a:off x="2855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61" name="Line 418"/>
            <p:cNvSpPr>
              <a:spLocks noChangeShapeType="1"/>
            </p:cNvSpPr>
            <p:nvPr/>
          </p:nvSpPr>
          <p:spPr bwMode="auto">
            <a:xfrm>
              <a:off x="3150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62" name="Line 419"/>
            <p:cNvSpPr>
              <a:spLocks noChangeShapeType="1"/>
            </p:cNvSpPr>
            <p:nvPr/>
          </p:nvSpPr>
          <p:spPr bwMode="auto">
            <a:xfrm>
              <a:off x="3150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63" name="Line 420"/>
            <p:cNvSpPr>
              <a:spLocks noChangeShapeType="1"/>
            </p:cNvSpPr>
            <p:nvPr/>
          </p:nvSpPr>
          <p:spPr bwMode="auto">
            <a:xfrm>
              <a:off x="3505" y="2372"/>
              <a:ext cx="2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64" name="Line 421"/>
            <p:cNvSpPr>
              <a:spLocks noChangeShapeType="1"/>
            </p:cNvSpPr>
            <p:nvPr/>
          </p:nvSpPr>
          <p:spPr bwMode="auto">
            <a:xfrm>
              <a:off x="3505" y="2741"/>
              <a:ext cx="2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65" name="Line 422"/>
            <p:cNvSpPr>
              <a:spLocks noChangeShapeType="1"/>
            </p:cNvSpPr>
            <p:nvPr/>
          </p:nvSpPr>
          <p:spPr bwMode="auto">
            <a:xfrm>
              <a:off x="3505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66" name="Line 423"/>
            <p:cNvSpPr>
              <a:spLocks noChangeShapeType="1"/>
            </p:cNvSpPr>
            <p:nvPr/>
          </p:nvSpPr>
          <p:spPr bwMode="auto">
            <a:xfrm>
              <a:off x="3505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67" name="Line 424"/>
            <p:cNvSpPr>
              <a:spLocks noChangeShapeType="1"/>
            </p:cNvSpPr>
            <p:nvPr/>
          </p:nvSpPr>
          <p:spPr bwMode="auto">
            <a:xfrm>
              <a:off x="1393" y="3002"/>
              <a:ext cx="3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68" name="Line 425"/>
            <p:cNvSpPr>
              <a:spLocks noChangeShapeType="1"/>
            </p:cNvSpPr>
            <p:nvPr/>
          </p:nvSpPr>
          <p:spPr bwMode="auto">
            <a:xfrm>
              <a:off x="2263" y="1812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69" name="Line 426"/>
            <p:cNvSpPr>
              <a:spLocks noChangeShapeType="1"/>
            </p:cNvSpPr>
            <p:nvPr/>
          </p:nvSpPr>
          <p:spPr bwMode="auto">
            <a:xfrm>
              <a:off x="2247" y="2178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70" name="Line 427"/>
            <p:cNvSpPr>
              <a:spLocks noChangeShapeType="1"/>
            </p:cNvSpPr>
            <p:nvPr/>
          </p:nvSpPr>
          <p:spPr bwMode="auto">
            <a:xfrm>
              <a:off x="2247" y="2562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71" name="Line 428"/>
            <p:cNvSpPr>
              <a:spLocks noChangeShapeType="1"/>
            </p:cNvSpPr>
            <p:nvPr/>
          </p:nvSpPr>
          <p:spPr bwMode="auto">
            <a:xfrm>
              <a:off x="2247" y="2947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72" name="Line 429"/>
            <p:cNvSpPr>
              <a:spLocks noChangeShapeType="1"/>
            </p:cNvSpPr>
            <p:nvPr/>
          </p:nvSpPr>
          <p:spPr bwMode="auto">
            <a:xfrm>
              <a:off x="2247" y="338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73" name="Line 430"/>
            <p:cNvSpPr>
              <a:spLocks noChangeShapeType="1"/>
            </p:cNvSpPr>
            <p:nvPr/>
          </p:nvSpPr>
          <p:spPr bwMode="auto">
            <a:xfrm>
              <a:off x="2247" y="3770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74" name="Text Box 431"/>
            <p:cNvSpPr txBox="1">
              <a:spLocks noChangeArrowheads="1"/>
            </p:cNvSpPr>
            <p:nvPr/>
          </p:nvSpPr>
          <p:spPr bwMode="auto">
            <a:xfrm rot="-5400000">
              <a:off x="1647" y="1135"/>
              <a:ext cx="581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PEs</a:t>
              </a:r>
            </a:p>
          </p:txBody>
        </p:sp>
        <p:sp>
          <p:nvSpPr>
            <p:cNvPr id="14475" name="Text Box 432"/>
            <p:cNvSpPr txBox="1">
              <a:spLocks noChangeArrowheads="1"/>
            </p:cNvSpPr>
            <p:nvPr/>
          </p:nvSpPr>
          <p:spPr bwMode="auto">
            <a:xfrm rot="-5400000">
              <a:off x="1919" y="1111"/>
              <a:ext cx="629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mask$</a:t>
              </a:r>
            </a:p>
          </p:txBody>
        </p:sp>
        <p:sp>
          <p:nvSpPr>
            <p:cNvPr id="14476" name="Text Box 433"/>
            <p:cNvSpPr txBox="1">
              <a:spLocks noChangeArrowheads="1"/>
            </p:cNvSpPr>
            <p:nvPr/>
          </p:nvSpPr>
          <p:spPr bwMode="auto">
            <a:xfrm rot="-5400000">
              <a:off x="2388" y="1087"/>
              <a:ext cx="6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node$</a:t>
              </a:r>
            </a:p>
          </p:txBody>
        </p:sp>
        <p:sp>
          <p:nvSpPr>
            <p:cNvPr id="14477" name="Text Box 434"/>
            <p:cNvSpPr txBox="1">
              <a:spLocks noChangeArrowheads="1"/>
            </p:cNvSpPr>
            <p:nvPr/>
          </p:nvSpPr>
          <p:spPr bwMode="auto">
            <a:xfrm rot="-5400000">
              <a:off x="2788" y="1240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a$</a:t>
              </a:r>
            </a:p>
          </p:txBody>
        </p:sp>
        <p:sp>
          <p:nvSpPr>
            <p:cNvPr id="14478" name="Text Box 435"/>
            <p:cNvSpPr txBox="1">
              <a:spLocks noChangeArrowheads="1"/>
            </p:cNvSpPr>
            <p:nvPr/>
          </p:nvSpPr>
          <p:spPr bwMode="auto">
            <a:xfrm rot="-5400000">
              <a:off x="3079" y="1224"/>
              <a:ext cx="41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b$</a:t>
              </a:r>
            </a:p>
          </p:txBody>
        </p:sp>
        <p:sp>
          <p:nvSpPr>
            <p:cNvPr id="14479" name="Text Box 436"/>
            <p:cNvSpPr txBox="1">
              <a:spLocks noChangeArrowheads="1"/>
            </p:cNvSpPr>
            <p:nvPr/>
          </p:nvSpPr>
          <p:spPr bwMode="auto">
            <a:xfrm rot="-5400000">
              <a:off x="4841" y="1100"/>
              <a:ext cx="70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parent$</a:t>
              </a:r>
            </a:p>
          </p:txBody>
        </p:sp>
        <p:sp>
          <p:nvSpPr>
            <p:cNvPr id="14480" name="Text Box 437"/>
            <p:cNvSpPr txBox="1">
              <a:spLocks noChangeArrowheads="1"/>
            </p:cNvSpPr>
            <p:nvPr/>
          </p:nvSpPr>
          <p:spPr bwMode="auto">
            <a:xfrm>
              <a:off x="210" y="3276"/>
              <a:ext cx="6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root</a:t>
              </a:r>
            </a:p>
          </p:txBody>
        </p:sp>
        <p:sp>
          <p:nvSpPr>
            <p:cNvPr id="14481" name="Text Box 438"/>
            <p:cNvSpPr txBox="1">
              <a:spLocks noChangeArrowheads="1"/>
            </p:cNvSpPr>
            <p:nvPr/>
          </p:nvSpPr>
          <p:spPr bwMode="auto">
            <a:xfrm rot="-5400000">
              <a:off x="3369" y="1222"/>
              <a:ext cx="410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c$</a:t>
              </a:r>
            </a:p>
          </p:txBody>
        </p:sp>
        <p:sp>
          <p:nvSpPr>
            <p:cNvPr id="14482" name="Text Box 439"/>
            <p:cNvSpPr txBox="1">
              <a:spLocks noChangeArrowheads="1"/>
            </p:cNvSpPr>
            <p:nvPr/>
          </p:nvSpPr>
          <p:spPr bwMode="auto">
            <a:xfrm rot="-5400000">
              <a:off x="3680" y="1213"/>
              <a:ext cx="39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d$</a:t>
              </a:r>
            </a:p>
          </p:txBody>
        </p:sp>
        <p:sp>
          <p:nvSpPr>
            <p:cNvPr id="14483" name="Text Box 440"/>
            <p:cNvSpPr txBox="1">
              <a:spLocks noChangeArrowheads="1"/>
            </p:cNvSpPr>
            <p:nvPr/>
          </p:nvSpPr>
          <p:spPr bwMode="auto">
            <a:xfrm rot="-5400000">
              <a:off x="4000" y="1223"/>
              <a:ext cx="41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e$</a:t>
              </a:r>
            </a:p>
          </p:txBody>
        </p:sp>
        <p:sp>
          <p:nvSpPr>
            <p:cNvPr id="14484" name="Text Box 441"/>
            <p:cNvSpPr txBox="1">
              <a:spLocks noChangeArrowheads="1"/>
            </p:cNvSpPr>
            <p:nvPr/>
          </p:nvSpPr>
          <p:spPr bwMode="auto">
            <a:xfrm rot="-5400000">
              <a:off x="4256" y="1228"/>
              <a:ext cx="4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f$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C1ABBDE-8550-4B8B-81AE-D1DF092697BD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Graph used for Data Structure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10200"/>
            <a:ext cx="8229600" cy="71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Figure 6 in [Potter, Baker, et. al.]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90800" y="1981200"/>
            <a:ext cx="3352800" cy="3063875"/>
            <a:chOff x="960" y="1517"/>
            <a:chExt cx="2112" cy="1930"/>
          </a:xfrm>
        </p:grpSpPr>
        <p:sp>
          <p:nvSpPr>
            <p:cNvPr id="15366" name="Line 5"/>
            <p:cNvSpPr>
              <a:spLocks noChangeShapeType="1"/>
            </p:cNvSpPr>
            <p:nvPr/>
          </p:nvSpPr>
          <p:spPr bwMode="auto">
            <a:xfrm flipV="1">
              <a:off x="1152" y="1728"/>
              <a:ext cx="828" cy="70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67" name="Line 6"/>
            <p:cNvSpPr>
              <a:spLocks noChangeShapeType="1"/>
            </p:cNvSpPr>
            <p:nvPr/>
          </p:nvSpPr>
          <p:spPr bwMode="auto">
            <a:xfrm rot="2937597" flipV="1">
              <a:off x="1856" y="1980"/>
              <a:ext cx="1129" cy="203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68" name="Line 7"/>
            <p:cNvSpPr>
              <a:spLocks noChangeShapeType="1"/>
            </p:cNvSpPr>
            <p:nvPr/>
          </p:nvSpPr>
          <p:spPr bwMode="auto">
            <a:xfrm rot="2907193" flipV="1">
              <a:off x="1058" y="2689"/>
              <a:ext cx="110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Line 8"/>
            <p:cNvSpPr>
              <a:spLocks noChangeShapeType="1"/>
            </p:cNvSpPr>
            <p:nvPr/>
          </p:nvSpPr>
          <p:spPr bwMode="auto">
            <a:xfrm flipV="1">
              <a:off x="2052" y="2432"/>
              <a:ext cx="828" cy="70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70" name="Line 9"/>
            <p:cNvSpPr>
              <a:spLocks noChangeShapeType="1"/>
            </p:cNvSpPr>
            <p:nvPr/>
          </p:nvSpPr>
          <p:spPr bwMode="auto">
            <a:xfrm>
              <a:off x="1152" y="2432"/>
              <a:ext cx="1728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Line 10"/>
            <p:cNvSpPr>
              <a:spLocks noChangeShapeType="1"/>
            </p:cNvSpPr>
            <p:nvPr/>
          </p:nvSpPr>
          <p:spPr bwMode="auto">
            <a:xfrm>
              <a:off x="1152" y="2448"/>
              <a:ext cx="0" cy="72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Line 11"/>
            <p:cNvSpPr>
              <a:spLocks noChangeShapeType="1"/>
            </p:cNvSpPr>
            <p:nvPr/>
          </p:nvSpPr>
          <p:spPr bwMode="auto">
            <a:xfrm>
              <a:off x="2880" y="243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Text Box 12"/>
            <p:cNvSpPr txBox="1">
              <a:spLocks noChangeArrowheads="1"/>
            </p:cNvSpPr>
            <p:nvPr/>
          </p:nvSpPr>
          <p:spPr bwMode="auto">
            <a:xfrm>
              <a:off x="1872" y="1536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5374" name="Text Box 13"/>
            <p:cNvSpPr txBox="1">
              <a:spLocks noChangeArrowheads="1"/>
            </p:cNvSpPr>
            <p:nvPr/>
          </p:nvSpPr>
          <p:spPr bwMode="auto">
            <a:xfrm>
              <a:off x="972" y="230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5375" name="Text Box 14"/>
            <p:cNvSpPr txBox="1">
              <a:spLocks noChangeArrowheads="1"/>
            </p:cNvSpPr>
            <p:nvPr/>
          </p:nvSpPr>
          <p:spPr bwMode="auto">
            <a:xfrm>
              <a:off x="2928" y="230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15376" name="Text Box 15"/>
            <p:cNvSpPr txBox="1">
              <a:spLocks noChangeArrowheads="1"/>
            </p:cNvSpPr>
            <p:nvPr/>
          </p:nvSpPr>
          <p:spPr bwMode="auto">
            <a:xfrm>
              <a:off x="1008" y="316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15377" name="Text Box 16"/>
            <p:cNvSpPr txBox="1">
              <a:spLocks noChangeArrowheads="1"/>
            </p:cNvSpPr>
            <p:nvPr/>
          </p:nvSpPr>
          <p:spPr bwMode="auto">
            <a:xfrm>
              <a:off x="1968" y="312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5378" name="Text Box 17"/>
            <p:cNvSpPr txBox="1">
              <a:spLocks noChangeArrowheads="1"/>
            </p:cNvSpPr>
            <p:nvPr/>
          </p:nvSpPr>
          <p:spPr bwMode="auto">
            <a:xfrm>
              <a:off x="2832" y="3216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5379" name="Text Box 19"/>
            <p:cNvSpPr txBox="1">
              <a:spLocks noChangeArrowheads="1"/>
            </p:cNvSpPr>
            <p:nvPr/>
          </p:nvSpPr>
          <p:spPr bwMode="auto">
            <a:xfrm>
              <a:off x="2304" y="182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5380" name="Text Box 20"/>
            <p:cNvSpPr txBox="1">
              <a:spLocks noChangeArrowheads="1"/>
            </p:cNvSpPr>
            <p:nvPr/>
          </p:nvSpPr>
          <p:spPr bwMode="auto">
            <a:xfrm>
              <a:off x="288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5381" name="Text Box 21"/>
            <p:cNvSpPr txBox="1">
              <a:spLocks noChangeArrowheads="1"/>
            </p:cNvSpPr>
            <p:nvPr/>
          </p:nvSpPr>
          <p:spPr bwMode="auto">
            <a:xfrm>
              <a:off x="2352" y="2832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15382" name="Text Box 22"/>
            <p:cNvSpPr txBox="1">
              <a:spLocks noChangeArrowheads="1"/>
            </p:cNvSpPr>
            <p:nvPr/>
          </p:nvSpPr>
          <p:spPr bwMode="auto">
            <a:xfrm>
              <a:off x="1392" y="268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5383" name="Line 23"/>
            <p:cNvSpPr>
              <a:spLocks noChangeShapeType="1"/>
            </p:cNvSpPr>
            <p:nvPr/>
          </p:nvSpPr>
          <p:spPr bwMode="auto">
            <a:xfrm flipV="1">
              <a:off x="1152" y="3120"/>
              <a:ext cx="900" cy="6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Text Box 24"/>
            <p:cNvSpPr txBox="1">
              <a:spLocks noChangeArrowheads="1"/>
            </p:cNvSpPr>
            <p:nvPr/>
          </p:nvSpPr>
          <p:spPr bwMode="auto">
            <a:xfrm>
              <a:off x="1440" y="316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5385" name="Text Box 25"/>
            <p:cNvSpPr txBox="1">
              <a:spLocks noChangeArrowheads="1"/>
            </p:cNvSpPr>
            <p:nvPr/>
          </p:nvSpPr>
          <p:spPr bwMode="auto">
            <a:xfrm>
              <a:off x="96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5386" name="Text Box 26"/>
            <p:cNvSpPr txBox="1">
              <a:spLocks noChangeArrowheads="1"/>
            </p:cNvSpPr>
            <p:nvPr/>
          </p:nvSpPr>
          <p:spPr bwMode="auto">
            <a:xfrm>
              <a:off x="1968" y="220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15387" name="Text Box 27"/>
            <p:cNvSpPr txBox="1">
              <a:spLocks noChangeArrowheads="1"/>
            </p:cNvSpPr>
            <p:nvPr/>
          </p:nvSpPr>
          <p:spPr bwMode="auto">
            <a:xfrm>
              <a:off x="1440" y="182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F2589A7-3227-4446-B66F-5870C5761CD8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Graph used for Data Structure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10200"/>
            <a:ext cx="8229600" cy="71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Figure 6 in [Potter, Baker, et. al.]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90800" y="1981200"/>
            <a:ext cx="3352800" cy="3063875"/>
            <a:chOff x="960" y="1517"/>
            <a:chExt cx="2112" cy="1930"/>
          </a:xfrm>
        </p:grpSpPr>
        <p:sp>
          <p:nvSpPr>
            <p:cNvPr id="16390" name="Line 5"/>
            <p:cNvSpPr>
              <a:spLocks noChangeShapeType="1"/>
            </p:cNvSpPr>
            <p:nvPr/>
          </p:nvSpPr>
          <p:spPr bwMode="auto">
            <a:xfrm flipV="1">
              <a:off x="1152" y="1728"/>
              <a:ext cx="828" cy="70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1" name="Line 6"/>
            <p:cNvSpPr>
              <a:spLocks noChangeShapeType="1"/>
            </p:cNvSpPr>
            <p:nvPr/>
          </p:nvSpPr>
          <p:spPr bwMode="auto">
            <a:xfrm rot="2937597" flipV="1">
              <a:off x="1856" y="1980"/>
              <a:ext cx="1129" cy="203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2" name="Line 7"/>
            <p:cNvSpPr>
              <a:spLocks noChangeShapeType="1"/>
            </p:cNvSpPr>
            <p:nvPr/>
          </p:nvSpPr>
          <p:spPr bwMode="auto">
            <a:xfrm rot="2907193" flipV="1">
              <a:off x="1058" y="2689"/>
              <a:ext cx="110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Line 8"/>
            <p:cNvSpPr>
              <a:spLocks noChangeShapeType="1"/>
            </p:cNvSpPr>
            <p:nvPr/>
          </p:nvSpPr>
          <p:spPr bwMode="auto">
            <a:xfrm flipV="1">
              <a:off x="2052" y="2432"/>
              <a:ext cx="828" cy="70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Line 9"/>
            <p:cNvSpPr>
              <a:spLocks noChangeShapeType="1"/>
            </p:cNvSpPr>
            <p:nvPr/>
          </p:nvSpPr>
          <p:spPr bwMode="auto">
            <a:xfrm>
              <a:off x="1152" y="2432"/>
              <a:ext cx="1728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Line 10"/>
            <p:cNvSpPr>
              <a:spLocks noChangeShapeType="1"/>
            </p:cNvSpPr>
            <p:nvPr/>
          </p:nvSpPr>
          <p:spPr bwMode="auto">
            <a:xfrm>
              <a:off x="1152" y="2448"/>
              <a:ext cx="0" cy="72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Line 11"/>
            <p:cNvSpPr>
              <a:spLocks noChangeShapeType="1"/>
            </p:cNvSpPr>
            <p:nvPr/>
          </p:nvSpPr>
          <p:spPr bwMode="auto">
            <a:xfrm>
              <a:off x="2880" y="2432"/>
              <a:ext cx="0" cy="768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Text Box 12"/>
            <p:cNvSpPr txBox="1">
              <a:spLocks noChangeArrowheads="1"/>
            </p:cNvSpPr>
            <p:nvPr/>
          </p:nvSpPr>
          <p:spPr bwMode="auto">
            <a:xfrm>
              <a:off x="1872" y="1536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6398" name="Text Box 13"/>
            <p:cNvSpPr txBox="1">
              <a:spLocks noChangeArrowheads="1"/>
            </p:cNvSpPr>
            <p:nvPr/>
          </p:nvSpPr>
          <p:spPr bwMode="auto">
            <a:xfrm>
              <a:off x="972" y="230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6399" name="Text Box 14"/>
            <p:cNvSpPr txBox="1">
              <a:spLocks noChangeArrowheads="1"/>
            </p:cNvSpPr>
            <p:nvPr/>
          </p:nvSpPr>
          <p:spPr bwMode="auto">
            <a:xfrm>
              <a:off x="2928" y="230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16400" name="Text Box 15"/>
            <p:cNvSpPr txBox="1">
              <a:spLocks noChangeArrowheads="1"/>
            </p:cNvSpPr>
            <p:nvPr/>
          </p:nvSpPr>
          <p:spPr bwMode="auto">
            <a:xfrm>
              <a:off x="1008" y="316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16401" name="Text Box 16"/>
            <p:cNvSpPr txBox="1">
              <a:spLocks noChangeArrowheads="1"/>
            </p:cNvSpPr>
            <p:nvPr/>
          </p:nvSpPr>
          <p:spPr bwMode="auto">
            <a:xfrm>
              <a:off x="1968" y="312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6402" name="Text Box 17"/>
            <p:cNvSpPr txBox="1">
              <a:spLocks noChangeArrowheads="1"/>
            </p:cNvSpPr>
            <p:nvPr/>
          </p:nvSpPr>
          <p:spPr bwMode="auto">
            <a:xfrm>
              <a:off x="2832" y="3216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6403" name="Text Box 19"/>
            <p:cNvSpPr txBox="1">
              <a:spLocks noChangeArrowheads="1"/>
            </p:cNvSpPr>
            <p:nvPr/>
          </p:nvSpPr>
          <p:spPr bwMode="auto">
            <a:xfrm>
              <a:off x="2304" y="182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6404" name="Text Box 20"/>
            <p:cNvSpPr txBox="1">
              <a:spLocks noChangeArrowheads="1"/>
            </p:cNvSpPr>
            <p:nvPr/>
          </p:nvSpPr>
          <p:spPr bwMode="auto">
            <a:xfrm>
              <a:off x="288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6405" name="Text Box 21"/>
            <p:cNvSpPr txBox="1">
              <a:spLocks noChangeArrowheads="1"/>
            </p:cNvSpPr>
            <p:nvPr/>
          </p:nvSpPr>
          <p:spPr bwMode="auto">
            <a:xfrm>
              <a:off x="2352" y="2832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16406" name="Text Box 22"/>
            <p:cNvSpPr txBox="1">
              <a:spLocks noChangeArrowheads="1"/>
            </p:cNvSpPr>
            <p:nvPr/>
          </p:nvSpPr>
          <p:spPr bwMode="auto">
            <a:xfrm>
              <a:off x="1392" y="268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 flipV="1">
              <a:off x="1152" y="3120"/>
              <a:ext cx="900" cy="6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Text Box 24"/>
            <p:cNvSpPr txBox="1">
              <a:spLocks noChangeArrowheads="1"/>
            </p:cNvSpPr>
            <p:nvPr/>
          </p:nvSpPr>
          <p:spPr bwMode="auto">
            <a:xfrm>
              <a:off x="1440" y="316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6409" name="Text Box 25"/>
            <p:cNvSpPr txBox="1">
              <a:spLocks noChangeArrowheads="1"/>
            </p:cNvSpPr>
            <p:nvPr/>
          </p:nvSpPr>
          <p:spPr bwMode="auto">
            <a:xfrm>
              <a:off x="96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6410" name="Text Box 26"/>
            <p:cNvSpPr txBox="1">
              <a:spLocks noChangeArrowheads="1"/>
            </p:cNvSpPr>
            <p:nvPr/>
          </p:nvSpPr>
          <p:spPr bwMode="auto">
            <a:xfrm>
              <a:off x="1968" y="220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16411" name="Text Box 27"/>
            <p:cNvSpPr txBox="1">
              <a:spLocks noChangeArrowheads="1"/>
            </p:cNvSpPr>
            <p:nvPr/>
          </p:nvSpPr>
          <p:spPr bwMode="auto">
            <a:xfrm>
              <a:off x="1440" y="182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3160325-732B-41CF-8F3C-D6ECF8D29428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Data Structure for MST Algorithm</a:t>
            </a:r>
          </a:p>
        </p:txBody>
      </p:sp>
      <p:grpSp>
        <p:nvGrpSpPr>
          <p:cNvPr id="2" name="Group 443"/>
          <p:cNvGrpSpPr>
            <a:grpSpLocks/>
          </p:cNvGrpSpPr>
          <p:nvPr/>
        </p:nvGrpSpPr>
        <p:grpSpPr bwMode="auto">
          <a:xfrm>
            <a:off x="152400" y="685800"/>
            <a:ext cx="8763000" cy="5486400"/>
            <a:chOff x="144" y="528"/>
            <a:chExt cx="5520" cy="3456"/>
          </a:xfrm>
        </p:grpSpPr>
        <p:sp>
          <p:nvSpPr>
            <p:cNvPr id="17415" name="Text Box 297"/>
            <p:cNvSpPr txBox="1">
              <a:spLocks noChangeArrowheads="1"/>
            </p:cNvSpPr>
            <p:nvPr/>
          </p:nvSpPr>
          <p:spPr bwMode="auto">
            <a:xfrm rot="-5400000">
              <a:off x="4968" y="931"/>
              <a:ext cx="10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current_best$</a:t>
              </a:r>
            </a:p>
          </p:txBody>
        </p:sp>
        <p:sp>
          <p:nvSpPr>
            <p:cNvPr id="17416" name="Text Box 298"/>
            <p:cNvSpPr txBox="1">
              <a:spLocks noChangeArrowheads="1"/>
            </p:cNvSpPr>
            <p:nvPr/>
          </p:nvSpPr>
          <p:spPr bwMode="auto">
            <a:xfrm rot="-5400000">
              <a:off x="4398" y="1003"/>
              <a:ext cx="8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candidate$</a:t>
              </a:r>
            </a:p>
          </p:txBody>
        </p:sp>
        <p:sp>
          <p:nvSpPr>
            <p:cNvPr id="17417" name="Text Box 299"/>
            <p:cNvSpPr txBox="1">
              <a:spLocks noChangeArrowheads="1"/>
            </p:cNvSpPr>
            <p:nvPr/>
          </p:nvSpPr>
          <p:spPr bwMode="auto">
            <a:xfrm>
              <a:off x="144" y="3520"/>
              <a:ext cx="4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/>
                <a:t>next-</a:t>
              </a:r>
            </a:p>
            <a:p>
              <a:pPr>
                <a:spcBef>
                  <a:spcPct val="0"/>
                </a:spcBef>
              </a:pPr>
              <a:r>
                <a:rPr lang="en-US" sz="2000"/>
                <a:t>node</a:t>
              </a:r>
            </a:p>
          </p:txBody>
        </p:sp>
        <p:sp>
          <p:nvSpPr>
            <p:cNvPr id="17418" name="Rectangle 300"/>
            <p:cNvSpPr>
              <a:spLocks noChangeArrowheads="1"/>
            </p:cNvSpPr>
            <p:nvPr/>
          </p:nvSpPr>
          <p:spPr bwMode="auto">
            <a:xfrm>
              <a:off x="686" y="3591"/>
              <a:ext cx="577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400"/>
                <a:t>  f</a:t>
              </a:r>
            </a:p>
          </p:txBody>
        </p:sp>
        <p:sp>
          <p:nvSpPr>
            <p:cNvPr id="17419" name="Rectangle 301"/>
            <p:cNvSpPr>
              <a:spLocks noChangeArrowheads="1"/>
            </p:cNvSpPr>
            <p:nvPr/>
          </p:nvSpPr>
          <p:spPr bwMode="auto">
            <a:xfrm>
              <a:off x="686" y="3179"/>
              <a:ext cx="577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  a</a:t>
              </a:r>
            </a:p>
          </p:txBody>
        </p:sp>
        <p:sp>
          <p:nvSpPr>
            <p:cNvPr id="17420" name="Rectangle 302"/>
            <p:cNvSpPr>
              <a:spLocks noChangeArrowheads="1"/>
            </p:cNvSpPr>
            <p:nvPr/>
          </p:nvSpPr>
          <p:spPr bwMode="auto">
            <a:xfrm>
              <a:off x="686" y="2741"/>
              <a:ext cx="739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/>
                <a:t>    </a:t>
              </a:r>
              <a:r>
                <a:rPr lang="en-US" sz="3200"/>
                <a:t>IS</a:t>
              </a:r>
            </a:p>
          </p:txBody>
        </p:sp>
        <p:sp>
          <p:nvSpPr>
            <p:cNvPr id="17421" name="Rectangle 304"/>
            <p:cNvSpPr>
              <a:spLocks noChangeArrowheads="1"/>
            </p:cNvSpPr>
            <p:nvPr/>
          </p:nvSpPr>
          <p:spPr bwMode="auto">
            <a:xfrm>
              <a:off x="5319" y="3591"/>
              <a:ext cx="34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17422" name="Rectangle 305"/>
            <p:cNvSpPr>
              <a:spLocks noChangeArrowheads="1"/>
            </p:cNvSpPr>
            <p:nvPr/>
          </p:nvSpPr>
          <p:spPr bwMode="auto">
            <a:xfrm>
              <a:off x="5029" y="3591"/>
              <a:ext cx="29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17423" name="Rectangle 306"/>
            <p:cNvSpPr>
              <a:spLocks noChangeArrowheads="1"/>
            </p:cNvSpPr>
            <p:nvPr/>
          </p:nvSpPr>
          <p:spPr bwMode="auto">
            <a:xfrm>
              <a:off x="4626" y="3591"/>
              <a:ext cx="403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yes</a:t>
              </a:r>
            </a:p>
          </p:txBody>
        </p:sp>
        <p:sp>
          <p:nvSpPr>
            <p:cNvPr id="17424" name="Rectangle 307"/>
            <p:cNvSpPr>
              <a:spLocks noChangeArrowheads="1"/>
            </p:cNvSpPr>
            <p:nvPr/>
          </p:nvSpPr>
          <p:spPr bwMode="auto">
            <a:xfrm>
              <a:off x="4346" y="3591"/>
              <a:ext cx="28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25" name="Rectangle 308"/>
            <p:cNvSpPr>
              <a:spLocks noChangeArrowheads="1"/>
            </p:cNvSpPr>
            <p:nvPr/>
          </p:nvSpPr>
          <p:spPr bwMode="auto">
            <a:xfrm>
              <a:off x="4065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26" name="Rectangle 309"/>
            <p:cNvSpPr>
              <a:spLocks noChangeArrowheads="1"/>
            </p:cNvSpPr>
            <p:nvPr/>
          </p:nvSpPr>
          <p:spPr bwMode="auto">
            <a:xfrm>
              <a:off x="3786" y="3591"/>
              <a:ext cx="279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27" name="Rectangle 310"/>
            <p:cNvSpPr>
              <a:spLocks noChangeArrowheads="1"/>
            </p:cNvSpPr>
            <p:nvPr/>
          </p:nvSpPr>
          <p:spPr bwMode="auto">
            <a:xfrm>
              <a:off x="3505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9</a:t>
              </a:r>
            </a:p>
          </p:txBody>
        </p:sp>
        <p:sp>
          <p:nvSpPr>
            <p:cNvPr id="17428" name="Rectangle 311"/>
            <p:cNvSpPr>
              <a:spLocks noChangeArrowheads="1"/>
            </p:cNvSpPr>
            <p:nvPr/>
          </p:nvSpPr>
          <p:spPr bwMode="auto">
            <a:xfrm>
              <a:off x="3150" y="3591"/>
              <a:ext cx="35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29" name="Rectangle 312"/>
            <p:cNvSpPr>
              <a:spLocks noChangeArrowheads="1"/>
            </p:cNvSpPr>
            <p:nvPr/>
          </p:nvSpPr>
          <p:spPr bwMode="auto">
            <a:xfrm>
              <a:off x="2855" y="3591"/>
              <a:ext cx="29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30" name="Rectangle 313"/>
            <p:cNvSpPr>
              <a:spLocks noChangeArrowheads="1"/>
            </p:cNvSpPr>
            <p:nvPr/>
          </p:nvSpPr>
          <p:spPr bwMode="auto">
            <a:xfrm>
              <a:off x="2559" y="3591"/>
              <a:ext cx="296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f</a:t>
              </a:r>
            </a:p>
          </p:txBody>
        </p:sp>
        <p:sp>
          <p:nvSpPr>
            <p:cNvPr id="17431" name="Rectangle 314"/>
            <p:cNvSpPr>
              <a:spLocks noChangeArrowheads="1"/>
            </p:cNvSpPr>
            <p:nvPr/>
          </p:nvSpPr>
          <p:spPr bwMode="auto">
            <a:xfrm>
              <a:off x="2103" y="3591"/>
              <a:ext cx="16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32" name="Rectangle 315"/>
            <p:cNvSpPr>
              <a:spLocks noChangeArrowheads="1"/>
            </p:cNvSpPr>
            <p:nvPr/>
          </p:nvSpPr>
          <p:spPr bwMode="auto">
            <a:xfrm>
              <a:off x="1822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33" name="Rectangle 316"/>
            <p:cNvSpPr>
              <a:spLocks noChangeArrowheads="1"/>
            </p:cNvSpPr>
            <p:nvPr/>
          </p:nvSpPr>
          <p:spPr bwMode="auto">
            <a:xfrm>
              <a:off x="5319" y="3179"/>
              <a:ext cx="34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17434" name="Rectangle 317"/>
            <p:cNvSpPr>
              <a:spLocks noChangeArrowheads="1"/>
            </p:cNvSpPr>
            <p:nvPr/>
          </p:nvSpPr>
          <p:spPr bwMode="auto">
            <a:xfrm>
              <a:off x="5029" y="3179"/>
              <a:ext cx="29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b</a:t>
              </a:r>
            </a:p>
          </p:txBody>
        </p:sp>
        <p:sp>
          <p:nvSpPr>
            <p:cNvPr id="17435" name="Rectangle 318"/>
            <p:cNvSpPr>
              <a:spLocks noChangeArrowheads="1"/>
            </p:cNvSpPr>
            <p:nvPr/>
          </p:nvSpPr>
          <p:spPr bwMode="auto">
            <a:xfrm>
              <a:off x="4626" y="3179"/>
              <a:ext cx="403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no</a:t>
              </a:r>
            </a:p>
          </p:txBody>
        </p:sp>
        <p:sp>
          <p:nvSpPr>
            <p:cNvPr id="17436" name="Rectangle 319"/>
            <p:cNvSpPr>
              <a:spLocks noChangeArrowheads="1"/>
            </p:cNvSpPr>
            <p:nvPr/>
          </p:nvSpPr>
          <p:spPr bwMode="auto">
            <a:xfrm>
              <a:off x="4346" y="3179"/>
              <a:ext cx="28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37" name="Rectangle 320"/>
            <p:cNvSpPr>
              <a:spLocks noChangeArrowheads="1"/>
            </p:cNvSpPr>
            <p:nvPr/>
          </p:nvSpPr>
          <p:spPr bwMode="auto">
            <a:xfrm>
              <a:off x="4065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38" name="Rectangle 321"/>
            <p:cNvSpPr>
              <a:spLocks noChangeArrowheads="1"/>
            </p:cNvSpPr>
            <p:nvPr/>
          </p:nvSpPr>
          <p:spPr bwMode="auto">
            <a:xfrm>
              <a:off x="3786" y="3179"/>
              <a:ext cx="279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17439" name="Rectangle 322"/>
            <p:cNvSpPr>
              <a:spLocks noChangeArrowheads="1"/>
            </p:cNvSpPr>
            <p:nvPr/>
          </p:nvSpPr>
          <p:spPr bwMode="auto">
            <a:xfrm>
              <a:off x="3505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6</a:t>
              </a:r>
            </a:p>
          </p:txBody>
        </p:sp>
        <p:sp>
          <p:nvSpPr>
            <p:cNvPr id="17440" name="Rectangle 323"/>
            <p:cNvSpPr>
              <a:spLocks noChangeArrowheads="1"/>
            </p:cNvSpPr>
            <p:nvPr/>
          </p:nvSpPr>
          <p:spPr bwMode="auto">
            <a:xfrm>
              <a:off x="3150" y="3179"/>
              <a:ext cx="35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17441" name="Rectangle 324"/>
            <p:cNvSpPr>
              <a:spLocks noChangeArrowheads="1"/>
            </p:cNvSpPr>
            <p:nvPr/>
          </p:nvSpPr>
          <p:spPr bwMode="auto">
            <a:xfrm>
              <a:off x="2855" y="3179"/>
              <a:ext cx="29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42" name="Rectangle 325"/>
            <p:cNvSpPr>
              <a:spLocks noChangeArrowheads="1"/>
            </p:cNvSpPr>
            <p:nvPr/>
          </p:nvSpPr>
          <p:spPr bwMode="auto">
            <a:xfrm>
              <a:off x="2559" y="3179"/>
              <a:ext cx="296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e</a:t>
              </a:r>
            </a:p>
          </p:txBody>
        </p:sp>
        <p:sp>
          <p:nvSpPr>
            <p:cNvPr id="17443" name="Rectangle 326"/>
            <p:cNvSpPr>
              <a:spLocks noChangeArrowheads="1"/>
            </p:cNvSpPr>
            <p:nvPr/>
          </p:nvSpPr>
          <p:spPr bwMode="auto">
            <a:xfrm>
              <a:off x="2103" y="3179"/>
              <a:ext cx="16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44" name="Rectangle 327"/>
            <p:cNvSpPr>
              <a:spLocks noChangeArrowheads="1"/>
            </p:cNvSpPr>
            <p:nvPr/>
          </p:nvSpPr>
          <p:spPr bwMode="auto">
            <a:xfrm>
              <a:off x="1822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45" name="Rectangle 328"/>
            <p:cNvSpPr>
              <a:spLocks noChangeArrowheads="1"/>
            </p:cNvSpPr>
            <p:nvPr/>
          </p:nvSpPr>
          <p:spPr bwMode="auto">
            <a:xfrm>
              <a:off x="1263" y="3179"/>
              <a:ext cx="162" cy="8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46" name="Rectangle 329"/>
            <p:cNvSpPr>
              <a:spLocks noChangeArrowheads="1"/>
            </p:cNvSpPr>
            <p:nvPr/>
          </p:nvSpPr>
          <p:spPr bwMode="auto">
            <a:xfrm>
              <a:off x="5319" y="2741"/>
              <a:ext cx="34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17447" name="Rectangle 330"/>
            <p:cNvSpPr>
              <a:spLocks noChangeArrowheads="1"/>
            </p:cNvSpPr>
            <p:nvPr/>
          </p:nvSpPr>
          <p:spPr bwMode="auto">
            <a:xfrm>
              <a:off x="5029" y="2741"/>
              <a:ext cx="29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e</a:t>
              </a:r>
            </a:p>
          </p:txBody>
        </p:sp>
        <p:sp>
          <p:nvSpPr>
            <p:cNvPr id="17448" name="Rectangle 331"/>
            <p:cNvSpPr>
              <a:spLocks noChangeArrowheads="1"/>
            </p:cNvSpPr>
            <p:nvPr/>
          </p:nvSpPr>
          <p:spPr bwMode="auto">
            <a:xfrm>
              <a:off x="4626" y="2741"/>
              <a:ext cx="403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no</a:t>
              </a:r>
            </a:p>
          </p:txBody>
        </p:sp>
        <p:sp>
          <p:nvSpPr>
            <p:cNvPr id="17449" name="Rectangle 332"/>
            <p:cNvSpPr>
              <a:spLocks noChangeArrowheads="1"/>
            </p:cNvSpPr>
            <p:nvPr/>
          </p:nvSpPr>
          <p:spPr bwMode="auto">
            <a:xfrm>
              <a:off x="4346" y="2741"/>
              <a:ext cx="28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50" name="Rectangle 333"/>
            <p:cNvSpPr>
              <a:spLocks noChangeArrowheads="1"/>
            </p:cNvSpPr>
            <p:nvPr/>
          </p:nvSpPr>
          <p:spPr bwMode="auto">
            <a:xfrm>
              <a:off x="4065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17451" name="Rectangle 334"/>
            <p:cNvSpPr>
              <a:spLocks noChangeArrowheads="1"/>
            </p:cNvSpPr>
            <p:nvPr/>
          </p:nvSpPr>
          <p:spPr bwMode="auto">
            <a:xfrm>
              <a:off x="3786" y="2741"/>
              <a:ext cx="279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52" name="Rectangle 335"/>
            <p:cNvSpPr>
              <a:spLocks noChangeArrowheads="1"/>
            </p:cNvSpPr>
            <p:nvPr/>
          </p:nvSpPr>
          <p:spPr bwMode="auto">
            <a:xfrm>
              <a:off x="3505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53" name="Rectangle 336"/>
            <p:cNvSpPr>
              <a:spLocks noChangeArrowheads="1"/>
            </p:cNvSpPr>
            <p:nvPr/>
          </p:nvSpPr>
          <p:spPr bwMode="auto">
            <a:xfrm>
              <a:off x="3150" y="2741"/>
              <a:ext cx="35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4</a:t>
              </a:r>
            </a:p>
          </p:txBody>
        </p:sp>
        <p:sp>
          <p:nvSpPr>
            <p:cNvPr id="17454" name="Rectangle 337"/>
            <p:cNvSpPr>
              <a:spLocks noChangeArrowheads="1"/>
            </p:cNvSpPr>
            <p:nvPr/>
          </p:nvSpPr>
          <p:spPr bwMode="auto">
            <a:xfrm>
              <a:off x="2855" y="2741"/>
              <a:ext cx="29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55" name="Rectangle 338"/>
            <p:cNvSpPr>
              <a:spLocks noChangeArrowheads="1"/>
            </p:cNvSpPr>
            <p:nvPr/>
          </p:nvSpPr>
          <p:spPr bwMode="auto">
            <a:xfrm>
              <a:off x="2559" y="2741"/>
              <a:ext cx="296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d</a:t>
              </a:r>
            </a:p>
          </p:txBody>
        </p:sp>
        <p:sp>
          <p:nvSpPr>
            <p:cNvPr id="17456" name="Rectangle 339"/>
            <p:cNvSpPr>
              <a:spLocks noChangeArrowheads="1"/>
            </p:cNvSpPr>
            <p:nvPr/>
          </p:nvSpPr>
          <p:spPr bwMode="auto">
            <a:xfrm>
              <a:off x="2103" y="2741"/>
              <a:ext cx="16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57" name="Rectangle 340"/>
            <p:cNvSpPr>
              <a:spLocks noChangeArrowheads="1"/>
            </p:cNvSpPr>
            <p:nvPr/>
          </p:nvSpPr>
          <p:spPr bwMode="auto">
            <a:xfrm>
              <a:off x="1822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58" name="Rectangle 341"/>
            <p:cNvSpPr>
              <a:spLocks noChangeArrowheads="1"/>
            </p:cNvSpPr>
            <p:nvPr/>
          </p:nvSpPr>
          <p:spPr bwMode="auto">
            <a:xfrm>
              <a:off x="5319" y="2372"/>
              <a:ext cx="34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6</a:t>
              </a:r>
            </a:p>
          </p:txBody>
        </p:sp>
        <p:sp>
          <p:nvSpPr>
            <p:cNvPr id="17459" name="Rectangle 342"/>
            <p:cNvSpPr>
              <a:spLocks noChangeArrowheads="1"/>
            </p:cNvSpPr>
            <p:nvPr/>
          </p:nvSpPr>
          <p:spPr bwMode="auto">
            <a:xfrm>
              <a:off x="5029" y="2372"/>
              <a:ext cx="29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e</a:t>
              </a:r>
            </a:p>
          </p:txBody>
        </p:sp>
        <p:sp>
          <p:nvSpPr>
            <p:cNvPr id="17460" name="Rectangle 343"/>
            <p:cNvSpPr>
              <a:spLocks noChangeArrowheads="1"/>
            </p:cNvSpPr>
            <p:nvPr/>
          </p:nvSpPr>
          <p:spPr bwMode="auto">
            <a:xfrm>
              <a:off x="4626" y="2372"/>
              <a:ext cx="403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no</a:t>
              </a:r>
            </a:p>
          </p:txBody>
        </p:sp>
        <p:sp>
          <p:nvSpPr>
            <p:cNvPr id="17461" name="Rectangle 344"/>
            <p:cNvSpPr>
              <a:spLocks noChangeArrowheads="1"/>
            </p:cNvSpPr>
            <p:nvPr/>
          </p:nvSpPr>
          <p:spPr bwMode="auto">
            <a:xfrm>
              <a:off x="4346" y="2372"/>
              <a:ext cx="28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9</a:t>
              </a:r>
            </a:p>
          </p:txBody>
        </p:sp>
        <p:sp>
          <p:nvSpPr>
            <p:cNvPr id="17462" name="Rectangle 345"/>
            <p:cNvSpPr>
              <a:spLocks noChangeArrowheads="1"/>
            </p:cNvSpPr>
            <p:nvPr/>
          </p:nvSpPr>
          <p:spPr bwMode="auto">
            <a:xfrm>
              <a:off x="4065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6</a:t>
              </a:r>
            </a:p>
          </p:txBody>
        </p:sp>
        <p:sp>
          <p:nvSpPr>
            <p:cNvPr id="17463" name="Rectangle 346"/>
            <p:cNvSpPr>
              <a:spLocks noChangeArrowheads="1"/>
            </p:cNvSpPr>
            <p:nvPr/>
          </p:nvSpPr>
          <p:spPr bwMode="auto">
            <a:xfrm>
              <a:off x="3786" y="2372"/>
              <a:ext cx="279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64" name="Rectangle 347"/>
            <p:cNvSpPr>
              <a:spLocks noChangeArrowheads="1"/>
            </p:cNvSpPr>
            <p:nvPr/>
          </p:nvSpPr>
          <p:spPr bwMode="auto">
            <a:xfrm>
              <a:off x="3505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65" name="Rectangle 348"/>
            <p:cNvSpPr>
              <a:spLocks noChangeArrowheads="1"/>
            </p:cNvSpPr>
            <p:nvPr/>
          </p:nvSpPr>
          <p:spPr bwMode="auto">
            <a:xfrm>
              <a:off x="3150" y="2372"/>
              <a:ext cx="35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7</a:t>
              </a:r>
            </a:p>
          </p:txBody>
        </p:sp>
        <p:sp>
          <p:nvSpPr>
            <p:cNvPr id="17466" name="Rectangle 349"/>
            <p:cNvSpPr>
              <a:spLocks noChangeArrowheads="1"/>
            </p:cNvSpPr>
            <p:nvPr/>
          </p:nvSpPr>
          <p:spPr bwMode="auto">
            <a:xfrm>
              <a:off x="2855" y="2372"/>
              <a:ext cx="29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8 </a:t>
              </a:r>
            </a:p>
          </p:txBody>
        </p:sp>
        <p:sp>
          <p:nvSpPr>
            <p:cNvPr id="17467" name="Rectangle 350"/>
            <p:cNvSpPr>
              <a:spLocks noChangeArrowheads="1"/>
            </p:cNvSpPr>
            <p:nvPr/>
          </p:nvSpPr>
          <p:spPr bwMode="auto">
            <a:xfrm>
              <a:off x="2559" y="2372"/>
              <a:ext cx="296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c</a:t>
              </a:r>
            </a:p>
          </p:txBody>
        </p:sp>
        <p:sp>
          <p:nvSpPr>
            <p:cNvPr id="17468" name="Rectangle 351"/>
            <p:cNvSpPr>
              <a:spLocks noChangeArrowheads="1"/>
            </p:cNvSpPr>
            <p:nvPr/>
          </p:nvSpPr>
          <p:spPr bwMode="auto">
            <a:xfrm>
              <a:off x="2103" y="2372"/>
              <a:ext cx="16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69" name="Rectangle 352"/>
            <p:cNvSpPr>
              <a:spLocks noChangeArrowheads="1"/>
            </p:cNvSpPr>
            <p:nvPr/>
          </p:nvSpPr>
          <p:spPr bwMode="auto">
            <a:xfrm>
              <a:off x="1822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70" name="Rectangle 353"/>
            <p:cNvSpPr>
              <a:spLocks noChangeArrowheads="1"/>
            </p:cNvSpPr>
            <p:nvPr/>
          </p:nvSpPr>
          <p:spPr bwMode="auto">
            <a:xfrm>
              <a:off x="5319" y="1977"/>
              <a:ext cx="34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17471" name="Rectangle 354"/>
            <p:cNvSpPr>
              <a:spLocks noChangeArrowheads="1"/>
            </p:cNvSpPr>
            <p:nvPr/>
          </p:nvSpPr>
          <p:spPr bwMode="auto">
            <a:xfrm>
              <a:off x="5029" y="1977"/>
              <a:ext cx="29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a</a:t>
              </a:r>
            </a:p>
          </p:txBody>
        </p:sp>
        <p:sp>
          <p:nvSpPr>
            <p:cNvPr id="17472" name="Rectangle 355"/>
            <p:cNvSpPr>
              <a:spLocks noChangeArrowheads="1"/>
            </p:cNvSpPr>
            <p:nvPr/>
          </p:nvSpPr>
          <p:spPr bwMode="auto">
            <a:xfrm>
              <a:off x="4626" y="1977"/>
              <a:ext cx="403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no</a:t>
              </a:r>
            </a:p>
          </p:txBody>
        </p:sp>
        <p:sp>
          <p:nvSpPr>
            <p:cNvPr id="17473" name="Rectangle 356"/>
            <p:cNvSpPr>
              <a:spLocks noChangeArrowheads="1"/>
            </p:cNvSpPr>
            <p:nvPr/>
          </p:nvSpPr>
          <p:spPr bwMode="auto">
            <a:xfrm>
              <a:off x="4346" y="1977"/>
              <a:ext cx="28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74" name="Rectangle 357"/>
            <p:cNvSpPr>
              <a:spLocks noChangeArrowheads="1"/>
            </p:cNvSpPr>
            <p:nvPr/>
          </p:nvSpPr>
          <p:spPr bwMode="auto">
            <a:xfrm>
              <a:off x="4065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17475" name="Rectangle 358"/>
            <p:cNvSpPr>
              <a:spLocks noChangeArrowheads="1"/>
            </p:cNvSpPr>
            <p:nvPr/>
          </p:nvSpPr>
          <p:spPr bwMode="auto">
            <a:xfrm>
              <a:off x="3786" y="1977"/>
              <a:ext cx="279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4</a:t>
              </a:r>
            </a:p>
          </p:txBody>
        </p:sp>
        <p:sp>
          <p:nvSpPr>
            <p:cNvPr id="17476" name="Rectangle 359"/>
            <p:cNvSpPr>
              <a:spLocks noChangeArrowheads="1"/>
            </p:cNvSpPr>
            <p:nvPr/>
          </p:nvSpPr>
          <p:spPr bwMode="auto">
            <a:xfrm>
              <a:off x="3505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7</a:t>
              </a:r>
            </a:p>
          </p:txBody>
        </p:sp>
        <p:sp>
          <p:nvSpPr>
            <p:cNvPr id="17477" name="Rectangle 360"/>
            <p:cNvSpPr>
              <a:spLocks noChangeArrowheads="1"/>
            </p:cNvSpPr>
            <p:nvPr/>
          </p:nvSpPr>
          <p:spPr bwMode="auto">
            <a:xfrm>
              <a:off x="3150" y="1977"/>
              <a:ext cx="35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78" name="Rectangle 361"/>
            <p:cNvSpPr>
              <a:spLocks noChangeArrowheads="1"/>
            </p:cNvSpPr>
            <p:nvPr/>
          </p:nvSpPr>
          <p:spPr bwMode="auto">
            <a:xfrm>
              <a:off x="2855" y="1977"/>
              <a:ext cx="29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17479" name="Rectangle 362"/>
            <p:cNvSpPr>
              <a:spLocks noChangeArrowheads="1"/>
            </p:cNvSpPr>
            <p:nvPr/>
          </p:nvSpPr>
          <p:spPr bwMode="auto">
            <a:xfrm>
              <a:off x="2559" y="1977"/>
              <a:ext cx="296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b</a:t>
              </a:r>
            </a:p>
          </p:txBody>
        </p:sp>
        <p:sp>
          <p:nvSpPr>
            <p:cNvPr id="17480" name="Rectangle 363"/>
            <p:cNvSpPr>
              <a:spLocks noChangeArrowheads="1"/>
            </p:cNvSpPr>
            <p:nvPr/>
          </p:nvSpPr>
          <p:spPr bwMode="auto">
            <a:xfrm>
              <a:off x="2103" y="1977"/>
              <a:ext cx="16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81" name="Rectangle 364"/>
            <p:cNvSpPr>
              <a:spLocks noChangeArrowheads="1"/>
            </p:cNvSpPr>
            <p:nvPr/>
          </p:nvSpPr>
          <p:spPr bwMode="auto">
            <a:xfrm>
              <a:off x="1822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82" name="Rectangle 365"/>
            <p:cNvSpPr>
              <a:spLocks noChangeArrowheads="1"/>
            </p:cNvSpPr>
            <p:nvPr/>
          </p:nvSpPr>
          <p:spPr bwMode="auto">
            <a:xfrm>
              <a:off x="5319" y="1592"/>
              <a:ext cx="34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17483" name="Rectangle 366"/>
            <p:cNvSpPr>
              <a:spLocks noChangeArrowheads="1"/>
            </p:cNvSpPr>
            <p:nvPr/>
          </p:nvSpPr>
          <p:spPr bwMode="auto">
            <a:xfrm>
              <a:off x="5029" y="1592"/>
              <a:ext cx="29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17484" name="Rectangle 367"/>
            <p:cNvSpPr>
              <a:spLocks noChangeArrowheads="1"/>
            </p:cNvSpPr>
            <p:nvPr/>
          </p:nvSpPr>
          <p:spPr bwMode="auto">
            <a:xfrm>
              <a:off x="4608" y="1584"/>
              <a:ext cx="403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no</a:t>
              </a:r>
            </a:p>
          </p:txBody>
        </p:sp>
        <p:sp>
          <p:nvSpPr>
            <p:cNvPr id="17485" name="Rectangle 368"/>
            <p:cNvSpPr>
              <a:spLocks noChangeArrowheads="1"/>
            </p:cNvSpPr>
            <p:nvPr/>
          </p:nvSpPr>
          <p:spPr bwMode="auto">
            <a:xfrm>
              <a:off x="4346" y="1592"/>
              <a:ext cx="28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86" name="Rectangle 369"/>
            <p:cNvSpPr>
              <a:spLocks noChangeArrowheads="1"/>
            </p:cNvSpPr>
            <p:nvPr/>
          </p:nvSpPr>
          <p:spPr bwMode="auto">
            <a:xfrm>
              <a:off x="4065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87" name="Rectangle 370"/>
            <p:cNvSpPr>
              <a:spLocks noChangeArrowheads="1"/>
            </p:cNvSpPr>
            <p:nvPr/>
          </p:nvSpPr>
          <p:spPr bwMode="auto">
            <a:xfrm>
              <a:off x="3786" y="1592"/>
              <a:ext cx="279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88" name="Rectangle 371"/>
            <p:cNvSpPr>
              <a:spLocks noChangeArrowheads="1"/>
            </p:cNvSpPr>
            <p:nvPr/>
          </p:nvSpPr>
          <p:spPr bwMode="auto">
            <a:xfrm>
              <a:off x="3505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8</a:t>
              </a:r>
            </a:p>
          </p:txBody>
        </p:sp>
        <p:sp>
          <p:nvSpPr>
            <p:cNvPr id="17489" name="Rectangle 372"/>
            <p:cNvSpPr>
              <a:spLocks noChangeArrowheads="1"/>
            </p:cNvSpPr>
            <p:nvPr/>
          </p:nvSpPr>
          <p:spPr bwMode="auto">
            <a:xfrm>
              <a:off x="3150" y="1592"/>
              <a:ext cx="35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17490" name="Rectangle 373"/>
            <p:cNvSpPr>
              <a:spLocks noChangeArrowheads="1"/>
            </p:cNvSpPr>
            <p:nvPr/>
          </p:nvSpPr>
          <p:spPr bwMode="auto">
            <a:xfrm>
              <a:off x="2855" y="1592"/>
              <a:ext cx="29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91" name="Rectangle 374"/>
            <p:cNvSpPr>
              <a:spLocks noChangeArrowheads="1"/>
            </p:cNvSpPr>
            <p:nvPr/>
          </p:nvSpPr>
          <p:spPr bwMode="auto">
            <a:xfrm>
              <a:off x="2559" y="1592"/>
              <a:ext cx="296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a</a:t>
              </a:r>
            </a:p>
          </p:txBody>
        </p:sp>
        <p:sp>
          <p:nvSpPr>
            <p:cNvPr id="17492" name="Rectangle 375"/>
            <p:cNvSpPr>
              <a:spLocks noChangeArrowheads="1"/>
            </p:cNvSpPr>
            <p:nvPr/>
          </p:nvSpPr>
          <p:spPr bwMode="auto">
            <a:xfrm>
              <a:off x="2263" y="1592"/>
              <a:ext cx="296" cy="2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93" name="Rectangle 376"/>
            <p:cNvSpPr>
              <a:spLocks noChangeArrowheads="1"/>
            </p:cNvSpPr>
            <p:nvPr/>
          </p:nvSpPr>
          <p:spPr bwMode="auto">
            <a:xfrm>
              <a:off x="2103" y="1592"/>
              <a:ext cx="16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94" name="Rectangle 377"/>
            <p:cNvSpPr>
              <a:spLocks noChangeArrowheads="1"/>
            </p:cNvSpPr>
            <p:nvPr/>
          </p:nvSpPr>
          <p:spPr bwMode="auto">
            <a:xfrm>
              <a:off x="1822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95" name="Rectangle 378"/>
            <p:cNvSpPr>
              <a:spLocks noChangeArrowheads="1"/>
            </p:cNvSpPr>
            <p:nvPr/>
          </p:nvSpPr>
          <p:spPr bwMode="auto">
            <a:xfrm>
              <a:off x="1425" y="1592"/>
              <a:ext cx="397" cy="2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96" name="Line 379"/>
            <p:cNvSpPr>
              <a:spLocks noChangeShapeType="1"/>
            </p:cNvSpPr>
            <p:nvPr/>
          </p:nvSpPr>
          <p:spPr bwMode="auto">
            <a:xfrm>
              <a:off x="686" y="2741"/>
              <a:ext cx="7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97" name="Line 380"/>
            <p:cNvSpPr>
              <a:spLocks noChangeShapeType="1"/>
            </p:cNvSpPr>
            <p:nvPr/>
          </p:nvSpPr>
          <p:spPr bwMode="auto">
            <a:xfrm>
              <a:off x="686" y="3179"/>
              <a:ext cx="7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98" name="Line 381"/>
            <p:cNvSpPr>
              <a:spLocks noChangeShapeType="1"/>
            </p:cNvSpPr>
            <p:nvPr/>
          </p:nvSpPr>
          <p:spPr bwMode="auto">
            <a:xfrm>
              <a:off x="686" y="3591"/>
              <a:ext cx="5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99" name="Line 382"/>
            <p:cNvSpPr>
              <a:spLocks noChangeShapeType="1"/>
            </p:cNvSpPr>
            <p:nvPr/>
          </p:nvSpPr>
          <p:spPr bwMode="auto">
            <a:xfrm>
              <a:off x="686" y="3984"/>
              <a:ext cx="5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00" name="Line 383"/>
            <p:cNvSpPr>
              <a:spLocks noChangeShapeType="1"/>
            </p:cNvSpPr>
            <p:nvPr/>
          </p:nvSpPr>
          <p:spPr bwMode="auto">
            <a:xfrm>
              <a:off x="1822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01" name="Line 384"/>
            <p:cNvSpPr>
              <a:spLocks noChangeShapeType="1"/>
            </p:cNvSpPr>
            <p:nvPr/>
          </p:nvSpPr>
          <p:spPr bwMode="auto">
            <a:xfrm>
              <a:off x="2103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02" name="Line 385"/>
            <p:cNvSpPr>
              <a:spLocks noChangeShapeType="1"/>
            </p:cNvSpPr>
            <p:nvPr/>
          </p:nvSpPr>
          <p:spPr bwMode="auto">
            <a:xfrm>
              <a:off x="2263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03" name="Line 386"/>
            <p:cNvSpPr>
              <a:spLocks noChangeShapeType="1"/>
            </p:cNvSpPr>
            <p:nvPr/>
          </p:nvSpPr>
          <p:spPr bwMode="auto">
            <a:xfrm>
              <a:off x="255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04" name="Line 387"/>
            <p:cNvSpPr>
              <a:spLocks noChangeShapeType="1"/>
            </p:cNvSpPr>
            <p:nvPr/>
          </p:nvSpPr>
          <p:spPr bwMode="auto">
            <a:xfrm>
              <a:off x="2855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05" name="Line 388"/>
            <p:cNvSpPr>
              <a:spLocks noChangeShapeType="1"/>
            </p:cNvSpPr>
            <p:nvPr/>
          </p:nvSpPr>
          <p:spPr bwMode="auto">
            <a:xfrm>
              <a:off x="3150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06" name="Line 389"/>
            <p:cNvSpPr>
              <a:spLocks noChangeShapeType="1"/>
            </p:cNvSpPr>
            <p:nvPr/>
          </p:nvSpPr>
          <p:spPr bwMode="auto">
            <a:xfrm>
              <a:off x="3505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07" name="Line 390"/>
            <p:cNvSpPr>
              <a:spLocks noChangeShapeType="1"/>
            </p:cNvSpPr>
            <p:nvPr/>
          </p:nvSpPr>
          <p:spPr bwMode="auto">
            <a:xfrm>
              <a:off x="378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08" name="Line 391"/>
            <p:cNvSpPr>
              <a:spLocks noChangeShapeType="1"/>
            </p:cNvSpPr>
            <p:nvPr/>
          </p:nvSpPr>
          <p:spPr bwMode="auto">
            <a:xfrm>
              <a:off x="4065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09" name="Line 392"/>
            <p:cNvSpPr>
              <a:spLocks noChangeShapeType="1"/>
            </p:cNvSpPr>
            <p:nvPr/>
          </p:nvSpPr>
          <p:spPr bwMode="auto">
            <a:xfrm>
              <a:off x="434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10" name="Line 393"/>
            <p:cNvSpPr>
              <a:spLocks noChangeShapeType="1"/>
            </p:cNvSpPr>
            <p:nvPr/>
          </p:nvSpPr>
          <p:spPr bwMode="auto">
            <a:xfrm>
              <a:off x="462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11" name="Line 394"/>
            <p:cNvSpPr>
              <a:spLocks noChangeShapeType="1"/>
            </p:cNvSpPr>
            <p:nvPr/>
          </p:nvSpPr>
          <p:spPr bwMode="auto">
            <a:xfrm>
              <a:off x="502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12" name="Line 395"/>
            <p:cNvSpPr>
              <a:spLocks noChangeShapeType="1"/>
            </p:cNvSpPr>
            <p:nvPr/>
          </p:nvSpPr>
          <p:spPr bwMode="auto">
            <a:xfrm>
              <a:off x="531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13" name="Line 396"/>
            <p:cNvSpPr>
              <a:spLocks noChangeShapeType="1"/>
            </p:cNvSpPr>
            <p:nvPr/>
          </p:nvSpPr>
          <p:spPr bwMode="auto">
            <a:xfrm>
              <a:off x="5664" y="1592"/>
              <a:ext cx="0" cy="23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14" name="Line 397"/>
            <p:cNvSpPr>
              <a:spLocks noChangeShapeType="1"/>
            </p:cNvSpPr>
            <p:nvPr/>
          </p:nvSpPr>
          <p:spPr bwMode="auto">
            <a:xfrm>
              <a:off x="2559" y="1592"/>
              <a:ext cx="31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15" name="Line 398"/>
            <p:cNvSpPr>
              <a:spLocks noChangeShapeType="1"/>
            </p:cNvSpPr>
            <p:nvPr/>
          </p:nvSpPr>
          <p:spPr bwMode="auto">
            <a:xfrm>
              <a:off x="2559" y="1977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16" name="Line 399"/>
            <p:cNvSpPr>
              <a:spLocks noChangeShapeType="1"/>
            </p:cNvSpPr>
            <p:nvPr/>
          </p:nvSpPr>
          <p:spPr bwMode="auto">
            <a:xfrm>
              <a:off x="2559" y="2372"/>
              <a:ext cx="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17" name="Line 400"/>
            <p:cNvSpPr>
              <a:spLocks noChangeShapeType="1"/>
            </p:cNvSpPr>
            <p:nvPr/>
          </p:nvSpPr>
          <p:spPr bwMode="auto">
            <a:xfrm>
              <a:off x="2559" y="2741"/>
              <a:ext cx="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18" name="Line 401"/>
            <p:cNvSpPr>
              <a:spLocks noChangeShapeType="1"/>
            </p:cNvSpPr>
            <p:nvPr/>
          </p:nvSpPr>
          <p:spPr bwMode="auto">
            <a:xfrm>
              <a:off x="2559" y="3179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19" name="Line 402"/>
            <p:cNvSpPr>
              <a:spLocks noChangeShapeType="1"/>
            </p:cNvSpPr>
            <p:nvPr/>
          </p:nvSpPr>
          <p:spPr bwMode="auto">
            <a:xfrm>
              <a:off x="2559" y="3591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20" name="Line 403"/>
            <p:cNvSpPr>
              <a:spLocks noChangeShapeType="1"/>
            </p:cNvSpPr>
            <p:nvPr/>
          </p:nvSpPr>
          <p:spPr bwMode="auto">
            <a:xfrm>
              <a:off x="2559" y="3984"/>
              <a:ext cx="31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21" name="Line 404"/>
            <p:cNvSpPr>
              <a:spLocks noChangeShapeType="1"/>
            </p:cNvSpPr>
            <p:nvPr/>
          </p:nvSpPr>
          <p:spPr bwMode="auto">
            <a:xfrm>
              <a:off x="1822" y="1592"/>
              <a:ext cx="4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22" name="Line 405"/>
            <p:cNvSpPr>
              <a:spLocks noChangeShapeType="1"/>
            </p:cNvSpPr>
            <p:nvPr/>
          </p:nvSpPr>
          <p:spPr bwMode="auto">
            <a:xfrm>
              <a:off x="1822" y="1977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23" name="Line 406"/>
            <p:cNvSpPr>
              <a:spLocks noChangeShapeType="1"/>
            </p:cNvSpPr>
            <p:nvPr/>
          </p:nvSpPr>
          <p:spPr bwMode="auto">
            <a:xfrm>
              <a:off x="1822" y="2372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24" name="Line 407"/>
            <p:cNvSpPr>
              <a:spLocks noChangeShapeType="1"/>
            </p:cNvSpPr>
            <p:nvPr/>
          </p:nvSpPr>
          <p:spPr bwMode="auto">
            <a:xfrm>
              <a:off x="1822" y="2741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25" name="Line 408"/>
            <p:cNvSpPr>
              <a:spLocks noChangeShapeType="1"/>
            </p:cNvSpPr>
            <p:nvPr/>
          </p:nvSpPr>
          <p:spPr bwMode="auto">
            <a:xfrm>
              <a:off x="1822" y="3179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26" name="Line 409"/>
            <p:cNvSpPr>
              <a:spLocks noChangeShapeType="1"/>
            </p:cNvSpPr>
            <p:nvPr/>
          </p:nvSpPr>
          <p:spPr bwMode="auto">
            <a:xfrm>
              <a:off x="1822" y="3591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27" name="Line 410"/>
            <p:cNvSpPr>
              <a:spLocks noChangeShapeType="1"/>
            </p:cNvSpPr>
            <p:nvPr/>
          </p:nvSpPr>
          <p:spPr bwMode="auto">
            <a:xfrm>
              <a:off x="1822" y="3984"/>
              <a:ext cx="4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28" name="Line 411"/>
            <p:cNvSpPr>
              <a:spLocks noChangeShapeType="1"/>
            </p:cNvSpPr>
            <p:nvPr/>
          </p:nvSpPr>
          <p:spPr bwMode="auto">
            <a:xfrm>
              <a:off x="1263" y="3179"/>
              <a:ext cx="0" cy="8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29" name="Line 412"/>
            <p:cNvSpPr>
              <a:spLocks noChangeShapeType="1"/>
            </p:cNvSpPr>
            <p:nvPr/>
          </p:nvSpPr>
          <p:spPr bwMode="auto">
            <a:xfrm>
              <a:off x="1425" y="2741"/>
              <a:ext cx="0" cy="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30" name="Line 413"/>
            <p:cNvSpPr>
              <a:spLocks noChangeShapeType="1"/>
            </p:cNvSpPr>
            <p:nvPr/>
          </p:nvSpPr>
          <p:spPr bwMode="auto">
            <a:xfrm>
              <a:off x="686" y="2741"/>
              <a:ext cx="0" cy="124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31" name="Line 414"/>
            <p:cNvSpPr>
              <a:spLocks noChangeShapeType="1"/>
            </p:cNvSpPr>
            <p:nvPr/>
          </p:nvSpPr>
          <p:spPr bwMode="auto">
            <a:xfrm>
              <a:off x="2855" y="2372"/>
              <a:ext cx="65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32" name="Line 415"/>
            <p:cNvSpPr>
              <a:spLocks noChangeShapeType="1"/>
            </p:cNvSpPr>
            <p:nvPr/>
          </p:nvSpPr>
          <p:spPr bwMode="auto">
            <a:xfrm>
              <a:off x="2855" y="2741"/>
              <a:ext cx="65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33" name="Line 416"/>
            <p:cNvSpPr>
              <a:spLocks noChangeShapeType="1"/>
            </p:cNvSpPr>
            <p:nvPr/>
          </p:nvSpPr>
          <p:spPr bwMode="auto">
            <a:xfrm>
              <a:off x="2855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34" name="Line 417"/>
            <p:cNvSpPr>
              <a:spLocks noChangeShapeType="1"/>
            </p:cNvSpPr>
            <p:nvPr/>
          </p:nvSpPr>
          <p:spPr bwMode="auto">
            <a:xfrm>
              <a:off x="2855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35" name="Line 418"/>
            <p:cNvSpPr>
              <a:spLocks noChangeShapeType="1"/>
            </p:cNvSpPr>
            <p:nvPr/>
          </p:nvSpPr>
          <p:spPr bwMode="auto">
            <a:xfrm>
              <a:off x="3150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36" name="Line 419"/>
            <p:cNvSpPr>
              <a:spLocks noChangeShapeType="1"/>
            </p:cNvSpPr>
            <p:nvPr/>
          </p:nvSpPr>
          <p:spPr bwMode="auto">
            <a:xfrm>
              <a:off x="3150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37" name="Line 420"/>
            <p:cNvSpPr>
              <a:spLocks noChangeShapeType="1"/>
            </p:cNvSpPr>
            <p:nvPr/>
          </p:nvSpPr>
          <p:spPr bwMode="auto">
            <a:xfrm>
              <a:off x="3505" y="2372"/>
              <a:ext cx="2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38" name="Line 421"/>
            <p:cNvSpPr>
              <a:spLocks noChangeShapeType="1"/>
            </p:cNvSpPr>
            <p:nvPr/>
          </p:nvSpPr>
          <p:spPr bwMode="auto">
            <a:xfrm>
              <a:off x="3505" y="2741"/>
              <a:ext cx="2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39" name="Line 422"/>
            <p:cNvSpPr>
              <a:spLocks noChangeShapeType="1"/>
            </p:cNvSpPr>
            <p:nvPr/>
          </p:nvSpPr>
          <p:spPr bwMode="auto">
            <a:xfrm>
              <a:off x="3505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40" name="Line 423"/>
            <p:cNvSpPr>
              <a:spLocks noChangeShapeType="1"/>
            </p:cNvSpPr>
            <p:nvPr/>
          </p:nvSpPr>
          <p:spPr bwMode="auto">
            <a:xfrm>
              <a:off x="3505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41" name="Line 424"/>
            <p:cNvSpPr>
              <a:spLocks noChangeShapeType="1"/>
            </p:cNvSpPr>
            <p:nvPr/>
          </p:nvSpPr>
          <p:spPr bwMode="auto">
            <a:xfrm>
              <a:off x="1393" y="3002"/>
              <a:ext cx="3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42" name="Line 425"/>
            <p:cNvSpPr>
              <a:spLocks noChangeShapeType="1"/>
            </p:cNvSpPr>
            <p:nvPr/>
          </p:nvSpPr>
          <p:spPr bwMode="auto">
            <a:xfrm>
              <a:off x="2263" y="1812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43" name="Line 426"/>
            <p:cNvSpPr>
              <a:spLocks noChangeShapeType="1"/>
            </p:cNvSpPr>
            <p:nvPr/>
          </p:nvSpPr>
          <p:spPr bwMode="auto">
            <a:xfrm>
              <a:off x="2247" y="2178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44" name="Line 427"/>
            <p:cNvSpPr>
              <a:spLocks noChangeShapeType="1"/>
            </p:cNvSpPr>
            <p:nvPr/>
          </p:nvSpPr>
          <p:spPr bwMode="auto">
            <a:xfrm>
              <a:off x="2247" y="2562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45" name="Line 428"/>
            <p:cNvSpPr>
              <a:spLocks noChangeShapeType="1"/>
            </p:cNvSpPr>
            <p:nvPr/>
          </p:nvSpPr>
          <p:spPr bwMode="auto">
            <a:xfrm>
              <a:off x="2247" y="2947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46" name="Line 429"/>
            <p:cNvSpPr>
              <a:spLocks noChangeShapeType="1"/>
            </p:cNvSpPr>
            <p:nvPr/>
          </p:nvSpPr>
          <p:spPr bwMode="auto">
            <a:xfrm>
              <a:off x="2247" y="338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47" name="Line 430"/>
            <p:cNvSpPr>
              <a:spLocks noChangeShapeType="1"/>
            </p:cNvSpPr>
            <p:nvPr/>
          </p:nvSpPr>
          <p:spPr bwMode="auto">
            <a:xfrm>
              <a:off x="2247" y="3770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48" name="Text Box 431"/>
            <p:cNvSpPr txBox="1">
              <a:spLocks noChangeArrowheads="1"/>
            </p:cNvSpPr>
            <p:nvPr/>
          </p:nvSpPr>
          <p:spPr bwMode="auto">
            <a:xfrm rot="-5400000">
              <a:off x="1647" y="1135"/>
              <a:ext cx="581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PEs</a:t>
              </a:r>
            </a:p>
          </p:txBody>
        </p:sp>
        <p:sp>
          <p:nvSpPr>
            <p:cNvPr id="17549" name="Text Box 432"/>
            <p:cNvSpPr txBox="1">
              <a:spLocks noChangeArrowheads="1"/>
            </p:cNvSpPr>
            <p:nvPr/>
          </p:nvSpPr>
          <p:spPr bwMode="auto">
            <a:xfrm rot="-5400000">
              <a:off x="1919" y="1111"/>
              <a:ext cx="629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mask$</a:t>
              </a:r>
            </a:p>
          </p:txBody>
        </p:sp>
        <p:sp>
          <p:nvSpPr>
            <p:cNvPr id="17550" name="Text Box 433"/>
            <p:cNvSpPr txBox="1">
              <a:spLocks noChangeArrowheads="1"/>
            </p:cNvSpPr>
            <p:nvPr/>
          </p:nvSpPr>
          <p:spPr bwMode="auto">
            <a:xfrm rot="-5400000">
              <a:off x="2388" y="1087"/>
              <a:ext cx="6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node$</a:t>
              </a:r>
            </a:p>
          </p:txBody>
        </p:sp>
        <p:sp>
          <p:nvSpPr>
            <p:cNvPr id="17551" name="Text Box 434"/>
            <p:cNvSpPr txBox="1">
              <a:spLocks noChangeArrowheads="1"/>
            </p:cNvSpPr>
            <p:nvPr/>
          </p:nvSpPr>
          <p:spPr bwMode="auto">
            <a:xfrm rot="-5400000">
              <a:off x="2788" y="1240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a$</a:t>
              </a:r>
            </a:p>
          </p:txBody>
        </p:sp>
        <p:sp>
          <p:nvSpPr>
            <p:cNvPr id="17552" name="Text Box 435"/>
            <p:cNvSpPr txBox="1">
              <a:spLocks noChangeArrowheads="1"/>
            </p:cNvSpPr>
            <p:nvPr/>
          </p:nvSpPr>
          <p:spPr bwMode="auto">
            <a:xfrm rot="-5400000">
              <a:off x="3079" y="1224"/>
              <a:ext cx="41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b$</a:t>
              </a:r>
            </a:p>
          </p:txBody>
        </p:sp>
        <p:sp>
          <p:nvSpPr>
            <p:cNvPr id="17553" name="Text Box 436"/>
            <p:cNvSpPr txBox="1">
              <a:spLocks noChangeArrowheads="1"/>
            </p:cNvSpPr>
            <p:nvPr/>
          </p:nvSpPr>
          <p:spPr bwMode="auto">
            <a:xfrm rot="-5400000">
              <a:off x="4841" y="1100"/>
              <a:ext cx="70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parent$</a:t>
              </a:r>
            </a:p>
          </p:txBody>
        </p:sp>
        <p:sp>
          <p:nvSpPr>
            <p:cNvPr id="17554" name="Text Box 437"/>
            <p:cNvSpPr txBox="1">
              <a:spLocks noChangeArrowheads="1"/>
            </p:cNvSpPr>
            <p:nvPr/>
          </p:nvSpPr>
          <p:spPr bwMode="auto">
            <a:xfrm>
              <a:off x="210" y="3276"/>
              <a:ext cx="6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root</a:t>
              </a:r>
            </a:p>
          </p:txBody>
        </p:sp>
        <p:sp>
          <p:nvSpPr>
            <p:cNvPr id="17555" name="Text Box 438"/>
            <p:cNvSpPr txBox="1">
              <a:spLocks noChangeArrowheads="1"/>
            </p:cNvSpPr>
            <p:nvPr/>
          </p:nvSpPr>
          <p:spPr bwMode="auto">
            <a:xfrm rot="-5400000">
              <a:off x="3369" y="1222"/>
              <a:ext cx="410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c$</a:t>
              </a:r>
            </a:p>
          </p:txBody>
        </p:sp>
        <p:sp>
          <p:nvSpPr>
            <p:cNvPr id="17556" name="Text Box 439"/>
            <p:cNvSpPr txBox="1">
              <a:spLocks noChangeArrowheads="1"/>
            </p:cNvSpPr>
            <p:nvPr/>
          </p:nvSpPr>
          <p:spPr bwMode="auto">
            <a:xfrm rot="-5400000">
              <a:off x="3680" y="1213"/>
              <a:ext cx="39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d$</a:t>
              </a:r>
            </a:p>
          </p:txBody>
        </p:sp>
        <p:sp>
          <p:nvSpPr>
            <p:cNvPr id="17557" name="Text Box 440"/>
            <p:cNvSpPr txBox="1">
              <a:spLocks noChangeArrowheads="1"/>
            </p:cNvSpPr>
            <p:nvPr/>
          </p:nvSpPr>
          <p:spPr bwMode="auto">
            <a:xfrm rot="-5400000">
              <a:off x="4000" y="1223"/>
              <a:ext cx="41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e$</a:t>
              </a:r>
            </a:p>
          </p:txBody>
        </p:sp>
        <p:sp>
          <p:nvSpPr>
            <p:cNvPr id="17558" name="Text Box 441"/>
            <p:cNvSpPr txBox="1">
              <a:spLocks noChangeArrowheads="1"/>
            </p:cNvSpPr>
            <p:nvPr/>
          </p:nvSpPr>
          <p:spPr bwMode="auto">
            <a:xfrm rot="-5400000">
              <a:off x="4256" y="1228"/>
              <a:ext cx="4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f$</a:t>
              </a:r>
            </a:p>
          </p:txBody>
        </p:sp>
      </p:grpSp>
      <p:sp>
        <p:nvSpPr>
          <p:cNvPr id="17413" name="Rectangle 317"/>
          <p:cNvSpPr>
            <a:spLocks noChangeArrowheads="1"/>
          </p:cNvSpPr>
          <p:nvPr/>
        </p:nvSpPr>
        <p:spPr bwMode="auto">
          <a:xfrm>
            <a:off x="7921625" y="5594350"/>
            <a:ext cx="46037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400"/>
              <a:t>c</a:t>
            </a:r>
          </a:p>
        </p:txBody>
      </p:sp>
      <p:sp>
        <p:nvSpPr>
          <p:cNvPr id="17414" name="Rectangle 317"/>
          <p:cNvSpPr>
            <a:spLocks noChangeArrowheads="1"/>
          </p:cNvSpPr>
          <p:nvPr/>
        </p:nvSpPr>
        <p:spPr bwMode="auto">
          <a:xfrm>
            <a:off x="8455025" y="5594350"/>
            <a:ext cx="46037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400"/>
              <a:t>9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200" dirty="0" smtClean="0"/>
              <a:t>Flynn’s Taxonomy for</a:t>
            </a:r>
            <a:br>
              <a:rPr lang="en-US" sz="3200" dirty="0" smtClean="0"/>
            </a:br>
            <a:r>
              <a:rPr lang="en-US" sz="3200" dirty="0" smtClean="0"/>
              <a:t>Parallel Computers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r>
              <a:rPr lang="en-US" sz="2400" dirty="0" smtClean="0"/>
              <a:t>Instruction streams (I) and data streams (D) are classified as being single (S) or multiple (M)</a:t>
            </a:r>
          </a:p>
          <a:p>
            <a:r>
              <a:rPr lang="en-US" sz="2400" b="1" u="sng" dirty="0" smtClean="0"/>
              <a:t>MIMD</a:t>
            </a:r>
            <a:r>
              <a:rPr lang="en-US" sz="2400" dirty="0" smtClean="0"/>
              <a:t> -- multiple instruction streams and multiple data streams</a:t>
            </a:r>
          </a:p>
          <a:p>
            <a:pPr lvl="1"/>
            <a:r>
              <a:rPr lang="en-US" sz="2400" dirty="0" smtClean="0"/>
              <a:t>Generally considered to be the most important class</a:t>
            </a:r>
          </a:p>
          <a:p>
            <a:pPr lvl="1"/>
            <a:r>
              <a:rPr lang="en-US" sz="2400" dirty="0" smtClean="0"/>
              <a:t>Includes most computers currently being built</a:t>
            </a:r>
          </a:p>
          <a:p>
            <a:r>
              <a:rPr lang="en-US" sz="2400" b="1" u="sng" dirty="0" smtClean="0"/>
              <a:t>SIMD</a:t>
            </a:r>
            <a:r>
              <a:rPr lang="en-US" sz="2400" dirty="0" smtClean="0"/>
              <a:t> – Single instruction stream and multiple data streams</a:t>
            </a:r>
          </a:p>
          <a:p>
            <a:pPr lvl="1"/>
            <a:r>
              <a:rPr lang="en-US" sz="2400" dirty="0" smtClean="0"/>
              <a:t>Includes the massive parallel computers of earlier years</a:t>
            </a:r>
          </a:p>
          <a:p>
            <a:pPr lvl="1"/>
            <a:r>
              <a:rPr lang="en-US" sz="2400" dirty="0" smtClean="0"/>
              <a:t>MPP, Connection Machine, MP-1</a:t>
            </a:r>
          </a:p>
          <a:p>
            <a:r>
              <a:rPr lang="en-US" sz="2400" dirty="0" smtClean="0"/>
              <a:t>Hybrids of these two major classes exist as well.</a:t>
            </a:r>
          </a:p>
          <a:p>
            <a:pPr lvl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00371-11E4-49CF-9A73-C963B20ADB7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47770D5-831E-4A2F-96B8-79DAC2F8914D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Graph used for Data Structure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10200"/>
            <a:ext cx="8229600" cy="71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Figure 6 in [Potter, Baker, et. al.]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90800" y="1981200"/>
            <a:ext cx="3352800" cy="3063875"/>
            <a:chOff x="960" y="1517"/>
            <a:chExt cx="2112" cy="1930"/>
          </a:xfrm>
        </p:grpSpPr>
        <p:sp>
          <p:nvSpPr>
            <p:cNvPr id="18438" name="Line 5"/>
            <p:cNvSpPr>
              <a:spLocks noChangeShapeType="1"/>
            </p:cNvSpPr>
            <p:nvPr/>
          </p:nvSpPr>
          <p:spPr bwMode="auto">
            <a:xfrm flipV="1">
              <a:off x="1152" y="1728"/>
              <a:ext cx="828" cy="70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39" name="Line 6"/>
            <p:cNvSpPr>
              <a:spLocks noChangeShapeType="1"/>
            </p:cNvSpPr>
            <p:nvPr/>
          </p:nvSpPr>
          <p:spPr bwMode="auto">
            <a:xfrm rot="2937597" flipV="1">
              <a:off x="1856" y="1980"/>
              <a:ext cx="1129" cy="203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40" name="Line 7"/>
            <p:cNvSpPr>
              <a:spLocks noChangeShapeType="1"/>
            </p:cNvSpPr>
            <p:nvPr/>
          </p:nvSpPr>
          <p:spPr bwMode="auto">
            <a:xfrm rot="2907193" flipV="1">
              <a:off x="1058" y="2689"/>
              <a:ext cx="110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41" name="Line 8"/>
            <p:cNvSpPr>
              <a:spLocks noChangeShapeType="1"/>
            </p:cNvSpPr>
            <p:nvPr/>
          </p:nvSpPr>
          <p:spPr bwMode="auto">
            <a:xfrm flipV="1">
              <a:off x="2052" y="2432"/>
              <a:ext cx="828" cy="70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Line 9"/>
            <p:cNvSpPr>
              <a:spLocks noChangeShapeType="1"/>
            </p:cNvSpPr>
            <p:nvPr/>
          </p:nvSpPr>
          <p:spPr bwMode="auto">
            <a:xfrm>
              <a:off x="1152" y="2432"/>
              <a:ext cx="1728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Line 10"/>
            <p:cNvSpPr>
              <a:spLocks noChangeShapeType="1"/>
            </p:cNvSpPr>
            <p:nvPr/>
          </p:nvSpPr>
          <p:spPr bwMode="auto">
            <a:xfrm>
              <a:off x="1152" y="2448"/>
              <a:ext cx="0" cy="72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Line 11"/>
            <p:cNvSpPr>
              <a:spLocks noChangeShapeType="1"/>
            </p:cNvSpPr>
            <p:nvPr/>
          </p:nvSpPr>
          <p:spPr bwMode="auto">
            <a:xfrm>
              <a:off x="2880" y="2432"/>
              <a:ext cx="0" cy="76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Text Box 12"/>
            <p:cNvSpPr txBox="1">
              <a:spLocks noChangeArrowheads="1"/>
            </p:cNvSpPr>
            <p:nvPr/>
          </p:nvSpPr>
          <p:spPr bwMode="auto">
            <a:xfrm>
              <a:off x="1872" y="1536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8446" name="Text Box 13"/>
            <p:cNvSpPr txBox="1">
              <a:spLocks noChangeArrowheads="1"/>
            </p:cNvSpPr>
            <p:nvPr/>
          </p:nvSpPr>
          <p:spPr bwMode="auto">
            <a:xfrm>
              <a:off x="972" y="230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8447" name="Text Box 14"/>
            <p:cNvSpPr txBox="1">
              <a:spLocks noChangeArrowheads="1"/>
            </p:cNvSpPr>
            <p:nvPr/>
          </p:nvSpPr>
          <p:spPr bwMode="auto">
            <a:xfrm>
              <a:off x="2928" y="230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18448" name="Text Box 15"/>
            <p:cNvSpPr txBox="1">
              <a:spLocks noChangeArrowheads="1"/>
            </p:cNvSpPr>
            <p:nvPr/>
          </p:nvSpPr>
          <p:spPr bwMode="auto">
            <a:xfrm>
              <a:off x="1008" y="316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18449" name="Text Box 16"/>
            <p:cNvSpPr txBox="1">
              <a:spLocks noChangeArrowheads="1"/>
            </p:cNvSpPr>
            <p:nvPr/>
          </p:nvSpPr>
          <p:spPr bwMode="auto">
            <a:xfrm>
              <a:off x="1968" y="312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450" name="Text Box 17"/>
            <p:cNvSpPr txBox="1">
              <a:spLocks noChangeArrowheads="1"/>
            </p:cNvSpPr>
            <p:nvPr/>
          </p:nvSpPr>
          <p:spPr bwMode="auto">
            <a:xfrm>
              <a:off x="2832" y="3216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8451" name="Text Box 19"/>
            <p:cNvSpPr txBox="1">
              <a:spLocks noChangeArrowheads="1"/>
            </p:cNvSpPr>
            <p:nvPr/>
          </p:nvSpPr>
          <p:spPr bwMode="auto">
            <a:xfrm>
              <a:off x="2304" y="182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288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8453" name="Text Box 21"/>
            <p:cNvSpPr txBox="1">
              <a:spLocks noChangeArrowheads="1"/>
            </p:cNvSpPr>
            <p:nvPr/>
          </p:nvSpPr>
          <p:spPr bwMode="auto">
            <a:xfrm>
              <a:off x="2352" y="2832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1392" y="268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8455" name="Line 23"/>
            <p:cNvSpPr>
              <a:spLocks noChangeShapeType="1"/>
            </p:cNvSpPr>
            <p:nvPr/>
          </p:nvSpPr>
          <p:spPr bwMode="auto">
            <a:xfrm flipV="1">
              <a:off x="1152" y="3120"/>
              <a:ext cx="900" cy="6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Text Box 24"/>
            <p:cNvSpPr txBox="1">
              <a:spLocks noChangeArrowheads="1"/>
            </p:cNvSpPr>
            <p:nvPr/>
          </p:nvSpPr>
          <p:spPr bwMode="auto">
            <a:xfrm>
              <a:off x="1440" y="316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8457" name="Text Box 25"/>
            <p:cNvSpPr txBox="1">
              <a:spLocks noChangeArrowheads="1"/>
            </p:cNvSpPr>
            <p:nvPr/>
          </p:nvSpPr>
          <p:spPr bwMode="auto">
            <a:xfrm>
              <a:off x="96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8458" name="Text Box 26"/>
            <p:cNvSpPr txBox="1">
              <a:spLocks noChangeArrowheads="1"/>
            </p:cNvSpPr>
            <p:nvPr/>
          </p:nvSpPr>
          <p:spPr bwMode="auto">
            <a:xfrm>
              <a:off x="1968" y="220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18459" name="Text Box 27"/>
            <p:cNvSpPr txBox="1">
              <a:spLocks noChangeArrowheads="1"/>
            </p:cNvSpPr>
            <p:nvPr/>
          </p:nvSpPr>
          <p:spPr bwMode="auto">
            <a:xfrm>
              <a:off x="1440" y="182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A251926-A264-4558-B015-655A2B52462D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11163"/>
          </a:xfrm>
        </p:spPr>
        <p:txBody>
          <a:bodyPr/>
          <a:lstStyle/>
          <a:p>
            <a:pPr eaLnBrk="1" hangingPunct="1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Short Version of Algorithm: ASC-MST-PRIM(root)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6019800"/>
          </a:xfrm>
          <a:noFill/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Initialize candidates to “waiting”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If there are any finite values in root’s field, 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set candidate$ to “yes”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set parent$ to root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set current_best$ to the values in root’s field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set root’s candidate field to “no”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Loop while some candidate$ contain “yes”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for them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   restrict mask$ to mindex(current_best$)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   set next_node to a node identified in the preceding step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   set its candidate to “no”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   if the value in their next_node’s field are less than current_best$, then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      set current_best$ to value in next_node’s field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      set parent$ to next_node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   if candidate$ is “waiting” and the value in its next_node’s field is finite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      set candidate$ to “yes”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      set parent$ to next_node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      set current_best to the values in next_node’s field</a:t>
            </a:r>
          </a:p>
          <a:p>
            <a:pPr marL="609600" indent="-609600" algn="ctr" eaLnBrk="1" hangingPunct="1">
              <a:lnSpc>
                <a:spcPct val="90000"/>
              </a:lnSpc>
              <a:buFontTx/>
              <a:buNone/>
            </a:pPr>
            <a:endParaRPr lang="en-US" sz="1800" smtClean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4FAB8C4-0DC0-41A4-9FCA-2ECFAAB20699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latin typeface="Times New Roman" pitchFamily="18" charset="0"/>
                <a:cs typeface="Times New Roman" pitchFamily="18" charset="0"/>
              </a:rPr>
              <a:t>Algorithm: ASC-MST-PRIM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Initially assign any node to </a:t>
            </a: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All processors set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candidate$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to “wait”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current-best$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candidate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field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for the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root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node to “no” 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All processors whose distance </a:t>
            </a:r>
            <a:r>
              <a:rPr lang="en-US" sz="2800" i="1" smtClean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from their node to </a:t>
            </a: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node is finite do</a:t>
            </a:r>
            <a:endParaRPr lang="en-US" sz="2800" smtClean="0">
              <a:latin typeface="Times New Roman" pitchFamily="18" charset="0"/>
              <a:cs typeface="Times New Roman" pitchFamily="18" charset="0"/>
              <a:sym typeface="TECHMath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  <a:sym typeface="TECHMath" pitchFamily="2" charset="2"/>
              </a:rPr>
              <a:t>Set their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  <a:sym typeface="TECHMath" pitchFamily="2" charset="2"/>
              </a:rPr>
              <a:t>candidate$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TECHMath" pitchFamily="2" charset="2"/>
              </a:rPr>
              <a:t> field to “yes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Set their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parent$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field to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current_best$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smtClean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AAF6F1-BA8B-4BF5-8F08-9AD1BD654A4F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Algorithm: ASC-MST-PRIM (cont. 2/3)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eaLnBrk="1" hangingPunct="1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While the </a:t>
            </a: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candidate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field of some processor is “yes”,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eaLnBrk="1" hangingPunct="1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Restrict the active processors to those whose candidate field is “yes” and (for these processors) do</a:t>
            </a:r>
          </a:p>
          <a:p>
            <a:pPr lvl="2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Compute the minimum value x of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current_best$.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2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Restrict the active processors to those with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current_best$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and do</a:t>
            </a:r>
          </a:p>
          <a:p>
            <a:pPr lvl="3" eaLnBrk="1" hangingPunct="1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pick an active processor, say node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4" eaLnBrk="1" hangingPunct="1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Set the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candidate$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 value of node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to “no” </a:t>
            </a:r>
          </a:p>
          <a:p>
            <a:pPr lvl="3" eaLnBrk="1" hangingPunct="1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Set the scalar variable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next-node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/>
            <a:endParaRPr lang="en-US" sz="2400" smtClean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941F3E6-DDBF-485B-94FE-561E0E07B5E2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Algorithm: ASC-MST-PRIM (cont. 3/3)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 lvl="3" eaLnBrk="1" hangingPunct="1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the value </a:t>
            </a:r>
            <a:r>
              <a:rPr lang="en-US" sz="2800" i="1" dirty="0" smtClean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next_node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column of a processor is less than its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current_best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$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then</a:t>
            </a:r>
          </a:p>
          <a:p>
            <a:pPr lvl="4" eaLnBrk="1" hangingPunct="1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current_best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800" i="1" dirty="0" smtClean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4" eaLnBrk="1" hangingPunct="1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parent$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next_node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all processors, 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candidate$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“waiting” and the distance of its node from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next_node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 is finite, then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candidate$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“yes”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current_best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the distance of its node from y.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parent$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y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084BD61-065D-416C-B4B2-A786AAECF07A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MST in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By Hassan AL-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Maksousy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4038600" cy="5562600"/>
          </a:xfrm>
        </p:spPr>
        <p:txBody>
          <a:bodyPr/>
          <a:lstStyle/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//----------------------------------------------------------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//  mst.cn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//  by Hassan AL-Maksousy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//  2012-02-02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//----------------------------------------------------------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 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#include &lt;lib_ext.h&gt;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#include &lt;stdiop.h&gt;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#include "asc.h"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 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struct nodes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{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char nodeId;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char candidate;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int  nodeArray[6];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int  current_best;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int  parent;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};</a:t>
            </a: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//----------------------------------------------------------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void initialize(poly struct nodes* node)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{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poly int i;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//Initialize candidates to 'waiting'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(*node).candidate = 'w';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(*node).parent = -1;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</p:txBody>
      </p:sp>
      <p:sp>
        <p:nvSpPr>
          <p:cNvPr id="23557" name="Rectangle 3"/>
          <p:cNvSpPr txBox="1">
            <a:spLocks noChangeArrowheads="1"/>
          </p:cNvSpPr>
          <p:nvPr/>
        </p:nvSpPr>
        <p:spPr bwMode="auto">
          <a:xfrm>
            <a:off x="4953000" y="1371600"/>
            <a:ext cx="4038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1400" b="1"/>
          </a:p>
        </p:txBody>
      </p:sp>
      <p:sp>
        <p:nvSpPr>
          <p:cNvPr id="23558" name="Rectangle 3"/>
          <p:cNvSpPr txBox="1">
            <a:spLocks noChangeArrowheads="1"/>
          </p:cNvSpPr>
          <p:nvPr/>
        </p:nvSpPr>
        <p:spPr bwMode="auto">
          <a:xfrm>
            <a:off x="4495800" y="1143000"/>
            <a:ext cx="4038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//All active processor set current_best to infinit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(*node).current_best = 32;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for(i=0;i&lt;6;i++)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{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(*node).nodeArray[i]=32;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}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 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if (get_penum() == 0)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{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(*node).nodeId = 'a';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(*node).nodeArray[1] = 2;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(*node).nodeArray[2] = 8;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}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600">
                <a:latin typeface="Times New Roman" pitchFamily="18" charset="0"/>
                <a:ea typeface="Calibri" pitchFamily="34" charset="0"/>
                <a:cs typeface="Arial" charset="0"/>
              </a:rPr>
              <a:t> 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if (get_penum() == 1)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{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(*node).nodeId = 'b';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(*node).nodeArray[0] = 2;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(*node).nodeArray[2] = 7;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(*node).nodeArray[3] = 4;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(*node).nodeArray[4] = 3;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}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600">
                <a:latin typeface="Times New Roman" pitchFamily="18" charset="0"/>
                <a:ea typeface="Calibri" pitchFamily="34" charset="0"/>
                <a:cs typeface="Arial" charset="0"/>
              </a:rPr>
              <a:t> 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if (get_penum() == 2)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{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(*node).nodeId = 'c';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F488F9A-63B4-4DF6-91C5-B998277C6524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4038600" cy="5334000"/>
          </a:xfrm>
        </p:spPr>
        <p:txBody>
          <a:bodyPr/>
          <a:lstStyle/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(*node).nodeArray[0] = 8;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(*node).nodeArray[1] = 7;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(*node).nodeArray[4] = 6;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(*node).nodeArray[5] = 9;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}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if (get_penum() == 3)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{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(*node).nodeId = 'd';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(*node).nodeArray[1] = 4;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(*node).nodeArray[4] = 3;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}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if (get_penum() == 4)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{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(*node).nodeId = 'e';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(*node).nodeArray[1] = 3;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(*node).nodeArray[2] = 6;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(*node).nodeArray[3] = 3;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}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if (get_penum() == 5)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{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(*node).nodeId = 'f';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(*node).nodeArray[2] = 9;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}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600" smtClean="0">
                <a:latin typeface="Times New Roman" pitchFamily="18" charset="0"/>
                <a:ea typeface="Calibri" pitchFamily="34" charset="0"/>
                <a:cs typeface="Arial" charset="0"/>
              </a:rPr>
              <a:t> 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} //initilize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</p:txBody>
      </p:sp>
      <p:sp>
        <p:nvSpPr>
          <p:cNvPr id="24580" name="Rectangle 3"/>
          <p:cNvSpPr txBox="1">
            <a:spLocks noChangeArrowheads="1"/>
          </p:cNvSpPr>
          <p:nvPr/>
        </p:nvSpPr>
        <p:spPr bwMode="auto">
          <a:xfrm>
            <a:off x="4648200" y="1219200"/>
            <a:ext cx="4343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//----------------------------------------------------------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void showNodes(poly struct nodes node)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{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poly char letter[7]={' ','a','b','c','d','e','f'};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//Print nodeID, candidate, parent, and current best //distance.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printfp("Node %c: Candidate %c, Parent: %c, Current Best: %d\n"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   , node.nodeId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   , node.candidate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   , letter[node.parent+1]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   , ((node.current_best &lt; 32) ? node.current_best : 0)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   );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printf("\n");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600">
                <a:latin typeface="Times New Roman" pitchFamily="18" charset="0"/>
                <a:ea typeface="Calibri" pitchFamily="34" charset="0"/>
                <a:cs typeface="Arial" charset="0"/>
              </a:rPr>
              <a:t> 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} //End of showNodes(poly struct nodes)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600">
                <a:latin typeface="Times New Roman" pitchFamily="18" charset="0"/>
                <a:ea typeface="Calibri" pitchFamily="34" charset="0"/>
                <a:cs typeface="Arial" charset="0"/>
              </a:rPr>
              <a:t> 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//----------------------------------------------------------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600">
                <a:latin typeface="Times New Roman" pitchFamily="18" charset="0"/>
                <a:ea typeface="Calibri" pitchFamily="34" charset="0"/>
                <a:cs typeface="Arial" charset="0"/>
              </a:rPr>
              <a:t> 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int main()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{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poly int mask = 0;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//Initially assign any node to root.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poly int root = 0;    // we choose the root here // a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poly int minimum = 0;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MST in Cn By Hassan AL-Maksousy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B5A6824-63FD-45C2-96D6-A59CADDB17D3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4038600" cy="5334000"/>
          </a:xfrm>
        </p:spPr>
        <p:txBody>
          <a:bodyPr/>
          <a:lstStyle/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poly struct nodes node;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poly int nextNode;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int control=0;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int i;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poly int minCpu=100;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poly char letter[6]={'a','b','c','d','e','f'};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600" smtClean="0">
                <a:latin typeface="Times New Roman" pitchFamily="18" charset="0"/>
                <a:ea typeface="Calibri" pitchFamily="34" charset="0"/>
                <a:cs typeface="Arial" charset="0"/>
              </a:rPr>
              <a:t> 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600" smtClean="0">
                <a:latin typeface="Times New Roman" pitchFamily="18" charset="0"/>
                <a:ea typeface="Calibri" pitchFamily="34" charset="0"/>
                <a:cs typeface="Arial" charset="0"/>
              </a:rPr>
              <a:t> 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if ( get_penum() &lt; 6 )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{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//All processors set 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//candidate$ to 'wait'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//current-best$ to infinit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initialize(&amp;node);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showNodes(node);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//the candidate field for the root node to 'no' 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if (get_penum() == root)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{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    node.candidate = 'n';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    control+=1;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    printfp("Root =  %c\n", letter[root]);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}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</p:txBody>
      </p:sp>
      <p:sp>
        <p:nvSpPr>
          <p:cNvPr id="25604" name="Rectangle 3"/>
          <p:cNvSpPr txBox="1">
            <a:spLocks noChangeArrowheads="1"/>
          </p:cNvSpPr>
          <p:nvPr/>
        </p:nvSpPr>
        <p:spPr bwMode="auto">
          <a:xfrm>
            <a:off x="4648200" y="1219200"/>
            <a:ext cx="4343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// All processors whose distance d from their node to //root node is finite do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if ((node.nodeArray[root] &gt;= 0)&amp;&amp; 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(node.nodeArray[root] != 32))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{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//Set their candidate$ field to 'yes'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node.candidate = 'y';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//Set their parent$ field to root.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node.parent = root;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//Set current_best$ = d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node.current_best=node.nodeArray[root];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}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//While the candidate field of some processor is 'yes'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while (control &lt; 6 )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{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//Restrict the active processors to those whose //candidate field 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//is 'yes' and (for these processors) do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if (node.candidate == 'y')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{    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    mask = 1;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//Compute the minimum value x of current_best$.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    minimum = min_int(node.current_best);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}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MST in Cn By Hassan AL-Maksousy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EC8A5E7-AE25-440A-A58E-10099C5DF09D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4038600" cy="5334000"/>
          </a:xfrm>
        </p:spPr>
        <p:txBody>
          <a:bodyPr/>
          <a:lstStyle/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nextNode = -1;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    showNodes(node);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600" smtClean="0">
                <a:latin typeface="Times New Roman" pitchFamily="18" charset="0"/>
                <a:ea typeface="Calibri" pitchFamily="34" charset="0"/>
                <a:cs typeface="Arial" charset="0"/>
              </a:rPr>
              <a:t> 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//Restrict the active processors to those with //current_best$ = x and do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    if ((mask == 1) &amp;&amp; 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        (minimum == node.current_best)) 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    {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        minCpu=get_penum();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        minCpu=min_int(minCpu);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    }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//pick an active processor, say node y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    if ( minCpu == get_penum())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    {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//Set the candidate$  value of node y to 'no'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        node.candidate = 'n';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        control+=1;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        nextNode = get_penum();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        printfp("Next Node =  %c\n", letter[nextNode]);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    }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// save nextNode value to all processor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    nextNode = max_int(nextNode);     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</p:txBody>
      </p:sp>
      <p:sp>
        <p:nvSpPr>
          <p:cNvPr id="26628" name="Rectangle 3"/>
          <p:cNvSpPr txBox="1">
            <a:spLocks noChangeArrowheads="1"/>
          </p:cNvSpPr>
          <p:nvPr/>
        </p:nvSpPr>
        <p:spPr bwMode="auto">
          <a:xfrm>
            <a:off x="4648200" y="1219200"/>
            <a:ext cx="4343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if(node.candidate != 'n')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{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//If the value z in the next_node column of a //processor is less than 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//its current_best$ value, then 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    if (node.nodeArray[nextNode] &lt; node.current_best)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    {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//Set current_best$ to z. 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    node.current_best = node.nodeArray[nextNode];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//Set parent$ to next_node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    node.parent = nextNode;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    }  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600">
                <a:latin typeface="Times New Roman" pitchFamily="18" charset="0"/>
                <a:ea typeface="Calibri" pitchFamily="34" charset="0"/>
                <a:cs typeface="Arial" charset="0"/>
              </a:rPr>
              <a:t> 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//For all processors, if candidate$ is "waiting" and //the distance of its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//node from next_node y is finite, then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    if  ((node.nodeArray[nextNode] &lt; 32) &amp;&amp;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         (node.candidate == 'w'))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    { 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//Set candidate$ to "yes"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        node.candidate = 'y';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MST in Cn By Hassan AL-Maksousy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76A1A34-681F-4146-8F59-F6212D579876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4038600" cy="5334000"/>
          </a:xfrm>
        </p:spPr>
        <p:txBody>
          <a:bodyPr/>
          <a:lstStyle/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Times New Roman"/>
                <a:ea typeface="Calibri"/>
                <a:cs typeface="Arial"/>
              </a:rPr>
              <a:t>//Set </a:t>
            </a:r>
            <a:r>
              <a:rPr lang="en-US" sz="1400" dirty="0" err="1" smtClean="0">
                <a:latin typeface="Times New Roman"/>
                <a:ea typeface="Calibri"/>
                <a:cs typeface="Arial"/>
              </a:rPr>
              <a:t>current_best</a:t>
            </a:r>
            <a:r>
              <a:rPr lang="en-US" sz="1400" dirty="0" smtClean="0">
                <a:latin typeface="Times New Roman"/>
                <a:ea typeface="Calibri"/>
                <a:cs typeface="Arial"/>
              </a:rPr>
              <a:t>$ to the distance of its node from y.</a:t>
            </a:r>
            <a:endParaRPr lang="en-US" sz="1200" dirty="0" smtClean="0">
              <a:latin typeface="Consolas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Times New Roman"/>
                <a:ea typeface="Calibri"/>
                <a:cs typeface="Arial"/>
              </a:rPr>
              <a:t>                </a:t>
            </a:r>
            <a:r>
              <a:rPr lang="en-US" sz="1400" dirty="0" err="1" smtClean="0">
                <a:latin typeface="Times New Roman"/>
                <a:ea typeface="Calibri"/>
                <a:cs typeface="Arial"/>
              </a:rPr>
              <a:t>node.current_best</a:t>
            </a:r>
            <a:r>
              <a:rPr lang="en-US" sz="1400" dirty="0" smtClean="0">
                <a:latin typeface="Times New Roman"/>
                <a:ea typeface="Calibri"/>
                <a:cs typeface="Arial"/>
              </a:rPr>
              <a:t> = </a:t>
            </a:r>
            <a:r>
              <a:rPr lang="en-US" sz="1400" dirty="0" err="1" smtClean="0">
                <a:latin typeface="Times New Roman"/>
                <a:ea typeface="Calibri"/>
                <a:cs typeface="Arial"/>
              </a:rPr>
              <a:t>node.nodeArray</a:t>
            </a:r>
            <a:r>
              <a:rPr lang="en-US" sz="1400" dirty="0" smtClean="0">
                <a:latin typeface="Times New Roman"/>
                <a:ea typeface="Calibri"/>
                <a:cs typeface="Arial"/>
              </a:rPr>
              <a:t>[</a:t>
            </a:r>
            <a:r>
              <a:rPr lang="en-US" sz="1400" dirty="0" err="1" smtClean="0">
                <a:latin typeface="Times New Roman"/>
                <a:ea typeface="Calibri"/>
                <a:cs typeface="Arial"/>
              </a:rPr>
              <a:t>nextNode</a:t>
            </a:r>
            <a:r>
              <a:rPr lang="en-US" sz="1400" dirty="0" smtClean="0">
                <a:latin typeface="Times New Roman"/>
                <a:ea typeface="Calibri"/>
                <a:cs typeface="Arial"/>
              </a:rPr>
              <a:t>];</a:t>
            </a:r>
            <a:endParaRPr lang="en-US" sz="1200" dirty="0" smtClean="0">
              <a:latin typeface="Consolas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Times New Roman"/>
                <a:ea typeface="Calibri"/>
                <a:cs typeface="Arial"/>
              </a:rPr>
              <a:t>//Set parent$ to y.</a:t>
            </a:r>
            <a:endParaRPr lang="en-US" sz="1200" dirty="0" smtClean="0">
              <a:latin typeface="Consolas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Times New Roman"/>
                <a:ea typeface="Calibri"/>
                <a:cs typeface="Arial"/>
              </a:rPr>
              <a:t>                </a:t>
            </a:r>
            <a:r>
              <a:rPr lang="en-US" sz="1400" dirty="0" err="1" smtClean="0">
                <a:latin typeface="Times New Roman"/>
                <a:ea typeface="Calibri"/>
                <a:cs typeface="Arial"/>
              </a:rPr>
              <a:t>node.parent</a:t>
            </a:r>
            <a:r>
              <a:rPr lang="en-US" sz="1400" dirty="0" smtClean="0">
                <a:latin typeface="Times New Roman"/>
                <a:ea typeface="Calibri"/>
                <a:cs typeface="Arial"/>
              </a:rPr>
              <a:t> = </a:t>
            </a:r>
            <a:r>
              <a:rPr lang="en-US" sz="1400" dirty="0" err="1" smtClean="0">
                <a:latin typeface="Times New Roman"/>
                <a:ea typeface="Calibri"/>
                <a:cs typeface="Arial"/>
              </a:rPr>
              <a:t>nextNode</a:t>
            </a:r>
            <a:r>
              <a:rPr lang="en-US" sz="1400" dirty="0" smtClean="0">
                <a:latin typeface="Times New Roman"/>
                <a:ea typeface="Calibri"/>
                <a:cs typeface="Arial"/>
              </a:rPr>
              <a:t>;</a:t>
            </a:r>
            <a:endParaRPr lang="en-US" sz="1200" dirty="0" smtClean="0">
              <a:latin typeface="Consolas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Times New Roman"/>
                <a:ea typeface="Calibri"/>
                <a:cs typeface="Arial"/>
              </a:rPr>
              <a:t>            }</a:t>
            </a:r>
            <a:endParaRPr lang="en-US" sz="1200" dirty="0" smtClean="0">
              <a:latin typeface="Consolas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latin typeface="Times New Roman"/>
                <a:ea typeface="Calibri"/>
                <a:cs typeface="Arial"/>
              </a:rPr>
              <a:t>    </a:t>
            </a:r>
            <a:endParaRPr lang="en-US" sz="1200" dirty="0" smtClean="0">
              <a:latin typeface="Consolas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Times New Roman"/>
                <a:ea typeface="Calibri"/>
                <a:cs typeface="Arial"/>
              </a:rPr>
              <a:t>        } // </a:t>
            </a:r>
            <a:r>
              <a:rPr lang="en-US" sz="1400" dirty="0" err="1" smtClean="0">
                <a:latin typeface="Times New Roman"/>
                <a:ea typeface="Calibri"/>
                <a:cs typeface="Arial"/>
              </a:rPr>
              <a:t>endif</a:t>
            </a:r>
            <a:r>
              <a:rPr lang="en-US" sz="1400" dirty="0" smtClean="0">
                <a:latin typeface="Times New Roman"/>
                <a:ea typeface="Calibri"/>
                <a:cs typeface="Arial"/>
              </a:rPr>
              <a:t> 'n'</a:t>
            </a:r>
            <a:endParaRPr lang="en-US" sz="1200" dirty="0" smtClean="0">
              <a:latin typeface="Consolas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Times New Roman"/>
                <a:ea typeface="Calibri"/>
                <a:cs typeface="Arial"/>
              </a:rPr>
              <a:t>        mask = 0;</a:t>
            </a:r>
            <a:endParaRPr lang="en-US" sz="1200" dirty="0" smtClean="0">
              <a:latin typeface="Consolas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Times New Roman"/>
                <a:ea typeface="Calibri"/>
                <a:cs typeface="Arial"/>
              </a:rPr>
              <a:t>        </a:t>
            </a:r>
            <a:r>
              <a:rPr lang="en-US" sz="1400" dirty="0" err="1" smtClean="0">
                <a:latin typeface="Times New Roman"/>
                <a:ea typeface="Calibri"/>
                <a:cs typeface="Arial"/>
              </a:rPr>
              <a:t>minCpu</a:t>
            </a:r>
            <a:r>
              <a:rPr lang="en-US" sz="1400" dirty="0" smtClean="0">
                <a:latin typeface="Times New Roman"/>
                <a:ea typeface="Calibri"/>
                <a:cs typeface="Arial"/>
              </a:rPr>
              <a:t> = 100 ;</a:t>
            </a:r>
            <a:endParaRPr lang="en-US" sz="1200" dirty="0" smtClean="0">
              <a:latin typeface="Consolas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Times New Roman"/>
                <a:ea typeface="Calibri"/>
                <a:cs typeface="Arial"/>
              </a:rPr>
              <a:t>    } //end while</a:t>
            </a:r>
            <a:endParaRPr lang="en-US" sz="1200" dirty="0" smtClean="0">
              <a:latin typeface="Consolas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Times New Roman"/>
                <a:ea typeface="Calibri"/>
                <a:cs typeface="Arial"/>
              </a:rPr>
              <a:t>  </a:t>
            </a:r>
            <a:r>
              <a:rPr lang="en-US" sz="1400" dirty="0" err="1" smtClean="0">
                <a:latin typeface="Times New Roman"/>
                <a:ea typeface="Calibri"/>
                <a:cs typeface="Arial"/>
              </a:rPr>
              <a:t>showNodes</a:t>
            </a:r>
            <a:r>
              <a:rPr lang="en-US" sz="1400" dirty="0" smtClean="0">
                <a:latin typeface="Times New Roman"/>
                <a:ea typeface="Calibri"/>
                <a:cs typeface="Arial"/>
              </a:rPr>
              <a:t>(node);</a:t>
            </a:r>
            <a:endParaRPr lang="en-US" sz="1200" dirty="0" smtClean="0">
              <a:latin typeface="Consolas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Times New Roman"/>
                <a:ea typeface="Calibri"/>
                <a:cs typeface="Arial"/>
              </a:rPr>
              <a:t>  </a:t>
            </a:r>
            <a:r>
              <a:rPr lang="en-US" sz="1400" dirty="0" err="1" smtClean="0">
                <a:latin typeface="Times New Roman"/>
                <a:ea typeface="Calibri"/>
                <a:cs typeface="Arial"/>
              </a:rPr>
              <a:t>printf</a:t>
            </a:r>
            <a:r>
              <a:rPr lang="en-US" sz="1400" dirty="0" smtClean="0">
                <a:latin typeface="Times New Roman"/>
                <a:ea typeface="Calibri"/>
                <a:cs typeface="Arial"/>
              </a:rPr>
              <a:t> ("End of program \n");</a:t>
            </a:r>
            <a:endParaRPr lang="en-US" sz="1200" dirty="0" smtClean="0">
              <a:latin typeface="Consolas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Times New Roman"/>
                <a:ea typeface="Calibri"/>
                <a:cs typeface="Arial"/>
              </a:rPr>
              <a:t>  }//</a:t>
            </a:r>
            <a:r>
              <a:rPr lang="en-US" sz="1400" dirty="0" err="1" smtClean="0">
                <a:latin typeface="Times New Roman"/>
                <a:ea typeface="Calibri"/>
                <a:cs typeface="Arial"/>
              </a:rPr>
              <a:t>endif</a:t>
            </a:r>
            <a:r>
              <a:rPr lang="en-US" sz="1400" dirty="0" smtClean="0">
                <a:latin typeface="Times New Roman"/>
                <a:ea typeface="Calibri"/>
                <a:cs typeface="Arial"/>
              </a:rPr>
              <a:t> </a:t>
            </a:r>
            <a:r>
              <a:rPr lang="en-US" sz="1400" dirty="0" err="1" smtClean="0">
                <a:latin typeface="Times New Roman"/>
                <a:ea typeface="Calibri"/>
                <a:cs typeface="Arial"/>
              </a:rPr>
              <a:t>get_penum</a:t>
            </a:r>
            <a:r>
              <a:rPr lang="en-US" sz="1400" dirty="0" smtClean="0">
                <a:latin typeface="Times New Roman"/>
                <a:ea typeface="Calibri"/>
                <a:cs typeface="Arial"/>
              </a:rPr>
              <a:t>()</a:t>
            </a:r>
            <a:endParaRPr lang="en-US" sz="1200" dirty="0" smtClean="0">
              <a:latin typeface="Consolas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Times New Roman"/>
                <a:ea typeface="Calibri"/>
                <a:cs typeface="Arial"/>
              </a:rPr>
              <a:t>} //main</a:t>
            </a: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 smtClean="0">
              <a:latin typeface="Times New Roman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atin typeface="Times New Roman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 smtClean="0">
              <a:latin typeface="Times New Roman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Times New Roman"/>
                <a:ea typeface="Calibri"/>
                <a:cs typeface="Arial"/>
              </a:rPr>
              <a:t>// Compiling and running the program</a:t>
            </a:r>
            <a:endParaRPr lang="en-US" sz="1400" dirty="0">
              <a:latin typeface="Times New Roman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 smtClean="0">
              <a:latin typeface="Times New Roman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Times New Roman"/>
                <a:ea typeface="Calibri"/>
                <a:cs typeface="Arial"/>
              </a:rPr>
              <a:t>-bash-3.00$ </a:t>
            </a:r>
            <a:r>
              <a:rPr lang="en-US" sz="1400" dirty="0" err="1" smtClean="0">
                <a:latin typeface="Times New Roman"/>
                <a:ea typeface="Calibri"/>
                <a:cs typeface="Arial"/>
              </a:rPr>
              <a:t>csreset</a:t>
            </a:r>
            <a:endParaRPr lang="en-US" sz="1200" dirty="0" smtClean="0">
              <a:latin typeface="Consolas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Times New Roman"/>
                <a:ea typeface="Calibri"/>
                <a:cs typeface="Arial"/>
              </a:rPr>
              <a:t>-bash-3.00$ </a:t>
            </a:r>
            <a:r>
              <a:rPr lang="en-US" sz="1400" dirty="0" err="1" smtClean="0">
                <a:latin typeface="Times New Roman"/>
                <a:ea typeface="Calibri"/>
                <a:cs typeface="Arial"/>
              </a:rPr>
              <a:t>cscn</a:t>
            </a:r>
            <a:r>
              <a:rPr lang="en-US" sz="1400" dirty="0" smtClean="0">
                <a:latin typeface="Times New Roman"/>
                <a:ea typeface="Calibri"/>
                <a:cs typeface="Arial"/>
              </a:rPr>
              <a:t> asc.cn mst.cn</a:t>
            </a:r>
            <a:endParaRPr lang="en-US" sz="1200" dirty="0" smtClean="0">
              <a:latin typeface="Consolas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Times New Roman"/>
                <a:ea typeface="Calibri"/>
                <a:cs typeface="Arial"/>
              </a:rPr>
              <a:t>-bash-3.00$ </a:t>
            </a:r>
            <a:r>
              <a:rPr lang="en-US" sz="1400" dirty="0" err="1" smtClean="0">
                <a:latin typeface="Times New Roman"/>
                <a:ea typeface="Calibri"/>
                <a:cs typeface="Arial"/>
              </a:rPr>
              <a:t>csrun</a:t>
            </a:r>
            <a:r>
              <a:rPr lang="en-US" sz="1400" dirty="0" smtClean="0">
                <a:latin typeface="Times New Roman"/>
                <a:ea typeface="Calibri"/>
                <a:cs typeface="Arial"/>
              </a:rPr>
              <a:t> </a:t>
            </a:r>
            <a:r>
              <a:rPr lang="en-US" sz="1400" dirty="0" err="1" smtClean="0">
                <a:latin typeface="Times New Roman"/>
                <a:ea typeface="Calibri"/>
                <a:cs typeface="Arial"/>
              </a:rPr>
              <a:t>a.csx</a:t>
            </a:r>
            <a:r>
              <a:rPr lang="en-US" sz="1050" dirty="0" smtClean="0">
                <a:latin typeface="Times New Roman"/>
                <a:ea typeface="Calibri"/>
                <a:cs typeface="Arial"/>
              </a:rPr>
              <a:t>                            </a:t>
            </a:r>
            <a:endParaRPr lang="en-US" sz="1200" dirty="0" smtClean="0">
              <a:latin typeface="Consolas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atin typeface="Times New Roman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Consolas"/>
              <a:ea typeface="Calibri"/>
              <a:cs typeface="Arial"/>
            </a:endParaRPr>
          </a:p>
        </p:txBody>
      </p:sp>
      <p:sp>
        <p:nvSpPr>
          <p:cNvPr id="27652" name="Rectangle 3"/>
          <p:cNvSpPr txBox="1">
            <a:spLocks noChangeArrowheads="1"/>
          </p:cNvSpPr>
          <p:nvPr/>
        </p:nvSpPr>
        <p:spPr bwMode="auto">
          <a:xfrm>
            <a:off x="4648200" y="1219200"/>
            <a:ext cx="4343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Node a: Candidate w, Parent:  , Current Best: 0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Node b: Candidate w, Parent:  , Current Best: 0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Node c: Candidate w, Parent:  , Current Best: 0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Node d: Candidate w, Parent:  , Current Best: 0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Node e: Candidate w, Parent:  , Current Best: 0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Node f: Candidate w, Parent:  , Current Best: 0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Root =  a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Node a: Candidate n, Parent:  , Current Best: 0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Node b: Candidate y, Parent: a, Current Best: 2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Node c: Candidate y, Parent: a, Current Best: 8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Node d: Candidate w, Parent:  , Current Best: 0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Node e: Candidate w, Parent:  , Current Best: 0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Node f: Candidate w, Parent:  , Current Best: 0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Next Node =  b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Node a: Candidate n, Parent:  , Current Best: 0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Node b: Candidate n, Parent: a, Current Best: 2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Node c: Candidate y, Parent: b, Current Best: 7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Node d: Candidate y, Parent: b, Current Best: 4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Node e: Candidate y, Parent: b, Current Best: 3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Node f: Candidate w, Parent:  , Current Best: 0</a:t>
            </a: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MST in Cn By Hassan AL-Maksousy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Multiple instruction streams, multiple data</a:t>
            </a:r>
          </a:p>
          <a:p>
            <a:r>
              <a:rPr lang="en-US" sz="2800" dirty="0" smtClean="0"/>
              <a:t>Processors are asynchronous, since they can independently execute different instructions on different data sets.</a:t>
            </a:r>
          </a:p>
          <a:p>
            <a:pPr eaLnBrk="1" hangingPunct="1"/>
            <a:r>
              <a:rPr lang="en-US" sz="2800" dirty="0" smtClean="0"/>
              <a:t>Communications  are handled either </a:t>
            </a:r>
          </a:p>
          <a:p>
            <a:pPr lvl="1" eaLnBrk="1" hangingPunct="1"/>
            <a:r>
              <a:rPr lang="en-US" sz="2400" dirty="0" smtClean="0"/>
              <a:t>through shared memory.  (</a:t>
            </a:r>
            <a:r>
              <a:rPr lang="en-US" sz="2400" u="sng" dirty="0" smtClean="0">
                <a:solidFill>
                  <a:srgbClr val="FFFF00"/>
                </a:solidFill>
              </a:rPr>
              <a:t>multiprocessors</a:t>
            </a:r>
            <a:r>
              <a:rPr lang="en-US" sz="2400" dirty="0" smtClean="0"/>
              <a:t>)</a:t>
            </a:r>
          </a:p>
          <a:p>
            <a:pPr lvl="1" eaLnBrk="1" hangingPunct="1"/>
            <a:r>
              <a:rPr lang="en-US" sz="2400" dirty="0" smtClean="0"/>
              <a:t>by use of message passing (</a:t>
            </a:r>
            <a:r>
              <a:rPr lang="en-US" sz="2400" u="sng" dirty="0" err="1" smtClean="0">
                <a:solidFill>
                  <a:srgbClr val="FFFF00"/>
                </a:solidFill>
              </a:rPr>
              <a:t>multicomputers</a:t>
            </a:r>
            <a:r>
              <a:rPr lang="en-US" sz="2400" dirty="0" smtClean="0"/>
              <a:t>)</a:t>
            </a:r>
          </a:p>
          <a:p>
            <a:pPr eaLnBrk="1" hangingPunct="1"/>
            <a:r>
              <a:rPr lang="en-US" sz="2800" dirty="0" smtClean="0"/>
              <a:t>MIMD’s have been considered by most researchers to include the most important  and least restricted computers</a:t>
            </a:r>
            <a:r>
              <a:rPr lang="en-US" dirty="0" smtClean="0"/>
              <a:t>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00371-11E4-49CF-9A73-C963B20ADB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E4DDE74-3E6C-4632-BE35-C2CD718290D1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4038600" cy="563880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dirty="0" smtClean="0"/>
              <a:t>Next Node =  e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 smtClean="0">
                <a:solidFill>
                  <a:srgbClr val="FFFFFF"/>
                </a:solidFill>
              </a:rPr>
              <a:t>Node </a:t>
            </a:r>
            <a:r>
              <a:rPr lang="en-US" sz="1200" kern="1200" dirty="0">
                <a:solidFill>
                  <a:srgbClr val="FFFFFF"/>
                </a:solidFill>
              </a:rPr>
              <a:t>a: Candidate n, Parent:  , Current Best: 0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</a:rPr>
              <a:t>Node b: Candidate n, Parent: a, Current Best: 2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</a:rPr>
              <a:t>Node c: Candidate y, Parent: e, Current Best: 6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</a:rPr>
              <a:t>Node d: Candidate y, Parent: e, Current Best: 3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</a:rPr>
              <a:t>Node e: Candidate n, Parent: b, Current Best: 3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</a:rPr>
              <a:t>Node f: Candidate w, Parent:  , Current Best: 0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</a:rPr>
              <a:t>Next Node =  d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</a:rPr>
              <a:t>Node a: Candidate n, Parent:  , Current Best: 0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</a:rPr>
              <a:t>Node b: Candidate n, Parent: a, Current Best: 2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</a:rPr>
              <a:t>Node c: Candidate y, Parent: e, Current Best: 6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</a:rPr>
              <a:t>Node d: Candidate n, Parent: e, Current Best: 3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</a:rPr>
              <a:t>Node e: Candidate n, Parent: b, Current Best: 3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</a:rPr>
              <a:t>Node f: Candidate w, Parent:  , Current Best: 0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</a:rPr>
              <a:t>Next Node =  c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</a:rPr>
              <a:t>Node a: Candidate n, Parent:  , Current Best: 0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</a:rPr>
              <a:t>Node b: Candidate n, Parent: a, Current Best: 2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</a:rPr>
              <a:t>Node c: Candidate n, Parent: e, Current Best: 6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</a:rPr>
              <a:t>Node d: Candidate n, Parent: e, Current Best: 3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</a:rPr>
              <a:t>Node e: Candidate n, Parent: b, Current Best: 3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</a:rPr>
              <a:t>Node f: Candidate y, Parent: c, Current Best: </a:t>
            </a:r>
            <a:r>
              <a:rPr lang="en-US" sz="1200" kern="1200" dirty="0" smtClean="0">
                <a:solidFill>
                  <a:srgbClr val="FFFFFF"/>
                </a:solidFill>
              </a:rPr>
              <a:t>9</a:t>
            </a:r>
            <a:endParaRPr lang="en-US" sz="1200" kern="1200" dirty="0">
              <a:solidFill>
                <a:srgbClr val="FFFFFF"/>
              </a:solidFill>
            </a:endParaRPr>
          </a:p>
        </p:txBody>
      </p:sp>
      <p:sp>
        <p:nvSpPr>
          <p:cNvPr id="28676" name="Rectangle 3"/>
          <p:cNvSpPr txBox="1">
            <a:spLocks noChangeArrowheads="1"/>
          </p:cNvSpPr>
          <p:nvPr/>
        </p:nvSpPr>
        <p:spPr bwMode="auto">
          <a:xfrm>
            <a:off x="4648200" y="1219200"/>
            <a:ext cx="4343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200">
                <a:solidFill>
                  <a:srgbClr val="FFFFFF"/>
                </a:solidFill>
              </a:rPr>
              <a:t>Next Node =  f</a:t>
            </a:r>
          </a:p>
          <a:p>
            <a:r>
              <a:rPr lang="en-US" sz="1200">
                <a:solidFill>
                  <a:srgbClr val="FFFFFF"/>
                </a:solidFill>
              </a:rPr>
              <a:t>Node a: Candidate n, Parent:  , Current Best: 0</a:t>
            </a:r>
          </a:p>
          <a:p>
            <a:r>
              <a:rPr lang="en-US" sz="1200">
                <a:solidFill>
                  <a:srgbClr val="FFFFFF"/>
                </a:solidFill>
              </a:rPr>
              <a:t>Node b: Candidate n, Parent: a, Current Best: 2</a:t>
            </a:r>
          </a:p>
          <a:p>
            <a:r>
              <a:rPr lang="en-US" sz="1200">
                <a:solidFill>
                  <a:srgbClr val="FFFFFF"/>
                </a:solidFill>
              </a:rPr>
              <a:t>Node c: Candidate n, Parent: e, Current Best: 6</a:t>
            </a:r>
          </a:p>
          <a:p>
            <a:r>
              <a:rPr lang="en-US" sz="1200">
                <a:solidFill>
                  <a:srgbClr val="FFFFFF"/>
                </a:solidFill>
              </a:rPr>
              <a:t>Node d: Candidate n, Parent: e, Current Best: 3</a:t>
            </a:r>
          </a:p>
          <a:p>
            <a:r>
              <a:rPr lang="en-US" sz="1200">
                <a:solidFill>
                  <a:srgbClr val="FFFFFF"/>
                </a:solidFill>
              </a:rPr>
              <a:t>Node e: Candidate n, Parent: b, Current Best: 3</a:t>
            </a:r>
          </a:p>
          <a:p>
            <a:r>
              <a:rPr lang="en-US" sz="1200">
                <a:solidFill>
                  <a:srgbClr val="FFFFFF"/>
                </a:solidFill>
              </a:rPr>
              <a:t>Node f: Candidate n, Parent: c, Current Best: 9</a:t>
            </a:r>
          </a:p>
          <a:p>
            <a:r>
              <a:rPr lang="en-US" sz="1200">
                <a:solidFill>
                  <a:srgbClr val="FFFFFF"/>
                </a:solidFill>
              </a:rPr>
              <a:t>End of program</a:t>
            </a: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MST in Cn By Hassan AL-Maksousy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 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Additional reference slides follow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881E4F8-1BC6-47A5-A5DE-A1AB34669304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Basic Properties of ASC Model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534400" cy="5486400"/>
          </a:xfrm>
        </p:spPr>
        <p:txBody>
          <a:bodyPr/>
          <a:lstStyle/>
          <a:p>
            <a:pPr eaLnBrk="1" hangingPunct="1"/>
            <a:r>
              <a:rPr lang="en-US" sz="2800" smtClean="0"/>
              <a:t>Instruction Stream </a:t>
            </a:r>
          </a:p>
          <a:p>
            <a:pPr lvl="1" eaLnBrk="1" hangingPunct="1"/>
            <a:r>
              <a:rPr lang="en-US" sz="2400" smtClean="0"/>
              <a:t>The IS has a copy of the program and can broadcast instructions to cells in unit time</a:t>
            </a:r>
          </a:p>
          <a:p>
            <a:pPr eaLnBrk="1" hangingPunct="1"/>
            <a:r>
              <a:rPr lang="en-US" sz="2800" smtClean="0"/>
              <a:t>Cell Properties</a:t>
            </a:r>
          </a:p>
          <a:p>
            <a:pPr lvl="1" eaLnBrk="1" hangingPunct="1"/>
            <a:r>
              <a:rPr lang="en-US" sz="2400" smtClean="0"/>
              <a:t>Each cell consists of a PE and its local memory</a:t>
            </a:r>
          </a:p>
          <a:p>
            <a:pPr lvl="1" eaLnBrk="1" hangingPunct="1"/>
            <a:r>
              <a:rPr lang="en-US" sz="2400" smtClean="0"/>
              <a:t>All cells listen to the IS </a:t>
            </a:r>
          </a:p>
          <a:p>
            <a:pPr lvl="1" eaLnBrk="1" hangingPunct="1"/>
            <a:r>
              <a:rPr lang="en-US" sz="2400" smtClean="0"/>
              <a:t>A cell can be active, inactive, or idle</a:t>
            </a:r>
          </a:p>
          <a:p>
            <a:pPr lvl="2" eaLnBrk="1" hangingPunct="1"/>
            <a:r>
              <a:rPr lang="en-US" i="1" smtClean="0"/>
              <a:t>Inactive </a:t>
            </a:r>
            <a:r>
              <a:rPr lang="en-US" smtClean="0"/>
              <a:t>cells listens to but does not execute IS commands until reactivated</a:t>
            </a:r>
          </a:p>
          <a:p>
            <a:pPr lvl="2" eaLnBrk="1" hangingPunct="1"/>
            <a:r>
              <a:rPr lang="en-US" i="1" smtClean="0"/>
              <a:t>Idle</a:t>
            </a:r>
            <a:r>
              <a:rPr lang="en-US" smtClean="0"/>
              <a:t> cells contain no essential data and are available for reassignment</a:t>
            </a:r>
          </a:p>
          <a:p>
            <a:pPr lvl="2" eaLnBrk="1" hangingPunct="1"/>
            <a:r>
              <a:rPr lang="en-US" i="1" smtClean="0"/>
              <a:t>Active </a:t>
            </a:r>
            <a:r>
              <a:rPr lang="en-US" smtClean="0"/>
              <a:t>cells execute IS commands synchronously</a:t>
            </a:r>
            <a:endParaRPr lang="en-US" i="1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81C091A-B410-4A03-B8E3-D3828784339E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Basic Properties of ASC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Responder Processing</a:t>
            </a:r>
          </a:p>
          <a:p>
            <a:pPr lvl="1" eaLnBrk="1" hangingPunct="1"/>
            <a:r>
              <a:rPr lang="en-US" dirty="0" smtClean="0"/>
              <a:t>The IS can detect if a data test is satisfied by any of its </a:t>
            </a:r>
            <a:r>
              <a:rPr lang="en-US" b="1" i="1" dirty="0" smtClean="0"/>
              <a:t>responder </a:t>
            </a:r>
            <a:r>
              <a:rPr lang="en-US" dirty="0" smtClean="0"/>
              <a:t>cells in constant time (i.e., </a:t>
            </a:r>
            <a:r>
              <a:rPr lang="en-US" b="1" dirty="0" smtClean="0"/>
              <a:t>any-responders </a:t>
            </a:r>
            <a:r>
              <a:rPr lang="en-US" dirty="0" smtClean="0"/>
              <a:t>property).</a:t>
            </a:r>
          </a:p>
          <a:p>
            <a:pPr lvl="1" eaLnBrk="1" hangingPunct="1"/>
            <a:r>
              <a:rPr lang="en-US" dirty="0" smtClean="0"/>
              <a:t>The IS can select an arbitrary responder in constant time (i.e., </a:t>
            </a:r>
            <a:r>
              <a:rPr lang="en-US" b="1" dirty="0" smtClean="0"/>
              <a:t>pick-one </a:t>
            </a:r>
            <a:r>
              <a:rPr lang="en-US" dirty="0" smtClean="0"/>
              <a:t>property).</a:t>
            </a:r>
          </a:p>
          <a:p>
            <a:pPr eaLnBrk="1" hangingPunct="1"/>
            <a:endParaRPr lang="en-US" dirty="0" smtClean="0"/>
          </a:p>
          <a:p>
            <a:pPr lvl="1"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226C909-E8D4-4D49-B24A-E021A6A8E3F5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Constant Time Global Operations (across PEs)</a:t>
            </a:r>
          </a:p>
          <a:p>
            <a:pPr lvl="1" eaLnBrk="1" hangingPunct="1"/>
            <a:r>
              <a:rPr lang="en-US" dirty="0" smtClean="0"/>
              <a:t>Logical OR and </a:t>
            </a:r>
            <a:r>
              <a:rPr lang="en-US" dirty="0" err="1" smtClean="0"/>
              <a:t>AND</a:t>
            </a:r>
            <a:r>
              <a:rPr lang="en-US" dirty="0" smtClean="0"/>
              <a:t> of binary values</a:t>
            </a:r>
          </a:p>
          <a:p>
            <a:pPr lvl="1" eaLnBrk="1" hangingPunct="1"/>
            <a:r>
              <a:rPr lang="en-US" dirty="0" smtClean="0"/>
              <a:t>Maximum and minimum of numbers</a:t>
            </a:r>
          </a:p>
          <a:p>
            <a:pPr lvl="1" eaLnBrk="1" hangingPunct="1"/>
            <a:r>
              <a:rPr lang="en-US" dirty="0" smtClean="0"/>
              <a:t>Associative searches </a:t>
            </a:r>
          </a:p>
          <a:p>
            <a:pPr eaLnBrk="1" hangingPunct="1"/>
            <a:r>
              <a:rPr lang="en-US" dirty="0" smtClean="0"/>
              <a:t>Communications</a:t>
            </a:r>
          </a:p>
          <a:p>
            <a:pPr lvl="1" eaLnBrk="1" hangingPunct="1"/>
            <a:r>
              <a:rPr lang="en-US" dirty="0" smtClean="0"/>
              <a:t>There are at least two real or virtual networks</a:t>
            </a:r>
          </a:p>
          <a:p>
            <a:pPr lvl="2" eaLnBrk="1" hangingPunct="1"/>
            <a:r>
              <a:rPr lang="en-US" dirty="0" smtClean="0"/>
              <a:t>PE communications (or cell) network </a:t>
            </a:r>
          </a:p>
          <a:p>
            <a:pPr lvl="2" eaLnBrk="1" hangingPunct="1"/>
            <a:r>
              <a:rPr lang="en-US" dirty="0" smtClean="0"/>
              <a:t>IS broadcast/reduction network (which could be implemented as  two separate networks)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914400" y="212725"/>
            <a:ext cx="693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Basic Properties of ASC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F83E200-97AA-4639-B14B-0305A10CA1DD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sz="4000" smtClean="0"/>
              <a:t>Basic Properties of ASC</a:t>
            </a:r>
            <a:br>
              <a:rPr lang="en-US" sz="4000" smtClean="0"/>
            </a:br>
            <a:endParaRPr lang="en-US" sz="4000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382000" cy="5791200"/>
          </a:xfrm>
        </p:spPr>
        <p:txBody>
          <a:bodyPr/>
          <a:lstStyle/>
          <a:p>
            <a:pPr lvl="1" eaLnBrk="1" hangingPunct="1"/>
            <a:r>
              <a:rPr lang="en-US" smtClean="0"/>
              <a:t>The PE communications network is normally supported by an interconnection network</a:t>
            </a:r>
          </a:p>
          <a:p>
            <a:pPr lvl="2" eaLnBrk="1" hangingPunct="1"/>
            <a:r>
              <a:rPr lang="en-US" smtClean="0"/>
              <a:t>E.g., a 2D mesh</a:t>
            </a:r>
          </a:p>
          <a:p>
            <a:pPr lvl="1" eaLnBrk="1" hangingPunct="1"/>
            <a:r>
              <a:rPr lang="en-US" smtClean="0"/>
              <a:t>The broadcast/reduction network(s) are normally supported by a broadcast and a reduction network (sometimes combined).</a:t>
            </a:r>
          </a:p>
          <a:p>
            <a:pPr lvl="2" eaLnBrk="1" hangingPunct="1"/>
            <a:r>
              <a:rPr lang="en-US" smtClean="0"/>
              <a:t>See posted paper by Jin, Baker, &amp; Batcher (listed in associative references)</a:t>
            </a:r>
          </a:p>
          <a:p>
            <a:pPr eaLnBrk="1" hangingPunct="1"/>
            <a:r>
              <a:rPr lang="en-US" smtClean="0"/>
              <a:t>Control Features</a:t>
            </a:r>
          </a:p>
          <a:p>
            <a:pPr lvl="1" eaLnBrk="1" hangingPunct="1"/>
            <a:r>
              <a:rPr lang="en-US" smtClean="0"/>
              <a:t>PEs and the IS and the networks all operate synchronously, using the same clock</a:t>
            </a:r>
          </a:p>
          <a:p>
            <a:pPr lvl="1" eaLnBrk="1" hangingPunct="1">
              <a:buFontTx/>
              <a:buNone/>
            </a:pPr>
            <a:endParaRPr lang="en-US" sz="2400" smtClean="0"/>
          </a:p>
          <a:p>
            <a:pPr eaLnBrk="1" hangingPunct="1"/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4B7FA43-32A6-48A7-A9C9-67A15CAE7834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171450"/>
            <a:ext cx="7670800" cy="1123950"/>
          </a:xfrm>
        </p:spPr>
        <p:txBody>
          <a:bodyPr/>
          <a:lstStyle/>
          <a:p>
            <a:pPr eaLnBrk="1" hangingPunct="1"/>
            <a:r>
              <a:rPr lang="en-US" sz="3600" smtClean="0"/>
              <a:t>Characteristics of Associative Programming</a:t>
            </a:r>
            <a:r>
              <a:rPr lang="en-US" smtClean="0"/>
              <a:t> 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915400" cy="43418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Consistent use of style of programming called data parallel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Consistent use of global associative searching and responder processing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Usually, frequent use of the constant time global reduction operations: </a:t>
            </a:r>
            <a:r>
              <a:rPr lang="en-US" b="1" dirty="0" smtClean="0"/>
              <a:t>AND, OR, MAX, MIN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Broadcast of data using an IS bus allows the use of the PE network to be restricted to large synchronous parallel data movement.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3617A03-B349-4F89-8E81-C6C4CC5A5637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sz="3200" smtClean="0"/>
              <a:t>Characteristics of Associative Programming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Tabular representation of data – (i.e., 2D arrays)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Use of searching instead of sorting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Use of searching instead of pointers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Use of searching instead of the ordering provided by linked lists, stacks, queues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Promotes an highly intuitive programming style that promotes high productivity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Uses structure codes (i.e., numeric representation) to represent data structures such as trees, graphs, embedded lists, and matrices.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Examples of the above are given 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Ref: Nov. 1994 IEEE Computer journal paper.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More examples given in “Associative  Computing” book by Potter. 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9574F2B-F99E-419E-9605-442F86A15183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114300"/>
            <a:ext cx="7899400" cy="1104900"/>
          </a:xfrm>
        </p:spPr>
        <p:txBody>
          <a:bodyPr/>
          <a:lstStyle/>
          <a:p>
            <a:pPr eaLnBrk="1" hangingPunct="1"/>
            <a:r>
              <a:rPr lang="en-US" sz="3200" smtClean="0"/>
              <a:t>Algorithms and Programs Implemented in ASC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95850"/>
          </a:xfrm>
        </p:spPr>
        <p:txBody>
          <a:bodyPr/>
          <a:lstStyle/>
          <a:p>
            <a:pPr eaLnBrk="1" hangingPunct="1"/>
            <a:r>
              <a:rPr lang="en-US" sz="2800" smtClean="0"/>
              <a:t>A wide range of algorithms have been implemented in ASC </a:t>
            </a:r>
            <a:r>
              <a:rPr lang="en-US" sz="2800" u="sng" smtClean="0"/>
              <a:t>without the use of the PE network:</a:t>
            </a:r>
            <a:endParaRPr lang="en-US" sz="2800" smtClean="0"/>
          </a:p>
          <a:p>
            <a:pPr lvl="1" eaLnBrk="1" hangingPunct="1"/>
            <a:r>
              <a:rPr lang="en-US" smtClean="0"/>
              <a:t>Graph Algorithms</a:t>
            </a:r>
          </a:p>
          <a:p>
            <a:pPr lvl="2" eaLnBrk="1" hangingPunct="1"/>
            <a:r>
              <a:rPr lang="en-US" smtClean="0"/>
              <a:t>minimal spanning tree</a:t>
            </a:r>
          </a:p>
          <a:p>
            <a:pPr lvl="2" eaLnBrk="1" hangingPunct="1"/>
            <a:r>
              <a:rPr lang="en-US" smtClean="0"/>
              <a:t>shortest path</a:t>
            </a:r>
          </a:p>
          <a:p>
            <a:pPr lvl="2" eaLnBrk="1" hangingPunct="1"/>
            <a:r>
              <a:rPr lang="en-US" smtClean="0"/>
              <a:t>connected components</a:t>
            </a:r>
          </a:p>
          <a:p>
            <a:pPr lvl="1" eaLnBrk="1" hangingPunct="1"/>
            <a:r>
              <a:rPr lang="en-US" smtClean="0"/>
              <a:t>Computational Geometry Algorithms</a:t>
            </a:r>
          </a:p>
          <a:p>
            <a:pPr lvl="2" eaLnBrk="1" hangingPunct="1"/>
            <a:r>
              <a:rPr lang="en-US" smtClean="0"/>
              <a:t>convex hull algorithms (Jarvis March, Quickhull, Graham Scan, etc)</a:t>
            </a:r>
          </a:p>
          <a:p>
            <a:pPr lvl="2" eaLnBrk="1" hangingPunct="1"/>
            <a:r>
              <a:rPr lang="en-US" smtClean="0"/>
              <a:t>Dynamic hull algorithms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4DDC6DA-537C-488A-9060-C659FB6DD8B8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363"/>
            <a:ext cx="8229600" cy="1417637"/>
          </a:xfrm>
        </p:spPr>
        <p:txBody>
          <a:bodyPr/>
          <a:lstStyle/>
          <a:p>
            <a:pPr eaLnBrk="1" hangingPunct="1"/>
            <a:r>
              <a:rPr lang="en-US" sz="4000" smtClean="0"/>
              <a:t>ASC Algorithms and Programs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2800" smtClean="0"/>
              <a:t>(not requiring PE network)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72000"/>
          </a:xfrm>
        </p:spPr>
        <p:txBody>
          <a:bodyPr/>
          <a:lstStyle/>
          <a:p>
            <a:pPr lvl="1" eaLnBrk="1" hangingPunct="1"/>
            <a:r>
              <a:rPr lang="en-US" smtClean="0"/>
              <a:t>String Matching Algorithms</a:t>
            </a:r>
          </a:p>
          <a:p>
            <a:pPr lvl="2" eaLnBrk="1" hangingPunct="1"/>
            <a:r>
              <a:rPr lang="en-US" smtClean="0"/>
              <a:t>all exact substring matches</a:t>
            </a:r>
          </a:p>
          <a:p>
            <a:pPr lvl="2" eaLnBrk="1" hangingPunct="1"/>
            <a:r>
              <a:rPr lang="en-US" smtClean="0"/>
              <a:t>all exact matches with “don’t care” (i.e., wild card) characters.</a:t>
            </a:r>
          </a:p>
          <a:p>
            <a:pPr lvl="1" eaLnBrk="1" hangingPunct="1"/>
            <a:r>
              <a:rPr lang="en-US" smtClean="0"/>
              <a:t>Algorithms for NP-complete problems</a:t>
            </a:r>
          </a:p>
          <a:p>
            <a:pPr lvl="2" eaLnBrk="1" hangingPunct="1"/>
            <a:r>
              <a:rPr lang="en-US" smtClean="0"/>
              <a:t>traveling salesperson </a:t>
            </a:r>
          </a:p>
          <a:p>
            <a:pPr lvl="2" eaLnBrk="1" hangingPunct="1"/>
            <a:r>
              <a:rPr lang="en-US" smtClean="0"/>
              <a:t>2-D knapsack.</a:t>
            </a:r>
          </a:p>
          <a:p>
            <a:pPr lvl="1" eaLnBrk="1" hangingPunct="1"/>
            <a:r>
              <a:rPr lang="en-US" smtClean="0"/>
              <a:t>Data Base Management Software</a:t>
            </a:r>
          </a:p>
          <a:p>
            <a:pPr lvl="2" eaLnBrk="1" hangingPunct="1"/>
            <a:r>
              <a:rPr lang="en-US" smtClean="0"/>
              <a:t>associative data base</a:t>
            </a:r>
          </a:p>
          <a:p>
            <a:pPr lvl="2" eaLnBrk="1" hangingPunct="1"/>
            <a:r>
              <a:rPr lang="en-US" smtClean="0"/>
              <a:t>relational data base</a:t>
            </a:r>
          </a:p>
          <a:p>
            <a:pPr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SIMD Parallel Model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SIMD means Single Instruction, Multiple Data.</a:t>
            </a:r>
          </a:p>
          <a:p>
            <a:r>
              <a:rPr lang="en-US" sz="2800" dirty="0" smtClean="0"/>
              <a:t>The instruction stream (IS) is also called the </a:t>
            </a:r>
            <a:r>
              <a:rPr lang="en-US" sz="2800" i="1" u="sng" dirty="0" smtClean="0"/>
              <a:t>control unit</a:t>
            </a:r>
            <a:r>
              <a:rPr lang="en-US" sz="2800" i="1" dirty="0" smtClean="0"/>
              <a:t> </a:t>
            </a:r>
            <a:r>
              <a:rPr lang="en-US" sz="2800" dirty="0" smtClean="0"/>
              <a:t>and stores the program to be executed.</a:t>
            </a:r>
          </a:p>
          <a:p>
            <a:r>
              <a:rPr lang="en-US" sz="2800" dirty="0" smtClean="0"/>
              <a:t>The IS compiles the program and broadcasts the executable commands to the PEs (or processing elements).</a:t>
            </a:r>
          </a:p>
          <a:p>
            <a:r>
              <a:rPr lang="en-US" sz="2800" dirty="0" smtClean="0"/>
              <a:t>The PEs are very simplistic and are essentially ALUs</a:t>
            </a:r>
          </a:p>
          <a:p>
            <a:r>
              <a:rPr lang="en-US" sz="2800" dirty="0" smtClean="0"/>
              <a:t>The active PEs execute the IS steps synchronously.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00371-11E4-49CF-9A73-C963B20ADB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D4F8EC5-888D-4D53-8640-78CE7193E2F1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44563"/>
          </a:xfrm>
        </p:spPr>
        <p:txBody>
          <a:bodyPr/>
          <a:lstStyle/>
          <a:p>
            <a:pPr eaLnBrk="1" hangingPunct="1"/>
            <a:r>
              <a:rPr lang="en-US" sz="4000" smtClean="0"/>
              <a:t>ASC Algorithms and Programs</a:t>
            </a:r>
            <a:r>
              <a:rPr lang="en-US" sz="3600" smtClean="0"/>
              <a:t> </a:t>
            </a:r>
            <a:br>
              <a:rPr lang="en-US" sz="3600" smtClean="0"/>
            </a:br>
            <a:r>
              <a:rPr lang="en-US" sz="2800" smtClean="0"/>
              <a:t>(not requiring a PE network)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pPr lvl="1" eaLnBrk="1" hangingPunct="1"/>
            <a:r>
              <a:rPr lang="en-US" smtClean="0"/>
              <a:t>A Two Pass Compiler for ASC – not the one we will be using. This compiler runs on an associative computer &amp; uses ASC parallelism.</a:t>
            </a:r>
          </a:p>
          <a:p>
            <a:pPr lvl="2" eaLnBrk="1" hangingPunct="1"/>
            <a:r>
              <a:rPr lang="en-US" smtClean="0"/>
              <a:t>first pass</a:t>
            </a:r>
          </a:p>
          <a:p>
            <a:pPr lvl="2" eaLnBrk="1" hangingPunct="1"/>
            <a:r>
              <a:rPr lang="en-US" smtClean="0"/>
              <a:t>optimization phase</a:t>
            </a:r>
          </a:p>
          <a:p>
            <a:pPr lvl="1" eaLnBrk="1" hangingPunct="1"/>
            <a:r>
              <a:rPr lang="en-US" smtClean="0"/>
              <a:t>Two Rule-Based Inference Engines for AI</a:t>
            </a:r>
          </a:p>
          <a:p>
            <a:pPr lvl="2" eaLnBrk="1" hangingPunct="1"/>
            <a:r>
              <a:rPr lang="en-US" smtClean="0"/>
              <a:t>An Expert System OPS-5 interpreter</a:t>
            </a:r>
          </a:p>
          <a:p>
            <a:pPr lvl="2" eaLnBrk="1" hangingPunct="1"/>
            <a:r>
              <a:rPr lang="en-US" smtClean="0"/>
              <a:t>PPL (Parallel Production Language interpreter) </a:t>
            </a:r>
          </a:p>
          <a:p>
            <a:pPr lvl="1" eaLnBrk="1" hangingPunct="1"/>
            <a:r>
              <a:rPr lang="en-US" smtClean="0"/>
              <a:t>A Context Sensitive Language Interpreter</a:t>
            </a:r>
          </a:p>
          <a:p>
            <a:pPr lvl="2" eaLnBrk="1" hangingPunct="1"/>
            <a:r>
              <a:rPr lang="en-US" smtClean="0"/>
              <a:t>(OPS-5 variables force context sensitivity)</a:t>
            </a:r>
          </a:p>
          <a:p>
            <a:pPr lvl="1" eaLnBrk="1" hangingPunct="1"/>
            <a:r>
              <a:rPr lang="en-US" smtClean="0"/>
              <a:t>An associative PROLOG interpreter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81F17F1-3A39-41FC-9E1C-6A59DDCF52A2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sz="4000" smtClean="0"/>
              <a:t>Associative Algorithms &amp; Programs</a:t>
            </a:r>
            <a:r>
              <a:rPr lang="en-US" sz="3600" smtClean="0"/>
              <a:t> </a:t>
            </a:r>
            <a:br>
              <a:rPr lang="en-US" sz="3600" smtClean="0"/>
            </a:br>
            <a:r>
              <a:rPr lang="en-US" sz="2800" smtClean="0"/>
              <a:t>(using a network)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There are numerous associative algortihms or programs that </a:t>
            </a:r>
            <a:r>
              <a:rPr lang="en-US" sz="2800" u="sng" smtClean="0"/>
              <a:t>use a PE network;</a:t>
            </a: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2-D Knapsack ASC Algorithm using a 1-D mesh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Image processing algorithms using 1-D mesh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FFT (Fast Fourier Transform) using 1-D nearest neighbor &amp; Flip networks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Matrix Multiplication using 1-D mesh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An Air Traffic Control Program (using Flip network connecting PEs to memory)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Demonstrated using live data at Knoxville in mid 70’s.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All but first were created and/or implemented in assembler for STARAN at Goodyear Aerospace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1DE4B47-6AF7-4DFB-B374-CBB06683C54C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39763"/>
          </a:xfrm>
        </p:spPr>
        <p:txBody>
          <a:bodyPr/>
          <a:lstStyle/>
          <a:p>
            <a:pPr eaLnBrk="1" hangingPunct="1"/>
            <a:r>
              <a:rPr lang="en-US" sz="3600" smtClean="0"/>
              <a:t>The MST Problem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The </a:t>
            </a:r>
            <a:r>
              <a:rPr lang="en-US" sz="2400" smtClean="0">
                <a:solidFill>
                  <a:schemeClr val="folHlink"/>
                </a:solidFill>
              </a:rPr>
              <a:t>MST </a:t>
            </a:r>
            <a:r>
              <a:rPr lang="en-US" sz="2400" smtClean="0"/>
              <a:t>problem assumes the weights are positive, the graph is connected,  and seeks to find the minimal spanning tree,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	</a:t>
            </a:r>
            <a:r>
              <a:rPr lang="en-US" sz="2400" smtClean="0"/>
              <a:t>i.e. a subgraph that is a </a:t>
            </a:r>
            <a:r>
              <a:rPr lang="en-US" sz="2400" smtClean="0">
                <a:solidFill>
                  <a:schemeClr val="folHlink"/>
                </a:solidFill>
              </a:rPr>
              <a:t>tree</a:t>
            </a:r>
            <a:r>
              <a:rPr lang="en-US" sz="2400" baseline="30000" smtClean="0"/>
              <a:t>1</a:t>
            </a:r>
            <a:r>
              <a:rPr lang="en-US" sz="2400" smtClean="0"/>
              <a:t>, that includes all nodes (i.e. it spans), and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where the sum of the weights on the arcs of the subgraph is the smallest possible weight (i.e. it is minimal).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Why would an algorithm solving this problem be useful?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Note: The solution may not be unique.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400" baseline="30000" smtClean="0"/>
              <a:t>1</a:t>
            </a:r>
            <a:r>
              <a:rPr lang="en-US" sz="2400" smtClean="0"/>
              <a:t> A </a:t>
            </a:r>
            <a:r>
              <a:rPr lang="en-US" sz="2400" smtClean="0">
                <a:solidFill>
                  <a:schemeClr val="folHlink"/>
                </a:solidFill>
              </a:rPr>
              <a:t>tree </a:t>
            </a:r>
            <a:r>
              <a:rPr lang="en-US" sz="2400" smtClean="0"/>
              <a:t>is a set of points called </a:t>
            </a:r>
            <a:r>
              <a:rPr lang="en-US" sz="2400" smtClean="0">
                <a:solidFill>
                  <a:schemeClr val="folHlink"/>
                </a:solidFill>
              </a:rPr>
              <a:t>vertices</a:t>
            </a:r>
            <a:r>
              <a:rPr lang="en-US" sz="2400" smtClean="0"/>
              <a:t>, pairs of distinct vertices called </a:t>
            </a:r>
            <a:r>
              <a:rPr lang="en-US" sz="2400" smtClean="0">
                <a:solidFill>
                  <a:schemeClr val="folHlink"/>
                </a:solidFill>
              </a:rPr>
              <a:t>edges</a:t>
            </a:r>
            <a:r>
              <a:rPr lang="en-US" sz="2400" smtClean="0"/>
              <a:t>, such that (1) there is a sequence of edges called a path from any vertex to any other, and (2) there are no circuits, that is, no paths starting from a vertex and returning to the same vertex.</a:t>
            </a:r>
            <a:endParaRPr lang="en-US" sz="2400" baseline="300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C7C61C0-2D6C-4EFA-AC92-AA39E736EA4E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ASC-MST Algorithm Preliminaries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Next, a “data structure” level presentation of Prim’s algorithm for the MST is given.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data structure used is illustrated in the next two slides.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This example is from the Nov. 1994 IEEE Computer paper cited in the references.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There are two types of variables for the ASC model, namely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i="1" smtClean="0"/>
              <a:t>parallel variables</a:t>
            </a:r>
            <a:r>
              <a:rPr lang="en-US" sz="2400" smtClean="0"/>
              <a:t> (i.e., ones for the PEs)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i="1" smtClean="0"/>
              <a:t>scalar variables</a:t>
            </a:r>
            <a:r>
              <a:rPr lang="en-US" sz="2400" smtClean="0"/>
              <a:t> (ie., the ones used by the IS).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Scalar variables are essentially global variables.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Could replace each scalar variable with its scalar value stored in each entry of a parallel variable.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B22C6C-E3D2-480B-8F4E-FE219BF47A33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22238"/>
            <a:ext cx="8686800" cy="944562"/>
          </a:xfrm>
        </p:spPr>
        <p:txBody>
          <a:bodyPr/>
          <a:lstStyle/>
          <a:p>
            <a:pPr eaLnBrk="1" hangingPunct="1"/>
            <a:r>
              <a:rPr lang="en-US" sz="3600" smtClean="0"/>
              <a:t>ASC-MST Algorithm Preliminaries (cont.)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 order to distinguish between variable types here, the parallel variables names will end with a “$” symbol.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Each step in this algorithm takes constant time.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One MST edge is selected during each pass through the loop in this algorithm.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Since a spanning tree has n-1 edges, the running time of this algorithm is O(n) and its cost is O(n </a:t>
            </a:r>
            <a:r>
              <a:rPr lang="en-US" sz="2000" baseline="30000" dirty="0" smtClean="0"/>
              <a:t>2</a:t>
            </a:r>
            <a:r>
              <a:rPr lang="en-US" sz="2400" dirty="0" smtClean="0"/>
              <a:t>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Definition of </a:t>
            </a:r>
            <a:r>
              <a:rPr lang="en-US" sz="2000" dirty="0" smtClean="0">
                <a:solidFill>
                  <a:srgbClr val="FFFF66"/>
                </a:solidFill>
              </a:rPr>
              <a:t>cost</a:t>
            </a:r>
            <a:r>
              <a:rPr lang="en-US" sz="2000" dirty="0" smtClean="0"/>
              <a:t> is (running time) </a:t>
            </a:r>
            <a:r>
              <a:rPr lang="en-US" sz="2000" dirty="0" smtClean="0">
                <a:sym typeface="Symbol" pitchFamily="18" charset="2"/>
              </a:rPr>
              <a:t> (number of processors)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Since the sequential running time of the Prim MST algorithm is O(n </a:t>
            </a:r>
            <a:r>
              <a:rPr lang="en-US" sz="2800" baseline="30000" dirty="0" smtClean="0"/>
              <a:t>2</a:t>
            </a:r>
            <a:r>
              <a:rPr lang="en-US" sz="2400" dirty="0" smtClean="0"/>
              <a:t>) and is time optimal, this parallel implementation is cost optimal.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2C292A8-FACF-44EA-BD5E-1DBCF7871D5C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Graph used for Data Structure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10200"/>
            <a:ext cx="8229600" cy="71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smtClean="0"/>
              <a:t>Figure 6 in [Potter, Baker, et. al.]</a:t>
            </a:r>
          </a:p>
        </p:txBody>
      </p:sp>
      <p:grpSp>
        <p:nvGrpSpPr>
          <p:cNvPr id="53253" name="Group 4"/>
          <p:cNvGrpSpPr>
            <a:grpSpLocks/>
          </p:cNvGrpSpPr>
          <p:nvPr/>
        </p:nvGrpSpPr>
        <p:grpSpPr bwMode="auto">
          <a:xfrm>
            <a:off x="2590800" y="1981200"/>
            <a:ext cx="3352800" cy="3063875"/>
            <a:chOff x="960" y="1517"/>
            <a:chExt cx="2112" cy="1930"/>
          </a:xfrm>
        </p:grpSpPr>
        <p:sp>
          <p:nvSpPr>
            <p:cNvPr id="53254" name="Line 5"/>
            <p:cNvSpPr>
              <a:spLocks noChangeShapeType="1"/>
            </p:cNvSpPr>
            <p:nvPr/>
          </p:nvSpPr>
          <p:spPr bwMode="auto">
            <a:xfrm flipV="1">
              <a:off x="1152" y="1728"/>
              <a:ext cx="828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5" name="Line 6"/>
            <p:cNvSpPr>
              <a:spLocks noChangeShapeType="1"/>
            </p:cNvSpPr>
            <p:nvPr/>
          </p:nvSpPr>
          <p:spPr bwMode="auto">
            <a:xfrm rot="2937597" flipV="1">
              <a:off x="1856" y="1980"/>
              <a:ext cx="1129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6" name="Line 7"/>
            <p:cNvSpPr>
              <a:spLocks noChangeShapeType="1"/>
            </p:cNvSpPr>
            <p:nvPr/>
          </p:nvSpPr>
          <p:spPr bwMode="auto">
            <a:xfrm rot="2907193" flipV="1">
              <a:off x="1058" y="2689"/>
              <a:ext cx="110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7" name="Line 8"/>
            <p:cNvSpPr>
              <a:spLocks noChangeShapeType="1"/>
            </p:cNvSpPr>
            <p:nvPr/>
          </p:nvSpPr>
          <p:spPr bwMode="auto">
            <a:xfrm flipV="1">
              <a:off x="2052" y="2432"/>
              <a:ext cx="828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8" name="Line 9"/>
            <p:cNvSpPr>
              <a:spLocks noChangeShapeType="1"/>
            </p:cNvSpPr>
            <p:nvPr/>
          </p:nvSpPr>
          <p:spPr bwMode="auto">
            <a:xfrm>
              <a:off x="1152" y="243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9" name="Line 10"/>
            <p:cNvSpPr>
              <a:spLocks noChangeShapeType="1"/>
            </p:cNvSpPr>
            <p:nvPr/>
          </p:nvSpPr>
          <p:spPr bwMode="auto">
            <a:xfrm>
              <a:off x="1152" y="244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0" name="Line 11"/>
            <p:cNvSpPr>
              <a:spLocks noChangeShapeType="1"/>
            </p:cNvSpPr>
            <p:nvPr/>
          </p:nvSpPr>
          <p:spPr bwMode="auto">
            <a:xfrm>
              <a:off x="2880" y="243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1" name="Text Box 12"/>
            <p:cNvSpPr txBox="1">
              <a:spLocks noChangeArrowheads="1"/>
            </p:cNvSpPr>
            <p:nvPr/>
          </p:nvSpPr>
          <p:spPr bwMode="auto">
            <a:xfrm>
              <a:off x="1872" y="1536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53262" name="Text Box 13"/>
            <p:cNvSpPr txBox="1">
              <a:spLocks noChangeArrowheads="1"/>
            </p:cNvSpPr>
            <p:nvPr/>
          </p:nvSpPr>
          <p:spPr bwMode="auto">
            <a:xfrm>
              <a:off x="972" y="230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53263" name="Text Box 14"/>
            <p:cNvSpPr txBox="1">
              <a:spLocks noChangeArrowheads="1"/>
            </p:cNvSpPr>
            <p:nvPr/>
          </p:nvSpPr>
          <p:spPr bwMode="auto">
            <a:xfrm>
              <a:off x="2928" y="230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53264" name="Text Box 15"/>
            <p:cNvSpPr txBox="1">
              <a:spLocks noChangeArrowheads="1"/>
            </p:cNvSpPr>
            <p:nvPr/>
          </p:nvSpPr>
          <p:spPr bwMode="auto">
            <a:xfrm>
              <a:off x="1008" y="316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53265" name="Text Box 16"/>
            <p:cNvSpPr txBox="1">
              <a:spLocks noChangeArrowheads="1"/>
            </p:cNvSpPr>
            <p:nvPr/>
          </p:nvSpPr>
          <p:spPr bwMode="auto">
            <a:xfrm>
              <a:off x="1968" y="312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53266" name="Text Box 17"/>
            <p:cNvSpPr txBox="1">
              <a:spLocks noChangeArrowheads="1"/>
            </p:cNvSpPr>
            <p:nvPr/>
          </p:nvSpPr>
          <p:spPr bwMode="auto">
            <a:xfrm>
              <a:off x="2832" y="3216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53267" name="Text Box 18"/>
            <p:cNvSpPr txBox="1">
              <a:spLocks noChangeArrowheads="1"/>
            </p:cNvSpPr>
            <p:nvPr/>
          </p:nvSpPr>
          <p:spPr bwMode="auto">
            <a:xfrm>
              <a:off x="1472" y="1792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53268" name="Text Box 19"/>
            <p:cNvSpPr txBox="1">
              <a:spLocks noChangeArrowheads="1"/>
            </p:cNvSpPr>
            <p:nvPr/>
          </p:nvSpPr>
          <p:spPr bwMode="auto">
            <a:xfrm>
              <a:off x="2304" y="182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53269" name="Text Box 20"/>
            <p:cNvSpPr txBox="1">
              <a:spLocks noChangeArrowheads="1"/>
            </p:cNvSpPr>
            <p:nvPr/>
          </p:nvSpPr>
          <p:spPr bwMode="auto">
            <a:xfrm>
              <a:off x="288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53270" name="Text Box 21"/>
            <p:cNvSpPr txBox="1">
              <a:spLocks noChangeArrowheads="1"/>
            </p:cNvSpPr>
            <p:nvPr/>
          </p:nvSpPr>
          <p:spPr bwMode="auto">
            <a:xfrm>
              <a:off x="2352" y="2832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53271" name="Text Box 22"/>
            <p:cNvSpPr txBox="1">
              <a:spLocks noChangeArrowheads="1"/>
            </p:cNvSpPr>
            <p:nvPr/>
          </p:nvSpPr>
          <p:spPr bwMode="auto">
            <a:xfrm>
              <a:off x="1392" y="268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53272" name="Line 23"/>
            <p:cNvSpPr>
              <a:spLocks noChangeShapeType="1"/>
            </p:cNvSpPr>
            <p:nvPr/>
          </p:nvSpPr>
          <p:spPr bwMode="auto">
            <a:xfrm flipV="1">
              <a:off x="1152" y="3120"/>
              <a:ext cx="90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3" name="Text Box 24"/>
            <p:cNvSpPr txBox="1">
              <a:spLocks noChangeArrowheads="1"/>
            </p:cNvSpPr>
            <p:nvPr/>
          </p:nvSpPr>
          <p:spPr bwMode="auto">
            <a:xfrm>
              <a:off x="1440" y="316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53274" name="Text Box 25"/>
            <p:cNvSpPr txBox="1">
              <a:spLocks noChangeArrowheads="1"/>
            </p:cNvSpPr>
            <p:nvPr/>
          </p:nvSpPr>
          <p:spPr bwMode="auto">
            <a:xfrm>
              <a:off x="96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53275" name="Text Box 26"/>
            <p:cNvSpPr txBox="1">
              <a:spLocks noChangeArrowheads="1"/>
            </p:cNvSpPr>
            <p:nvPr/>
          </p:nvSpPr>
          <p:spPr bwMode="auto">
            <a:xfrm>
              <a:off x="1968" y="220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53276" name="Text Box 27"/>
            <p:cNvSpPr txBox="1">
              <a:spLocks noChangeArrowheads="1"/>
            </p:cNvSpPr>
            <p:nvPr/>
          </p:nvSpPr>
          <p:spPr bwMode="auto">
            <a:xfrm>
              <a:off x="1440" y="182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515DF15-4A54-4DD2-BBC9-61365D0CA05C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sz="2800" smtClean="0"/>
              <a:t>Data Structure for MST Algorithm</a:t>
            </a:r>
          </a:p>
        </p:txBody>
      </p:sp>
      <p:grpSp>
        <p:nvGrpSpPr>
          <p:cNvPr id="54276" name="Group 443"/>
          <p:cNvGrpSpPr>
            <a:grpSpLocks/>
          </p:cNvGrpSpPr>
          <p:nvPr/>
        </p:nvGrpSpPr>
        <p:grpSpPr bwMode="auto">
          <a:xfrm>
            <a:off x="152400" y="685800"/>
            <a:ext cx="8763000" cy="5486400"/>
            <a:chOff x="144" y="528"/>
            <a:chExt cx="5520" cy="3456"/>
          </a:xfrm>
        </p:grpSpPr>
        <p:sp>
          <p:nvSpPr>
            <p:cNvPr id="54277" name="Text Box 297"/>
            <p:cNvSpPr txBox="1">
              <a:spLocks noChangeArrowheads="1"/>
            </p:cNvSpPr>
            <p:nvPr/>
          </p:nvSpPr>
          <p:spPr bwMode="auto">
            <a:xfrm rot="-5400000">
              <a:off x="4968" y="931"/>
              <a:ext cx="10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current_best$</a:t>
              </a:r>
            </a:p>
          </p:txBody>
        </p:sp>
        <p:sp>
          <p:nvSpPr>
            <p:cNvPr id="54278" name="Text Box 298"/>
            <p:cNvSpPr txBox="1">
              <a:spLocks noChangeArrowheads="1"/>
            </p:cNvSpPr>
            <p:nvPr/>
          </p:nvSpPr>
          <p:spPr bwMode="auto">
            <a:xfrm rot="-5400000">
              <a:off x="4398" y="1003"/>
              <a:ext cx="8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candidate$</a:t>
              </a:r>
            </a:p>
          </p:txBody>
        </p:sp>
        <p:sp>
          <p:nvSpPr>
            <p:cNvPr id="54279" name="Text Box 299"/>
            <p:cNvSpPr txBox="1">
              <a:spLocks noChangeArrowheads="1"/>
            </p:cNvSpPr>
            <p:nvPr/>
          </p:nvSpPr>
          <p:spPr bwMode="auto">
            <a:xfrm>
              <a:off x="144" y="3520"/>
              <a:ext cx="4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/>
                <a:t>next-</a:t>
              </a:r>
            </a:p>
            <a:p>
              <a:pPr>
                <a:spcBef>
                  <a:spcPct val="0"/>
                </a:spcBef>
              </a:pPr>
              <a:r>
                <a:rPr lang="en-US" sz="2000"/>
                <a:t>node</a:t>
              </a:r>
            </a:p>
          </p:txBody>
        </p:sp>
        <p:sp>
          <p:nvSpPr>
            <p:cNvPr id="54280" name="Rectangle 300"/>
            <p:cNvSpPr>
              <a:spLocks noChangeArrowheads="1"/>
            </p:cNvSpPr>
            <p:nvPr/>
          </p:nvSpPr>
          <p:spPr bwMode="auto">
            <a:xfrm>
              <a:off x="686" y="3591"/>
              <a:ext cx="577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400"/>
                <a:t>  b</a:t>
              </a:r>
            </a:p>
          </p:txBody>
        </p:sp>
        <p:sp>
          <p:nvSpPr>
            <p:cNvPr id="54281" name="Rectangle 301"/>
            <p:cNvSpPr>
              <a:spLocks noChangeArrowheads="1"/>
            </p:cNvSpPr>
            <p:nvPr/>
          </p:nvSpPr>
          <p:spPr bwMode="auto">
            <a:xfrm>
              <a:off x="686" y="3179"/>
              <a:ext cx="577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  a</a:t>
              </a:r>
            </a:p>
          </p:txBody>
        </p:sp>
        <p:sp>
          <p:nvSpPr>
            <p:cNvPr id="54282" name="Rectangle 302"/>
            <p:cNvSpPr>
              <a:spLocks noChangeArrowheads="1"/>
            </p:cNvSpPr>
            <p:nvPr/>
          </p:nvSpPr>
          <p:spPr bwMode="auto">
            <a:xfrm>
              <a:off x="686" y="2741"/>
              <a:ext cx="739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/>
                <a:t>    </a:t>
              </a:r>
              <a:r>
                <a:rPr lang="en-US" sz="3200"/>
                <a:t>IS</a:t>
              </a:r>
            </a:p>
          </p:txBody>
        </p:sp>
        <p:sp>
          <p:nvSpPr>
            <p:cNvPr id="54283" name="Rectangle 304"/>
            <p:cNvSpPr>
              <a:spLocks noChangeArrowheads="1"/>
            </p:cNvSpPr>
            <p:nvPr/>
          </p:nvSpPr>
          <p:spPr bwMode="auto">
            <a:xfrm>
              <a:off x="5319" y="3591"/>
              <a:ext cx="34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54284" name="Rectangle 305"/>
            <p:cNvSpPr>
              <a:spLocks noChangeArrowheads="1"/>
            </p:cNvSpPr>
            <p:nvPr/>
          </p:nvSpPr>
          <p:spPr bwMode="auto">
            <a:xfrm>
              <a:off x="5029" y="3591"/>
              <a:ext cx="29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54285" name="Rectangle 306"/>
            <p:cNvSpPr>
              <a:spLocks noChangeArrowheads="1"/>
            </p:cNvSpPr>
            <p:nvPr/>
          </p:nvSpPr>
          <p:spPr bwMode="auto">
            <a:xfrm>
              <a:off x="4626" y="3591"/>
              <a:ext cx="403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wait</a:t>
              </a:r>
            </a:p>
          </p:txBody>
        </p:sp>
        <p:sp>
          <p:nvSpPr>
            <p:cNvPr id="54286" name="Rectangle 307"/>
            <p:cNvSpPr>
              <a:spLocks noChangeArrowheads="1"/>
            </p:cNvSpPr>
            <p:nvPr/>
          </p:nvSpPr>
          <p:spPr bwMode="auto">
            <a:xfrm>
              <a:off x="4346" y="3591"/>
              <a:ext cx="28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4287" name="Rectangle 308"/>
            <p:cNvSpPr>
              <a:spLocks noChangeArrowheads="1"/>
            </p:cNvSpPr>
            <p:nvPr/>
          </p:nvSpPr>
          <p:spPr bwMode="auto">
            <a:xfrm>
              <a:off x="4065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4288" name="Rectangle 309"/>
            <p:cNvSpPr>
              <a:spLocks noChangeArrowheads="1"/>
            </p:cNvSpPr>
            <p:nvPr/>
          </p:nvSpPr>
          <p:spPr bwMode="auto">
            <a:xfrm>
              <a:off x="3786" y="3591"/>
              <a:ext cx="279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4289" name="Rectangle 310"/>
            <p:cNvSpPr>
              <a:spLocks noChangeArrowheads="1"/>
            </p:cNvSpPr>
            <p:nvPr/>
          </p:nvSpPr>
          <p:spPr bwMode="auto">
            <a:xfrm>
              <a:off x="3505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/>
                <a:t>9</a:t>
              </a:r>
            </a:p>
          </p:txBody>
        </p:sp>
        <p:sp>
          <p:nvSpPr>
            <p:cNvPr id="54290" name="Rectangle 311"/>
            <p:cNvSpPr>
              <a:spLocks noChangeArrowheads="1"/>
            </p:cNvSpPr>
            <p:nvPr/>
          </p:nvSpPr>
          <p:spPr bwMode="auto">
            <a:xfrm>
              <a:off x="3150" y="3591"/>
              <a:ext cx="35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4291" name="Rectangle 312"/>
            <p:cNvSpPr>
              <a:spLocks noChangeArrowheads="1"/>
            </p:cNvSpPr>
            <p:nvPr/>
          </p:nvSpPr>
          <p:spPr bwMode="auto">
            <a:xfrm>
              <a:off x="2855" y="3591"/>
              <a:ext cx="29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4292" name="Rectangle 313"/>
            <p:cNvSpPr>
              <a:spLocks noChangeArrowheads="1"/>
            </p:cNvSpPr>
            <p:nvPr/>
          </p:nvSpPr>
          <p:spPr bwMode="auto">
            <a:xfrm>
              <a:off x="2559" y="3591"/>
              <a:ext cx="296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f</a:t>
              </a:r>
            </a:p>
          </p:txBody>
        </p:sp>
        <p:sp>
          <p:nvSpPr>
            <p:cNvPr id="54293" name="Rectangle 314"/>
            <p:cNvSpPr>
              <a:spLocks noChangeArrowheads="1"/>
            </p:cNvSpPr>
            <p:nvPr/>
          </p:nvSpPr>
          <p:spPr bwMode="auto">
            <a:xfrm>
              <a:off x="2103" y="3591"/>
              <a:ext cx="16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4294" name="Rectangle 315"/>
            <p:cNvSpPr>
              <a:spLocks noChangeArrowheads="1"/>
            </p:cNvSpPr>
            <p:nvPr/>
          </p:nvSpPr>
          <p:spPr bwMode="auto">
            <a:xfrm>
              <a:off x="1822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4295" name="Rectangle 316"/>
            <p:cNvSpPr>
              <a:spLocks noChangeArrowheads="1"/>
            </p:cNvSpPr>
            <p:nvPr/>
          </p:nvSpPr>
          <p:spPr bwMode="auto">
            <a:xfrm>
              <a:off x="5319" y="3179"/>
              <a:ext cx="34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54296" name="Rectangle 317"/>
            <p:cNvSpPr>
              <a:spLocks noChangeArrowheads="1"/>
            </p:cNvSpPr>
            <p:nvPr/>
          </p:nvSpPr>
          <p:spPr bwMode="auto">
            <a:xfrm>
              <a:off x="5029" y="3179"/>
              <a:ext cx="29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b</a:t>
              </a:r>
            </a:p>
          </p:txBody>
        </p:sp>
        <p:sp>
          <p:nvSpPr>
            <p:cNvPr id="54297" name="Rectangle 318"/>
            <p:cNvSpPr>
              <a:spLocks noChangeArrowheads="1"/>
            </p:cNvSpPr>
            <p:nvPr/>
          </p:nvSpPr>
          <p:spPr bwMode="auto">
            <a:xfrm>
              <a:off x="4626" y="3179"/>
              <a:ext cx="403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yes</a:t>
              </a:r>
            </a:p>
          </p:txBody>
        </p:sp>
        <p:sp>
          <p:nvSpPr>
            <p:cNvPr id="54298" name="Rectangle 319"/>
            <p:cNvSpPr>
              <a:spLocks noChangeArrowheads="1"/>
            </p:cNvSpPr>
            <p:nvPr/>
          </p:nvSpPr>
          <p:spPr bwMode="auto">
            <a:xfrm>
              <a:off x="4346" y="3179"/>
              <a:ext cx="28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4299" name="Rectangle 320"/>
            <p:cNvSpPr>
              <a:spLocks noChangeArrowheads="1"/>
            </p:cNvSpPr>
            <p:nvPr/>
          </p:nvSpPr>
          <p:spPr bwMode="auto">
            <a:xfrm>
              <a:off x="4065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4300" name="Rectangle 321"/>
            <p:cNvSpPr>
              <a:spLocks noChangeArrowheads="1"/>
            </p:cNvSpPr>
            <p:nvPr/>
          </p:nvSpPr>
          <p:spPr bwMode="auto">
            <a:xfrm>
              <a:off x="3786" y="3179"/>
              <a:ext cx="279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54301" name="Rectangle 322"/>
            <p:cNvSpPr>
              <a:spLocks noChangeArrowheads="1"/>
            </p:cNvSpPr>
            <p:nvPr/>
          </p:nvSpPr>
          <p:spPr bwMode="auto">
            <a:xfrm>
              <a:off x="3505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/>
                <a:t>6</a:t>
              </a:r>
            </a:p>
          </p:txBody>
        </p:sp>
        <p:sp>
          <p:nvSpPr>
            <p:cNvPr id="54302" name="Rectangle 323"/>
            <p:cNvSpPr>
              <a:spLocks noChangeArrowheads="1"/>
            </p:cNvSpPr>
            <p:nvPr/>
          </p:nvSpPr>
          <p:spPr bwMode="auto">
            <a:xfrm>
              <a:off x="3150" y="3179"/>
              <a:ext cx="35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54303" name="Rectangle 324"/>
            <p:cNvSpPr>
              <a:spLocks noChangeArrowheads="1"/>
            </p:cNvSpPr>
            <p:nvPr/>
          </p:nvSpPr>
          <p:spPr bwMode="auto">
            <a:xfrm>
              <a:off x="2855" y="3179"/>
              <a:ext cx="29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4304" name="Rectangle 325"/>
            <p:cNvSpPr>
              <a:spLocks noChangeArrowheads="1"/>
            </p:cNvSpPr>
            <p:nvPr/>
          </p:nvSpPr>
          <p:spPr bwMode="auto">
            <a:xfrm>
              <a:off x="2559" y="3179"/>
              <a:ext cx="296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e</a:t>
              </a:r>
            </a:p>
          </p:txBody>
        </p:sp>
        <p:sp>
          <p:nvSpPr>
            <p:cNvPr id="54305" name="Rectangle 326"/>
            <p:cNvSpPr>
              <a:spLocks noChangeArrowheads="1"/>
            </p:cNvSpPr>
            <p:nvPr/>
          </p:nvSpPr>
          <p:spPr bwMode="auto">
            <a:xfrm>
              <a:off x="2103" y="3179"/>
              <a:ext cx="16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4306" name="Rectangle 327"/>
            <p:cNvSpPr>
              <a:spLocks noChangeArrowheads="1"/>
            </p:cNvSpPr>
            <p:nvPr/>
          </p:nvSpPr>
          <p:spPr bwMode="auto">
            <a:xfrm>
              <a:off x="1822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4307" name="Rectangle 328"/>
            <p:cNvSpPr>
              <a:spLocks noChangeArrowheads="1"/>
            </p:cNvSpPr>
            <p:nvPr/>
          </p:nvSpPr>
          <p:spPr bwMode="auto">
            <a:xfrm>
              <a:off x="1263" y="3179"/>
              <a:ext cx="162" cy="8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4308" name="Rectangle 329"/>
            <p:cNvSpPr>
              <a:spLocks noChangeArrowheads="1"/>
            </p:cNvSpPr>
            <p:nvPr/>
          </p:nvSpPr>
          <p:spPr bwMode="auto">
            <a:xfrm>
              <a:off x="5319" y="2741"/>
              <a:ext cx="34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4</a:t>
              </a:r>
            </a:p>
          </p:txBody>
        </p:sp>
        <p:sp>
          <p:nvSpPr>
            <p:cNvPr id="54309" name="Rectangle 330"/>
            <p:cNvSpPr>
              <a:spLocks noChangeArrowheads="1"/>
            </p:cNvSpPr>
            <p:nvPr/>
          </p:nvSpPr>
          <p:spPr bwMode="auto">
            <a:xfrm>
              <a:off x="5029" y="2741"/>
              <a:ext cx="29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b</a:t>
              </a:r>
            </a:p>
          </p:txBody>
        </p:sp>
        <p:sp>
          <p:nvSpPr>
            <p:cNvPr id="54310" name="Rectangle 331"/>
            <p:cNvSpPr>
              <a:spLocks noChangeArrowheads="1"/>
            </p:cNvSpPr>
            <p:nvPr/>
          </p:nvSpPr>
          <p:spPr bwMode="auto">
            <a:xfrm>
              <a:off x="4626" y="2741"/>
              <a:ext cx="403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yes</a:t>
              </a:r>
            </a:p>
          </p:txBody>
        </p:sp>
        <p:sp>
          <p:nvSpPr>
            <p:cNvPr id="54311" name="Rectangle 332"/>
            <p:cNvSpPr>
              <a:spLocks noChangeArrowheads="1"/>
            </p:cNvSpPr>
            <p:nvPr/>
          </p:nvSpPr>
          <p:spPr bwMode="auto">
            <a:xfrm>
              <a:off x="4346" y="2741"/>
              <a:ext cx="28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4312" name="Rectangle 333"/>
            <p:cNvSpPr>
              <a:spLocks noChangeArrowheads="1"/>
            </p:cNvSpPr>
            <p:nvPr/>
          </p:nvSpPr>
          <p:spPr bwMode="auto">
            <a:xfrm>
              <a:off x="4065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54313" name="Rectangle 334"/>
            <p:cNvSpPr>
              <a:spLocks noChangeArrowheads="1"/>
            </p:cNvSpPr>
            <p:nvPr/>
          </p:nvSpPr>
          <p:spPr bwMode="auto">
            <a:xfrm>
              <a:off x="3786" y="2741"/>
              <a:ext cx="279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4314" name="Rectangle 335"/>
            <p:cNvSpPr>
              <a:spLocks noChangeArrowheads="1"/>
            </p:cNvSpPr>
            <p:nvPr/>
          </p:nvSpPr>
          <p:spPr bwMode="auto">
            <a:xfrm>
              <a:off x="3505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4315" name="Rectangle 336"/>
            <p:cNvSpPr>
              <a:spLocks noChangeArrowheads="1"/>
            </p:cNvSpPr>
            <p:nvPr/>
          </p:nvSpPr>
          <p:spPr bwMode="auto">
            <a:xfrm>
              <a:off x="3150" y="2741"/>
              <a:ext cx="35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4</a:t>
              </a:r>
            </a:p>
          </p:txBody>
        </p:sp>
        <p:sp>
          <p:nvSpPr>
            <p:cNvPr id="54316" name="Rectangle 337"/>
            <p:cNvSpPr>
              <a:spLocks noChangeArrowheads="1"/>
            </p:cNvSpPr>
            <p:nvPr/>
          </p:nvSpPr>
          <p:spPr bwMode="auto">
            <a:xfrm>
              <a:off x="2855" y="2741"/>
              <a:ext cx="29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4317" name="Rectangle 338"/>
            <p:cNvSpPr>
              <a:spLocks noChangeArrowheads="1"/>
            </p:cNvSpPr>
            <p:nvPr/>
          </p:nvSpPr>
          <p:spPr bwMode="auto">
            <a:xfrm>
              <a:off x="2559" y="2741"/>
              <a:ext cx="296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d</a:t>
              </a:r>
            </a:p>
          </p:txBody>
        </p:sp>
        <p:sp>
          <p:nvSpPr>
            <p:cNvPr id="54318" name="Rectangle 339"/>
            <p:cNvSpPr>
              <a:spLocks noChangeArrowheads="1"/>
            </p:cNvSpPr>
            <p:nvPr/>
          </p:nvSpPr>
          <p:spPr bwMode="auto">
            <a:xfrm>
              <a:off x="2103" y="2741"/>
              <a:ext cx="16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4319" name="Rectangle 340"/>
            <p:cNvSpPr>
              <a:spLocks noChangeArrowheads="1"/>
            </p:cNvSpPr>
            <p:nvPr/>
          </p:nvSpPr>
          <p:spPr bwMode="auto">
            <a:xfrm>
              <a:off x="1822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4320" name="Rectangle 341"/>
            <p:cNvSpPr>
              <a:spLocks noChangeArrowheads="1"/>
            </p:cNvSpPr>
            <p:nvPr/>
          </p:nvSpPr>
          <p:spPr bwMode="auto">
            <a:xfrm>
              <a:off x="5319" y="2372"/>
              <a:ext cx="34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7</a:t>
              </a:r>
            </a:p>
          </p:txBody>
        </p:sp>
        <p:sp>
          <p:nvSpPr>
            <p:cNvPr id="54321" name="Rectangle 342"/>
            <p:cNvSpPr>
              <a:spLocks noChangeArrowheads="1"/>
            </p:cNvSpPr>
            <p:nvPr/>
          </p:nvSpPr>
          <p:spPr bwMode="auto">
            <a:xfrm>
              <a:off x="5029" y="2372"/>
              <a:ext cx="29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b</a:t>
              </a:r>
            </a:p>
          </p:txBody>
        </p:sp>
        <p:sp>
          <p:nvSpPr>
            <p:cNvPr id="54322" name="Rectangle 343"/>
            <p:cNvSpPr>
              <a:spLocks noChangeArrowheads="1"/>
            </p:cNvSpPr>
            <p:nvPr/>
          </p:nvSpPr>
          <p:spPr bwMode="auto">
            <a:xfrm>
              <a:off x="4626" y="2372"/>
              <a:ext cx="403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yes</a:t>
              </a:r>
            </a:p>
          </p:txBody>
        </p:sp>
        <p:sp>
          <p:nvSpPr>
            <p:cNvPr id="54323" name="Rectangle 344"/>
            <p:cNvSpPr>
              <a:spLocks noChangeArrowheads="1"/>
            </p:cNvSpPr>
            <p:nvPr/>
          </p:nvSpPr>
          <p:spPr bwMode="auto">
            <a:xfrm>
              <a:off x="4346" y="2372"/>
              <a:ext cx="28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9</a:t>
              </a:r>
            </a:p>
          </p:txBody>
        </p:sp>
        <p:sp>
          <p:nvSpPr>
            <p:cNvPr id="54324" name="Rectangle 345"/>
            <p:cNvSpPr>
              <a:spLocks noChangeArrowheads="1"/>
            </p:cNvSpPr>
            <p:nvPr/>
          </p:nvSpPr>
          <p:spPr bwMode="auto">
            <a:xfrm>
              <a:off x="4065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6</a:t>
              </a:r>
            </a:p>
          </p:txBody>
        </p:sp>
        <p:sp>
          <p:nvSpPr>
            <p:cNvPr id="54325" name="Rectangle 346"/>
            <p:cNvSpPr>
              <a:spLocks noChangeArrowheads="1"/>
            </p:cNvSpPr>
            <p:nvPr/>
          </p:nvSpPr>
          <p:spPr bwMode="auto">
            <a:xfrm>
              <a:off x="3786" y="2372"/>
              <a:ext cx="279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4326" name="Rectangle 347"/>
            <p:cNvSpPr>
              <a:spLocks noChangeArrowheads="1"/>
            </p:cNvSpPr>
            <p:nvPr/>
          </p:nvSpPr>
          <p:spPr bwMode="auto">
            <a:xfrm>
              <a:off x="3505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4327" name="Rectangle 348"/>
            <p:cNvSpPr>
              <a:spLocks noChangeArrowheads="1"/>
            </p:cNvSpPr>
            <p:nvPr/>
          </p:nvSpPr>
          <p:spPr bwMode="auto">
            <a:xfrm>
              <a:off x="3150" y="2372"/>
              <a:ext cx="35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7</a:t>
              </a:r>
            </a:p>
          </p:txBody>
        </p:sp>
        <p:sp>
          <p:nvSpPr>
            <p:cNvPr id="54328" name="Rectangle 349"/>
            <p:cNvSpPr>
              <a:spLocks noChangeArrowheads="1"/>
            </p:cNvSpPr>
            <p:nvPr/>
          </p:nvSpPr>
          <p:spPr bwMode="auto">
            <a:xfrm>
              <a:off x="2855" y="2372"/>
              <a:ext cx="29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8 </a:t>
              </a:r>
            </a:p>
          </p:txBody>
        </p:sp>
        <p:sp>
          <p:nvSpPr>
            <p:cNvPr id="54329" name="Rectangle 350"/>
            <p:cNvSpPr>
              <a:spLocks noChangeArrowheads="1"/>
            </p:cNvSpPr>
            <p:nvPr/>
          </p:nvSpPr>
          <p:spPr bwMode="auto">
            <a:xfrm>
              <a:off x="2559" y="2372"/>
              <a:ext cx="296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c</a:t>
              </a:r>
            </a:p>
          </p:txBody>
        </p:sp>
        <p:sp>
          <p:nvSpPr>
            <p:cNvPr id="54330" name="Rectangle 351"/>
            <p:cNvSpPr>
              <a:spLocks noChangeArrowheads="1"/>
            </p:cNvSpPr>
            <p:nvPr/>
          </p:nvSpPr>
          <p:spPr bwMode="auto">
            <a:xfrm>
              <a:off x="2103" y="2372"/>
              <a:ext cx="16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4331" name="Rectangle 352"/>
            <p:cNvSpPr>
              <a:spLocks noChangeArrowheads="1"/>
            </p:cNvSpPr>
            <p:nvPr/>
          </p:nvSpPr>
          <p:spPr bwMode="auto">
            <a:xfrm>
              <a:off x="1822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4332" name="Rectangle 353"/>
            <p:cNvSpPr>
              <a:spLocks noChangeArrowheads="1"/>
            </p:cNvSpPr>
            <p:nvPr/>
          </p:nvSpPr>
          <p:spPr bwMode="auto">
            <a:xfrm>
              <a:off x="5319" y="1977"/>
              <a:ext cx="34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54333" name="Rectangle 354"/>
            <p:cNvSpPr>
              <a:spLocks noChangeArrowheads="1"/>
            </p:cNvSpPr>
            <p:nvPr/>
          </p:nvSpPr>
          <p:spPr bwMode="auto">
            <a:xfrm>
              <a:off x="5029" y="1977"/>
              <a:ext cx="29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a</a:t>
              </a:r>
            </a:p>
          </p:txBody>
        </p:sp>
        <p:sp>
          <p:nvSpPr>
            <p:cNvPr id="54334" name="Rectangle 355"/>
            <p:cNvSpPr>
              <a:spLocks noChangeArrowheads="1"/>
            </p:cNvSpPr>
            <p:nvPr/>
          </p:nvSpPr>
          <p:spPr bwMode="auto">
            <a:xfrm>
              <a:off x="4626" y="1977"/>
              <a:ext cx="403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no</a:t>
              </a:r>
            </a:p>
          </p:txBody>
        </p:sp>
        <p:sp>
          <p:nvSpPr>
            <p:cNvPr id="54335" name="Rectangle 356"/>
            <p:cNvSpPr>
              <a:spLocks noChangeArrowheads="1"/>
            </p:cNvSpPr>
            <p:nvPr/>
          </p:nvSpPr>
          <p:spPr bwMode="auto">
            <a:xfrm>
              <a:off x="4346" y="1977"/>
              <a:ext cx="28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4336" name="Rectangle 357"/>
            <p:cNvSpPr>
              <a:spLocks noChangeArrowheads="1"/>
            </p:cNvSpPr>
            <p:nvPr/>
          </p:nvSpPr>
          <p:spPr bwMode="auto">
            <a:xfrm>
              <a:off x="4065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54337" name="Rectangle 358"/>
            <p:cNvSpPr>
              <a:spLocks noChangeArrowheads="1"/>
            </p:cNvSpPr>
            <p:nvPr/>
          </p:nvSpPr>
          <p:spPr bwMode="auto">
            <a:xfrm>
              <a:off x="3786" y="1977"/>
              <a:ext cx="279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4</a:t>
              </a:r>
            </a:p>
          </p:txBody>
        </p:sp>
        <p:sp>
          <p:nvSpPr>
            <p:cNvPr id="54338" name="Rectangle 359"/>
            <p:cNvSpPr>
              <a:spLocks noChangeArrowheads="1"/>
            </p:cNvSpPr>
            <p:nvPr/>
          </p:nvSpPr>
          <p:spPr bwMode="auto">
            <a:xfrm>
              <a:off x="3505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/>
                <a:t>7</a:t>
              </a:r>
            </a:p>
          </p:txBody>
        </p:sp>
        <p:sp>
          <p:nvSpPr>
            <p:cNvPr id="54339" name="Rectangle 360"/>
            <p:cNvSpPr>
              <a:spLocks noChangeArrowheads="1"/>
            </p:cNvSpPr>
            <p:nvPr/>
          </p:nvSpPr>
          <p:spPr bwMode="auto">
            <a:xfrm>
              <a:off x="3150" y="1977"/>
              <a:ext cx="35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4340" name="Rectangle 361"/>
            <p:cNvSpPr>
              <a:spLocks noChangeArrowheads="1"/>
            </p:cNvSpPr>
            <p:nvPr/>
          </p:nvSpPr>
          <p:spPr bwMode="auto">
            <a:xfrm>
              <a:off x="2855" y="1977"/>
              <a:ext cx="29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54341" name="Rectangle 362"/>
            <p:cNvSpPr>
              <a:spLocks noChangeArrowheads="1"/>
            </p:cNvSpPr>
            <p:nvPr/>
          </p:nvSpPr>
          <p:spPr bwMode="auto">
            <a:xfrm>
              <a:off x="2559" y="1977"/>
              <a:ext cx="296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b</a:t>
              </a:r>
            </a:p>
          </p:txBody>
        </p:sp>
        <p:sp>
          <p:nvSpPr>
            <p:cNvPr id="54342" name="Rectangle 363"/>
            <p:cNvSpPr>
              <a:spLocks noChangeArrowheads="1"/>
            </p:cNvSpPr>
            <p:nvPr/>
          </p:nvSpPr>
          <p:spPr bwMode="auto">
            <a:xfrm>
              <a:off x="2103" y="1977"/>
              <a:ext cx="16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4343" name="Rectangle 364"/>
            <p:cNvSpPr>
              <a:spLocks noChangeArrowheads="1"/>
            </p:cNvSpPr>
            <p:nvPr/>
          </p:nvSpPr>
          <p:spPr bwMode="auto">
            <a:xfrm>
              <a:off x="1822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4344" name="Rectangle 365"/>
            <p:cNvSpPr>
              <a:spLocks noChangeArrowheads="1"/>
            </p:cNvSpPr>
            <p:nvPr/>
          </p:nvSpPr>
          <p:spPr bwMode="auto">
            <a:xfrm>
              <a:off x="5319" y="1592"/>
              <a:ext cx="34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54345" name="Rectangle 366"/>
            <p:cNvSpPr>
              <a:spLocks noChangeArrowheads="1"/>
            </p:cNvSpPr>
            <p:nvPr/>
          </p:nvSpPr>
          <p:spPr bwMode="auto">
            <a:xfrm>
              <a:off x="5029" y="1592"/>
              <a:ext cx="29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54346" name="Rectangle 367"/>
            <p:cNvSpPr>
              <a:spLocks noChangeArrowheads="1"/>
            </p:cNvSpPr>
            <p:nvPr/>
          </p:nvSpPr>
          <p:spPr bwMode="auto">
            <a:xfrm>
              <a:off x="4608" y="1584"/>
              <a:ext cx="403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no</a:t>
              </a:r>
            </a:p>
          </p:txBody>
        </p:sp>
        <p:sp>
          <p:nvSpPr>
            <p:cNvPr id="54347" name="Rectangle 368"/>
            <p:cNvSpPr>
              <a:spLocks noChangeArrowheads="1"/>
            </p:cNvSpPr>
            <p:nvPr/>
          </p:nvSpPr>
          <p:spPr bwMode="auto">
            <a:xfrm>
              <a:off x="4346" y="1592"/>
              <a:ext cx="28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4348" name="Rectangle 369"/>
            <p:cNvSpPr>
              <a:spLocks noChangeArrowheads="1"/>
            </p:cNvSpPr>
            <p:nvPr/>
          </p:nvSpPr>
          <p:spPr bwMode="auto">
            <a:xfrm>
              <a:off x="4065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4349" name="Rectangle 370"/>
            <p:cNvSpPr>
              <a:spLocks noChangeArrowheads="1"/>
            </p:cNvSpPr>
            <p:nvPr/>
          </p:nvSpPr>
          <p:spPr bwMode="auto">
            <a:xfrm>
              <a:off x="3786" y="1592"/>
              <a:ext cx="279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4350" name="Rectangle 371"/>
            <p:cNvSpPr>
              <a:spLocks noChangeArrowheads="1"/>
            </p:cNvSpPr>
            <p:nvPr/>
          </p:nvSpPr>
          <p:spPr bwMode="auto">
            <a:xfrm>
              <a:off x="3505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/>
                <a:t>8</a:t>
              </a:r>
            </a:p>
          </p:txBody>
        </p:sp>
        <p:sp>
          <p:nvSpPr>
            <p:cNvPr id="54351" name="Rectangle 372"/>
            <p:cNvSpPr>
              <a:spLocks noChangeArrowheads="1"/>
            </p:cNvSpPr>
            <p:nvPr/>
          </p:nvSpPr>
          <p:spPr bwMode="auto">
            <a:xfrm>
              <a:off x="3150" y="1592"/>
              <a:ext cx="35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54352" name="Rectangle 373"/>
            <p:cNvSpPr>
              <a:spLocks noChangeArrowheads="1"/>
            </p:cNvSpPr>
            <p:nvPr/>
          </p:nvSpPr>
          <p:spPr bwMode="auto">
            <a:xfrm>
              <a:off x="2855" y="1592"/>
              <a:ext cx="29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4353" name="Rectangle 374"/>
            <p:cNvSpPr>
              <a:spLocks noChangeArrowheads="1"/>
            </p:cNvSpPr>
            <p:nvPr/>
          </p:nvSpPr>
          <p:spPr bwMode="auto">
            <a:xfrm>
              <a:off x="2559" y="1592"/>
              <a:ext cx="296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a</a:t>
              </a:r>
            </a:p>
          </p:txBody>
        </p:sp>
        <p:sp>
          <p:nvSpPr>
            <p:cNvPr id="54354" name="Rectangle 375"/>
            <p:cNvSpPr>
              <a:spLocks noChangeArrowheads="1"/>
            </p:cNvSpPr>
            <p:nvPr/>
          </p:nvSpPr>
          <p:spPr bwMode="auto">
            <a:xfrm>
              <a:off x="2263" y="1592"/>
              <a:ext cx="296" cy="2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4355" name="Rectangle 376"/>
            <p:cNvSpPr>
              <a:spLocks noChangeArrowheads="1"/>
            </p:cNvSpPr>
            <p:nvPr/>
          </p:nvSpPr>
          <p:spPr bwMode="auto">
            <a:xfrm>
              <a:off x="2103" y="1592"/>
              <a:ext cx="16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4356" name="Rectangle 377"/>
            <p:cNvSpPr>
              <a:spLocks noChangeArrowheads="1"/>
            </p:cNvSpPr>
            <p:nvPr/>
          </p:nvSpPr>
          <p:spPr bwMode="auto">
            <a:xfrm>
              <a:off x="1822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4357" name="Rectangle 378"/>
            <p:cNvSpPr>
              <a:spLocks noChangeArrowheads="1"/>
            </p:cNvSpPr>
            <p:nvPr/>
          </p:nvSpPr>
          <p:spPr bwMode="auto">
            <a:xfrm>
              <a:off x="1425" y="1592"/>
              <a:ext cx="397" cy="2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4358" name="Line 379"/>
            <p:cNvSpPr>
              <a:spLocks noChangeShapeType="1"/>
            </p:cNvSpPr>
            <p:nvPr/>
          </p:nvSpPr>
          <p:spPr bwMode="auto">
            <a:xfrm>
              <a:off x="686" y="2741"/>
              <a:ext cx="7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9" name="Line 380"/>
            <p:cNvSpPr>
              <a:spLocks noChangeShapeType="1"/>
            </p:cNvSpPr>
            <p:nvPr/>
          </p:nvSpPr>
          <p:spPr bwMode="auto">
            <a:xfrm>
              <a:off x="686" y="3179"/>
              <a:ext cx="7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0" name="Line 381"/>
            <p:cNvSpPr>
              <a:spLocks noChangeShapeType="1"/>
            </p:cNvSpPr>
            <p:nvPr/>
          </p:nvSpPr>
          <p:spPr bwMode="auto">
            <a:xfrm>
              <a:off x="686" y="3591"/>
              <a:ext cx="5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1" name="Line 382"/>
            <p:cNvSpPr>
              <a:spLocks noChangeShapeType="1"/>
            </p:cNvSpPr>
            <p:nvPr/>
          </p:nvSpPr>
          <p:spPr bwMode="auto">
            <a:xfrm>
              <a:off x="686" y="3984"/>
              <a:ext cx="5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2" name="Line 383"/>
            <p:cNvSpPr>
              <a:spLocks noChangeShapeType="1"/>
            </p:cNvSpPr>
            <p:nvPr/>
          </p:nvSpPr>
          <p:spPr bwMode="auto">
            <a:xfrm>
              <a:off x="1822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3" name="Line 384"/>
            <p:cNvSpPr>
              <a:spLocks noChangeShapeType="1"/>
            </p:cNvSpPr>
            <p:nvPr/>
          </p:nvSpPr>
          <p:spPr bwMode="auto">
            <a:xfrm>
              <a:off x="2103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4" name="Line 385"/>
            <p:cNvSpPr>
              <a:spLocks noChangeShapeType="1"/>
            </p:cNvSpPr>
            <p:nvPr/>
          </p:nvSpPr>
          <p:spPr bwMode="auto">
            <a:xfrm>
              <a:off x="2263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5" name="Line 386"/>
            <p:cNvSpPr>
              <a:spLocks noChangeShapeType="1"/>
            </p:cNvSpPr>
            <p:nvPr/>
          </p:nvSpPr>
          <p:spPr bwMode="auto">
            <a:xfrm>
              <a:off x="255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6" name="Line 387"/>
            <p:cNvSpPr>
              <a:spLocks noChangeShapeType="1"/>
            </p:cNvSpPr>
            <p:nvPr/>
          </p:nvSpPr>
          <p:spPr bwMode="auto">
            <a:xfrm>
              <a:off x="2855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7" name="Line 388"/>
            <p:cNvSpPr>
              <a:spLocks noChangeShapeType="1"/>
            </p:cNvSpPr>
            <p:nvPr/>
          </p:nvSpPr>
          <p:spPr bwMode="auto">
            <a:xfrm>
              <a:off x="3150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8" name="Line 389"/>
            <p:cNvSpPr>
              <a:spLocks noChangeShapeType="1"/>
            </p:cNvSpPr>
            <p:nvPr/>
          </p:nvSpPr>
          <p:spPr bwMode="auto">
            <a:xfrm>
              <a:off x="3505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9" name="Line 390"/>
            <p:cNvSpPr>
              <a:spLocks noChangeShapeType="1"/>
            </p:cNvSpPr>
            <p:nvPr/>
          </p:nvSpPr>
          <p:spPr bwMode="auto">
            <a:xfrm>
              <a:off x="378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0" name="Line 391"/>
            <p:cNvSpPr>
              <a:spLocks noChangeShapeType="1"/>
            </p:cNvSpPr>
            <p:nvPr/>
          </p:nvSpPr>
          <p:spPr bwMode="auto">
            <a:xfrm>
              <a:off x="4065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1" name="Line 392"/>
            <p:cNvSpPr>
              <a:spLocks noChangeShapeType="1"/>
            </p:cNvSpPr>
            <p:nvPr/>
          </p:nvSpPr>
          <p:spPr bwMode="auto">
            <a:xfrm>
              <a:off x="434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2" name="Line 393"/>
            <p:cNvSpPr>
              <a:spLocks noChangeShapeType="1"/>
            </p:cNvSpPr>
            <p:nvPr/>
          </p:nvSpPr>
          <p:spPr bwMode="auto">
            <a:xfrm>
              <a:off x="462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3" name="Line 394"/>
            <p:cNvSpPr>
              <a:spLocks noChangeShapeType="1"/>
            </p:cNvSpPr>
            <p:nvPr/>
          </p:nvSpPr>
          <p:spPr bwMode="auto">
            <a:xfrm>
              <a:off x="502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4" name="Line 395"/>
            <p:cNvSpPr>
              <a:spLocks noChangeShapeType="1"/>
            </p:cNvSpPr>
            <p:nvPr/>
          </p:nvSpPr>
          <p:spPr bwMode="auto">
            <a:xfrm>
              <a:off x="531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5" name="Line 396"/>
            <p:cNvSpPr>
              <a:spLocks noChangeShapeType="1"/>
            </p:cNvSpPr>
            <p:nvPr/>
          </p:nvSpPr>
          <p:spPr bwMode="auto">
            <a:xfrm>
              <a:off x="5664" y="1592"/>
              <a:ext cx="0" cy="23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6" name="Line 397"/>
            <p:cNvSpPr>
              <a:spLocks noChangeShapeType="1"/>
            </p:cNvSpPr>
            <p:nvPr/>
          </p:nvSpPr>
          <p:spPr bwMode="auto">
            <a:xfrm>
              <a:off x="2559" y="1592"/>
              <a:ext cx="31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7" name="Line 398"/>
            <p:cNvSpPr>
              <a:spLocks noChangeShapeType="1"/>
            </p:cNvSpPr>
            <p:nvPr/>
          </p:nvSpPr>
          <p:spPr bwMode="auto">
            <a:xfrm>
              <a:off x="2559" y="1977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8" name="Line 399"/>
            <p:cNvSpPr>
              <a:spLocks noChangeShapeType="1"/>
            </p:cNvSpPr>
            <p:nvPr/>
          </p:nvSpPr>
          <p:spPr bwMode="auto">
            <a:xfrm>
              <a:off x="2559" y="2372"/>
              <a:ext cx="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9" name="Line 400"/>
            <p:cNvSpPr>
              <a:spLocks noChangeShapeType="1"/>
            </p:cNvSpPr>
            <p:nvPr/>
          </p:nvSpPr>
          <p:spPr bwMode="auto">
            <a:xfrm>
              <a:off x="2559" y="2741"/>
              <a:ext cx="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80" name="Line 401"/>
            <p:cNvSpPr>
              <a:spLocks noChangeShapeType="1"/>
            </p:cNvSpPr>
            <p:nvPr/>
          </p:nvSpPr>
          <p:spPr bwMode="auto">
            <a:xfrm>
              <a:off x="2559" y="3179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81" name="Line 402"/>
            <p:cNvSpPr>
              <a:spLocks noChangeShapeType="1"/>
            </p:cNvSpPr>
            <p:nvPr/>
          </p:nvSpPr>
          <p:spPr bwMode="auto">
            <a:xfrm>
              <a:off x="2559" y="3591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82" name="Line 403"/>
            <p:cNvSpPr>
              <a:spLocks noChangeShapeType="1"/>
            </p:cNvSpPr>
            <p:nvPr/>
          </p:nvSpPr>
          <p:spPr bwMode="auto">
            <a:xfrm>
              <a:off x="2559" y="3984"/>
              <a:ext cx="31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83" name="Line 404"/>
            <p:cNvSpPr>
              <a:spLocks noChangeShapeType="1"/>
            </p:cNvSpPr>
            <p:nvPr/>
          </p:nvSpPr>
          <p:spPr bwMode="auto">
            <a:xfrm>
              <a:off x="1822" y="1592"/>
              <a:ext cx="4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84" name="Line 405"/>
            <p:cNvSpPr>
              <a:spLocks noChangeShapeType="1"/>
            </p:cNvSpPr>
            <p:nvPr/>
          </p:nvSpPr>
          <p:spPr bwMode="auto">
            <a:xfrm>
              <a:off x="1822" y="1977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85" name="Line 406"/>
            <p:cNvSpPr>
              <a:spLocks noChangeShapeType="1"/>
            </p:cNvSpPr>
            <p:nvPr/>
          </p:nvSpPr>
          <p:spPr bwMode="auto">
            <a:xfrm>
              <a:off x="1822" y="2372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86" name="Line 407"/>
            <p:cNvSpPr>
              <a:spLocks noChangeShapeType="1"/>
            </p:cNvSpPr>
            <p:nvPr/>
          </p:nvSpPr>
          <p:spPr bwMode="auto">
            <a:xfrm>
              <a:off x="1822" y="2741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87" name="Line 408"/>
            <p:cNvSpPr>
              <a:spLocks noChangeShapeType="1"/>
            </p:cNvSpPr>
            <p:nvPr/>
          </p:nvSpPr>
          <p:spPr bwMode="auto">
            <a:xfrm>
              <a:off x="1822" y="3179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88" name="Line 409"/>
            <p:cNvSpPr>
              <a:spLocks noChangeShapeType="1"/>
            </p:cNvSpPr>
            <p:nvPr/>
          </p:nvSpPr>
          <p:spPr bwMode="auto">
            <a:xfrm>
              <a:off x="1822" y="3591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89" name="Line 410"/>
            <p:cNvSpPr>
              <a:spLocks noChangeShapeType="1"/>
            </p:cNvSpPr>
            <p:nvPr/>
          </p:nvSpPr>
          <p:spPr bwMode="auto">
            <a:xfrm>
              <a:off x="1822" y="3984"/>
              <a:ext cx="4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0" name="Line 411"/>
            <p:cNvSpPr>
              <a:spLocks noChangeShapeType="1"/>
            </p:cNvSpPr>
            <p:nvPr/>
          </p:nvSpPr>
          <p:spPr bwMode="auto">
            <a:xfrm>
              <a:off x="1263" y="3179"/>
              <a:ext cx="0" cy="8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1" name="Line 412"/>
            <p:cNvSpPr>
              <a:spLocks noChangeShapeType="1"/>
            </p:cNvSpPr>
            <p:nvPr/>
          </p:nvSpPr>
          <p:spPr bwMode="auto">
            <a:xfrm>
              <a:off x="1425" y="2741"/>
              <a:ext cx="0" cy="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2" name="Line 413"/>
            <p:cNvSpPr>
              <a:spLocks noChangeShapeType="1"/>
            </p:cNvSpPr>
            <p:nvPr/>
          </p:nvSpPr>
          <p:spPr bwMode="auto">
            <a:xfrm>
              <a:off x="686" y="2741"/>
              <a:ext cx="0" cy="124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3" name="Line 414"/>
            <p:cNvSpPr>
              <a:spLocks noChangeShapeType="1"/>
            </p:cNvSpPr>
            <p:nvPr/>
          </p:nvSpPr>
          <p:spPr bwMode="auto">
            <a:xfrm>
              <a:off x="2855" y="2372"/>
              <a:ext cx="65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4" name="Line 415"/>
            <p:cNvSpPr>
              <a:spLocks noChangeShapeType="1"/>
            </p:cNvSpPr>
            <p:nvPr/>
          </p:nvSpPr>
          <p:spPr bwMode="auto">
            <a:xfrm>
              <a:off x="2855" y="2741"/>
              <a:ext cx="65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5" name="Line 416"/>
            <p:cNvSpPr>
              <a:spLocks noChangeShapeType="1"/>
            </p:cNvSpPr>
            <p:nvPr/>
          </p:nvSpPr>
          <p:spPr bwMode="auto">
            <a:xfrm>
              <a:off x="2855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6" name="Line 417"/>
            <p:cNvSpPr>
              <a:spLocks noChangeShapeType="1"/>
            </p:cNvSpPr>
            <p:nvPr/>
          </p:nvSpPr>
          <p:spPr bwMode="auto">
            <a:xfrm>
              <a:off x="2855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7" name="Line 418"/>
            <p:cNvSpPr>
              <a:spLocks noChangeShapeType="1"/>
            </p:cNvSpPr>
            <p:nvPr/>
          </p:nvSpPr>
          <p:spPr bwMode="auto">
            <a:xfrm>
              <a:off x="3150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8" name="Line 419"/>
            <p:cNvSpPr>
              <a:spLocks noChangeShapeType="1"/>
            </p:cNvSpPr>
            <p:nvPr/>
          </p:nvSpPr>
          <p:spPr bwMode="auto">
            <a:xfrm>
              <a:off x="3150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9" name="Line 420"/>
            <p:cNvSpPr>
              <a:spLocks noChangeShapeType="1"/>
            </p:cNvSpPr>
            <p:nvPr/>
          </p:nvSpPr>
          <p:spPr bwMode="auto">
            <a:xfrm>
              <a:off x="3505" y="2372"/>
              <a:ext cx="2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0" name="Line 421"/>
            <p:cNvSpPr>
              <a:spLocks noChangeShapeType="1"/>
            </p:cNvSpPr>
            <p:nvPr/>
          </p:nvSpPr>
          <p:spPr bwMode="auto">
            <a:xfrm>
              <a:off x="3505" y="2741"/>
              <a:ext cx="2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1" name="Line 422"/>
            <p:cNvSpPr>
              <a:spLocks noChangeShapeType="1"/>
            </p:cNvSpPr>
            <p:nvPr/>
          </p:nvSpPr>
          <p:spPr bwMode="auto">
            <a:xfrm>
              <a:off x="3505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2" name="Line 423"/>
            <p:cNvSpPr>
              <a:spLocks noChangeShapeType="1"/>
            </p:cNvSpPr>
            <p:nvPr/>
          </p:nvSpPr>
          <p:spPr bwMode="auto">
            <a:xfrm>
              <a:off x="3505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3" name="Line 424"/>
            <p:cNvSpPr>
              <a:spLocks noChangeShapeType="1"/>
            </p:cNvSpPr>
            <p:nvPr/>
          </p:nvSpPr>
          <p:spPr bwMode="auto">
            <a:xfrm>
              <a:off x="1393" y="3002"/>
              <a:ext cx="3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4" name="Line 425"/>
            <p:cNvSpPr>
              <a:spLocks noChangeShapeType="1"/>
            </p:cNvSpPr>
            <p:nvPr/>
          </p:nvSpPr>
          <p:spPr bwMode="auto">
            <a:xfrm>
              <a:off x="2263" y="1812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5" name="Line 426"/>
            <p:cNvSpPr>
              <a:spLocks noChangeShapeType="1"/>
            </p:cNvSpPr>
            <p:nvPr/>
          </p:nvSpPr>
          <p:spPr bwMode="auto">
            <a:xfrm>
              <a:off x="2247" y="2178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6" name="Line 427"/>
            <p:cNvSpPr>
              <a:spLocks noChangeShapeType="1"/>
            </p:cNvSpPr>
            <p:nvPr/>
          </p:nvSpPr>
          <p:spPr bwMode="auto">
            <a:xfrm>
              <a:off x="2247" y="2562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7" name="Line 428"/>
            <p:cNvSpPr>
              <a:spLocks noChangeShapeType="1"/>
            </p:cNvSpPr>
            <p:nvPr/>
          </p:nvSpPr>
          <p:spPr bwMode="auto">
            <a:xfrm>
              <a:off x="2247" y="2947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8" name="Line 429"/>
            <p:cNvSpPr>
              <a:spLocks noChangeShapeType="1"/>
            </p:cNvSpPr>
            <p:nvPr/>
          </p:nvSpPr>
          <p:spPr bwMode="auto">
            <a:xfrm>
              <a:off x="2247" y="338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9" name="Line 430"/>
            <p:cNvSpPr>
              <a:spLocks noChangeShapeType="1"/>
            </p:cNvSpPr>
            <p:nvPr/>
          </p:nvSpPr>
          <p:spPr bwMode="auto">
            <a:xfrm>
              <a:off x="2247" y="3770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10" name="Text Box 431"/>
            <p:cNvSpPr txBox="1">
              <a:spLocks noChangeArrowheads="1"/>
            </p:cNvSpPr>
            <p:nvPr/>
          </p:nvSpPr>
          <p:spPr bwMode="auto">
            <a:xfrm rot="-5400000">
              <a:off x="1647" y="1135"/>
              <a:ext cx="581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PEs</a:t>
              </a:r>
            </a:p>
          </p:txBody>
        </p:sp>
        <p:sp>
          <p:nvSpPr>
            <p:cNvPr id="54411" name="Text Box 432"/>
            <p:cNvSpPr txBox="1">
              <a:spLocks noChangeArrowheads="1"/>
            </p:cNvSpPr>
            <p:nvPr/>
          </p:nvSpPr>
          <p:spPr bwMode="auto">
            <a:xfrm rot="-5400000">
              <a:off x="1919" y="1111"/>
              <a:ext cx="629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mask$</a:t>
              </a:r>
            </a:p>
          </p:txBody>
        </p:sp>
        <p:sp>
          <p:nvSpPr>
            <p:cNvPr id="54412" name="Text Box 433"/>
            <p:cNvSpPr txBox="1">
              <a:spLocks noChangeArrowheads="1"/>
            </p:cNvSpPr>
            <p:nvPr/>
          </p:nvSpPr>
          <p:spPr bwMode="auto">
            <a:xfrm rot="-5400000">
              <a:off x="2388" y="1087"/>
              <a:ext cx="6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node$</a:t>
              </a:r>
            </a:p>
          </p:txBody>
        </p:sp>
        <p:sp>
          <p:nvSpPr>
            <p:cNvPr id="54413" name="Text Box 434"/>
            <p:cNvSpPr txBox="1">
              <a:spLocks noChangeArrowheads="1"/>
            </p:cNvSpPr>
            <p:nvPr/>
          </p:nvSpPr>
          <p:spPr bwMode="auto">
            <a:xfrm rot="-5400000">
              <a:off x="2788" y="1240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a$</a:t>
              </a:r>
            </a:p>
          </p:txBody>
        </p:sp>
        <p:sp>
          <p:nvSpPr>
            <p:cNvPr id="54414" name="Text Box 435"/>
            <p:cNvSpPr txBox="1">
              <a:spLocks noChangeArrowheads="1"/>
            </p:cNvSpPr>
            <p:nvPr/>
          </p:nvSpPr>
          <p:spPr bwMode="auto">
            <a:xfrm rot="-5400000">
              <a:off x="3079" y="1224"/>
              <a:ext cx="41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b$</a:t>
              </a:r>
            </a:p>
          </p:txBody>
        </p:sp>
        <p:sp>
          <p:nvSpPr>
            <p:cNvPr id="54415" name="Text Box 436"/>
            <p:cNvSpPr txBox="1">
              <a:spLocks noChangeArrowheads="1"/>
            </p:cNvSpPr>
            <p:nvPr/>
          </p:nvSpPr>
          <p:spPr bwMode="auto">
            <a:xfrm rot="-5400000">
              <a:off x="4841" y="1100"/>
              <a:ext cx="70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parent$</a:t>
              </a:r>
            </a:p>
          </p:txBody>
        </p:sp>
        <p:sp>
          <p:nvSpPr>
            <p:cNvPr id="54416" name="Text Box 437"/>
            <p:cNvSpPr txBox="1">
              <a:spLocks noChangeArrowheads="1"/>
            </p:cNvSpPr>
            <p:nvPr/>
          </p:nvSpPr>
          <p:spPr bwMode="auto">
            <a:xfrm>
              <a:off x="210" y="3276"/>
              <a:ext cx="6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root</a:t>
              </a:r>
            </a:p>
          </p:txBody>
        </p:sp>
        <p:sp>
          <p:nvSpPr>
            <p:cNvPr id="54417" name="Text Box 438"/>
            <p:cNvSpPr txBox="1">
              <a:spLocks noChangeArrowheads="1"/>
            </p:cNvSpPr>
            <p:nvPr/>
          </p:nvSpPr>
          <p:spPr bwMode="auto">
            <a:xfrm rot="-5400000">
              <a:off x="3369" y="1222"/>
              <a:ext cx="410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c$</a:t>
              </a:r>
            </a:p>
          </p:txBody>
        </p:sp>
        <p:sp>
          <p:nvSpPr>
            <p:cNvPr id="54418" name="Text Box 439"/>
            <p:cNvSpPr txBox="1">
              <a:spLocks noChangeArrowheads="1"/>
            </p:cNvSpPr>
            <p:nvPr/>
          </p:nvSpPr>
          <p:spPr bwMode="auto">
            <a:xfrm rot="-5400000">
              <a:off x="3680" y="1213"/>
              <a:ext cx="39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d$</a:t>
              </a:r>
            </a:p>
          </p:txBody>
        </p:sp>
        <p:sp>
          <p:nvSpPr>
            <p:cNvPr id="54419" name="Text Box 440"/>
            <p:cNvSpPr txBox="1">
              <a:spLocks noChangeArrowheads="1"/>
            </p:cNvSpPr>
            <p:nvPr/>
          </p:nvSpPr>
          <p:spPr bwMode="auto">
            <a:xfrm rot="-5400000">
              <a:off x="4000" y="1223"/>
              <a:ext cx="41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e$</a:t>
              </a:r>
            </a:p>
          </p:txBody>
        </p:sp>
        <p:sp>
          <p:nvSpPr>
            <p:cNvPr id="54420" name="Text Box 441"/>
            <p:cNvSpPr txBox="1">
              <a:spLocks noChangeArrowheads="1"/>
            </p:cNvSpPr>
            <p:nvPr/>
          </p:nvSpPr>
          <p:spPr bwMode="auto">
            <a:xfrm rot="-5400000">
              <a:off x="4256" y="1228"/>
              <a:ext cx="4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f$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F22BDF7-70DF-48B0-978D-8486D69E61F9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11163"/>
          </a:xfrm>
        </p:spPr>
        <p:txBody>
          <a:bodyPr/>
          <a:lstStyle/>
          <a:p>
            <a:pPr eaLnBrk="1" hangingPunct="1"/>
            <a:r>
              <a:rPr lang="en-US" sz="2800" smtClean="0"/>
              <a:t>Short Version of Algorithm: ASC-MST-PRIM(root)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6019800"/>
          </a:xfrm>
          <a:noFill/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z="1800" smtClean="0"/>
              <a:t>Initialize candidates to “waiting”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/>
              <a:t>If there are any finite values in root’s field, 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/>
              <a:t>   set candidate$ to “yes”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/>
              <a:t>   set parent$ to root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/>
              <a:t>   set current_best$ to the values in root’s field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/>
              <a:t>   set root’s candidate field to “no”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/>
              <a:t>Loop while some candidate$ contain “yes”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/>
              <a:t>   for them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/>
              <a:t>      restrict mask$ to mindex(current_best$)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/>
              <a:t>      set next_node to a node identified in the preceding step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/>
              <a:t>      set its candidate to “no”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/>
              <a:t>      if the value in their next_node’s field are less than current_best$, then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/>
              <a:t>         set current_best$ to value in next_node’s field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/>
              <a:t>         set parent$ to next_node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/>
              <a:t>      if candidate$ is “waiting” and the value in its next_node’s field is finite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/>
              <a:t>         set candidate$ to “yes”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/>
              <a:t>         set parent$ to next_node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/>
              <a:t>         set current_best to the values in next_node’s field</a:t>
            </a:r>
          </a:p>
          <a:p>
            <a:pPr marL="609600" indent="-609600" algn="ctr" eaLnBrk="1" hangingPunct="1">
              <a:lnSpc>
                <a:spcPct val="90000"/>
              </a:lnSpc>
              <a:buFontTx/>
              <a:buNone/>
            </a:pPr>
            <a:endParaRPr lang="en-US" sz="18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6A1EE9F-1CBE-4C32-88CE-7FDA4F961D85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pPr eaLnBrk="1" hangingPunct="1"/>
            <a:r>
              <a:rPr lang="en-US" sz="3600" smtClean="0"/>
              <a:t>Comments on ASC-MST Algorithm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three preceding slides are Figure 6 in [Potter, Baker, et.al.] IEEE Computer, Nov 1994].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Preceding slide  gives a compact, data-structures level pseudo-code description for this algorithm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Pseudo-code illustrates Potter’s use of pronouns (e.g., </a:t>
            </a:r>
            <a:r>
              <a:rPr lang="en-US" sz="2400" i="1" smtClean="0"/>
              <a:t>them, its</a:t>
            </a:r>
            <a:r>
              <a:rPr lang="en-US" sz="2400" smtClean="0"/>
              <a:t>) and possessive nouns.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mindex function returns the </a:t>
            </a:r>
            <a:r>
              <a:rPr lang="en-US" sz="2400" b="1" u="sng" smtClean="0"/>
              <a:t>index</a:t>
            </a:r>
            <a:r>
              <a:rPr lang="en-US" sz="2400" smtClean="0"/>
              <a:t> of a processor holding the minimal value.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This MST pseudo-code is much shorter and simpler than data-structure level sequential MST pseudo-codes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e.g., see one of Baase’s textbooks cited in references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Algorithm given in Baase’s books is identical to this parallel algorithm, except for a sequential computer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Next, a more detailed explanation of the algorithm in preceding slide will be given next.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C276E94-125D-46CE-972D-8993313FBDB6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sz="2800" smtClean="0"/>
              <a:t>Tracing 1</a:t>
            </a:r>
            <a:r>
              <a:rPr lang="en-US" sz="2800" baseline="30000" smtClean="0"/>
              <a:t>st</a:t>
            </a:r>
            <a:r>
              <a:rPr lang="en-US" sz="2800" smtClean="0"/>
              <a:t> Pass of MST Algorithm on Figure 6 </a:t>
            </a:r>
            <a:br>
              <a:rPr lang="en-US" sz="2800" smtClean="0"/>
            </a:br>
            <a:r>
              <a:rPr lang="en-US" sz="2200" smtClean="0"/>
              <a:t>(Put below chart &amp; Figure 6 on board)</a:t>
            </a:r>
          </a:p>
        </p:txBody>
      </p:sp>
      <p:grpSp>
        <p:nvGrpSpPr>
          <p:cNvPr id="57348" name="Group 3"/>
          <p:cNvGrpSpPr>
            <a:grpSpLocks/>
          </p:cNvGrpSpPr>
          <p:nvPr/>
        </p:nvGrpSpPr>
        <p:grpSpPr bwMode="auto">
          <a:xfrm>
            <a:off x="152400" y="685800"/>
            <a:ext cx="8763000" cy="5486400"/>
            <a:chOff x="144" y="528"/>
            <a:chExt cx="5520" cy="3456"/>
          </a:xfrm>
        </p:grpSpPr>
        <p:sp>
          <p:nvSpPr>
            <p:cNvPr id="57349" name="Text Box 4"/>
            <p:cNvSpPr txBox="1">
              <a:spLocks noChangeArrowheads="1"/>
            </p:cNvSpPr>
            <p:nvPr/>
          </p:nvSpPr>
          <p:spPr bwMode="auto">
            <a:xfrm rot="-5400000">
              <a:off x="4968" y="931"/>
              <a:ext cx="10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current_best$</a:t>
              </a:r>
            </a:p>
          </p:txBody>
        </p:sp>
        <p:sp>
          <p:nvSpPr>
            <p:cNvPr id="57350" name="Text Box 5"/>
            <p:cNvSpPr txBox="1">
              <a:spLocks noChangeArrowheads="1"/>
            </p:cNvSpPr>
            <p:nvPr/>
          </p:nvSpPr>
          <p:spPr bwMode="auto">
            <a:xfrm rot="-5400000">
              <a:off x="4398" y="1003"/>
              <a:ext cx="8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candidate$</a:t>
              </a:r>
            </a:p>
          </p:txBody>
        </p:sp>
        <p:sp>
          <p:nvSpPr>
            <p:cNvPr id="57351" name="Text Box 6"/>
            <p:cNvSpPr txBox="1">
              <a:spLocks noChangeArrowheads="1"/>
            </p:cNvSpPr>
            <p:nvPr/>
          </p:nvSpPr>
          <p:spPr bwMode="auto">
            <a:xfrm>
              <a:off x="144" y="3520"/>
              <a:ext cx="4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/>
                <a:t>next-</a:t>
              </a:r>
            </a:p>
            <a:p>
              <a:pPr>
                <a:spcBef>
                  <a:spcPct val="0"/>
                </a:spcBef>
              </a:pPr>
              <a:r>
                <a:rPr lang="en-US" sz="2000"/>
                <a:t>node</a:t>
              </a:r>
            </a:p>
          </p:txBody>
        </p:sp>
        <p:sp>
          <p:nvSpPr>
            <p:cNvPr id="57352" name="Rectangle 7"/>
            <p:cNvSpPr>
              <a:spLocks noChangeArrowheads="1"/>
            </p:cNvSpPr>
            <p:nvPr/>
          </p:nvSpPr>
          <p:spPr bwMode="auto">
            <a:xfrm>
              <a:off x="686" y="3591"/>
              <a:ext cx="577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400"/>
                <a:t>  </a:t>
              </a:r>
            </a:p>
          </p:txBody>
        </p:sp>
        <p:sp>
          <p:nvSpPr>
            <p:cNvPr id="57353" name="Rectangle 8"/>
            <p:cNvSpPr>
              <a:spLocks noChangeArrowheads="1"/>
            </p:cNvSpPr>
            <p:nvPr/>
          </p:nvSpPr>
          <p:spPr bwMode="auto">
            <a:xfrm>
              <a:off x="686" y="3179"/>
              <a:ext cx="577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  a</a:t>
              </a:r>
            </a:p>
          </p:txBody>
        </p:sp>
        <p:sp>
          <p:nvSpPr>
            <p:cNvPr id="57354" name="Rectangle 9"/>
            <p:cNvSpPr>
              <a:spLocks noChangeArrowheads="1"/>
            </p:cNvSpPr>
            <p:nvPr/>
          </p:nvSpPr>
          <p:spPr bwMode="auto">
            <a:xfrm>
              <a:off x="686" y="2741"/>
              <a:ext cx="739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/>
                <a:t>    </a:t>
              </a:r>
              <a:r>
                <a:rPr lang="en-US" sz="3200"/>
                <a:t>IS</a:t>
              </a:r>
            </a:p>
          </p:txBody>
        </p:sp>
        <p:sp>
          <p:nvSpPr>
            <p:cNvPr id="57355" name="Rectangle 10"/>
            <p:cNvSpPr>
              <a:spLocks noChangeArrowheads="1"/>
            </p:cNvSpPr>
            <p:nvPr/>
          </p:nvSpPr>
          <p:spPr bwMode="auto">
            <a:xfrm>
              <a:off x="5319" y="3591"/>
              <a:ext cx="34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57356" name="Rectangle 11"/>
            <p:cNvSpPr>
              <a:spLocks noChangeArrowheads="1"/>
            </p:cNvSpPr>
            <p:nvPr/>
          </p:nvSpPr>
          <p:spPr bwMode="auto">
            <a:xfrm>
              <a:off x="5029" y="3591"/>
              <a:ext cx="29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57357" name="Rectangle 12"/>
            <p:cNvSpPr>
              <a:spLocks noChangeArrowheads="1"/>
            </p:cNvSpPr>
            <p:nvPr/>
          </p:nvSpPr>
          <p:spPr bwMode="auto">
            <a:xfrm>
              <a:off x="4626" y="3591"/>
              <a:ext cx="403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000"/>
            </a:p>
          </p:txBody>
        </p:sp>
        <p:sp>
          <p:nvSpPr>
            <p:cNvPr id="57358" name="Rectangle 13"/>
            <p:cNvSpPr>
              <a:spLocks noChangeArrowheads="1"/>
            </p:cNvSpPr>
            <p:nvPr/>
          </p:nvSpPr>
          <p:spPr bwMode="auto">
            <a:xfrm>
              <a:off x="4346" y="3591"/>
              <a:ext cx="28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7359" name="Rectangle 14"/>
            <p:cNvSpPr>
              <a:spLocks noChangeArrowheads="1"/>
            </p:cNvSpPr>
            <p:nvPr/>
          </p:nvSpPr>
          <p:spPr bwMode="auto">
            <a:xfrm>
              <a:off x="4065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7360" name="Rectangle 15"/>
            <p:cNvSpPr>
              <a:spLocks noChangeArrowheads="1"/>
            </p:cNvSpPr>
            <p:nvPr/>
          </p:nvSpPr>
          <p:spPr bwMode="auto">
            <a:xfrm>
              <a:off x="3786" y="3591"/>
              <a:ext cx="279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7361" name="Rectangle 16"/>
            <p:cNvSpPr>
              <a:spLocks noChangeArrowheads="1"/>
            </p:cNvSpPr>
            <p:nvPr/>
          </p:nvSpPr>
          <p:spPr bwMode="auto">
            <a:xfrm>
              <a:off x="3505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/>
                <a:t>9</a:t>
              </a:r>
            </a:p>
          </p:txBody>
        </p:sp>
        <p:sp>
          <p:nvSpPr>
            <p:cNvPr id="57362" name="Rectangle 17"/>
            <p:cNvSpPr>
              <a:spLocks noChangeArrowheads="1"/>
            </p:cNvSpPr>
            <p:nvPr/>
          </p:nvSpPr>
          <p:spPr bwMode="auto">
            <a:xfrm>
              <a:off x="3150" y="3591"/>
              <a:ext cx="35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7363" name="Rectangle 18"/>
            <p:cNvSpPr>
              <a:spLocks noChangeArrowheads="1"/>
            </p:cNvSpPr>
            <p:nvPr/>
          </p:nvSpPr>
          <p:spPr bwMode="auto">
            <a:xfrm>
              <a:off x="2855" y="3591"/>
              <a:ext cx="29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7364" name="Rectangle 19"/>
            <p:cNvSpPr>
              <a:spLocks noChangeArrowheads="1"/>
            </p:cNvSpPr>
            <p:nvPr/>
          </p:nvSpPr>
          <p:spPr bwMode="auto">
            <a:xfrm>
              <a:off x="2559" y="3591"/>
              <a:ext cx="296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f</a:t>
              </a:r>
            </a:p>
          </p:txBody>
        </p:sp>
        <p:sp>
          <p:nvSpPr>
            <p:cNvPr id="57365" name="Rectangle 20"/>
            <p:cNvSpPr>
              <a:spLocks noChangeArrowheads="1"/>
            </p:cNvSpPr>
            <p:nvPr/>
          </p:nvSpPr>
          <p:spPr bwMode="auto">
            <a:xfrm>
              <a:off x="2103" y="3591"/>
              <a:ext cx="16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7366" name="Rectangle 21"/>
            <p:cNvSpPr>
              <a:spLocks noChangeArrowheads="1"/>
            </p:cNvSpPr>
            <p:nvPr/>
          </p:nvSpPr>
          <p:spPr bwMode="auto">
            <a:xfrm>
              <a:off x="1822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7367" name="Rectangle 22"/>
            <p:cNvSpPr>
              <a:spLocks noChangeArrowheads="1"/>
            </p:cNvSpPr>
            <p:nvPr/>
          </p:nvSpPr>
          <p:spPr bwMode="auto">
            <a:xfrm>
              <a:off x="5319" y="3179"/>
              <a:ext cx="34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57368" name="Rectangle 23"/>
            <p:cNvSpPr>
              <a:spLocks noChangeArrowheads="1"/>
            </p:cNvSpPr>
            <p:nvPr/>
          </p:nvSpPr>
          <p:spPr bwMode="auto">
            <a:xfrm>
              <a:off x="5029" y="3179"/>
              <a:ext cx="29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57369" name="Rectangle 24"/>
            <p:cNvSpPr>
              <a:spLocks noChangeArrowheads="1"/>
            </p:cNvSpPr>
            <p:nvPr/>
          </p:nvSpPr>
          <p:spPr bwMode="auto">
            <a:xfrm>
              <a:off x="4626" y="3179"/>
              <a:ext cx="403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000"/>
            </a:p>
          </p:txBody>
        </p:sp>
        <p:sp>
          <p:nvSpPr>
            <p:cNvPr id="57370" name="Rectangle 25"/>
            <p:cNvSpPr>
              <a:spLocks noChangeArrowheads="1"/>
            </p:cNvSpPr>
            <p:nvPr/>
          </p:nvSpPr>
          <p:spPr bwMode="auto">
            <a:xfrm>
              <a:off x="4346" y="3179"/>
              <a:ext cx="28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7371" name="Rectangle 26"/>
            <p:cNvSpPr>
              <a:spLocks noChangeArrowheads="1"/>
            </p:cNvSpPr>
            <p:nvPr/>
          </p:nvSpPr>
          <p:spPr bwMode="auto">
            <a:xfrm>
              <a:off x="4065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7372" name="Rectangle 27"/>
            <p:cNvSpPr>
              <a:spLocks noChangeArrowheads="1"/>
            </p:cNvSpPr>
            <p:nvPr/>
          </p:nvSpPr>
          <p:spPr bwMode="auto">
            <a:xfrm>
              <a:off x="3786" y="3179"/>
              <a:ext cx="279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57373" name="Rectangle 28"/>
            <p:cNvSpPr>
              <a:spLocks noChangeArrowheads="1"/>
            </p:cNvSpPr>
            <p:nvPr/>
          </p:nvSpPr>
          <p:spPr bwMode="auto">
            <a:xfrm>
              <a:off x="3505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/>
                <a:t>6</a:t>
              </a:r>
            </a:p>
          </p:txBody>
        </p:sp>
        <p:sp>
          <p:nvSpPr>
            <p:cNvPr id="57374" name="Rectangle 29"/>
            <p:cNvSpPr>
              <a:spLocks noChangeArrowheads="1"/>
            </p:cNvSpPr>
            <p:nvPr/>
          </p:nvSpPr>
          <p:spPr bwMode="auto">
            <a:xfrm>
              <a:off x="3150" y="3179"/>
              <a:ext cx="35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57375" name="Rectangle 30"/>
            <p:cNvSpPr>
              <a:spLocks noChangeArrowheads="1"/>
            </p:cNvSpPr>
            <p:nvPr/>
          </p:nvSpPr>
          <p:spPr bwMode="auto">
            <a:xfrm>
              <a:off x="2855" y="3179"/>
              <a:ext cx="29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7376" name="Rectangle 31"/>
            <p:cNvSpPr>
              <a:spLocks noChangeArrowheads="1"/>
            </p:cNvSpPr>
            <p:nvPr/>
          </p:nvSpPr>
          <p:spPr bwMode="auto">
            <a:xfrm>
              <a:off x="2559" y="3179"/>
              <a:ext cx="296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e</a:t>
              </a:r>
            </a:p>
          </p:txBody>
        </p:sp>
        <p:sp>
          <p:nvSpPr>
            <p:cNvPr id="57377" name="Rectangle 32"/>
            <p:cNvSpPr>
              <a:spLocks noChangeArrowheads="1"/>
            </p:cNvSpPr>
            <p:nvPr/>
          </p:nvSpPr>
          <p:spPr bwMode="auto">
            <a:xfrm>
              <a:off x="2103" y="3179"/>
              <a:ext cx="16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7378" name="Rectangle 33"/>
            <p:cNvSpPr>
              <a:spLocks noChangeArrowheads="1"/>
            </p:cNvSpPr>
            <p:nvPr/>
          </p:nvSpPr>
          <p:spPr bwMode="auto">
            <a:xfrm>
              <a:off x="1822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7379" name="Rectangle 34"/>
            <p:cNvSpPr>
              <a:spLocks noChangeArrowheads="1"/>
            </p:cNvSpPr>
            <p:nvPr/>
          </p:nvSpPr>
          <p:spPr bwMode="auto">
            <a:xfrm>
              <a:off x="1263" y="3179"/>
              <a:ext cx="162" cy="8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7380" name="Rectangle 35"/>
            <p:cNvSpPr>
              <a:spLocks noChangeArrowheads="1"/>
            </p:cNvSpPr>
            <p:nvPr/>
          </p:nvSpPr>
          <p:spPr bwMode="auto">
            <a:xfrm>
              <a:off x="5319" y="2741"/>
              <a:ext cx="34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57381" name="Rectangle 36"/>
            <p:cNvSpPr>
              <a:spLocks noChangeArrowheads="1"/>
            </p:cNvSpPr>
            <p:nvPr/>
          </p:nvSpPr>
          <p:spPr bwMode="auto">
            <a:xfrm>
              <a:off x="5029" y="2741"/>
              <a:ext cx="29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57382" name="Rectangle 37"/>
            <p:cNvSpPr>
              <a:spLocks noChangeArrowheads="1"/>
            </p:cNvSpPr>
            <p:nvPr/>
          </p:nvSpPr>
          <p:spPr bwMode="auto">
            <a:xfrm>
              <a:off x="4626" y="2741"/>
              <a:ext cx="403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000"/>
            </a:p>
          </p:txBody>
        </p:sp>
        <p:sp>
          <p:nvSpPr>
            <p:cNvPr id="57383" name="Rectangle 38"/>
            <p:cNvSpPr>
              <a:spLocks noChangeArrowheads="1"/>
            </p:cNvSpPr>
            <p:nvPr/>
          </p:nvSpPr>
          <p:spPr bwMode="auto">
            <a:xfrm>
              <a:off x="4346" y="2741"/>
              <a:ext cx="28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7384" name="Rectangle 39"/>
            <p:cNvSpPr>
              <a:spLocks noChangeArrowheads="1"/>
            </p:cNvSpPr>
            <p:nvPr/>
          </p:nvSpPr>
          <p:spPr bwMode="auto">
            <a:xfrm>
              <a:off x="4065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57385" name="Rectangle 40"/>
            <p:cNvSpPr>
              <a:spLocks noChangeArrowheads="1"/>
            </p:cNvSpPr>
            <p:nvPr/>
          </p:nvSpPr>
          <p:spPr bwMode="auto">
            <a:xfrm>
              <a:off x="3786" y="2741"/>
              <a:ext cx="279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7386" name="Rectangle 41"/>
            <p:cNvSpPr>
              <a:spLocks noChangeArrowheads="1"/>
            </p:cNvSpPr>
            <p:nvPr/>
          </p:nvSpPr>
          <p:spPr bwMode="auto">
            <a:xfrm>
              <a:off x="3505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7387" name="Rectangle 42"/>
            <p:cNvSpPr>
              <a:spLocks noChangeArrowheads="1"/>
            </p:cNvSpPr>
            <p:nvPr/>
          </p:nvSpPr>
          <p:spPr bwMode="auto">
            <a:xfrm>
              <a:off x="3150" y="2741"/>
              <a:ext cx="35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4</a:t>
              </a:r>
            </a:p>
          </p:txBody>
        </p:sp>
        <p:sp>
          <p:nvSpPr>
            <p:cNvPr id="57388" name="Rectangle 43"/>
            <p:cNvSpPr>
              <a:spLocks noChangeArrowheads="1"/>
            </p:cNvSpPr>
            <p:nvPr/>
          </p:nvSpPr>
          <p:spPr bwMode="auto">
            <a:xfrm>
              <a:off x="2855" y="2741"/>
              <a:ext cx="29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7389" name="Rectangle 44"/>
            <p:cNvSpPr>
              <a:spLocks noChangeArrowheads="1"/>
            </p:cNvSpPr>
            <p:nvPr/>
          </p:nvSpPr>
          <p:spPr bwMode="auto">
            <a:xfrm>
              <a:off x="2559" y="2741"/>
              <a:ext cx="296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d</a:t>
              </a:r>
            </a:p>
          </p:txBody>
        </p:sp>
        <p:sp>
          <p:nvSpPr>
            <p:cNvPr id="57390" name="Rectangle 45"/>
            <p:cNvSpPr>
              <a:spLocks noChangeArrowheads="1"/>
            </p:cNvSpPr>
            <p:nvPr/>
          </p:nvSpPr>
          <p:spPr bwMode="auto">
            <a:xfrm>
              <a:off x="2103" y="2741"/>
              <a:ext cx="16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7391" name="Rectangle 46"/>
            <p:cNvSpPr>
              <a:spLocks noChangeArrowheads="1"/>
            </p:cNvSpPr>
            <p:nvPr/>
          </p:nvSpPr>
          <p:spPr bwMode="auto">
            <a:xfrm>
              <a:off x="1822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7392" name="Rectangle 47"/>
            <p:cNvSpPr>
              <a:spLocks noChangeArrowheads="1"/>
            </p:cNvSpPr>
            <p:nvPr/>
          </p:nvSpPr>
          <p:spPr bwMode="auto">
            <a:xfrm>
              <a:off x="5319" y="2372"/>
              <a:ext cx="34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57393" name="Rectangle 48"/>
            <p:cNvSpPr>
              <a:spLocks noChangeArrowheads="1"/>
            </p:cNvSpPr>
            <p:nvPr/>
          </p:nvSpPr>
          <p:spPr bwMode="auto">
            <a:xfrm>
              <a:off x="5029" y="2372"/>
              <a:ext cx="29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57394" name="Rectangle 49"/>
            <p:cNvSpPr>
              <a:spLocks noChangeArrowheads="1"/>
            </p:cNvSpPr>
            <p:nvPr/>
          </p:nvSpPr>
          <p:spPr bwMode="auto">
            <a:xfrm>
              <a:off x="4626" y="2372"/>
              <a:ext cx="403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000"/>
            </a:p>
          </p:txBody>
        </p:sp>
        <p:sp>
          <p:nvSpPr>
            <p:cNvPr id="57395" name="Rectangle 50"/>
            <p:cNvSpPr>
              <a:spLocks noChangeArrowheads="1"/>
            </p:cNvSpPr>
            <p:nvPr/>
          </p:nvSpPr>
          <p:spPr bwMode="auto">
            <a:xfrm>
              <a:off x="4346" y="2372"/>
              <a:ext cx="28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9</a:t>
              </a:r>
            </a:p>
          </p:txBody>
        </p:sp>
        <p:sp>
          <p:nvSpPr>
            <p:cNvPr id="57396" name="Rectangle 51"/>
            <p:cNvSpPr>
              <a:spLocks noChangeArrowheads="1"/>
            </p:cNvSpPr>
            <p:nvPr/>
          </p:nvSpPr>
          <p:spPr bwMode="auto">
            <a:xfrm>
              <a:off x="4065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6</a:t>
              </a:r>
            </a:p>
          </p:txBody>
        </p:sp>
        <p:sp>
          <p:nvSpPr>
            <p:cNvPr id="57397" name="Rectangle 52"/>
            <p:cNvSpPr>
              <a:spLocks noChangeArrowheads="1"/>
            </p:cNvSpPr>
            <p:nvPr/>
          </p:nvSpPr>
          <p:spPr bwMode="auto">
            <a:xfrm>
              <a:off x="3786" y="2372"/>
              <a:ext cx="279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7398" name="Rectangle 53"/>
            <p:cNvSpPr>
              <a:spLocks noChangeArrowheads="1"/>
            </p:cNvSpPr>
            <p:nvPr/>
          </p:nvSpPr>
          <p:spPr bwMode="auto">
            <a:xfrm>
              <a:off x="3505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7399" name="Rectangle 54"/>
            <p:cNvSpPr>
              <a:spLocks noChangeArrowheads="1"/>
            </p:cNvSpPr>
            <p:nvPr/>
          </p:nvSpPr>
          <p:spPr bwMode="auto">
            <a:xfrm>
              <a:off x="3150" y="2372"/>
              <a:ext cx="35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7</a:t>
              </a:r>
            </a:p>
          </p:txBody>
        </p:sp>
        <p:sp>
          <p:nvSpPr>
            <p:cNvPr id="57400" name="Rectangle 55"/>
            <p:cNvSpPr>
              <a:spLocks noChangeArrowheads="1"/>
            </p:cNvSpPr>
            <p:nvPr/>
          </p:nvSpPr>
          <p:spPr bwMode="auto">
            <a:xfrm>
              <a:off x="2855" y="2372"/>
              <a:ext cx="29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8 </a:t>
              </a:r>
            </a:p>
          </p:txBody>
        </p:sp>
        <p:sp>
          <p:nvSpPr>
            <p:cNvPr id="57401" name="Rectangle 56"/>
            <p:cNvSpPr>
              <a:spLocks noChangeArrowheads="1"/>
            </p:cNvSpPr>
            <p:nvPr/>
          </p:nvSpPr>
          <p:spPr bwMode="auto">
            <a:xfrm>
              <a:off x="2559" y="2372"/>
              <a:ext cx="296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c</a:t>
              </a:r>
            </a:p>
          </p:txBody>
        </p:sp>
        <p:sp>
          <p:nvSpPr>
            <p:cNvPr id="57402" name="Rectangle 57"/>
            <p:cNvSpPr>
              <a:spLocks noChangeArrowheads="1"/>
            </p:cNvSpPr>
            <p:nvPr/>
          </p:nvSpPr>
          <p:spPr bwMode="auto">
            <a:xfrm>
              <a:off x="2103" y="2372"/>
              <a:ext cx="16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7403" name="Rectangle 58"/>
            <p:cNvSpPr>
              <a:spLocks noChangeArrowheads="1"/>
            </p:cNvSpPr>
            <p:nvPr/>
          </p:nvSpPr>
          <p:spPr bwMode="auto">
            <a:xfrm>
              <a:off x="1822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7404" name="Rectangle 59"/>
            <p:cNvSpPr>
              <a:spLocks noChangeArrowheads="1"/>
            </p:cNvSpPr>
            <p:nvPr/>
          </p:nvSpPr>
          <p:spPr bwMode="auto">
            <a:xfrm>
              <a:off x="5319" y="1977"/>
              <a:ext cx="34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57405" name="Rectangle 60"/>
            <p:cNvSpPr>
              <a:spLocks noChangeArrowheads="1"/>
            </p:cNvSpPr>
            <p:nvPr/>
          </p:nvSpPr>
          <p:spPr bwMode="auto">
            <a:xfrm>
              <a:off x="5029" y="1977"/>
              <a:ext cx="29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57406" name="Rectangle 61"/>
            <p:cNvSpPr>
              <a:spLocks noChangeArrowheads="1"/>
            </p:cNvSpPr>
            <p:nvPr/>
          </p:nvSpPr>
          <p:spPr bwMode="auto">
            <a:xfrm>
              <a:off x="4626" y="1977"/>
              <a:ext cx="403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000"/>
            </a:p>
          </p:txBody>
        </p:sp>
        <p:sp>
          <p:nvSpPr>
            <p:cNvPr id="57407" name="Rectangle 62"/>
            <p:cNvSpPr>
              <a:spLocks noChangeArrowheads="1"/>
            </p:cNvSpPr>
            <p:nvPr/>
          </p:nvSpPr>
          <p:spPr bwMode="auto">
            <a:xfrm>
              <a:off x="4346" y="1977"/>
              <a:ext cx="28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7408" name="Rectangle 63"/>
            <p:cNvSpPr>
              <a:spLocks noChangeArrowheads="1"/>
            </p:cNvSpPr>
            <p:nvPr/>
          </p:nvSpPr>
          <p:spPr bwMode="auto">
            <a:xfrm>
              <a:off x="4065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57409" name="Rectangle 64"/>
            <p:cNvSpPr>
              <a:spLocks noChangeArrowheads="1"/>
            </p:cNvSpPr>
            <p:nvPr/>
          </p:nvSpPr>
          <p:spPr bwMode="auto">
            <a:xfrm>
              <a:off x="3786" y="1977"/>
              <a:ext cx="279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4</a:t>
              </a:r>
            </a:p>
          </p:txBody>
        </p:sp>
        <p:sp>
          <p:nvSpPr>
            <p:cNvPr id="57410" name="Rectangle 65"/>
            <p:cNvSpPr>
              <a:spLocks noChangeArrowheads="1"/>
            </p:cNvSpPr>
            <p:nvPr/>
          </p:nvSpPr>
          <p:spPr bwMode="auto">
            <a:xfrm>
              <a:off x="3505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/>
                <a:t>7</a:t>
              </a:r>
            </a:p>
          </p:txBody>
        </p:sp>
        <p:sp>
          <p:nvSpPr>
            <p:cNvPr id="57411" name="Rectangle 66"/>
            <p:cNvSpPr>
              <a:spLocks noChangeArrowheads="1"/>
            </p:cNvSpPr>
            <p:nvPr/>
          </p:nvSpPr>
          <p:spPr bwMode="auto">
            <a:xfrm>
              <a:off x="3150" y="1977"/>
              <a:ext cx="35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7412" name="Rectangle 67"/>
            <p:cNvSpPr>
              <a:spLocks noChangeArrowheads="1"/>
            </p:cNvSpPr>
            <p:nvPr/>
          </p:nvSpPr>
          <p:spPr bwMode="auto">
            <a:xfrm>
              <a:off x="2855" y="1977"/>
              <a:ext cx="29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57413" name="Rectangle 68"/>
            <p:cNvSpPr>
              <a:spLocks noChangeArrowheads="1"/>
            </p:cNvSpPr>
            <p:nvPr/>
          </p:nvSpPr>
          <p:spPr bwMode="auto">
            <a:xfrm>
              <a:off x="2559" y="1977"/>
              <a:ext cx="296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b</a:t>
              </a:r>
            </a:p>
          </p:txBody>
        </p:sp>
        <p:sp>
          <p:nvSpPr>
            <p:cNvPr id="57414" name="Rectangle 69"/>
            <p:cNvSpPr>
              <a:spLocks noChangeArrowheads="1"/>
            </p:cNvSpPr>
            <p:nvPr/>
          </p:nvSpPr>
          <p:spPr bwMode="auto">
            <a:xfrm>
              <a:off x="2103" y="1977"/>
              <a:ext cx="16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7415" name="Rectangle 70"/>
            <p:cNvSpPr>
              <a:spLocks noChangeArrowheads="1"/>
            </p:cNvSpPr>
            <p:nvPr/>
          </p:nvSpPr>
          <p:spPr bwMode="auto">
            <a:xfrm>
              <a:off x="1822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7416" name="Rectangle 71"/>
            <p:cNvSpPr>
              <a:spLocks noChangeArrowheads="1"/>
            </p:cNvSpPr>
            <p:nvPr/>
          </p:nvSpPr>
          <p:spPr bwMode="auto">
            <a:xfrm>
              <a:off x="5319" y="1592"/>
              <a:ext cx="34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57417" name="Rectangle 72"/>
            <p:cNvSpPr>
              <a:spLocks noChangeArrowheads="1"/>
            </p:cNvSpPr>
            <p:nvPr/>
          </p:nvSpPr>
          <p:spPr bwMode="auto">
            <a:xfrm>
              <a:off x="5029" y="1592"/>
              <a:ext cx="29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57418" name="Rectangle 73"/>
            <p:cNvSpPr>
              <a:spLocks noChangeArrowheads="1"/>
            </p:cNvSpPr>
            <p:nvPr/>
          </p:nvSpPr>
          <p:spPr bwMode="auto">
            <a:xfrm>
              <a:off x="4608" y="1584"/>
              <a:ext cx="403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000"/>
            </a:p>
          </p:txBody>
        </p:sp>
        <p:sp>
          <p:nvSpPr>
            <p:cNvPr id="57419" name="Rectangle 74"/>
            <p:cNvSpPr>
              <a:spLocks noChangeArrowheads="1"/>
            </p:cNvSpPr>
            <p:nvPr/>
          </p:nvSpPr>
          <p:spPr bwMode="auto">
            <a:xfrm>
              <a:off x="4346" y="1592"/>
              <a:ext cx="28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7420" name="Rectangle 75"/>
            <p:cNvSpPr>
              <a:spLocks noChangeArrowheads="1"/>
            </p:cNvSpPr>
            <p:nvPr/>
          </p:nvSpPr>
          <p:spPr bwMode="auto">
            <a:xfrm>
              <a:off x="4065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7421" name="Rectangle 76"/>
            <p:cNvSpPr>
              <a:spLocks noChangeArrowheads="1"/>
            </p:cNvSpPr>
            <p:nvPr/>
          </p:nvSpPr>
          <p:spPr bwMode="auto">
            <a:xfrm>
              <a:off x="3786" y="1592"/>
              <a:ext cx="279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7422" name="Rectangle 77"/>
            <p:cNvSpPr>
              <a:spLocks noChangeArrowheads="1"/>
            </p:cNvSpPr>
            <p:nvPr/>
          </p:nvSpPr>
          <p:spPr bwMode="auto">
            <a:xfrm>
              <a:off x="3505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/>
                <a:t>8</a:t>
              </a:r>
            </a:p>
          </p:txBody>
        </p:sp>
        <p:sp>
          <p:nvSpPr>
            <p:cNvPr id="57423" name="Rectangle 78"/>
            <p:cNvSpPr>
              <a:spLocks noChangeArrowheads="1"/>
            </p:cNvSpPr>
            <p:nvPr/>
          </p:nvSpPr>
          <p:spPr bwMode="auto">
            <a:xfrm>
              <a:off x="3150" y="1592"/>
              <a:ext cx="35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57424" name="Rectangle 79"/>
            <p:cNvSpPr>
              <a:spLocks noChangeArrowheads="1"/>
            </p:cNvSpPr>
            <p:nvPr/>
          </p:nvSpPr>
          <p:spPr bwMode="auto">
            <a:xfrm>
              <a:off x="2855" y="1592"/>
              <a:ext cx="29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57425" name="Rectangle 80"/>
            <p:cNvSpPr>
              <a:spLocks noChangeArrowheads="1"/>
            </p:cNvSpPr>
            <p:nvPr/>
          </p:nvSpPr>
          <p:spPr bwMode="auto">
            <a:xfrm>
              <a:off x="2559" y="1592"/>
              <a:ext cx="296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a</a:t>
              </a:r>
            </a:p>
          </p:txBody>
        </p:sp>
        <p:sp>
          <p:nvSpPr>
            <p:cNvPr id="57426" name="Rectangle 81"/>
            <p:cNvSpPr>
              <a:spLocks noChangeArrowheads="1"/>
            </p:cNvSpPr>
            <p:nvPr/>
          </p:nvSpPr>
          <p:spPr bwMode="auto">
            <a:xfrm>
              <a:off x="2263" y="1592"/>
              <a:ext cx="296" cy="2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7427" name="Rectangle 82"/>
            <p:cNvSpPr>
              <a:spLocks noChangeArrowheads="1"/>
            </p:cNvSpPr>
            <p:nvPr/>
          </p:nvSpPr>
          <p:spPr bwMode="auto">
            <a:xfrm>
              <a:off x="2103" y="1592"/>
              <a:ext cx="16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7428" name="Rectangle 83"/>
            <p:cNvSpPr>
              <a:spLocks noChangeArrowheads="1"/>
            </p:cNvSpPr>
            <p:nvPr/>
          </p:nvSpPr>
          <p:spPr bwMode="auto">
            <a:xfrm>
              <a:off x="1822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7429" name="Rectangle 84"/>
            <p:cNvSpPr>
              <a:spLocks noChangeArrowheads="1"/>
            </p:cNvSpPr>
            <p:nvPr/>
          </p:nvSpPr>
          <p:spPr bwMode="auto">
            <a:xfrm>
              <a:off x="1425" y="1592"/>
              <a:ext cx="397" cy="2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7430" name="Line 85"/>
            <p:cNvSpPr>
              <a:spLocks noChangeShapeType="1"/>
            </p:cNvSpPr>
            <p:nvPr/>
          </p:nvSpPr>
          <p:spPr bwMode="auto">
            <a:xfrm>
              <a:off x="686" y="2741"/>
              <a:ext cx="7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31" name="Line 86"/>
            <p:cNvSpPr>
              <a:spLocks noChangeShapeType="1"/>
            </p:cNvSpPr>
            <p:nvPr/>
          </p:nvSpPr>
          <p:spPr bwMode="auto">
            <a:xfrm>
              <a:off x="686" y="3179"/>
              <a:ext cx="7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32" name="Line 87"/>
            <p:cNvSpPr>
              <a:spLocks noChangeShapeType="1"/>
            </p:cNvSpPr>
            <p:nvPr/>
          </p:nvSpPr>
          <p:spPr bwMode="auto">
            <a:xfrm>
              <a:off x="686" y="3591"/>
              <a:ext cx="5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33" name="Line 88"/>
            <p:cNvSpPr>
              <a:spLocks noChangeShapeType="1"/>
            </p:cNvSpPr>
            <p:nvPr/>
          </p:nvSpPr>
          <p:spPr bwMode="auto">
            <a:xfrm>
              <a:off x="686" y="3984"/>
              <a:ext cx="5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34" name="Line 89"/>
            <p:cNvSpPr>
              <a:spLocks noChangeShapeType="1"/>
            </p:cNvSpPr>
            <p:nvPr/>
          </p:nvSpPr>
          <p:spPr bwMode="auto">
            <a:xfrm>
              <a:off x="1822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35" name="Line 90"/>
            <p:cNvSpPr>
              <a:spLocks noChangeShapeType="1"/>
            </p:cNvSpPr>
            <p:nvPr/>
          </p:nvSpPr>
          <p:spPr bwMode="auto">
            <a:xfrm>
              <a:off x="2103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36" name="Line 91"/>
            <p:cNvSpPr>
              <a:spLocks noChangeShapeType="1"/>
            </p:cNvSpPr>
            <p:nvPr/>
          </p:nvSpPr>
          <p:spPr bwMode="auto">
            <a:xfrm>
              <a:off x="2263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37" name="Line 92"/>
            <p:cNvSpPr>
              <a:spLocks noChangeShapeType="1"/>
            </p:cNvSpPr>
            <p:nvPr/>
          </p:nvSpPr>
          <p:spPr bwMode="auto">
            <a:xfrm>
              <a:off x="255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38" name="Line 93"/>
            <p:cNvSpPr>
              <a:spLocks noChangeShapeType="1"/>
            </p:cNvSpPr>
            <p:nvPr/>
          </p:nvSpPr>
          <p:spPr bwMode="auto">
            <a:xfrm>
              <a:off x="2855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39" name="Line 94"/>
            <p:cNvSpPr>
              <a:spLocks noChangeShapeType="1"/>
            </p:cNvSpPr>
            <p:nvPr/>
          </p:nvSpPr>
          <p:spPr bwMode="auto">
            <a:xfrm>
              <a:off x="3150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40" name="Line 95"/>
            <p:cNvSpPr>
              <a:spLocks noChangeShapeType="1"/>
            </p:cNvSpPr>
            <p:nvPr/>
          </p:nvSpPr>
          <p:spPr bwMode="auto">
            <a:xfrm>
              <a:off x="3505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41" name="Line 96"/>
            <p:cNvSpPr>
              <a:spLocks noChangeShapeType="1"/>
            </p:cNvSpPr>
            <p:nvPr/>
          </p:nvSpPr>
          <p:spPr bwMode="auto">
            <a:xfrm>
              <a:off x="378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42" name="Line 97"/>
            <p:cNvSpPr>
              <a:spLocks noChangeShapeType="1"/>
            </p:cNvSpPr>
            <p:nvPr/>
          </p:nvSpPr>
          <p:spPr bwMode="auto">
            <a:xfrm>
              <a:off x="4065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43" name="Line 98"/>
            <p:cNvSpPr>
              <a:spLocks noChangeShapeType="1"/>
            </p:cNvSpPr>
            <p:nvPr/>
          </p:nvSpPr>
          <p:spPr bwMode="auto">
            <a:xfrm>
              <a:off x="434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44" name="Line 99"/>
            <p:cNvSpPr>
              <a:spLocks noChangeShapeType="1"/>
            </p:cNvSpPr>
            <p:nvPr/>
          </p:nvSpPr>
          <p:spPr bwMode="auto">
            <a:xfrm>
              <a:off x="462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45" name="Line 100"/>
            <p:cNvSpPr>
              <a:spLocks noChangeShapeType="1"/>
            </p:cNvSpPr>
            <p:nvPr/>
          </p:nvSpPr>
          <p:spPr bwMode="auto">
            <a:xfrm>
              <a:off x="502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46" name="Line 101"/>
            <p:cNvSpPr>
              <a:spLocks noChangeShapeType="1"/>
            </p:cNvSpPr>
            <p:nvPr/>
          </p:nvSpPr>
          <p:spPr bwMode="auto">
            <a:xfrm>
              <a:off x="531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47" name="Line 102"/>
            <p:cNvSpPr>
              <a:spLocks noChangeShapeType="1"/>
            </p:cNvSpPr>
            <p:nvPr/>
          </p:nvSpPr>
          <p:spPr bwMode="auto">
            <a:xfrm>
              <a:off x="5664" y="1592"/>
              <a:ext cx="0" cy="23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48" name="Line 103"/>
            <p:cNvSpPr>
              <a:spLocks noChangeShapeType="1"/>
            </p:cNvSpPr>
            <p:nvPr/>
          </p:nvSpPr>
          <p:spPr bwMode="auto">
            <a:xfrm>
              <a:off x="2559" y="1592"/>
              <a:ext cx="31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49" name="Line 104"/>
            <p:cNvSpPr>
              <a:spLocks noChangeShapeType="1"/>
            </p:cNvSpPr>
            <p:nvPr/>
          </p:nvSpPr>
          <p:spPr bwMode="auto">
            <a:xfrm>
              <a:off x="2559" y="1977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50" name="Line 105"/>
            <p:cNvSpPr>
              <a:spLocks noChangeShapeType="1"/>
            </p:cNvSpPr>
            <p:nvPr/>
          </p:nvSpPr>
          <p:spPr bwMode="auto">
            <a:xfrm>
              <a:off x="2559" y="2372"/>
              <a:ext cx="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51" name="Line 106"/>
            <p:cNvSpPr>
              <a:spLocks noChangeShapeType="1"/>
            </p:cNvSpPr>
            <p:nvPr/>
          </p:nvSpPr>
          <p:spPr bwMode="auto">
            <a:xfrm>
              <a:off x="2559" y="2741"/>
              <a:ext cx="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52" name="Line 107"/>
            <p:cNvSpPr>
              <a:spLocks noChangeShapeType="1"/>
            </p:cNvSpPr>
            <p:nvPr/>
          </p:nvSpPr>
          <p:spPr bwMode="auto">
            <a:xfrm>
              <a:off x="2559" y="3179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53" name="Line 108"/>
            <p:cNvSpPr>
              <a:spLocks noChangeShapeType="1"/>
            </p:cNvSpPr>
            <p:nvPr/>
          </p:nvSpPr>
          <p:spPr bwMode="auto">
            <a:xfrm>
              <a:off x="2559" y="3591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54" name="Line 109"/>
            <p:cNvSpPr>
              <a:spLocks noChangeShapeType="1"/>
            </p:cNvSpPr>
            <p:nvPr/>
          </p:nvSpPr>
          <p:spPr bwMode="auto">
            <a:xfrm>
              <a:off x="2559" y="3984"/>
              <a:ext cx="31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55" name="Line 110"/>
            <p:cNvSpPr>
              <a:spLocks noChangeShapeType="1"/>
            </p:cNvSpPr>
            <p:nvPr/>
          </p:nvSpPr>
          <p:spPr bwMode="auto">
            <a:xfrm>
              <a:off x="1822" y="1592"/>
              <a:ext cx="4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56" name="Line 111"/>
            <p:cNvSpPr>
              <a:spLocks noChangeShapeType="1"/>
            </p:cNvSpPr>
            <p:nvPr/>
          </p:nvSpPr>
          <p:spPr bwMode="auto">
            <a:xfrm>
              <a:off x="1822" y="1977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57" name="Line 112"/>
            <p:cNvSpPr>
              <a:spLocks noChangeShapeType="1"/>
            </p:cNvSpPr>
            <p:nvPr/>
          </p:nvSpPr>
          <p:spPr bwMode="auto">
            <a:xfrm>
              <a:off x="1822" y="2372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58" name="Line 113"/>
            <p:cNvSpPr>
              <a:spLocks noChangeShapeType="1"/>
            </p:cNvSpPr>
            <p:nvPr/>
          </p:nvSpPr>
          <p:spPr bwMode="auto">
            <a:xfrm>
              <a:off x="1822" y="2741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59" name="Line 114"/>
            <p:cNvSpPr>
              <a:spLocks noChangeShapeType="1"/>
            </p:cNvSpPr>
            <p:nvPr/>
          </p:nvSpPr>
          <p:spPr bwMode="auto">
            <a:xfrm>
              <a:off x="1822" y="3179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60" name="Line 115"/>
            <p:cNvSpPr>
              <a:spLocks noChangeShapeType="1"/>
            </p:cNvSpPr>
            <p:nvPr/>
          </p:nvSpPr>
          <p:spPr bwMode="auto">
            <a:xfrm>
              <a:off x="1822" y="3591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61" name="Line 116"/>
            <p:cNvSpPr>
              <a:spLocks noChangeShapeType="1"/>
            </p:cNvSpPr>
            <p:nvPr/>
          </p:nvSpPr>
          <p:spPr bwMode="auto">
            <a:xfrm>
              <a:off x="1822" y="3984"/>
              <a:ext cx="4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62" name="Line 117"/>
            <p:cNvSpPr>
              <a:spLocks noChangeShapeType="1"/>
            </p:cNvSpPr>
            <p:nvPr/>
          </p:nvSpPr>
          <p:spPr bwMode="auto">
            <a:xfrm>
              <a:off x="1263" y="3179"/>
              <a:ext cx="0" cy="8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63" name="Line 118"/>
            <p:cNvSpPr>
              <a:spLocks noChangeShapeType="1"/>
            </p:cNvSpPr>
            <p:nvPr/>
          </p:nvSpPr>
          <p:spPr bwMode="auto">
            <a:xfrm>
              <a:off x="1425" y="2741"/>
              <a:ext cx="0" cy="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64" name="Line 119"/>
            <p:cNvSpPr>
              <a:spLocks noChangeShapeType="1"/>
            </p:cNvSpPr>
            <p:nvPr/>
          </p:nvSpPr>
          <p:spPr bwMode="auto">
            <a:xfrm>
              <a:off x="686" y="2741"/>
              <a:ext cx="0" cy="124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65" name="Line 120"/>
            <p:cNvSpPr>
              <a:spLocks noChangeShapeType="1"/>
            </p:cNvSpPr>
            <p:nvPr/>
          </p:nvSpPr>
          <p:spPr bwMode="auto">
            <a:xfrm>
              <a:off x="2855" y="2372"/>
              <a:ext cx="65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66" name="Line 121"/>
            <p:cNvSpPr>
              <a:spLocks noChangeShapeType="1"/>
            </p:cNvSpPr>
            <p:nvPr/>
          </p:nvSpPr>
          <p:spPr bwMode="auto">
            <a:xfrm>
              <a:off x="2855" y="2741"/>
              <a:ext cx="65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67" name="Line 122"/>
            <p:cNvSpPr>
              <a:spLocks noChangeShapeType="1"/>
            </p:cNvSpPr>
            <p:nvPr/>
          </p:nvSpPr>
          <p:spPr bwMode="auto">
            <a:xfrm>
              <a:off x="2855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68" name="Line 123"/>
            <p:cNvSpPr>
              <a:spLocks noChangeShapeType="1"/>
            </p:cNvSpPr>
            <p:nvPr/>
          </p:nvSpPr>
          <p:spPr bwMode="auto">
            <a:xfrm>
              <a:off x="2855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69" name="Line 124"/>
            <p:cNvSpPr>
              <a:spLocks noChangeShapeType="1"/>
            </p:cNvSpPr>
            <p:nvPr/>
          </p:nvSpPr>
          <p:spPr bwMode="auto">
            <a:xfrm>
              <a:off x="3150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70" name="Line 125"/>
            <p:cNvSpPr>
              <a:spLocks noChangeShapeType="1"/>
            </p:cNvSpPr>
            <p:nvPr/>
          </p:nvSpPr>
          <p:spPr bwMode="auto">
            <a:xfrm>
              <a:off x="3150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71" name="Line 126"/>
            <p:cNvSpPr>
              <a:spLocks noChangeShapeType="1"/>
            </p:cNvSpPr>
            <p:nvPr/>
          </p:nvSpPr>
          <p:spPr bwMode="auto">
            <a:xfrm>
              <a:off x="3505" y="2372"/>
              <a:ext cx="2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72" name="Line 127"/>
            <p:cNvSpPr>
              <a:spLocks noChangeShapeType="1"/>
            </p:cNvSpPr>
            <p:nvPr/>
          </p:nvSpPr>
          <p:spPr bwMode="auto">
            <a:xfrm>
              <a:off x="3505" y="2741"/>
              <a:ext cx="2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73" name="Line 128"/>
            <p:cNvSpPr>
              <a:spLocks noChangeShapeType="1"/>
            </p:cNvSpPr>
            <p:nvPr/>
          </p:nvSpPr>
          <p:spPr bwMode="auto">
            <a:xfrm>
              <a:off x="3505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74" name="Line 129"/>
            <p:cNvSpPr>
              <a:spLocks noChangeShapeType="1"/>
            </p:cNvSpPr>
            <p:nvPr/>
          </p:nvSpPr>
          <p:spPr bwMode="auto">
            <a:xfrm>
              <a:off x="3505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75" name="Line 130"/>
            <p:cNvSpPr>
              <a:spLocks noChangeShapeType="1"/>
            </p:cNvSpPr>
            <p:nvPr/>
          </p:nvSpPr>
          <p:spPr bwMode="auto">
            <a:xfrm>
              <a:off x="1393" y="3002"/>
              <a:ext cx="3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76" name="Line 131"/>
            <p:cNvSpPr>
              <a:spLocks noChangeShapeType="1"/>
            </p:cNvSpPr>
            <p:nvPr/>
          </p:nvSpPr>
          <p:spPr bwMode="auto">
            <a:xfrm>
              <a:off x="2263" y="1812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77" name="Line 132"/>
            <p:cNvSpPr>
              <a:spLocks noChangeShapeType="1"/>
            </p:cNvSpPr>
            <p:nvPr/>
          </p:nvSpPr>
          <p:spPr bwMode="auto">
            <a:xfrm>
              <a:off x="2247" y="2178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78" name="Line 133"/>
            <p:cNvSpPr>
              <a:spLocks noChangeShapeType="1"/>
            </p:cNvSpPr>
            <p:nvPr/>
          </p:nvSpPr>
          <p:spPr bwMode="auto">
            <a:xfrm>
              <a:off x="2247" y="2562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79" name="Line 134"/>
            <p:cNvSpPr>
              <a:spLocks noChangeShapeType="1"/>
            </p:cNvSpPr>
            <p:nvPr/>
          </p:nvSpPr>
          <p:spPr bwMode="auto">
            <a:xfrm>
              <a:off x="2247" y="2947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80" name="Line 135"/>
            <p:cNvSpPr>
              <a:spLocks noChangeShapeType="1"/>
            </p:cNvSpPr>
            <p:nvPr/>
          </p:nvSpPr>
          <p:spPr bwMode="auto">
            <a:xfrm>
              <a:off x="2247" y="338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81" name="Line 136"/>
            <p:cNvSpPr>
              <a:spLocks noChangeShapeType="1"/>
            </p:cNvSpPr>
            <p:nvPr/>
          </p:nvSpPr>
          <p:spPr bwMode="auto">
            <a:xfrm>
              <a:off x="2247" y="3770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82" name="Text Box 137"/>
            <p:cNvSpPr txBox="1">
              <a:spLocks noChangeArrowheads="1"/>
            </p:cNvSpPr>
            <p:nvPr/>
          </p:nvSpPr>
          <p:spPr bwMode="auto">
            <a:xfrm rot="-5400000">
              <a:off x="1647" y="1135"/>
              <a:ext cx="581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PEs</a:t>
              </a:r>
            </a:p>
          </p:txBody>
        </p:sp>
        <p:sp>
          <p:nvSpPr>
            <p:cNvPr id="57483" name="Text Box 138"/>
            <p:cNvSpPr txBox="1">
              <a:spLocks noChangeArrowheads="1"/>
            </p:cNvSpPr>
            <p:nvPr/>
          </p:nvSpPr>
          <p:spPr bwMode="auto">
            <a:xfrm rot="-5400000">
              <a:off x="1919" y="1111"/>
              <a:ext cx="629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mask$</a:t>
              </a:r>
            </a:p>
          </p:txBody>
        </p:sp>
        <p:sp>
          <p:nvSpPr>
            <p:cNvPr id="57484" name="Text Box 139"/>
            <p:cNvSpPr txBox="1">
              <a:spLocks noChangeArrowheads="1"/>
            </p:cNvSpPr>
            <p:nvPr/>
          </p:nvSpPr>
          <p:spPr bwMode="auto">
            <a:xfrm rot="-5400000">
              <a:off x="2388" y="1087"/>
              <a:ext cx="6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node$</a:t>
              </a:r>
            </a:p>
          </p:txBody>
        </p:sp>
        <p:sp>
          <p:nvSpPr>
            <p:cNvPr id="57485" name="Text Box 140"/>
            <p:cNvSpPr txBox="1">
              <a:spLocks noChangeArrowheads="1"/>
            </p:cNvSpPr>
            <p:nvPr/>
          </p:nvSpPr>
          <p:spPr bwMode="auto">
            <a:xfrm rot="-5400000">
              <a:off x="2788" y="1240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a$</a:t>
              </a:r>
            </a:p>
          </p:txBody>
        </p:sp>
        <p:sp>
          <p:nvSpPr>
            <p:cNvPr id="57486" name="Text Box 141"/>
            <p:cNvSpPr txBox="1">
              <a:spLocks noChangeArrowheads="1"/>
            </p:cNvSpPr>
            <p:nvPr/>
          </p:nvSpPr>
          <p:spPr bwMode="auto">
            <a:xfrm rot="-5400000">
              <a:off x="3079" y="1224"/>
              <a:ext cx="41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b$</a:t>
              </a:r>
            </a:p>
          </p:txBody>
        </p:sp>
        <p:sp>
          <p:nvSpPr>
            <p:cNvPr id="57487" name="Text Box 142"/>
            <p:cNvSpPr txBox="1">
              <a:spLocks noChangeArrowheads="1"/>
            </p:cNvSpPr>
            <p:nvPr/>
          </p:nvSpPr>
          <p:spPr bwMode="auto">
            <a:xfrm rot="-5400000">
              <a:off x="4841" y="1100"/>
              <a:ext cx="70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parent$</a:t>
              </a:r>
            </a:p>
          </p:txBody>
        </p:sp>
        <p:sp>
          <p:nvSpPr>
            <p:cNvPr id="57488" name="Text Box 143"/>
            <p:cNvSpPr txBox="1">
              <a:spLocks noChangeArrowheads="1"/>
            </p:cNvSpPr>
            <p:nvPr/>
          </p:nvSpPr>
          <p:spPr bwMode="auto">
            <a:xfrm>
              <a:off x="210" y="3276"/>
              <a:ext cx="6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root</a:t>
              </a:r>
            </a:p>
          </p:txBody>
        </p:sp>
        <p:sp>
          <p:nvSpPr>
            <p:cNvPr id="57489" name="Text Box 144"/>
            <p:cNvSpPr txBox="1">
              <a:spLocks noChangeArrowheads="1"/>
            </p:cNvSpPr>
            <p:nvPr/>
          </p:nvSpPr>
          <p:spPr bwMode="auto">
            <a:xfrm rot="-5400000">
              <a:off x="3369" y="1222"/>
              <a:ext cx="410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c$</a:t>
              </a:r>
            </a:p>
          </p:txBody>
        </p:sp>
        <p:sp>
          <p:nvSpPr>
            <p:cNvPr id="57490" name="Text Box 145"/>
            <p:cNvSpPr txBox="1">
              <a:spLocks noChangeArrowheads="1"/>
            </p:cNvSpPr>
            <p:nvPr/>
          </p:nvSpPr>
          <p:spPr bwMode="auto">
            <a:xfrm rot="-5400000">
              <a:off x="3680" y="1213"/>
              <a:ext cx="39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d$</a:t>
              </a:r>
            </a:p>
          </p:txBody>
        </p:sp>
        <p:sp>
          <p:nvSpPr>
            <p:cNvPr id="57491" name="Text Box 146"/>
            <p:cNvSpPr txBox="1">
              <a:spLocks noChangeArrowheads="1"/>
            </p:cNvSpPr>
            <p:nvPr/>
          </p:nvSpPr>
          <p:spPr bwMode="auto">
            <a:xfrm rot="-5400000">
              <a:off x="4000" y="1223"/>
              <a:ext cx="41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e$</a:t>
              </a:r>
            </a:p>
          </p:txBody>
        </p:sp>
        <p:sp>
          <p:nvSpPr>
            <p:cNvPr id="57492" name="Text Box 147"/>
            <p:cNvSpPr txBox="1">
              <a:spLocks noChangeArrowheads="1"/>
            </p:cNvSpPr>
            <p:nvPr/>
          </p:nvSpPr>
          <p:spPr bwMode="auto">
            <a:xfrm rot="-5400000">
              <a:off x="4256" y="1228"/>
              <a:ext cx="4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f$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4000" dirty="0" smtClean="0"/>
              <a:t>MIMD Parallel Models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r>
              <a:rPr lang="en-US" sz="2800" dirty="0" smtClean="0"/>
              <a:t>Parallel programming should be as simple as sequential programming.</a:t>
            </a:r>
          </a:p>
          <a:p>
            <a:pPr lvl="1"/>
            <a:r>
              <a:rPr lang="en-US" dirty="0" smtClean="0"/>
              <a:t>Sequential programming is deterministic and predictable </a:t>
            </a:r>
          </a:p>
          <a:p>
            <a:r>
              <a:rPr lang="en-US" sz="2800" dirty="0" smtClean="0"/>
              <a:t>Unfortunately, there is no common model for parallel execution  </a:t>
            </a:r>
          </a:p>
          <a:p>
            <a:r>
              <a:rPr lang="en-US" sz="2800" dirty="0" smtClean="0"/>
              <a:t>Parallel programming is normally optimized for average case performance and typically worst case is not considered.</a:t>
            </a:r>
          </a:p>
          <a:p>
            <a:r>
              <a:rPr lang="en-US" sz="2800" dirty="0" smtClean="0"/>
              <a:t>Non-determinism is key to achieving high performance and scalable programs in many-core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00371-11E4-49CF-9A73-C963B20ADB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6CB4BD6-3E47-4A1E-B8DF-D57165A7A586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Algorithm: ASC-MST-PRIM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Initially assign any node to </a:t>
            </a:r>
            <a:r>
              <a:rPr lang="en-US" sz="2800" i="1" smtClean="0"/>
              <a:t>root</a:t>
            </a:r>
            <a:r>
              <a:rPr lang="en-US" sz="28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All processors set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candidate$</a:t>
            </a:r>
            <a:r>
              <a:rPr lang="en-US" sz="2400" smtClean="0"/>
              <a:t> to “wait”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current-best$</a:t>
            </a:r>
            <a:r>
              <a:rPr lang="en-US" sz="2400" smtClean="0"/>
              <a:t> to </a:t>
            </a:r>
            <a:r>
              <a:rPr lang="en-US" sz="2400" smtClean="0">
                <a:sym typeface="Symbol" pitchFamily="18" charset="2"/>
              </a:rPr>
              <a:t>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the </a:t>
            </a:r>
            <a:r>
              <a:rPr lang="en-US" sz="2400" i="1" smtClean="0">
                <a:sym typeface="Symbol" pitchFamily="18" charset="2"/>
              </a:rPr>
              <a:t>candidate </a:t>
            </a:r>
            <a:r>
              <a:rPr lang="en-US" sz="2400" smtClean="0">
                <a:sym typeface="Symbol" pitchFamily="18" charset="2"/>
              </a:rPr>
              <a:t>field</a:t>
            </a:r>
            <a:r>
              <a:rPr lang="en-US" sz="2400" i="1" smtClean="0"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for the </a:t>
            </a:r>
            <a:r>
              <a:rPr lang="en-US" sz="2400" i="1" smtClean="0">
                <a:sym typeface="Symbol" pitchFamily="18" charset="2"/>
              </a:rPr>
              <a:t>root</a:t>
            </a:r>
            <a:r>
              <a:rPr lang="en-US" sz="2400" smtClean="0">
                <a:sym typeface="Symbol" pitchFamily="18" charset="2"/>
              </a:rPr>
              <a:t> node to “no” 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All processors whose distance </a:t>
            </a:r>
            <a:r>
              <a:rPr lang="en-US" sz="2800" i="1" smtClean="0">
                <a:solidFill>
                  <a:srgbClr val="FFFF66"/>
                </a:solidFill>
              </a:rPr>
              <a:t>d</a:t>
            </a:r>
            <a:r>
              <a:rPr lang="en-US" sz="2800" smtClean="0"/>
              <a:t> from their node to </a:t>
            </a:r>
            <a:r>
              <a:rPr lang="en-US" sz="2800" i="1" smtClean="0"/>
              <a:t>root</a:t>
            </a:r>
            <a:r>
              <a:rPr lang="en-US" sz="2800" smtClean="0"/>
              <a:t> node is finite do</a:t>
            </a:r>
            <a:endParaRPr lang="en-US" sz="2800" smtClean="0">
              <a:sym typeface="TECHMath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ym typeface="TECHMath" pitchFamily="2" charset="2"/>
              </a:rPr>
              <a:t>Set their </a:t>
            </a:r>
            <a:r>
              <a:rPr lang="en-US" sz="2400" i="1" smtClean="0">
                <a:sym typeface="TECHMath" pitchFamily="2" charset="2"/>
              </a:rPr>
              <a:t>candidate$</a:t>
            </a:r>
            <a:r>
              <a:rPr lang="en-US" sz="2400" smtClean="0">
                <a:sym typeface="TECHMath" pitchFamily="2" charset="2"/>
              </a:rPr>
              <a:t> field to “yes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Set their </a:t>
            </a:r>
            <a:r>
              <a:rPr lang="en-US" sz="2400" i="1" smtClean="0"/>
              <a:t>parent$</a:t>
            </a:r>
            <a:r>
              <a:rPr lang="en-US" sz="2400" smtClean="0"/>
              <a:t> field to </a:t>
            </a:r>
            <a:r>
              <a:rPr lang="en-US" sz="2400" i="1" smtClean="0"/>
              <a:t>root</a:t>
            </a:r>
            <a:r>
              <a:rPr lang="en-US" sz="24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Set </a:t>
            </a:r>
            <a:r>
              <a:rPr lang="en-US" sz="2400" i="1" smtClean="0"/>
              <a:t>current_best$</a:t>
            </a:r>
            <a:r>
              <a:rPr lang="en-US" sz="2400" smtClean="0"/>
              <a:t> = </a:t>
            </a:r>
            <a:r>
              <a:rPr lang="en-US" sz="2400" i="1" smtClean="0">
                <a:solidFill>
                  <a:srgbClr val="FFFF66"/>
                </a:solidFill>
              </a:rPr>
              <a:t>d</a:t>
            </a:r>
            <a:r>
              <a:rPr lang="en-US" sz="2400" i="1" smtClean="0"/>
              <a:t>.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77EED76-8F59-4441-8BC7-A9AB4DF617F2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Algorithm: ASC-MST-PRIM (cont. 2/3)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eaLnBrk="1" hangingPunct="1"/>
            <a:r>
              <a:rPr lang="en-US" sz="2800" smtClean="0"/>
              <a:t>While the </a:t>
            </a:r>
            <a:r>
              <a:rPr lang="en-US" sz="2800" i="1" smtClean="0"/>
              <a:t>candidate</a:t>
            </a:r>
            <a:r>
              <a:rPr lang="en-US" sz="2800" smtClean="0"/>
              <a:t> field of some processor is “yes”,</a:t>
            </a:r>
            <a:r>
              <a:rPr lang="en-US" smtClean="0"/>
              <a:t> </a:t>
            </a:r>
          </a:p>
          <a:p>
            <a:pPr lvl="1" eaLnBrk="1" hangingPunct="1"/>
            <a:r>
              <a:rPr lang="en-US" sz="2400" smtClean="0"/>
              <a:t>Restrict the active processors to those whose candidate field is “yes” and (for these processors) do</a:t>
            </a:r>
          </a:p>
          <a:p>
            <a:pPr lvl="2" eaLnBrk="1" hangingPunct="1"/>
            <a:r>
              <a:rPr lang="en-US" smtClean="0"/>
              <a:t>Compute the minimum value x of </a:t>
            </a:r>
            <a:r>
              <a:rPr lang="en-US" i="1" smtClean="0"/>
              <a:t>current_best$.</a:t>
            </a:r>
            <a:endParaRPr lang="en-US" smtClean="0"/>
          </a:p>
          <a:p>
            <a:pPr lvl="2" eaLnBrk="1" hangingPunct="1"/>
            <a:r>
              <a:rPr lang="en-US" smtClean="0"/>
              <a:t>Restrict the active processors to those with </a:t>
            </a:r>
            <a:r>
              <a:rPr lang="en-US" i="1" smtClean="0"/>
              <a:t>current_best$</a:t>
            </a:r>
            <a:r>
              <a:rPr lang="en-US" smtClean="0"/>
              <a:t> = </a:t>
            </a:r>
            <a:r>
              <a:rPr lang="en-US" i="1" smtClean="0"/>
              <a:t>x</a:t>
            </a:r>
            <a:r>
              <a:rPr lang="en-US" smtClean="0"/>
              <a:t> and do</a:t>
            </a:r>
          </a:p>
          <a:p>
            <a:pPr lvl="3" eaLnBrk="1" hangingPunct="1"/>
            <a:r>
              <a:rPr lang="en-US" sz="2400" smtClean="0"/>
              <a:t>pick an active processor, say node </a:t>
            </a:r>
            <a:r>
              <a:rPr lang="en-US" sz="2400" i="1" smtClean="0"/>
              <a:t>y</a:t>
            </a:r>
            <a:r>
              <a:rPr lang="en-US" sz="2400" smtClean="0"/>
              <a:t>.</a:t>
            </a:r>
          </a:p>
          <a:p>
            <a:pPr lvl="4" eaLnBrk="1" hangingPunct="1"/>
            <a:r>
              <a:rPr lang="en-US" sz="2400" smtClean="0"/>
              <a:t>Set the </a:t>
            </a:r>
            <a:r>
              <a:rPr lang="en-US" sz="2400" i="1" smtClean="0"/>
              <a:t>candidate$</a:t>
            </a:r>
            <a:r>
              <a:rPr lang="en-US" sz="2400" smtClean="0"/>
              <a:t>  value of node </a:t>
            </a:r>
            <a:r>
              <a:rPr lang="en-US" sz="2400" i="1" smtClean="0"/>
              <a:t>y</a:t>
            </a:r>
            <a:r>
              <a:rPr lang="en-US" sz="2400" smtClean="0"/>
              <a:t> to “no” </a:t>
            </a:r>
          </a:p>
          <a:p>
            <a:pPr lvl="3" eaLnBrk="1" hangingPunct="1"/>
            <a:r>
              <a:rPr lang="en-US" sz="2400" smtClean="0"/>
              <a:t>Set the scalar variable </a:t>
            </a:r>
            <a:r>
              <a:rPr lang="en-US" sz="2400" i="1" smtClean="0"/>
              <a:t>next-node</a:t>
            </a:r>
            <a:r>
              <a:rPr lang="en-US" sz="2400" smtClean="0"/>
              <a:t> to </a:t>
            </a:r>
            <a:r>
              <a:rPr lang="en-US" sz="2400" i="1" smtClean="0"/>
              <a:t>y</a:t>
            </a:r>
            <a:r>
              <a:rPr lang="en-US" sz="2400" smtClean="0"/>
              <a:t>.</a:t>
            </a:r>
          </a:p>
          <a:p>
            <a:pPr eaLnBrk="1" hangingPunct="1"/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8DACBC-6C39-4ACE-B87F-6EF8E410BA68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600" smtClean="0"/>
              <a:t>Algorithm: ASC-MST-PRIM (cont. 3/3)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 lvl="3" eaLnBrk="1" hangingPunct="1">
              <a:lnSpc>
                <a:spcPct val="90000"/>
              </a:lnSpc>
            </a:pPr>
            <a:r>
              <a:rPr lang="en-US" sz="2800" smtClean="0"/>
              <a:t>If the value </a:t>
            </a:r>
            <a:r>
              <a:rPr lang="en-US" sz="2800" i="1" smtClean="0">
                <a:solidFill>
                  <a:srgbClr val="FFFF66"/>
                </a:solidFill>
              </a:rPr>
              <a:t>z</a:t>
            </a:r>
            <a:r>
              <a:rPr lang="en-US" sz="2800" i="1" smtClean="0"/>
              <a:t> </a:t>
            </a:r>
            <a:r>
              <a:rPr lang="en-US" sz="2800" smtClean="0"/>
              <a:t>in the </a:t>
            </a:r>
            <a:r>
              <a:rPr lang="en-US" sz="2800" i="1" smtClean="0"/>
              <a:t>next_node</a:t>
            </a:r>
            <a:r>
              <a:rPr lang="en-US" sz="2800" smtClean="0"/>
              <a:t> column of a processor is less than its </a:t>
            </a:r>
            <a:r>
              <a:rPr lang="en-US" sz="2800" i="1" smtClean="0"/>
              <a:t>current_best$ </a:t>
            </a:r>
            <a:r>
              <a:rPr lang="en-US" sz="2800" smtClean="0"/>
              <a:t>value</a:t>
            </a:r>
            <a:r>
              <a:rPr lang="en-US" sz="2800" i="1" smtClean="0"/>
              <a:t>,</a:t>
            </a:r>
            <a:r>
              <a:rPr lang="en-US" sz="2800" smtClean="0"/>
              <a:t> then</a:t>
            </a:r>
          </a:p>
          <a:p>
            <a:pPr lvl="4" eaLnBrk="1" hangingPunct="1">
              <a:lnSpc>
                <a:spcPct val="90000"/>
              </a:lnSpc>
            </a:pPr>
            <a:r>
              <a:rPr lang="en-US" sz="2800" smtClean="0"/>
              <a:t>Set </a:t>
            </a:r>
            <a:r>
              <a:rPr lang="en-US" sz="2800" i="1" smtClean="0"/>
              <a:t>current_best$</a:t>
            </a:r>
            <a:r>
              <a:rPr lang="en-US" sz="2800" smtClean="0"/>
              <a:t> to </a:t>
            </a:r>
            <a:r>
              <a:rPr lang="en-US" sz="2800" i="1" smtClean="0">
                <a:solidFill>
                  <a:srgbClr val="FFFF66"/>
                </a:solidFill>
              </a:rPr>
              <a:t>z</a:t>
            </a:r>
            <a:r>
              <a:rPr lang="en-US" sz="2800" smtClean="0"/>
              <a:t>. </a:t>
            </a:r>
          </a:p>
          <a:p>
            <a:pPr lvl="4" eaLnBrk="1" hangingPunct="1">
              <a:lnSpc>
                <a:spcPct val="90000"/>
              </a:lnSpc>
            </a:pPr>
            <a:r>
              <a:rPr lang="en-US" sz="2800" smtClean="0"/>
              <a:t>Set </a:t>
            </a:r>
            <a:r>
              <a:rPr lang="en-US" sz="2800" i="1" smtClean="0"/>
              <a:t>parent$</a:t>
            </a:r>
            <a:r>
              <a:rPr lang="en-US" sz="2800" smtClean="0"/>
              <a:t> to </a:t>
            </a:r>
            <a:r>
              <a:rPr lang="en-US" sz="2800" i="1" smtClean="0"/>
              <a:t>next_node</a:t>
            </a: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For all processors, if </a:t>
            </a:r>
            <a:r>
              <a:rPr lang="en-US" i="1" smtClean="0"/>
              <a:t>candidate$</a:t>
            </a:r>
            <a:r>
              <a:rPr lang="en-US" smtClean="0"/>
              <a:t> is “waiting” and the distance of its node from </a:t>
            </a:r>
            <a:r>
              <a:rPr lang="en-US" i="1" smtClean="0"/>
              <a:t>next_node</a:t>
            </a:r>
            <a:r>
              <a:rPr lang="en-US" smtClean="0"/>
              <a:t> y is finite, then</a:t>
            </a:r>
            <a:r>
              <a:rPr lang="en-US" sz="3200" smtClean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Set </a:t>
            </a:r>
            <a:r>
              <a:rPr lang="en-US" i="1" smtClean="0"/>
              <a:t>candidate$</a:t>
            </a:r>
            <a:r>
              <a:rPr lang="en-US" smtClean="0"/>
              <a:t> to “yes”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Set </a:t>
            </a:r>
            <a:r>
              <a:rPr lang="en-US" i="1" smtClean="0"/>
              <a:t>current_best$</a:t>
            </a:r>
            <a:r>
              <a:rPr lang="en-US" smtClean="0"/>
              <a:t> to the distance of its node from y.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Set </a:t>
            </a:r>
            <a:r>
              <a:rPr lang="en-US" i="1" smtClean="0"/>
              <a:t>parent$</a:t>
            </a:r>
            <a:r>
              <a:rPr lang="en-US" smtClean="0"/>
              <a:t> to y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Problems that make Parallel Programming Difficult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z="2400" dirty="0" smtClean="0"/>
              <a:t>Race conditions</a:t>
            </a:r>
          </a:p>
          <a:p>
            <a:r>
              <a:rPr lang="en-US" sz="2400" dirty="0" smtClean="0"/>
              <a:t>Data dependency</a:t>
            </a:r>
          </a:p>
          <a:p>
            <a:r>
              <a:rPr lang="en-US" sz="2400" dirty="0" smtClean="0"/>
              <a:t>Load balancing</a:t>
            </a:r>
          </a:p>
          <a:p>
            <a:r>
              <a:rPr lang="en-US" sz="2400" dirty="0" smtClean="0"/>
              <a:t>Non-determinism</a:t>
            </a:r>
          </a:p>
          <a:p>
            <a:r>
              <a:rPr lang="en-US" sz="2400" dirty="0" smtClean="0"/>
              <a:t>Deadlocks</a:t>
            </a:r>
          </a:p>
          <a:p>
            <a:r>
              <a:rPr lang="en-US" sz="2400" dirty="0" smtClean="0"/>
              <a:t>Dynamic Scheduling normally required for real-time applications.</a:t>
            </a:r>
          </a:p>
          <a:p>
            <a:r>
              <a:rPr lang="en-US" sz="2400" dirty="0" smtClean="0"/>
              <a:t>Numerous NP-hard problems for MIMDs.</a:t>
            </a:r>
          </a:p>
          <a:p>
            <a:pPr lvl="1"/>
            <a:r>
              <a:rPr lang="en-US" sz="2000" dirty="0" smtClean="0"/>
              <a:t>See </a:t>
            </a:r>
            <a:r>
              <a:rPr lang="en-US" sz="2000" dirty="0" err="1" smtClean="0"/>
              <a:t>Garey</a:t>
            </a:r>
            <a:r>
              <a:rPr lang="en-US" sz="2000" dirty="0" smtClean="0"/>
              <a:t> and Johnson, “Computers &amp; Intractability: a Guide to the Theory of NP-completeness”, and related references.</a:t>
            </a:r>
          </a:p>
          <a:p>
            <a:pPr lvl="1"/>
            <a:r>
              <a:rPr lang="en-US" sz="2000" dirty="0" smtClean="0"/>
              <a:t>Includes load balancing &amp; dynamic scheduling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00371-11E4-49CF-9A73-C963B20ADB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4000" dirty="0" smtClean="0"/>
              <a:t>Consequences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30763"/>
          </a:xfrm>
        </p:spPr>
        <p:txBody>
          <a:bodyPr/>
          <a:lstStyle/>
          <a:p>
            <a:r>
              <a:rPr lang="en-US" sz="2800" dirty="0" smtClean="0"/>
              <a:t>MIMD software solutions to non-trivial problems will require more much software.</a:t>
            </a:r>
          </a:p>
          <a:p>
            <a:r>
              <a:rPr lang="en-US" sz="2800" dirty="0" smtClean="0"/>
              <a:t>NP-hard problems are typically handled using fast polynomial approximation algorithms.</a:t>
            </a:r>
          </a:p>
          <a:p>
            <a:r>
              <a:rPr lang="en-US" sz="2800" dirty="0" smtClean="0"/>
              <a:t>For large problems, the software required to handle preceding problems is typically many times larger the sequential solution to the original problem. </a:t>
            </a:r>
          </a:p>
          <a:p>
            <a:r>
              <a:rPr lang="en-US" sz="2800" dirty="0" smtClean="0"/>
              <a:t>Use of SIMD computation can avoid essentially all of these problems.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00371-11E4-49CF-9A73-C963B20ADB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COLORS" val="0"/>
  <p:tag name="MULTIRESPDIVISOR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2830136"/>
  <p:tag name="USESCHEMECOLORS" val="True"/>
  <p:tag name="GRIDROTATIONINTERVAL" val="2"/>
  <p:tag name="POLLINGCYCLE" val="2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RESETCHARTS" val="Tru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CHARTLABELS" val="1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INCLUDENONRESPONDERS" val="False"/>
  <p:tag name="SAVECSVWITHSESSION" val="True"/>
  <p:tag name="DISPLAYNAME" val="True"/>
  <p:tag name="PRRESPONSE7" val="4"/>
  <p:tag name="GRIDFONTSIZE" val="12"/>
  <p:tag name="STDCHART" val="1"/>
  <p:tag name="RESPTABLESTYLE" val="-1"/>
  <p:tag name="CUSTOMCELLBACKCOLOR1" val="-657956"/>
  <p:tag name="PRRESPONSE4" val="7"/>
  <p:tag name="ADVANCEDSETTINGSVIEW" val="True"/>
  <p:tag name="DELIMITERS" val="3.1"/>
  <p:tag name="CHECKFORUPDATES" val="True"/>
  <p:tag name="TPFULLVERSION" val="4.3.2.117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Default Design">
  <a:themeElements>
    <a:clrScheme name="">
      <a:dk1>
        <a:srgbClr val="3E3E5C"/>
      </a:dk1>
      <a:lt1>
        <a:srgbClr val="FFFFFF"/>
      </a:lt1>
      <a:dk2>
        <a:srgbClr val="000066"/>
      </a:dk2>
      <a:lt2>
        <a:srgbClr val="FFFFFF"/>
      </a:lt2>
      <a:accent1>
        <a:srgbClr val="60597B"/>
      </a:accent1>
      <a:accent2>
        <a:srgbClr val="6666FF"/>
      </a:accent2>
      <a:accent3>
        <a:srgbClr val="AAAAB8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0099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3E3E5C"/>
        </a:dk1>
        <a:lt1>
          <a:srgbClr val="FFFFFF"/>
        </a:lt1>
        <a:dk2>
          <a:srgbClr val="000066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AAAAB8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3E3E5C"/>
        </a:dk1>
        <a:lt1>
          <a:srgbClr val="FFFFFF"/>
        </a:lt1>
        <a:dk2>
          <a:srgbClr val="000066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AAAAB8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3E3E5C"/>
        </a:dk1>
        <a:lt1>
          <a:srgbClr val="FFFFFF"/>
        </a:lt1>
        <a:dk2>
          <a:srgbClr val="000066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AAAAB8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3E3E5C"/>
        </a:dk1>
        <a:lt1>
          <a:srgbClr val="FFFFFF"/>
        </a:lt1>
        <a:dk2>
          <a:srgbClr val="000066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AAAAB8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8278</TotalTime>
  <Words>5908</Words>
  <Application>Microsoft Office PowerPoint</Application>
  <PresentationFormat>On-screen Show (4:3)</PresentationFormat>
  <Paragraphs>1540</Paragraphs>
  <Slides>72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Default Design</vt:lpstr>
      <vt:lpstr>Adding Parallelism to Undergraduate Algorithms</vt:lpstr>
      <vt:lpstr>RAM model for Sequential Computation</vt:lpstr>
      <vt:lpstr>Benefits of a Common Sequential Model</vt:lpstr>
      <vt:lpstr>Flynn’s Taxonomy for Parallel Computers</vt:lpstr>
      <vt:lpstr>MIMD</vt:lpstr>
      <vt:lpstr>The SIMD Parallel Model</vt:lpstr>
      <vt:lpstr>MIMD Parallel Models </vt:lpstr>
      <vt:lpstr>Problems that make Parallel Programming Difficult</vt:lpstr>
      <vt:lpstr>Consequences</vt:lpstr>
      <vt:lpstr>Additional SIMD Properties</vt:lpstr>
      <vt:lpstr>How to View a SIMD Machine</vt:lpstr>
      <vt:lpstr>The SIMD Model</vt:lpstr>
      <vt:lpstr>PowerPoint Presentation</vt:lpstr>
      <vt:lpstr>Associative Computers</vt:lpstr>
      <vt:lpstr>ASC Additional Operations</vt:lpstr>
      <vt:lpstr>PowerPoint Presentation</vt:lpstr>
      <vt:lpstr>Non-SIMD Properties of ASC</vt:lpstr>
      <vt:lpstr>Associative Computer Motivation</vt:lpstr>
      <vt:lpstr>Advantages of ASC Algorithms over SIMD Algorithms</vt:lpstr>
      <vt:lpstr>ASC Algorithms Advantages (cont)</vt:lpstr>
      <vt:lpstr>Curricular Advantages of Simpler Algorithms and Programs</vt:lpstr>
      <vt:lpstr>Creating New ASC Algorithms</vt:lpstr>
      <vt:lpstr>An Associative Program for the Minimal Spanning Tree</vt:lpstr>
      <vt:lpstr>An Associative Program for the MST Problem using ClearSpeed </vt:lpstr>
      <vt:lpstr>Graph used for Data Structure</vt:lpstr>
      <vt:lpstr>Data Structure for MST Algorithm</vt:lpstr>
      <vt:lpstr>Graph used for Data Structure</vt:lpstr>
      <vt:lpstr>Data Structure for MST Algorithm</vt:lpstr>
      <vt:lpstr>Graph used for Data Structure</vt:lpstr>
      <vt:lpstr>Graph used for Data Structure</vt:lpstr>
      <vt:lpstr>Data Structure for MST Algorithm</vt:lpstr>
      <vt:lpstr>Graph used for Data Structure</vt:lpstr>
      <vt:lpstr>Graph used for Data Structure</vt:lpstr>
      <vt:lpstr>Data Structure for MST Algorithm</vt:lpstr>
      <vt:lpstr>Graph used for Data Structure</vt:lpstr>
      <vt:lpstr>Data Structure for MST Algorithm</vt:lpstr>
      <vt:lpstr>Graph used for Data Structure</vt:lpstr>
      <vt:lpstr>Graph used for Data Structure</vt:lpstr>
      <vt:lpstr>Data Structure for MST Algorithm</vt:lpstr>
      <vt:lpstr>Graph used for Data Structure</vt:lpstr>
      <vt:lpstr>Short Version of Algorithm: ASC-MST-PRIM(root)</vt:lpstr>
      <vt:lpstr>Algorithm: ASC-MST-PRIM</vt:lpstr>
      <vt:lpstr>Algorithm: ASC-MST-PRIM (cont. 2/3)</vt:lpstr>
      <vt:lpstr>Algorithm: ASC-MST-PRIM (cont. 3/3)</vt:lpstr>
      <vt:lpstr>MST in Cn By Hassan AL-Maksousy</vt:lpstr>
      <vt:lpstr>MST in Cn By Hassan AL-Maksousy</vt:lpstr>
      <vt:lpstr>MST in Cn By Hassan AL-Maksousy</vt:lpstr>
      <vt:lpstr>MST in Cn By Hassan AL-Maksousy</vt:lpstr>
      <vt:lpstr>MST in Cn By Hassan AL-Maksousy</vt:lpstr>
      <vt:lpstr>MST in Cn By Hassan AL-Maksousy</vt:lpstr>
      <vt:lpstr>THE  END</vt:lpstr>
      <vt:lpstr>Basic Properties of ASC Model</vt:lpstr>
      <vt:lpstr>Basic Properties of ASC</vt:lpstr>
      <vt:lpstr>PowerPoint Presentation</vt:lpstr>
      <vt:lpstr>Basic Properties of ASC </vt:lpstr>
      <vt:lpstr>Characteristics of Associative Programming </vt:lpstr>
      <vt:lpstr>Characteristics of Associative Programming</vt:lpstr>
      <vt:lpstr>Algorithms and Programs Implemented in ASC</vt:lpstr>
      <vt:lpstr>ASC Algorithms and Programs (not requiring PE network)</vt:lpstr>
      <vt:lpstr>ASC Algorithms and Programs  (not requiring a PE network)</vt:lpstr>
      <vt:lpstr>Associative Algorithms &amp; Programs  (using a network)</vt:lpstr>
      <vt:lpstr>The MST Problem</vt:lpstr>
      <vt:lpstr>ASC-MST Algorithm Preliminaries</vt:lpstr>
      <vt:lpstr>ASC-MST Algorithm Preliminaries (cont.)</vt:lpstr>
      <vt:lpstr>Graph used for Data Structure</vt:lpstr>
      <vt:lpstr>Data Structure for MST Algorithm</vt:lpstr>
      <vt:lpstr>Short Version of Algorithm: ASC-MST-PRIM(root)</vt:lpstr>
      <vt:lpstr>Comments on ASC-MST Algorithm</vt:lpstr>
      <vt:lpstr>Tracing 1st Pass of MST Algorithm on Figure 6  (Put below chart &amp; Figure 6 on board)</vt:lpstr>
      <vt:lpstr>Algorithm: ASC-MST-PRIM</vt:lpstr>
      <vt:lpstr>Algorithm: ASC-MST-PRIM (cont. 2/3)</vt:lpstr>
      <vt:lpstr>Algorithm: ASC-MST-PRIM (cont. 3/3)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367: Parallel Computing</dc:title>
  <dc:creator>Oberta A. Slotterbeck</dc:creator>
  <cp:lastModifiedBy>jbaker</cp:lastModifiedBy>
  <cp:revision>176</cp:revision>
  <cp:lastPrinted>2010-09-29T17:19:33Z</cp:lastPrinted>
  <dcterms:created xsi:type="dcterms:W3CDTF">2005-08-26T01:18:57Z</dcterms:created>
  <dcterms:modified xsi:type="dcterms:W3CDTF">2012-03-02T21:42:27Z</dcterms:modified>
</cp:coreProperties>
</file>