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3" r:id="rId3"/>
    <p:sldId id="324" r:id="rId4"/>
    <p:sldId id="325" r:id="rId5"/>
    <p:sldId id="329" r:id="rId6"/>
    <p:sldId id="330" r:id="rId7"/>
    <p:sldId id="327" r:id="rId8"/>
    <p:sldId id="328" r:id="rId9"/>
    <p:sldId id="331" r:id="rId10"/>
    <p:sldId id="356" r:id="rId11"/>
    <p:sldId id="332" r:id="rId12"/>
    <p:sldId id="357" r:id="rId13"/>
    <p:sldId id="359" r:id="rId14"/>
    <p:sldId id="361" r:id="rId15"/>
    <p:sldId id="342" r:id="rId16"/>
    <p:sldId id="358" r:id="rId17"/>
    <p:sldId id="363" r:id="rId18"/>
    <p:sldId id="368" r:id="rId19"/>
    <p:sldId id="364" r:id="rId20"/>
    <p:sldId id="365" r:id="rId21"/>
    <p:sldId id="340" r:id="rId22"/>
    <p:sldId id="343" r:id="rId23"/>
    <p:sldId id="344" r:id="rId24"/>
    <p:sldId id="345" r:id="rId25"/>
    <p:sldId id="355" r:id="rId26"/>
    <p:sldId id="347" r:id="rId27"/>
    <p:sldId id="348" r:id="rId28"/>
    <p:sldId id="349" r:id="rId29"/>
    <p:sldId id="360" r:id="rId30"/>
    <p:sldId id="367" r:id="rId3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9F33"/>
    <a:srgbClr val="D60093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12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9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62000" y="6400800"/>
            <a:ext cx="4038600" cy="457200"/>
          </a:xfrm>
        </p:spPr>
        <p:txBody>
          <a:bodyPr/>
          <a:lstStyle/>
          <a:p>
            <a:r>
              <a:rPr lang="en-US" dirty="0" smtClean="0"/>
              <a:t>Sophomoric Parallelism and Concurrency, Lecture 1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10600" cy="2057400"/>
          </a:xfrm>
        </p:spPr>
        <p:txBody>
          <a:bodyPr/>
          <a:lstStyle/>
          <a:p>
            <a:pPr algn="ctr"/>
            <a:r>
              <a:rPr lang="en-US" sz="2800" i="0" dirty="0" smtClean="0"/>
              <a:t>A Sophomoric Introduction to Shared-Memory Parallelism and Concurrency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2800" i="0" dirty="0" smtClean="0"/>
              <a:t>Lecture 1</a:t>
            </a:r>
            <a:br>
              <a:rPr lang="en-US" sz="2800" i="0" dirty="0" smtClean="0"/>
            </a:br>
            <a:r>
              <a:rPr lang="en-US" sz="2800" i="0" dirty="0" smtClean="0"/>
              <a:t>Introduction to Multithreading &amp; Fork-Join Parallelism</a:t>
            </a:r>
            <a:endParaRPr lang="en-US" sz="2800" i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5720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 Work by: Dan Grossman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Converted to C++/OMP by: Bob Chesebrough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Updated: Jan 2012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see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http://www.cs.washington.edu/homes/djg/teachingMaterials/</a:t>
            </a:r>
          </a:p>
          <a:p>
            <a:pPr lvl="0">
              <a:spcBef>
                <a:spcPct val="20000"/>
              </a:spcBef>
            </a:pPr>
            <a:r>
              <a:rPr lang="en-US" sz="1200" b="0" kern="0" dirty="0" smtClean="0">
                <a:latin typeface="+mn-lt"/>
              </a:rPr>
              <a:t>http://software.intel.com/en-us/courseware</a:t>
            </a:r>
          </a:p>
          <a:p>
            <a:pPr lvl="0">
              <a:spcBef>
                <a:spcPct val="20000"/>
              </a:spcBef>
            </a:pPr>
            <a:r>
              <a:rPr lang="en-US" sz="1200" b="0" kern="0" dirty="0" smtClean="0">
                <a:latin typeface="+mn-lt"/>
              </a:rPr>
              <a:t>www.cs.kent.edu/~jbaker/SIGCSE-Workshop23-Intel-KSU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2038" y="3124200"/>
            <a:ext cx="3581400" cy="3352800"/>
          </a:xfrm>
          <a:prstGeom prst="ellips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79899" y="4353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32299" y="4353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798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322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846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370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89499" y="45059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41899" y="45059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999099" y="4277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51499" y="4277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370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894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418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942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372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896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420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2944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322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0846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2370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3894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418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6942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8466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9990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1514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stCxn id="21" idx="2"/>
            <a:endCxn id="16" idx="0"/>
          </p:cNvCxnSpPr>
          <p:nvPr/>
        </p:nvCxnSpPr>
        <p:spPr bwMode="auto">
          <a:xfrm rot="16200000" flipH="1">
            <a:off x="5732399" y="393448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0"/>
            <a:endCxn id="14" idx="1"/>
          </p:cNvCxnSpPr>
          <p:nvPr/>
        </p:nvCxnSpPr>
        <p:spPr bwMode="auto">
          <a:xfrm rot="16200000" flipH="1">
            <a:off x="5065649" y="4296430"/>
            <a:ext cx="2667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5" idx="3"/>
            <a:endCxn id="16" idx="1"/>
          </p:cNvCxnSpPr>
          <p:nvPr/>
        </p:nvCxnSpPr>
        <p:spPr bwMode="auto">
          <a:xfrm flipV="1">
            <a:off x="5694299" y="439168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6" idx="0"/>
            <a:endCxn id="10" idx="2"/>
          </p:cNvCxnSpPr>
          <p:nvPr/>
        </p:nvCxnSpPr>
        <p:spPr bwMode="auto">
          <a:xfrm rot="16200000" flipV="1">
            <a:off x="4779899" y="5344180"/>
            <a:ext cx="304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8" idx="0"/>
            <a:endCxn id="14" idx="2"/>
          </p:cNvCxnSpPr>
          <p:nvPr/>
        </p:nvCxnSpPr>
        <p:spPr bwMode="auto">
          <a:xfrm rot="5400000" flipH="1" flipV="1">
            <a:off x="4970399" y="5077480"/>
            <a:ext cx="838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499567" y="5188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…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94638" y="31242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23238" y="3657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70838" y="32882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pc=…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123238" y="38100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123238" y="3962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123238" y="41148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2236010" y="42877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cxnSp>
        <p:nvCxnSpPr>
          <p:cNvPr id="50" name="Straight Arrow Connector 49"/>
          <p:cNvCxnSpPr>
            <a:stCxn id="44" idx="0"/>
            <a:endCxn id="22" idx="1"/>
          </p:cNvCxnSpPr>
          <p:nvPr/>
        </p:nvCxnSpPr>
        <p:spPr bwMode="auto">
          <a:xfrm>
            <a:off x="2351838" y="3657600"/>
            <a:ext cx="4485461" cy="1191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7" idx="3"/>
            <a:endCxn id="18" idx="2"/>
          </p:cNvCxnSpPr>
          <p:nvPr/>
        </p:nvCxnSpPr>
        <p:spPr bwMode="auto">
          <a:xfrm flipV="1">
            <a:off x="2580438" y="3896380"/>
            <a:ext cx="2732861" cy="142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1238175" y="44958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90575" y="50292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8175" y="46598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  pc=…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1390575" y="5181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390575" y="53340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390575" y="5486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5400000">
            <a:off x="1503347" y="56593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609775" y="45720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62175" y="5105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9775" y="47360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  pc=…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762175" y="52578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62175" y="54102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762175" y="5562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5400000">
            <a:off x="2874947" y="57355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cxnSp>
        <p:nvCxnSpPr>
          <p:cNvPr id="66" name="Straight Arrow Connector 65"/>
          <p:cNvCxnSpPr>
            <a:stCxn id="53" idx="3"/>
            <a:endCxn id="10" idx="1"/>
          </p:cNvCxnSpPr>
          <p:nvPr/>
        </p:nvCxnSpPr>
        <p:spPr bwMode="auto">
          <a:xfrm>
            <a:off x="1847775" y="5105400"/>
            <a:ext cx="2932124" cy="48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62" idx="3"/>
            <a:endCxn id="26" idx="2"/>
          </p:cNvCxnSpPr>
          <p:nvPr/>
        </p:nvCxnSpPr>
        <p:spPr bwMode="auto">
          <a:xfrm>
            <a:off x="3219375" y="5334000"/>
            <a:ext cx="1789124" cy="467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64" idx="3"/>
            <a:endCxn id="8" idx="1"/>
          </p:cNvCxnSpPr>
          <p:nvPr/>
        </p:nvCxnSpPr>
        <p:spPr bwMode="auto">
          <a:xfrm flipV="1">
            <a:off x="3219375" y="4467880"/>
            <a:ext cx="1560524" cy="1170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63" idx="3"/>
            <a:endCxn id="22" idx="1"/>
          </p:cNvCxnSpPr>
          <p:nvPr/>
        </p:nvCxnSpPr>
        <p:spPr bwMode="auto">
          <a:xfrm flipV="1">
            <a:off x="3219375" y="4848880"/>
            <a:ext cx="3617924" cy="637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6542838" y="42672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695238" y="42672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2" name="Straight Arrow Connector 71"/>
          <p:cNvCxnSpPr>
            <a:stCxn id="17" idx="3"/>
            <a:endCxn id="70" idx="1"/>
          </p:cNvCxnSpPr>
          <p:nvPr/>
        </p:nvCxnSpPr>
        <p:spPr bwMode="auto">
          <a:xfrm flipV="1">
            <a:off x="6303899" y="4381500"/>
            <a:ext cx="238939" cy="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6542838" y="3810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695238" y="3810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5" name="Straight Arrow Connector 74"/>
          <p:cNvCxnSpPr>
            <a:stCxn id="70" idx="0"/>
            <a:endCxn id="73" idx="2"/>
          </p:cNvCxnSpPr>
          <p:nvPr/>
        </p:nvCxnSpPr>
        <p:spPr bwMode="auto">
          <a:xfrm rot="5400000" flipH="1" flipV="1">
            <a:off x="6504738" y="41529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1"/>
          </p:cNvCxnSpPr>
          <p:nvPr/>
        </p:nvCxnSpPr>
        <p:spPr bwMode="auto">
          <a:xfrm rot="10800000" flipV="1">
            <a:off x="4866438" y="3924300"/>
            <a:ext cx="16764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71" idx="2"/>
            <a:endCxn id="22" idx="0"/>
          </p:cNvCxnSpPr>
          <p:nvPr/>
        </p:nvCxnSpPr>
        <p:spPr bwMode="auto">
          <a:xfrm rot="16200000" flipH="1">
            <a:off x="6723078" y="4544159"/>
            <a:ext cx="238780" cy="14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14560" y="3352800"/>
            <a:ext cx="140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Unshared:</a:t>
            </a:r>
          </a:p>
          <a:p>
            <a:r>
              <a:rPr lang="en-US" sz="2000" b="0" i="1" dirty="0" smtClean="0">
                <a:latin typeface="+mn-lt"/>
              </a:rPr>
              <a:t>locals and</a:t>
            </a:r>
          </a:p>
          <a:p>
            <a:r>
              <a:rPr lang="en-US" sz="2000" b="0" i="1" dirty="0">
                <a:latin typeface="+mn-lt"/>
              </a:rPr>
              <a:t>c</a:t>
            </a:r>
            <a:r>
              <a:rPr lang="en-US" sz="2000" b="0" i="1" dirty="0" smtClean="0">
                <a:latin typeface="+mn-lt"/>
              </a:rPr>
              <a:t>ontrol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19478" y="3352800"/>
            <a:ext cx="1495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Shared:</a:t>
            </a:r>
          </a:p>
          <a:p>
            <a:r>
              <a:rPr lang="en-US" sz="2000" b="0" i="1" dirty="0" smtClean="0">
                <a:latin typeface="+mn-lt"/>
              </a:rPr>
              <a:t>objects and</a:t>
            </a:r>
          </a:p>
          <a:p>
            <a:r>
              <a:rPr lang="en-US" sz="2000" b="0" i="1" dirty="0" smtClean="0">
                <a:latin typeface="+mn-lt"/>
              </a:rPr>
              <a:t>static fields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5800" y="1371600"/>
            <a:ext cx="8193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Threads each have own unshared call stack and current statement </a:t>
            </a:r>
          </a:p>
          <a:p>
            <a:pPr lvl="1">
              <a:buFont typeface="Arial" pitchFamily="34" charset="0"/>
              <a:buChar char="–"/>
            </a:pPr>
            <a:r>
              <a:rPr lang="en-US" sz="2000" b="0" dirty="0" smtClean="0">
                <a:latin typeface="+mn-lt"/>
              </a:rPr>
              <a:t>  </a:t>
            </a:r>
            <a:r>
              <a:rPr lang="en-US" sz="2000" b="0" dirty="0">
                <a:latin typeface="+mn-lt"/>
              </a:rPr>
              <a:t>(pc for “program counter</a:t>
            </a:r>
            <a:r>
              <a:rPr lang="en-US" sz="2000" b="0" dirty="0" smtClean="0">
                <a:latin typeface="+mn-lt"/>
              </a:rPr>
              <a:t>”)  </a:t>
            </a:r>
          </a:p>
          <a:p>
            <a:pPr lvl="1">
              <a:buFont typeface="Arial" pitchFamily="34" charset="0"/>
              <a:buChar char="–"/>
            </a:pPr>
            <a:r>
              <a:rPr lang="en-US" sz="2000" b="0" dirty="0" smtClean="0">
                <a:latin typeface="+mn-lt"/>
              </a:rPr>
              <a:t>  local variables are numbers,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0" dirty="0" smtClean="0">
                <a:latin typeface="+mn-lt"/>
              </a:rPr>
              <a:t>, or heap references</a:t>
            </a:r>
          </a:p>
          <a:p>
            <a:pPr lvl="1">
              <a:buFont typeface="Arial" pitchFamily="34" charset="0"/>
              <a:buChar char="–"/>
            </a:pPr>
            <a:endParaRPr lang="en-US" sz="1000" b="0" dirty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Any objects can be shared, but most are not</a:t>
            </a:r>
          </a:p>
        </p:txBody>
      </p:sp>
    </p:spTree>
    <p:extLst>
      <p:ext uri="{BB962C8B-B14F-4D97-AF65-F5344CB8AC3E}">
        <p14:creationId xmlns:p14="http://schemas.microsoft.com/office/powerpoint/2010/main" xmlns="" val="2819942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will focus on shared memory, but you should know several other models exist and have their own advantages</a:t>
            </a:r>
          </a:p>
          <a:p>
            <a:pPr lvl="1"/>
            <a:endParaRPr lang="en-US" sz="10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Message-passing:</a:t>
            </a:r>
            <a:r>
              <a:rPr lang="en-US" dirty="0" smtClean="0"/>
              <a:t> Each thread has its own collection of objects.  Communication is via explicitly sending/receiving messages</a:t>
            </a:r>
          </a:p>
          <a:p>
            <a:pPr lvl="1"/>
            <a:r>
              <a:rPr lang="en-US" dirty="0" smtClean="0"/>
              <a:t>Cooks working in separate kitchens, mail around ingredients</a:t>
            </a:r>
          </a:p>
          <a:p>
            <a:pPr lvl="1"/>
            <a:endParaRPr lang="en-US" sz="10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Dataflow:</a:t>
            </a:r>
            <a:r>
              <a:rPr lang="en-US" dirty="0" smtClean="0"/>
              <a:t> Programmers write programs in terms of a DAG.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 node executes after all of its predecessors in the graph</a:t>
            </a:r>
          </a:p>
          <a:p>
            <a:pPr lvl="1"/>
            <a:r>
              <a:rPr lang="en-US" dirty="0" smtClean="0"/>
              <a:t>Cooks wait to be handed results of previous steps</a:t>
            </a:r>
          </a:p>
          <a:p>
            <a:endParaRPr lang="en-US" sz="10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Data parallelism: </a:t>
            </a:r>
            <a:r>
              <a:rPr lang="en-US" dirty="0" smtClean="0"/>
              <a:t>Have primitives for things like “apply function to every element of an array in parallel”</a:t>
            </a:r>
          </a:p>
          <a:p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write a shared-memory parallel program, need new primitives from a programming language or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Ways to create and </a:t>
            </a:r>
            <a:r>
              <a:rPr lang="en-US" i="1" dirty="0" smtClean="0">
                <a:solidFill>
                  <a:schemeClr val="accent2"/>
                </a:solidFill>
              </a:rPr>
              <a:t>run multiple things at once</a:t>
            </a:r>
          </a:p>
          <a:p>
            <a:pPr lvl="1"/>
            <a:r>
              <a:rPr lang="en-US" dirty="0" smtClean="0"/>
              <a:t>Let’s call these things threads</a:t>
            </a:r>
          </a:p>
          <a:p>
            <a:endParaRPr lang="en-US" dirty="0"/>
          </a:p>
          <a:p>
            <a:r>
              <a:rPr lang="en-US" dirty="0" smtClean="0"/>
              <a:t>Ways for threads to </a:t>
            </a:r>
            <a:r>
              <a:rPr lang="en-US" i="1" dirty="0" smtClean="0">
                <a:solidFill>
                  <a:schemeClr val="accent2"/>
                </a:solidFill>
              </a:rPr>
              <a:t>share memory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Often just have threads with references to the same objects</a:t>
            </a:r>
          </a:p>
          <a:p>
            <a:pPr lvl="1"/>
            <a:endParaRPr lang="en-US" dirty="0"/>
          </a:p>
          <a:p>
            <a:r>
              <a:rPr lang="en-US" dirty="0" smtClean="0"/>
              <a:t>Ways for threads to </a:t>
            </a:r>
            <a:r>
              <a:rPr lang="en-US" i="1" dirty="0" smtClean="0">
                <a:solidFill>
                  <a:schemeClr val="accent2"/>
                </a:solidFill>
              </a:rPr>
              <a:t>coordinate (a.k.a. synchronize)</a:t>
            </a:r>
          </a:p>
          <a:p>
            <a:pPr lvl="1"/>
            <a:r>
              <a:rPr lang="en-US" dirty="0" smtClean="0"/>
              <a:t>For now, a way for one thread to wait for another to finish</a:t>
            </a:r>
          </a:p>
          <a:p>
            <a:pPr lvl="1"/>
            <a:r>
              <a:rPr lang="en-US" dirty="0" smtClean="0"/>
              <a:t>Other primitives when we study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859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First attempt, Sum class - serial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534400" cy="556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 {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Sum 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num) { 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//constructor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=a,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num;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i+1; 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//initialize array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lo,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hi)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5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First attempt, serial use of Sum class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95400"/>
            <a:ext cx="8534400" cy="2971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res[NT], total=0;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[NUM];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 first lesson - serial computation of sum of array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arr,NUM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"Computing sum of array "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mySum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sum(0,NUM)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5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Parallelism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181600"/>
          </a:xfrm>
        </p:spPr>
        <p:txBody>
          <a:bodyPr/>
          <a:lstStyle/>
          <a:p>
            <a:r>
              <a:rPr lang="en-US" dirty="0" smtClean="0"/>
              <a:t>Example: Sum elements of a large array </a:t>
            </a:r>
          </a:p>
          <a:p>
            <a:r>
              <a:rPr lang="en-US" dirty="0" smtClean="0"/>
              <a:t>Idea Have 4 threads</a:t>
            </a:r>
            <a:r>
              <a:rPr lang="en-US" dirty="0"/>
              <a:t> </a:t>
            </a:r>
            <a:r>
              <a:rPr lang="en-US" dirty="0" smtClean="0"/>
              <a:t>simultaneously sum 1/4 of the array</a:t>
            </a:r>
          </a:p>
          <a:p>
            <a:pPr lvl="1"/>
            <a:r>
              <a:rPr lang="en-US" dirty="0" smtClean="0"/>
              <a:t>Warning: Inferior first approach – explicitly using fixed number of threads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ans0         ans1        ans2         ans3</a:t>
            </a:r>
          </a:p>
          <a:p>
            <a:pPr>
              <a:buNone/>
            </a:pPr>
            <a:r>
              <a:rPr lang="en-US" dirty="0" smtClean="0"/>
              <a:t>                                                       +</a:t>
            </a:r>
          </a:p>
          <a:p>
            <a:pPr>
              <a:buNone/>
            </a:pPr>
            <a:r>
              <a:rPr lang="en-US" dirty="0" smtClean="0"/>
              <a:t>                                      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 4 </a:t>
            </a:r>
            <a:r>
              <a:rPr lang="en-US" i="1" dirty="0" smtClean="0">
                <a:solidFill>
                  <a:schemeClr val="accent2"/>
                </a:solidFill>
              </a:rPr>
              <a:t>threads </a:t>
            </a:r>
            <a:r>
              <a:rPr lang="en-US" dirty="0" smtClean="0"/>
              <a:t>using </a:t>
            </a:r>
            <a:r>
              <a:rPr lang="en-US" dirty="0" err="1" smtClean="0"/>
              <a:t>openMP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Determine thread ID, assign work based on thread ID</a:t>
            </a:r>
          </a:p>
          <a:p>
            <a:pPr lvl="1"/>
            <a:r>
              <a:rPr lang="en-US" dirty="0" smtClean="0"/>
              <a:t>Accumulate partial sums for each thread</a:t>
            </a:r>
          </a:p>
          <a:p>
            <a:pPr lvl="1"/>
            <a:r>
              <a:rPr lang="en-US" dirty="0" smtClean="0"/>
              <a:t>Add together their 4 answers for the </a:t>
            </a:r>
            <a:r>
              <a:rPr lang="en-US" i="1" dirty="0" smtClean="0">
                <a:solidFill>
                  <a:schemeClr val="accent2"/>
                </a:solidFill>
              </a:rPr>
              <a:t>final result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Sophomoric Parallelism and Concurrency, Lecture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14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33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86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8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7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962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14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67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24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38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86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91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43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48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53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010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620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772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924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1676400" y="22098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3581400" y="22098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5486400" y="22098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7391400" y="22098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229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382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2133600" y="3581400"/>
            <a:ext cx="2438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3886200" y="3581400"/>
            <a:ext cx="7620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0800000" flipV="1">
            <a:off x="4724400" y="3581400"/>
            <a:ext cx="914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10800000" flipV="1">
            <a:off x="4876802" y="3581399"/>
            <a:ext cx="2514599" cy="3809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learn some basics of OpenMP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Pragma</a:t>
            </a:r>
            <a:r>
              <a:rPr lang="en-US" dirty="0" smtClean="0"/>
              <a:t> based approach to parallelism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Create pool of threads using 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parallel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Use work sharing directives to allow each thread to do work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To get started, we will explore these </a:t>
            </a:r>
            <a:r>
              <a:rPr lang="en-US" dirty="0" err="1" smtClean="0"/>
              <a:t>worksharing</a:t>
            </a:r>
            <a:r>
              <a:rPr lang="en-US" dirty="0" smtClean="0"/>
              <a:t> directives: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parallel for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single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taskwait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Each of these constructs has an analog in Intel® Cilk+ as well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3820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 smtClean="0"/>
              <a:t>First parallel attempt, OpenMP thread ID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066800"/>
            <a:ext cx="8534400" cy="525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NT 4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=0, res[NT], total=0;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[NUM]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creats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new instances of Sum Class for each thread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NT;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threadSum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NUM); 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   // each thread gets its own instance of Sum Class,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      and constructor called for each thread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creates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 parallel pool of threads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(NT)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t;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//get each thread ID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res[t]=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threadSum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[t]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sum(t*NUM/NT,(t+1)*NUM/NT); 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5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Walk through of parallel sum code – SPMD 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Discussion points:</a:t>
            </a:r>
          </a:p>
          <a:p>
            <a:pPr marL="0" indent="0"/>
            <a:r>
              <a:rPr lang="en-US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en-US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415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2nd version, OpenMP Parallel for with reduction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1600"/>
            <a:ext cx="8534400" cy="464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 { 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 this slide shows class definition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Sum 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num) { 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//constructor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lo,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hi)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parallel for reduction(+: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5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major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 far most or all of your study of computer science has assumed</a:t>
            </a:r>
          </a:p>
          <a:p>
            <a:pPr algn="ctr">
              <a:buNone/>
            </a:pPr>
            <a:endParaRPr lang="en-US" sz="1400" dirty="0" smtClean="0"/>
          </a:p>
          <a:p>
            <a:pPr algn="ctr">
              <a:buNone/>
            </a:pPr>
            <a:r>
              <a:rPr lang="en-US" sz="2800" i="1" dirty="0" smtClean="0"/>
              <a:t>One thing happened at a time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Called </a:t>
            </a:r>
            <a:r>
              <a:rPr lang="en-US" dirty="0" smtClean="0">
                <a:solidFill>
                  <a:schemeClr val="accent2"/>
                </a:solidFill>
              </a:rPr>
              <a:t>sequential programming</a:t>
            </a:r>
            <a:r>
              <a:rPr lang="en-US" dirty="0" smtClean="0"/>
              <a:t> – everything part of one sequence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Removing this assumption creates major challenges &amp; opportunities</a:t>
            </a:r>
          </a:p>
          <a:p>
            <a:pPr lvl="1"/>
            <a:r>
              <a:rPr lang="en-US" dirty="0" smtClean="0"/>
              <a:t>Programming: Divide work among </a:t>
            </a:r>
            <a:r>
              <a:rPr lang="en-US" dirty="0" smtClean="0">
                <a:solidFill>
                  <a:schemeClr val="accent2"/>
                </a:solidFill>
              </a:rPr>
              <a:t>threads of execution</a:t>
            </a:r>
            <a:r>
              <a:rPr lang="en-US" dirty="0" smtClean="0"/>
              <a:t> and coordinate (</a:t>
            </a:r>
            <a:r>
              <a:rPr lang="en-US" dirty="0" smtClean="0">
                <a:solidFill>
                  <a:schemeClr val="accent2"/>
                </a:solidFill>
              </a:rPr>
              <a:t>synchronize</a:t>
            </a:r>
            <a:r>
              <a:rPr lang="en-US" dirty="0" smtClean="0"/>
              <a:t>) among them</a:t>
            </a:r>
          </a:p>
          <a:p>
            <a:pPr lvl="1"/>
            <a:r>
              <a:rPr lang="en-US" dirty="0" smtClean="0"/>
              <a:t>Algorithms: How can parallel activity provide speed-up </a:t>
            </a:r>
          </a:p>
          <a:p>
            <a:pPr lvl="1">
              <a:buNone/>
            </a:pPr>
            <a:r>
              <a:rPr lang="en-US" dirty="0" smtClean="0"/>
              <a:t>	(more </a:t>
            </a:r>
            <a:r>
              <a:rPr lang="en-US" dirty="0" smtClean="0">
                <a:solidFill>
                  <a:schemeClr val="accent2"/>
                </a:solidFill>
              </a:rPr>
              <a:t>throughput</a:t>
            </a:r>
            <a:r>
              <a:rPr lang="en-US" dirty="0" smtClean="0"/>
              <a:t>: work done per unit time)</a:t>
            </a:r>
          </a:p>
          <a:p>
            <a:pPr lvl="1"/>
            <a:r>
              <a:rPr lang="en-US" dirty="0" smtClean="0"/>
              <a:t>Data structures: May need to support </a:t>
            </a:r>
            <a:r>
              <a:rPr lang="en-US" dirty="0" smtClean="0">
                <a:solidFill>
                  <a:schemeClr val="accent2"/>
                </a:solidFill>
              </a:rPr>
              <a:t>concurrent access </a:t>
            </a:r>
            <a:r>
              <a:rPr lang="en-US" dirty="0" smtClean="0"/>
              <a:t>(multiple threads operating on data at the same time)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2nd version, parallel use of Sum class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95400"/>
            <a:ext cx="8534400" cy="2971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 this slide shows how to implement sum class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res[NT], total=0;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[NUM];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 first lesson - serial computation of sum of array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myOMPfor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arr,NUM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"Computing sum of array "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myOMPfor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sum(0,NUM)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5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Fork-join programs (thankfully) don’t require much focus on sharing memory among threads</a:t>
            </a:r>
          </a:p>
          <a:p>
            <a:endParaRPr lang="en-US" dirty="0" smtClean="0"/>
          </a:p>
          <a:p>
            <a:r>
              <a:rPr lang="en-US" dirty="0" smtClean="0"/>
              <a:t>But in languages like C++, there is memory being shared.  	    In our example: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/>
              <a:t> fields written by “main” thread, read by helper thread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dirty="0" smtClean="0"/>
              <a:t> field written by helper thread, read by “main” thread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using shared memory, you must avoid race conditions</a:t>
            </a:r>
          </a:p>
          <a:p>
            <a:pPr lvl="1"/>
            <a:r>
              <a:rPr lang="en-US" dirty="0" smtClean="0"/>
              <a:t>With concurrency, we’ll learn other ways to synchronize later such as the use of atomics, locks, critical sections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2590800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US" dirty="0" smtClean="0"/>
              <a:t>Want to use (only) processors “available to you </a:t>
            </a:r>
            <a:r>
              <a:rPr lang="en-US" i="1" dirty="0" smtClean="0"/>
              <a:t>now</a:t>
            </a:r>
            <a:r>
              <a:rPr lang="en-US" dirty="0" smtClean="0"/>
              <a:t>”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Not used by other programs or threads in your program</a:t>
            </a:r>
          </a:p>
          <a:p>
            <a:pPr marL="1257300" lvl="2" indent="-457200"/>
            <a:r>
              <a:rPr lang="en-US" dirty="0"/>
              <a:t>Maybe caller is also using </a:t>
            </a:r>
            <a:r>
              <a:rPr lang="en-US" dirty="0" smtClean="0"/>
              <a:t>parallelism</a:t>
            </a:r>
          </a:p>
          <a:p>
            <a:pPr marL="1257300" lvl="2" indent="-457200"/>
            <a:r>
              <a:rPr lang="en-US" dirty="0" smtClean="0"/>
              <a:t>Available cores can change even while your threads run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If you have 3 processors available and using 3 threads would take time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, then creating 4 threads would take time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1.5X</a:t>
            </a:r>
          </a:p>
          <a:p>
            <a:pPr marL="857250" lvl="1" indent="-45720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4572000"/>
            <a:ext cx="62484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numProcessors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is bad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 if some are needed for other things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3581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3.	Though unlikely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, in general sub-problems may take significantly different amounts of time</a:t>
            </a:r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Example: Apply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to every array element, but maybe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is much slower for some data items</a:t>
            </a:r>
          </a:p>
          <a:p>
            <a:pPr marL="1257300" lvl="2" indent="-457200"/>
            <a:r>
              <a:rPr lang="en-US" dirty="0" smtClean="0"/>
              <a:t>Example: Is a large integer prime?</a:t>
            </a:r>
          </a:p>
          <a:p>
            <a:pPr marL="1257300" lvl="2" indent="-457200"/>
            <a:endParaRPr lang="en-US" dirty="0" smtClean="0"/>
          </a:p>
          <a:p>
            <a:pPr marL="857250" lvl="1" indent="-457200"/>
            <a:r>
              <a:rPr lang="en-US" dirty="0" smtClean="0"/>
              <a:t>If we create 4 threads and all the slow data is processed by 1 of them, we won’t get nearly a 4x speedup</a:t>
            </a:r>
          </a:p>
          <a:p>
            <a:pPr marL="1257300" lvl="2" indent="-457200"/>
            <a:r>
              <a:rPr lang="en-US" dirty="0" smtClean="0">
                <a:latin typeface="+mj-lt"/>
                <a:cs typeface="Courier New" pitchFamily="49" charset="0"/>
              </a:rPr>
              <a:t>Example of a </a:t>
            </a:r>
            <a:r>
              <a:rPr lang="en-US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load imbalance</a:t>
            </a:r>
          </a:p>
          <a:p>
            <a:pPr marL="857250" lvl="1" indent="-45720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15240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The counterintuitive (?) solution to all these problems is to use lots of threads, far more than the number of processors</a:t>
            </a:r>
          </a:p>
          <a:p>
            <a:pPr marL="857250" lvl="1" indent="-457200"/>
            <a:r>
              <a:rPr lang="en-US" dirty="0" smtClean="0"/>
              <a:t>But this will require changing our algorithm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8956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ans0         ans1          …     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ansN</a:t>
            </a:r>
            <a:endParaRPr lang="en-US" sz="20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        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4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81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33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95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048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52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810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657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962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19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267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72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24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029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6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181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34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638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486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91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43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248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96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00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553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858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05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010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162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315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620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772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077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924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Left Brace 55"/>
          <p:cNvSpPr/>
          <p:nvPr/>
        </p:nvSpPr>
        <p:spPr bwMode="auto">
          <a:xfrm rot="16200000">
            <a:off x="1676400" y="24384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Left Brace 56"/>
          <p:cNvSpPr/>
          <p:nvPr/>
        </p:nvSpPr>
        <p:spPr bwMode="auto">
          <a:xfrm rot="16200000">
            <a:off x="3581400" y="24384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Left Brace 58"/>
          <p:cNvSpPr/>
          <p:nvPr/>
        </p:nvSpPr>
        <p:spPr bwMode="auto">
          <a:xfrm rot="16200000">
            <a:off x="7391400" y="24384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229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8382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2133600" y="3657600"/>
            <a:ext cx="2438400" cy="304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3886200" y="3733800"/>
            <a:ext cx="762000" cy="22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10800000" flipV="1">
            <a:off x="4724400" y="3733800"/>
            <a:ext cx="914400" cy="22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10800000" flipV="1">
            <a:off x="4876804" y="3657599"/>
            <a:ext cx="2285997" cy="304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533400" y="4191000"/>
            <a:ext cx="830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Forward-portable: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Lots of helpers each doing a small piece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Processors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available: Hand out “work chunks” as you go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If 3 processors available</a:t>
            </a:r>
            <a:r>
              <a:rPr lang="en-US" sz="2000" b="0" kern="0" dirty="0" smtClean="0">
                <a:latin typeface="+mn-lt"/>
              </a:rPr>
              <a:t> and have 100 threads, then ignoring constant-factor overheads, extra time is &lt; 3%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Load imbalance: No problem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if slow thread scheduled early enough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Variation </a:t>
            </a:r>
            <a:r>
              <a:rPr lang="en-US" sz="2000" b="0" kern="0" dirty="0" smtClean="0">
                <a:latin typeface="+mn-lt"/>
              </a:rPr>
              <a:t>probably </a:t>
            </a:r>
            <a:r>
              <a:rPr lang="en-US" sz="2000" b="0" kern="0" baseline="0" dirty="0" smtClean="0">
                <a:latin typeface="+mn-lt"/>
              </a:rPr>
              <a:t>small anyway </a:t>
            </a:r>
            <a:r>
              <a:rPr lang="en-US" sz="2000" b="0" kern="0" dirty="0" smtClean="0">
                <a:latin typeface="+mn-lt"/>
              </a:rPr>
              <a:t>if</a:t>
            </a:r>
            <a:r>
              <a:rPr lang="en-US" sz="2000" b="0" kern="0" baseline="0" dirty="0" smtClean="0">
                <a:latin typeface="+mn-lt"/>
              </a:rPr>
              <a:t> pieces</a:t>
            </a:r>
            <a:r>
              <a:rPr lang="en-US" sz="2000" b="0" kern="0" dirty="0" smtClean="0">
                <a:latin typeface="+mn-lt"/>
              </a:rPr>
              <a:t> of work are small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672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is straightforward to implement using divide-and-conquer</a:t>
            </a:r>
          </a:p>
          <a:p>
            <a:pPr lvl="1"/>
            <a:r>
              <a:rPr lang="en-US" dirty="0" smtClean="0"/>
              <a:t>Parallelism for the recursive calls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14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33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86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8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7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962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14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67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24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38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86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91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43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48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53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010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620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772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924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952500" y="20001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rot="16200000" flipH="1">
            <a:off x="10287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13335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eft Brace 57"/>
          <p:cNvSpPr/>
          <p:nvPr/>
        </p:nvSpPr>
        <p:spPr bwMode="auto">
          <a:xfrm rot="16200000">
            <a:off x="14097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Left Brace 58"/>
          <p:cNvSpPr/>
          <p:nvPr/>
        </p:nvSpPr>
        <p:spPr bwMode="auto">
          <a:xfrm rot="16200000">
            <a:off x="18669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Left Brace 59"/>
          <p:cNvSpPr/>
          <p:nvPr/>
        </p:nvSpPr>
        <p:spPr bwMode="auto">
          <a:xfrm rot="16200000">
            <a:off x="23241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27813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6200000">
            <a:off x="32385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Left Brace 62"/>
          <p:cNvSpPr/>
          <p:nvPr/>
        </p:nvSpPr>
        <p:spPr bwMode="auto">
          <a:xfrm rot="16200000">
            <a:off x="36957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6200000">
            <a:off x="41529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4610100" y="20001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50673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55245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eft Brace 67"/>
          <p:cNvSpPr/>
          <p:nvPr/>
        </p:nvSpPr>
        <p:spPr bwMode="auto">
          <a:xfrm rot="16200000">
            <a:off x="59817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Left Brace 68"/>
          <p:cNvSpPr/>
          <p:nvPr/>
        </p:nvSpPr>
        <p:spPr bwMode="auto">
          <a:xfrm rot="16200000">
            <a:off x="64389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68961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Left Brace 70"/>
          <p:cNvSpPr/>
          <p:nvPr/>
        </p:nvSpPr>
        <p:spPr bwMode="auto">
          <a:xfrm rot="16200000">
            <a:off x="73533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Left Brace 71"/>
          <p:cNvSpPr/>
          <p:nvPr/>
        </p:nvSpPr>
        <p:spPr bwMode="auto">
          <a:xfrm rot="16200000">
            <a:off x="78105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4" name="Straight Connector 73"/>
          <p:cNvCxnSpPr/>
          <p:nvPr/>
        </p:nvCxnSpPr>
        <p:spPr bwMode="auto">
          <a:xfrm rot="16200000" flipH="1">
            <a:off x="1943100" y="2438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>
            <a:off x="2247900" y="2438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0574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7" name="Straight Connector 76"/>
          <p:cNvCxnSpPr/>
          <p:nvPr/>
        </p:nvCxnSpPr>
        <p:spPr bwMode="auto">
          <a:xfrm rot="16200000" flipH="1">
            <a:off x="29337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32385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0480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rot="16200000" flipH="1">
            <a:off x="38481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5400000">
            <a:off x="41529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962400" y="24763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 rot="16200000" flipH="1">
            <a:off x="47625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50673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876800" y="24763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56769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5400000">
            <a:off x="59817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791200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6200000" flipH="1">
            <a:off x="65913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5400000">
            <a:off x="68961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705600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rot="16200000" flipH="1">
            <a:off x="7505699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5400000">
            <a:off x="7810499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619999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5" name="Straight Connector 94"/>
          <p:cNvCxnSpPr>
            <a:stCxn id="73" idx="2"/>
          </p:cNvCxnSpPr>
          <p:nvPr/>
        </p:nvCxnSpPr>
        <p:spPr bwMode="auto">
          <a:xfrm rot="16200000" flipH="1">
            <a:off x="1416936" y="2769427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76" idx="2"/>
          </p:cNvCxnSpPr>
          <p:nvPr/>
        </p:nvCxnSpPr>
        <p:spPr bwMode="auto">
          <a:xfrm rot="5400000">
            <a:off x="1950337" y="2754954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600200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 rot="16200000" flipH="1">
            <a:off x="3307463" y="2750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3840864" y="2735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3476254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1" name="Straight Connector 100"/>
          <p:cNvCxnSpPr/>
          <p:nvPr/>
        </p:nvCxnSpPr>
        <p:spPr bwMode="auto">
          <a:xfrm rot="16200000" flipH="1">
            <a:off x="5136263" y="2750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>
            <a:off x="5669664" y="2735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305054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6965062" y="2674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5400000">
            <a:off x="7498463" y="2659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7133853" y="2781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905000" y="3181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0800000" flipV="1">
            <a:off x="2728730" y="3181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2485653" y="33145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5638799" y="3181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10800000" flipV="1">
            <a:off x="6462529" y="3181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6219452" y="33145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3" name="Straight Connector 112"/>
          <p:cNvCxnSpPr/>
          <p:nvPr/>
        </p:nvCxnSpPr>
        <p:spPr bwMode="auto">
          <a:xfrm>
            <a:off x="2819400" y="36384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0800000" flipV="1">
            <a:off x="4557530" y="36384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4343400" y="363849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/>
          <a:lstStyle/>
          <a:p>
            <a:r>
              <a:rPr lang="en-US" dirty="0" smtClean="0"/>
              <a:t>Divide-and-conquer!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key is to do the result-combining in parallel as well</a:t>
            </a:r>
          </a:p>
          <a:p>
            <a:pPr lvl="1"/>
            <a:r>
              <a:rPr lang="en-US" dirty="0" smtClean="0"/>
              <a:t>And using recursive divide-and-conquer makes this natural</a:t>
            </a:r>
          </a:p>
          <a:p>
            <a:pPr lvl="1"/>
            <a:r>
              <a:rPr lang="en-US" dirty="0" smtClean="0"/>
              <a:t>Easier to write and more efficient asymptotically!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066800"/>
            <a:ext cx="8610600" cy="556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sumDC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lo,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hi)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(hi-lo &lt; SEQUENTIAL_CUTOFF)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Sum *left  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NUM);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Sum *right 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NUM);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task shared(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LeftAns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l,h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left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sum(lo,(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hi+l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)/2);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right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sum((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hi+l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)/2,hi);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taskwait</a:t>
            </a:r>
            <a:endParaRPr lang="en-US" sz="2000" dirty="0" smtClean="0">
              <a:solidFill>
                <a:srgbClr val="119F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Divide-and-conquer really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3048000"/>
          </a:xfrm>
        </p:spPr>
        <p:txBody>
          <a:bodyPr/>
          <a:lstStyle/>
          <a:p>
            <a:r>
              <a:rPr lang="en-US" dirty="0" smtClean="0"/>
              <a:t>The key is divide-and-conquer parallelizes the result-combining</a:t>
            </a:r>
          </a:p>
          <a:p>
            <a:pPr lvl="1"/>
            <a:r>
              <a:rPr lang="en-US" i="1" dirty="0" smtClean="0"/>
              <a:t>If</a:t>
            </a:r>
            <a:r>
              <a:rPr lang="en-US" dirty="0" smtClean="0"/>
              <a:t> you have enough processors, total time is depth of the tree: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(optimal, exponentially faster than sequential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Next lecture: study reality of </a:t>
            </a:r>
            <a:r>
              <a:rPr lang="en-US" b="1" dirty="0" smtClean="0"/>
              <a:t>P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  <a:r>
              <a:rPr lang="en-US" dirty="0" smtClean="0"/>
              <a:t> processors</a:t>
            </a:r>
          </a:p>
          <a:p>
            <a:endParaRPr lang="en-US" sz="1000" dirty="0" smtClean="0"/>
          </a:p>
          <a:p>
            <a:r>
              <a:rPr lang="en-US" dirty="0" smtClean="0"/>
              <a:t>Will write all our parallel algorithms in this style</a:t>
            </a:r>
          </a:p>
          <a:p>
            <a:pPr lvl="1"/>
            <a:r>
              <a:rPr lang="en-US" dirty="0" smtClean="0"/>
              <a:t>But using a special library engineered for this style</a:t>
            </a:r>
          </a:p>
          <a:p>
            <a:pPr lvl="2"/>
            <a:r>
              <a:rPr lang="en-US" dirty="0" smtClean="0"/>
              <a:t>Takes care of scheduling the computation well</a:t>
            </a:r>
          </a:p>
          <a:p>
            <a:pPr lvl="1"/>
            <a:r>
              <a:rPr lang="en-US" dirty="0" smtClean="0"/>
              <a:t>Often relies on operations being associative (like +)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914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81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33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95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048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52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810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657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962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19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267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72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24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029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6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181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34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638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486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91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43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248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96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00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553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858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05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010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162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315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620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772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077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924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Left Brace 55"/>
          <p:cNvSpPr/>
          <p:nvPr/>
        </p:nvSpPr>
        <p:spPr bwMode="auto">
          <a:xfrm rot="16200000">
            <a:off x="952500" y="45147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rot="16200000" flipH="1">
            <a:off x="10287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>
            <a:off x="13335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Left Brace 80"/>
          <p:cNvSpPr/>
          <p:nvPr/>
        </p:nvSpPr>
        <p:spPr bwMode="auto">
          <a:xfrm rot="16200000">
            <a:off x="14097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18669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23241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Left Brace 83"/>
          <p:cNvSpPr/>
          <p:nvPr/>
        </p:nvSpPr>
        <p:spPr bwMode="auto">
          <a:xfrm rot="16200000">
            <a:off x="27813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Left Brace 84"/>
          <p:cNvSpPr/>
          <p:nvPr/>
        </p:nvSpPr>
        <p:spPr bwMode="auto">
          <a:xfrm rot="16200000">
            <a:off x="32385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Left Brace 85"/>
          <p:cNvSpPr/>
          <p:nvPr/>
        </p:nvSpPr>
        <p:spPr bwMode="auto">
          <a:xfrm rot="16200000">
            <a:off x="36957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Left Brace 86"/>
          <p:cNvSpPr/>
          <p:nvPr/>
        </p:nvSpPr>
        <p:spPr bwMode="auto">
          <a:xfrm rot="16200000">
            <a:off x="41529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Left Brace 87"/>
          <p:cNvSpPr/>
          <p:nvPr/>
        </p:nvSpPr>
        <p:spPr bwMode="auto">
          <a:xfrm rot="16200000">
            <a:off x="4610100" y="45147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50673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55245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1" name="Left Brace 90"/>
          <p:cNvSpPr/>
          <p:nvPr/>
        </p:nvSpPr>
        <p:spPr bwMode="auto">
          <a:xfrm rot="16200000">
            <a:off x="59817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Left Brace 91"/>
          <p:cNvSpPr/>
          <p:nvPr/>
        </p:nvSpPr>
        <p:spPr bwMode="auto">
          <a:xfrm rot="16200000">
            <a:off x="64389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Left Brace 92"/>
          <p:cNvSpPr/>
          <p:nvPr/>
        </p:nvSpPr>
        <p:spPr bwMode="auto">
          <a:xfrm rot="16200000">
            <a:off x="68961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Left Brace 93"/>
          <p:cNvSpPr/>
          <p:nvPr/>
        </p:nvSpPr>
        <p:spPr bwMode="auto">
          <a:xfrm rot="16200000">
            <a:off x="73533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Left Brace 94"/>
          <p:cNvSpPr/>
          <p:nvPr/>
        </p:nvSpPr>
        <p:spPr bwMode="auto">
          <a:xfrm rot="16200000">
            <a:off x="78105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430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 rot="16200000" flipH="1">
            <a:off x="1943100" y="49528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>
            <a:off x="2247900" y="49528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20574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3" name="Straight Connector 102"/>
          <p:cNvCxnSpPr/>
          <p:nvPr/>
        </p:nvCxnSpPr>
        <p:spPr bwMode="auto">
          <a:xfrm rot="16200000" flipH="1">
            <a:off x="29337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>
            <a:off x="32385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30480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6" name="Straight Connector 105"/>
          <p:cNvCxnSpPr/>
          <p:nvPr/>
        </p:nvCxnSpPr>
        <p:spPr bwMode="auto">
          <a:xfrm rot="16200000" flipH="1">
            <a:off x="38481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5400000">
            <a:off x="41529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3962400" y="4990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9" name="Straight Connector 108"/>
          <p:cNvCxnSpPr/>
          <p:nvPr/>
        </p:nvCxnSpPr>
        <p:spPr bwMode="auto">
          <a:xfrm rot="16200000" flipH="1">
            <a:off x="47625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>
            <a:off x="50673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4876800" y="4990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 rot="16200000" flipH="1">
            <a:off x="56769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59817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5791200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5" name="Straight Connector 114"/>
          <p:cNvCxnSpPr/>
          <p:nvPr/>
        </p:nvCxnSpPr>
        <p:spPr bwMode="auto">
          <a:xfrm rot="16200000" flipH="1">
            <a:off x="65913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rot="5400000">
            <a:off x="68961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6705600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8" name="Straight Connector 117"/>
          <p:cNvCxnSpPr/>
          <p:nvPr/>
        </p:nvCxnSpPr>
        <p:spPr bwMode="auto">
          <a:xfrm rot="16200000" flipH="1">
            <a:off x="7505699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5400000">
            <a:off x="7810499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7619999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21" name="Straight Connector 120"/>
          <p:cNvCxnSpPr>
            <a:stCxn id="99" idx="2"/>
          </p:cNvCxnSpPr>
          <p:nvPr/>
        </p:nvCxnSpPr>
        <p:spPr bwMode="auto">
          <a:xfrm rot="16200000" flipH="1">
            <a:off x="1416936" y="5284027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stCxn id="102" idx="2"/>
          </p:cNvCxnSpPr>
          <p:nvPr/>
        </p:nvCxnSpPr>
        <p:spPr bwMode="auto">
          <a:xfrm rot="5400000">
            <a:off x="1950337" y="5269554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1600200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27" name="Straight Connector 126"/>
          <p:cNvCxnSpPr/>
          <p:nvPr/>
        </p:nvCxnSpPr>
        <p:spPr bwMode="auto">
          <a:xfrm rot="16200000" flipH="1">
            <a:off x="3307463" y="52649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rot="5400000">
            <a:off x="3840864" y="52504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3476254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0" name="Straight Connector 129"/>
          <p:cNvCxnSpPr/>
          <p:nvPr/>
        </p:nvCxnSpPr>
        <p:spPr bwMode="auto">
          <a:xfrm rot="16200000" flipH="1">
            <a:off x="5136263" y="52649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rot="5400000">
            <a:off x="5669664" y="52504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305054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3" name="Straight Connector 132"/>
          <p:cNvCxnSpPr/>
          <p:nvPr/>
        </p:nvCxnSpPr>
        <p:spPr bwMode="auto">
          <a:xfrm rot="16200000" flipH="1">
            <a:off x="6965062" y="51887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5400000">
            <a:off x="7498463" y="51742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7133853" y="5295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>
            <a:off x="1905000" y="56958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10800000" flipV="1">
            <a:off x="2728730" y="56958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2485653" y="58291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43" name="Straight Connector 142"/>
          <p:cNvCxnSpPr/>
          <p:nvPr/>
        </p:nvCxnSpPr>
        <p:spPr bwMode="auto">
          <a:xfrm>
            <a:off x="5638799" y="56958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rot="10800000" flipV="1">
            <a:off x="6462529" y="56958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219452" y="58291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2819400" y="61530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rot="10800000" flipV="1">
            <a:off x="4557530" y="61530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4343400" y="615309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realistic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dirty="0" smtClean="0"/>
              <a:t>In theory, you can divide down to single elements, do all your result-combining in parallel and get optimal speedup</a:t>
            </a:r>
          </a:p>
          <a:p>
            <a:pPr lvl="1"/>
            <a:r>
              <a:rPr lang="en-US" dirty="0" smtClean="0"/>
              <a:t>Total time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err="1" smtClean="0"/>
              <a:t>numProcessors</a:t>
            </a:r>
            <a:r>
              <a:rPr lang="en-US" dirty="0" smtClean="0"/>
              <a:t> 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In practice, creating all those threads and communicating swamps the savings, so:</a:t>
            </a:r>
          </a:p>
          <a:p>
            <a:pPr marL="857250" lvl="1" indent="-457200"/>
            <a:r>
              <a:rPr lang="en-US" dirty="0" smtClean="0"/>
              <a:t>Use a </a:t>
            </a:r>
            <a:r>
              <a:rPr lang="en-US" i="1" dirty="0" smtClean="0">
                <a:solidFill>
                  <a:schemeClr val="accent2"/>
                </a:solidFill>
              </a:rPr>
              <a:t>sequential cutoff</a:t>
            </a:r>
            <a:r>
              <a:rPr lang="en-US" dirty="0" smtClean="0"/>
              <a:t>, typically around 500-1000</a:t>
            </a:r>
          </a:p>
          <a:p>
            <a:pPr marL="1257300" lvl="2" indent="-457200"/>
            <a:r>
              <a:rPr lang="en-US" dirty="0" smtClean="0"/>
              <a:t>Eliminates </a:t>
            </a:r>
            <a:r>
              <a:rPr lang="en-US" i="1" dirty="0" smtClean="0"/>
              <a:t>almost all</a:t>
            </a:r>
            <a:r>
              <a:rPr lang="en-US" dirty="0" smtClean="0"/>
              <a:t> the recursive thread creation (bottom levels of tree)</a:t>
            </a:r>
          </a:p>
          <a:p>
            <a:pPr marL="1257300" lvl="2" indent="-457200"/>
            <a:r>
              <a:rPr lang="en-US" i="1" dirty="0" smtClean="0"/>
              <a:t>Exactly</a:t>
            </a:r>
            <a:r>
              <a:rPr lang="en-US" dirty="0" smtClean="0"/>
              <a:t> like quicksort switching to insertion sort for small sub-problems, but more important here</a:t>
            </a:r>
          </a:p>
          <a:p>
            <a:pPr marL="857250" lvl="1" indent="-457200"/>
            <a:r>
              <a:rPr lang="en-US" dirty="0" smtClean="0"/>
              <a:t>Don’t create two recursive threads; create one and do the other “yourself”</a:t>
            </a:r>
          </a:p>
          <a:p>
            <a:pPr marL="1257300" lvl="2" indent="-457200"/>
            <a:r>
              <a:rPr lang="en-US" dirty="0" smtClean="0"/>
              <a:t>Cuts the number of threads created by another 2x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Fewer threads pictorially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Sophomoric Parallelism and Concurrency, Lecture 1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 bwMode="auto">
          <a:xfrm>
            <a:off x="1447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600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905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1752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2057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2209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2514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362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667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819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3124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971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3276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429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3733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581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886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038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343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191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4495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4648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4953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4800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5105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257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5562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5410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5715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5867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172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019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6324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6477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6781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629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934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7086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7391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7239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7543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7696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80010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7848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1534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83058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6106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8458200" y="4019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5" name="Left Brace 164"/>
          <p:cNvSpPr/>
          <p:nvPr/>
        </p:nvSpPr>
        <p:spPr bwMode="auto">
          <a:xfrm rot="16200000">
            <a:off x="1485900" y="42861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rot="16200000" flipH="1">
            <a:off x="1562100" y="4743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 rot="5400000">
            <a:off x="1866900" y="4743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Left Brace 167"/>
          <p:cNvSpPr/>
          <p:nvPr/>
        </p:nvSpPr>
        <p:spPr bwMode="auto">
          <a:xfrm rot="16200000">
            <a:off x="1943100" y="4286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9" name="Left Brace 168"/>
          <p:cNvSpPr/>
          <p:nvPr/>
        </p:nvSpPr>
        <p:spPr bwMode="auto">
          <a:xfrm rot="16200000">
            <a:off x="2400300" y="4286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0" name="Left Brace 169"/>
          <p:cNvSpPr/>
          <p:nvPr/>
        </p:nvSpPr>
        <p:spPr bwMode="auto">
          <a:xfrm rot="16200000">
            <a:off x="2857500" y="4286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1" name="Left Brace 170"/>
          <p:cNvSpPr/>
          <p:nvPr/>
        </p:nvSpPr>
        <p:spPr bwMode="auto">
          <a:xfrm rot="16200000">
            <a:off x="3314700" y="4286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2" name="Left Brace 171"/>
          <p:cNvSpPr/>
          <p:nvPr/>
        </p:nvSpPr>
        <p:spPr bwMode="auto">
          <a:xfrm rot="16200000">
            <a:off x="3771900" y="4286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3" name="Left Brace 172"/>
          <p:cNvSpPr/>
          <p:nvPr/>
        </p:nvSpPr>
        <p:spPr bwMode="auto">
          <a:xfrm rot="16200000">
            <a:off x="4229100" y="4286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4" name="Left Brace 173"/>
          <p:cNvSpPr/>
          <p:nvPr/>
        </p:nvSpPr>
        <p:spPr bwMode="auto">
          <a:xfrm rot="16200000">
            <a:off x="4686300" y="4286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5" name="Left Brace 174"/>
          <p:cNvSpPr/>
          <p:nvPr/>
        </p:nvSpPr>
        <p:spPr bwMode="auto">
          <a:xfrm rot="16200000">
            <a:off x="5143500" y="42861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6" name="Left Brace 175"/>
          <p:cNvSpPr/>
          <p:nvPr/>
        </p:nvSpPr>
        <p:spPr bwMode="auto">
          <a:xfrm rot="16200000">
            <a:off x="5600700" y="4286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7" name="Left Brace 176"/>
          <p:cNvSpPr/>
          <p:nvPr/>
        </p:nvSpPr>
        <p:spPr bwMode="auto">
          <a:xfrm rot="16200000">
            <a:off x="6057900" y="4286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8" name="Left Brace 177"/>
          <p:cNvSpPr/>
          <p:nvPr/>
        </p:nvSpPr>
        <p:spPr bwMode="auto">
          <a:xfrm rot="16200000">
            <a:off x="6515100" y="4286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9" name="Left Brace 178"/>
          <p:cNvSpPr/>
          <p:nvPr/>
        </p:nvSpPr>
        <p:spPr bwMode="auto">
          <a:xfrm rot="16200000">
            <a:off x="6972300" y="4286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0" name="Left Brace 179"/>
          <p:cNvSpPr/>
          <p:nvPr/>
        </p:nvSpPr>
        <p:spPr bwMode="auto">
          <a:xfrm rot="16200000">
            <a:off x="7429500" y="4286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1" name="Left Brace 180"/>
          <p:cNvSpPr/>
          <p:nvPr/>
        </p:nvSpPr>
        <p:spPr bwMode="auto">
          <a:xfrm rot="16200000">
            <a:off x="7886700" y="4286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2" name="Left Brace 181"/>
          <p:cNvSpPr/>
          <p:nvPr/>
        </p:nvSpPr>
        <p:spPr bwMode="auto">
          <a:xfrm rot="16200000">
            <a:off x="8343900" y="4286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76400" y="472440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5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84" name="Straight Connector 183"/>
          <p:cNvCxnSpPr/>
          <p:nvPr/>
        </p:nvCxnSpPr>
        <p:spPr bwMode="auto">
          <a:xfrm rot="16200000" flipH="1">
            <a:off x="2476500" y="4724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 rot="5400000">
            <a:off x="2781300" y="4724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TextBox 185"/>
          <p:cNvSpPr txBox="1"/>
          <p:nvPr/>
        </p:nvSpPr>
        <p:spPr>
          <a:xfrm>
            <a:off x="2590800" y="4762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3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187" name="Straight Connector 186"/>
          <p:cNvCxnSpPr/>
          <p:nvPr/>
        </p:nvCxnSpPr>
        <p:spPr bwMode="auto">
          <a:xfrm rot="16200000" flipH="1">
            <a:off x="3467100" y="4743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 rot="5400000">
            <a:off x="3771900" y="4743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581400" y="4762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6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90" name="Straight Connector 189"/>
          <p:cNvCxnSpPr/>
          <p:nvPr/>
        </p:nvCxnSpPr>
        <p:spPr bwMode="auto">
          <a:xfrm rot="16200000" flipH="1">
            <a:off x="4381500" y="4743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 rot="5400000">
            <a:off x="4686300" y="4743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Box 191"/>
          <p:cNvSpPr txBox="1"/>
          <p:nvPr/>
        </p:nvSpPr>
        <p:spPr>
          <a:xfrm>
            <a:off x="4495800" y="4762381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2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193" name="Straight Connector 192"/>
          <p:cNvCxnSpPr/>
          <p:nvPr/>
        </p:nvCxnSpPr>
        <p:spPr bwMode="auto">
          <a:xfrm rot="16200000" flipH="1">
            <a:off x="5295900" y="4743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rot="5400000">
            <a:off x="5600700" y="4743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5" name="TextBox 194"/>
          <p:cNvSpPr txBox="1"/>
          <p:nvPr/>
        </p:nvSpPr>
        <p:spPr>
          <a:xfrm>
            <a:off x="5410200" y="464820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7</a:t>
            </a:r>
          </a:p>
        </p:txBody>
      </p:sp>
      <p:cxnSp>
        <p:nvCxnSpPr>
          <p:cNvPr id="196" name="Straight Connector 195"/>
          <p:cNvCxnSpPr/>
          <p:nvPr/>
        </p:nvCxnSpPr>
        <p:spPr bwMode="auto">
          <a:xfrm rot="16200000" flipH="1">
            <a:off x="6210300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rot="5400000">
            <a:off x="6515100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8" name="TextBox 197"/>
          <p:cNvSpPr txBox="1"/>
          <p:nvPr/>
        </p:nvSpPr>
        <p:spPr>
          <a:xfrm>
            <a:off x="6324600" y="4686181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4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199" name="Straight Connector 198"/>
          <p:cNvCxnSpPr/>
          <p:nvPr/>
        </p:nvCxnSpPr>
        <p:spPr bwMode="auto">
          <a:xfrm rot="16200000" flipH="1">
            <a:off x="7124700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 rot="5400000">
            <a:off x="7429500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7239000" y="4686181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8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 rot="16200000" flipH="1">
            <a:off x="8039099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rot="5400000">
            <a:off x="8343899" y="4667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TextBox 203"/>
          <p:cNvSpPr txBox="1"/>
          <p:nvPr/>
        </p:nvSpPr>
        <p:spPr>
          <a:xfrm>
            <a:off x="8153399" y="4686181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1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205" name="Straight Connector 204"/>
          <p:cNvCxnSpPr>
            <a:stCxn id="183" idx="3"/>
          </p:cNvCxnSpPr>
          <p:nvPr/>
        </p:nvCxnSpPr>
        <p:spPr bwMode="auto">
          <a:xfrm>
            <a:off x="2010146" y="5078343"/>
            <a:ext cx="199653" cy="198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186" idx="1"/>
          </p:cNvCxnSpPr>
          <p:nvPr/>
        </p:nvCxnSpPr>
        <p:spPr bwMode="auto">
          <a:xfrm flipH="1">
            <a:off x="2362201" y="5116323"/>
            <a:ext cx="228599" cy="1985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2133600" y="5143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3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08" name="Straight Connector 207"/>
          <p:cNvCxnSpPr/>
          <p:nvPr/>
        </p:nvCxnSpPr>
        <p:spPr bwMode="auto">
          <a:xfrm rot="16200000" flipH="1">
            <a:off x="3840863" y="5036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 rot="5400000">
            <a:off x="4374264" y="5021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4009654" y="5143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2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211" name="Straight Connector 210"/>
          <p:cNvCxnSpPr/>
          <p:nvPr/>
        </p:nvCxnSpPr>
        <p:spPr bwMode="auto">
          <a:xfrm rot="16200000" flipH="1">
            <a:off x="5669663" y="5036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 rot="5400000">
            <a:off x="6203064" y="5021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5838454" y="51433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4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14" name="Straight Connector 213"/>
          <p:cNvCxnSpPr/>
          <p:nvPr/>
        </p:nvCxnSpPr>
        <p:spPr bwMode="auto">
          <a:xfrm rot="16200000" flipH="1">
            <a:off x="7498462" y="4960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 rot="5400000">
            <a:off x="8031863" y="4945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7667253" y="5067180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1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2438400" y="5467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 rot="10800000" flipV="1">
            <a:off x="3262130" y="5467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" name="TextBox 218"/>
          <p:cNvSpPr txBox="1"/>
          <p:nvPr/>
        </p:nvSpPr>
        <p:spPr>
          <a:xfrm>
            <a:off x="3019053" y="5600580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2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20" name="Straight Connector 219"/>
          <p:cNvCxnSpPr/>
          <p:nvPr/>
        </p:nvCxnSpPr>
        <p:spPr bwMode="auto">
          <a:xfrm>
            <a:off x="6172199" y="5467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 rot="10800000" flipV="1">
            <a:off x="6995929" y="5467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TextBox 221"/>
          <p:cNvSpPr txBox="1"/>
          <p:nvPr/>
        </p:nvSpPr>
        <p:spPr>
          <a:xfrm>
            <a:off x="6752852" y="5600580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latin typeface="+mn-lt"/>
              </a:rPr>
              <a:t>1</a:t>
            </a:r>
            <a:endParaRPr lang="en-US" sz="2000" b="0" dirty="0" smtClean="0">
              <a:latin typeface="+mn-lt"/>
            </a:endParaRPr>
          </a:p>
        </p:txBody>
      </p:sp>
      <p:cxnSp>
        <p:nvCxnSpPr>
          <p:cNvPr id="223" name="Straight Connector 222"/>
          <p:cNvCxnSpPr/>
          <p:nvPr/>
        </p:nvCxnSpPr>
        <p:spPr bwMode="auto">
          <a:xfrm>
            <a:off x="3352800" y="59244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/>
          <p:nvPr/>
        </p:nvCxnSpPr>
        <p:spPr bwMode="auto">
          <a:xfrm rot="10800000" flipV="1">
            <a:off x="5090930" y="59244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TextBox 224"/>
          <p:cNvSpPr txBox="1"/>
          <p:nvPr/>
        </p:nvSpPr>
        <p:spPr>
          <a:xfrm>
            <a:off x="4876800" y="5924490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228600" y="2133600"/>
            <a:ext cx="20521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2 new</a:t>
            </a:r>
          </a:p>
          <a:p>
            <a:r>
              <a:rPr lang="en-US" sz="2000" b="0" dirty="0" smtClean="0">
                <a:latin typeface="+mn-lt"/>
              </a:rPr>
              <a:t>threads</a:t>
            </a:r>
          </a:p>
          <a:p>
            <a:r>
              <a:rPr lang="en-US" sz="2000" b="0" dirty="0" smtClean="0">
                <a:latin typeface="+mn-lt"/>
              </a:rPr>
              <a:t>at each step</a:t>
            </a:r>
          </a:p>
          <a:p>
            <a:r>
              <a:rPr lang="en-US" sz="2000" b="0" dirty="0" smtClean="0">
                <a:latin typeface="+mn-lt"/>
              </a:rPr>
              <a:t>(and only leaves</a:t>
            </a:r>
          </a:p>
          <a:p>
            <a:r>
              <a:rPr lang="en-US" sz="2000" b="0" dirty="0" smtClean="0">
                <a:latin typeface="+mn-lt"/>
              </a:rPr>
              <a:t>do much work)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04800" y="5105400"/>
            <a:ext cx="1579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1</a:t>
            </a:r>
            <a:r>
              <a:rPr lang="en-US" sz="2000" b="0" dirty="0" smtClean="0">
                <a:latin typeface="+mn-lt"/>
              </a:rPr>
              <a:t> new</a:t>
            </a:r>
          </a:p>
          <a:p>
            <a:r>
              <a:rPr lang="en-US" sz="2000" b="0" dirty="0" smtClean="0">
                <a:latin typeface="+mn-lt"/>
              </a:rPr>
              <a:t>thread</a:t>
            </a:r>
          </a:p>
          <a:p>
            <a:r>
              <a:rPr lang="en-US" sz="2000" b="0" dirty="0" smtClean="0">
                <a:latin typeface="+mn-lt"/>
              </a:rPr>
              <a:t>at each step</a:t>
            </a:r>
          </a:p>
        </p:txBody>
      </p:sp>
      <p:sp>
        <p:nvSpPr>
          <p:cNvPr id="231" name="Rectangle 230"/>
          <p:cNvSpPr/>
          <p:nvPr/>
        </p:nvSpPr>
        <p:spPr bwMode="auto">
          <a:xfrm>
            <a:off x="1447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1600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1905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1752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2057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2209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2514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2362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2667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2819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124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2971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76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429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733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3581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3886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4038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4343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4191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1" name="Rectangle 250"/>
          <p:cNvSpPr/>
          <p:nvPr/>
        </p:nvSpPr>
        <p:spPr bwMode="auto">
          <a:xfrm>
            <a:off x="4495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2" name="Rectangle 251"/>
          <p:cNvSpPr/>
          <p:nvPr/>
        </p:nvSpPr>
        <p:spPr bwMode="auto">
          <a:xfrm>
            <a:off x="4648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4953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4800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5105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5257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5562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5410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5715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5867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6172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6019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3" name="Rectangle 262"/>
          <p:cNvSpPr/>
          <p:nvPr/>
        </p:nvSpPr>
        <p:spPr bwMode="auto">
          <a:xfrm>
            <a:off x="6324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6477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5" name="Rectangle 264"/>
          <p:cNvSpPr/>
          <p:nvPr/>
        </p:nvSpPr>
        <p:spPr bwMode="auto">
          <a:xfrm>
            <a:off x="6781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6" name="Rectangle 265"/>
          <p:cNvSpPr/>
          <p:nvPr/>
        </p:nvSpPr>
        <p:spPr bwMode="auto">
          <a:xfrm>
            <a:off x="6629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7" name="Rectangle 266"/>
          <p:cNvSpPr/>
          <p:nvPr/>
        </p:nvSpPr>
        <p:spPr bwMode="auto">
          <a:xfrm>
            <a:off x="6934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8" name="Rectangle 267"/>
          <p:cNvSpPr/>
          <p:nvPr/>
        </p:nvSpPr>
        <p:spPr bwMode="auto">
          <a:xfrm>
            <a:off x="7086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9" name="Rectangle 268"/>
          <p:cNvSpPr/>
          <p:nvPr/>
        </p:nvSpPr>
        <p:spPr bwMode="auto">
          <a:xfrm>
            <a:off x="7391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0" name="Rectangle 269"/>
          <p:cNvSpPr/>
          <p:nvPr/>
        </p:nvSpPr>
        <p:spPr bwMode="auto">
          <a:xfrm>
            <a:off x="7239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7543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2" name="Rectangle 271"/>
          <p:cNvSpPr/>
          <p:nvPr/>
        </p:nvSpPr>
        <p:spPr bwMode="auto">
          <a:xfrm>
            <a:off x="7696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80010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4" name="Rectangle 273"/>
          <p:cNvSpPr/>
          <p:nvPr/>
        </p:nvSpPr>
        <p:spPr bwMode="auto">
          <a:xfrm>
            <a:off x="7848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5" name="Rectangle 274"/>
          <p:cNvSpPr/>
          <p:nvPr/>
        </p:nvSpPr>
        <p:spPr bwMode="auto">
          <a:xfrm>
            <a:off x="81534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6" name="Rectangle 275"/>
          <p:cNvSpPr/>
          <p:nvPr/>
        </p:nvSpPr>
        <p:spPr bwMode="auto">
          <a:xfrm>
            <a:off x="83058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7" name="Rectangle 276"/>
          <p:cNvSpPr/>
          <p:nvPr/>
        </p:nvSpPr>
        <p:spPr bwMode="auto">
          <a:xfrm>
            <a:off x="86106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8" name="Rectangle 277"/>
          <p:cNvSpPr/>
          <p:nvPr/>
        </p:nvSpPr>
        <p:spPr bwMode="auto">
          <a:xfrm>
            <a:off x="8458200" y="1197111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9" name="Left Brace 278"/>
          <p:cNvSpPr/>
          <p:nvPr/>
        </p:nvSpPr>
        <p:spPr bwMode="auto">
          <a:xfrm rot="16200000">
            <a:off x="1485900" y="146381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0" name="Straight Connector 279"/>
          <p:cNvCxnSpPr/>
          <p:nvPr/>
        </p:nvCxnSpPr>
        <p:spPr bwMode="auto">
          <a:xfrm rot="16200000" flipH="1">
            <a:off x="1562100" y="192101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Straight Connector 280"/>
          <p:cNvCxnSpPr/>
          <p:nvPr/>
        </p:nvCxnSpPr>
        <p:spPr bwMode="auto">
          <a:xfrm rot="5400000">
            <a:off x="1866900" y="192101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2" name="Left Brace 281"/>
          <p:cNvSpPr/>
          <p:nvPr/>
        </p:nvSpPr>
        <p:spPr bwMode="auto">
          <a:xfrm rot="16200000">
            <a:off x="1943100" y="146381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3" name="Left Brace 282"/>
          <p:cNvSpPr/>
          <p:nvPr/>
        </p:nvSpPr>
        <p:spPr bwMode="auto">
          <a:xfrm rot="16200000">
            <a:off x="2400300" y="146381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4" name="Left Brace 283"/>
          <p:cNvSpPr/>
          <p:nvPr/>
        </p:nvSpPr>
        <p:spPr bwMode="auto">
          <a:xfrm rot="16200000">
            <a:off x="2857500" y="146381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5" name="Left Brace 284"/>
          <p:cNvSpPr/>
          <p:nvPr/>
        </p:nvSpPr>
        <p:spPr bwMode="auto">
          <a:xfrm rot="16200000">
            <a:off x="3314700" y="146381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6" name="Left Brace 285"/>
          <p:cNvSpPr/>
          <p:nvPr/>
        </p:nvSpPr>
        <p:spPr bwMode="auto">
          <a:xfrm rot="16200000">
            <a:off x="3771900" y="146381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7" name="Left Brace 286"/>
          <p:cNvSpPr/>
          <p:nvPr/>
        </p:nvSpPr>
        <p:spPr bwMode="auto">
          <a:xfrm rot="16200000">
            <a:off x="4229100" y="146381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8" name="Left Brace 287"/>
          <p:cNvSpPr/>
          <p:nvPr/>
        </p:nvSpPr>
        <p:spPr bwMode="auto">
          <a:xfrm rot="16200000">
            <a:off x="4686300" y="146381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9" name="Left Brace 288"/>
          <p:cNvSpPr/>
          <p:nvPr/>
        </p:nvSpPr>
        <p:spPr bwMode="auto">
          <a:xfrm rot="16200000">
            <a:off x="5143500" y="1463815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0" name="Left Brace 289"/>
          <p:cNvSpPr/>
          <p:nvPr/>
        </p:nvSpPr>
        <p:spPr bwMode="auto">
          <a:xfrm rot="16200000">
            <a:off x="5600700" y="1463818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1" name="Left Brace 290"/>
          <p:cNvSpPr/>
          <p:nvPr/>
        </p:nvSpPr>
        <p:spPr bwMode="auto">
          <a:xfrm rot="16200000">
            <a:off x="6057900" y="1463818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2" name="Left Brace 291"/>
          <p:cNvSpPr/>
          <p:nvPr/>
        </p:nvSpPr>
        <p:spPr bwMode="auto">
          <a:xfrm rot="16200000">
            <a:off x="6515100" y="1463818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3" name="Left Brace 292"/>
          <p:cNvSpPr/>
          <p:nvPr/>
        </p:nvSpPr>
        <p:spPr bwMode="auto">
          <a:xfrm rot="16200000">
            <a:off x="6972300" y="1463818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4" name="Left Brace 293"/>
          <p:cNvSpPr/>
          <p:nvPr/>
        </p:nvSpPr>
        <p:spPr bwMode="auto">
          <a:xfrm rot="16200000">
            <a:off x="7429500" y="146382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5" name="Left Brace 294"/>
          <p:cNvSpPr/>
          <p:nvPr/>
        </p:nvSpPr>
        <p:spPr bwMode="auto">
          <a:xfrm rot="16200000">
            <a:off x="7886700" y="146382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6" name="Left Brace 295"/>
          <p:cNvSpPr/>
          <p:nvPr/>
        </p:nvSpPr>
        <p:spPr bwMode="auto">
          <a:xfrm rot="16200000">
            <a:off x="8343900" y="146382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676400" y="190202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8</a:t>
            </a:r>
          </a:p>
        </p:txBody>
      </p:sp>
      <p:cxnSp>
        <p:nvCxnSpPr>
          <p:cNvPr id="298" name="Straight Connector 297"/>
          <p:cNvCxnSpPr/>
          <p:nvPr/>
        </p:nvCxnSpPr>
        <p:spPr bwMode="auto">
          <a:xfrm rot="16200000" flipH="1">
            <a:off x="2476500" y="190190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/>
          <p:nvPr/>
        </p:nvCxnSpPr>
        <p:spPr bwMode="auto">
          <a:xfrm rot="5400000">
            <a:off x="2781300" y="190190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0" name="TextBox 299"/>
          <p:cNvSpPr txBox="1"/>
          <p:nvPr/>
        </p:nvSpPr>
        <p:spPr>
          <a:xfrm>
            <a:off x="2590800" y="19400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9</a:t>
            </a:r>
          </a:p>
        </p:txBody>
      </p:sp>
      <p:cxnSp>
        <p:nvCxnSpPr>
          <p:cNvPr id="301" name="Straight Connector 300"/>
          <p:cNvCxnSpPr/>
          <p:nvPr/>
        </p:nvCxnSpPr>
        <p:spPr bwMode="auto">
          <a:xfrm rot="16200000" flipH="1">
            <a:off x="3467100" y="192101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301"/>
          <p:cNvCxnSpPr/>
          <p:nvPr/>
        </p:nvCxnSpPr>
        <p:spPr bwMode="auto">
          <a:xfrm rot="5400000">
            <a:off x="3771900" y="1921014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3" name="TextBox 302"/>
          <p:cNvSpPr txBox="1"/>
          <p:nvPr/>
        </p:nvSpPr>
        <p:spPr>
          <a:xfrm>
            <a:off x="3581400" y="1940004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cxnSp>
        <p:nvCxnSpPr>
          <p:cNvPr id="304" name="Straight Connector 303"/>
          <p:cNvCxnSpPr/>
          <p:nvPr/>
        </p:nvCxnSpPr>
        <p:spPr bwMode="auto">
          <a:xfrm rot="16200000" flipH="1">
            <a:off x="4381500" y="19210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/>
          <p:nvPr/>
        </p:nvCxnSpPr>
        <p:spPr bwMode="auto">
          <a:xfrm rot="5400000">
            <a:off x="4686300" y="19210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6" name="TextBox 305"/>
          <p:cNvSpPr txBox="1"/>
          <p:nvPr/>
        </p:nvSpPr>
        <p:spPr>
          <a:xfrm>
            <a:off x="4495800" y="1940005"/>
            <a:ext cx="45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cxnSp>
        <p:nvCxnSpPr>
          <p:cNvPr id="307" name="Straight Connector 306"/>
          <p:cNvCxnSpPr/>
          <p:nvPr/>
        </p:nvCxnSpPr>
        <p:spPr bwMode="auto">
          <a:xfrm rot="16200000" flipH="1">
            <a:off x="5295900" y="19210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/>
          <p:nvPr/>
        </p:nvCxnSpPr>
        <p:spPr bwMode="auto">
          <a:xfrm rot="5400000">
            <a:off x="5600700" y="19210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" name="TextBox 308"/>
          <p:cNvSpPr txBox="1"/>
          <p:nvPr/>
        </p:nvSpPr>
        <p:spPr>
          <a:xfrm>
            <a:off x="5257800" y="1825824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  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12</a:t>
            </a:r>
          </a:p>
        </p:txBody>
      </p:sp>
      <p:cxnSp>
        <p:nvCxnSpPr>
          <p:cNvPr id="310" name="Straight Connector 309"/>
          <p:cNvCxnSpPr/>
          <p:nvPr/>
        </p:nvCxnSpPr>
        <p:spPr bwMode="auto">
          <a:xfrm rot="16200000" flipH="1">
            <a:off x="6210300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Straight Connector 310"/>
          <p:cNvCxnSpPr/>
          <p:nvPr/>
        </p:nvCxnSpPr>
        <p:spPr bwMode="auto">
          <a:xfrm rot="5400000">
            <a:off x="6515100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2" name="TextBox 311"/>
          <p:cNvSpPr txBox="1"/>
          <p:nvPr/>
        </p:nvSpPr>
        <p:spPr>
          <a:xfrm>
            <a:off x="6324600" y="18288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13</a:t>
            </a:r>
          </a:p>
        </p:txBody>
      </p:sp>
      <p:cxnSp>
        <p:nvCxnSpPr>
          <p:cNvPr id="313" name="Straight Connector 312"/>
          <p:cNvCxnSpPr/>
          <p:nvPr/>
        </p:nvCxnSpPr>
        <p:spPr bwMode="auto">
          <a:xfrm rot="16200000" flipH="1">
            <a:off x="7124700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4" name="Straight Connector 313"/>
          <p:cNvCxnSpPr/>
          <p:nvPr/>
        </p:nvCxnSpPr>
        <p:spPr bwMode="auto">
          <a:xfrm rot="5400000">
            <a:off x="7429500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TextBox 314"/>
          <p:cNvSpPr txBox="1"/>
          <p:nvPr/>
        </p:nvSpPr>
        <p:spPr>
          <a:xfrm>
            <a:off x="7086600" y="1828800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  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14</a:t>
            </a:r>
          </a:p>
        </p:txBody>
      </p:sp>
      <p:cxnSp>
        <p:nvCxnSpPr>
          <p:cNvPr id="316" name="Straight Connector 315"/>
          <p:cNvCxnSpPr/>
          <p:nvPr/>
        </p:nvCxnSpPr>
        <p:spPr bwMode="auto">
          <a:xfrm rot="16200000" flipH="1">
            <a:off x="8039099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Straight Connector 316"/>
          <p:cNvCxnSpPr/>
          <p:nvPr/>
        </p:nvCxnSpPr>
        <p:spPr bwMode="auto">
          <a:xfrm rot="5400000">
            <a:off x="8343899" y="1844815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8" name="TextBox 317"/>
          <p:cNvSpPr txBox="1"/>
          <p:nvPr/>
        </p:nvSpPr>
        <p:spPr>
          <a:xfrm>
            <a:off x="8153399" y="186380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15</a:t>
            </a:r>
          </a:p>
        </p:txBody>
      </p:sp>
      <p:cxnSp>
        <p:nvCxnSpPr>
          <p:cNvPr id="319" name="Straight Connector 318"/>
          <p:cNvCxnSpPr>
            <a:stCxn id="297" idx="3"/>
          </p:cNvCxnSpPr>
          <p:nvPr/>
        </p:nvCxnSpPr>
        <p:spPr bwMode="auto">
          <a:xfrm>
            <a:off x="2010146" y="2255967"/>
            <a:ext cx="199653" cy="198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0" name="Straight Connector 319"/>
          <p:cNvCxnSpPr>
            <a:stCxn id="300" idx="1"/>
          </p:cNvCxnSpPr>
          <p:nvPr/>
        </p:nvCxnSpPr>
        <p:spPr bwMode="auto">
          <a:xfrm flipH="1">
            <a:off x="2362201" y="2293947"/>
            <a:ext cx="228599" cy="1985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1" name="TextBox 320"/>
          <p:cNvSpPr txBox="1"/>
          <p:nvPr/>
        </p:nvSpPr>
        <p:spPr>
          <a:xfrm>
            <a:off x="2133600" y="23210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cxnSp>
        <p:nvCxnSpPr>
          <p:cNvPr id="322" name="Straight Connector 321"/>
          <p:cNvCxnSpPr/>
          <p:nvPr/>
        </p:nvCxnSpPr>
        <p:spPr bwMode="auto">
          <a:xfrm rot="16200000" flipH="1">
            <a:off x="3840863" y="2213942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3" name="Straight Connector 322"/>
          <p:cNvCxnSpPr/>
          <p:nvPr/>
        </p:nvCxnSpPr>
        <p:spPr bwMode="auto">
          <a:xfrm rot="5400000">
            <a:off x="4374264" y="2199469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4" name="TextBox 323"/>
          <p:cNvSpPr txBox="1"/>
          <p:nvPr/>
        </p:nvSpPr>
        <p:spPr>
          <a:xfrm>
            <a:off x="4009654" y="23210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cxnSp>
        <p:nvCxnSpPr>
          <p:cNvPr id="325" name="Straight Connector 324"/>
          <p:cNvCxnSpPr/>
          <p:nvPr/>
        </p:nvCxnSpPr>
        <p:spPr bwMode="auto">
          <a:xfrm rot="16200000" flipH="1">
            <a:off x="5669663" y="2213942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 rot="5400000">
            <a:off x="6203064" y="2199469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7" name="TextBox 326"/>
          <p:cNvSpPr txBox="1"/>
          <p:nvPr/>
        </p:nvSpPr>
        <p:spPr>
          <a:xfrm>
            <a:off x="5838454" y="23210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6</a:t>
            </a:r>
          </a:p>
        </p:txBody>
      </p:sp>
      <p:cxnSp>
        <p:nvCxnSpPr>
          <p:cNvPr id="328" name="Straight Connector 327"/>
          <p:cNvCxnSpPr/>
          <p:nvPr/>
        </p:nvCxnSpPr>
        <p:spPr bwMode="auto">
          <a:xfrm rot="16200000" flipH="1">
            <a:off x="7498462" y="2137742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9" name="Straight Connector 328"/>
          <p:cNvCxnSpPr/>
          <p:nvPr/>
        </p:nvCxnSpPr>
        <p:spPr bwMode="auto">
          <a:xfrm rot="5400000">
            <a:off x="8031863" y="2123269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0" name="TextBox 329"/>
          <p:cNvSpPr txBox="1"/>
          <p:nvPr/>
        </p:nvSpPr>
        <p:spPr>
          <a:xfrm>
            <a:off x="7667253" y="2244804"/>
            <a:ext cx="3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7</a:t>
            </a:r>
          </a:p>
        </p:txBody>
      </p:sp>
      <p:cxnSp>
        <p:nvCxnSpPr>
          <p:cNvPr id="331" name="Straight Connector 330"/>
          <p:cNvCxnSpPr/>
          <p:nvPr/>
        </p:nvCxnSpPr>
        <p:spPr bwMode="auto">
          <a:xfrm>
            <a:off x="2438400" y="2644914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/>
          <p:nvPr/>
        </p:nvCxnSpPr>
        <p:spPr bwMode="auto">
          <a:xfrm rot="10800000" flipV="1">
            <a:off x="3262130" y="2644914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3" name="TextBox 332"/>
          <p:cNvSpPr txBox="1"/>
          <p:nvPr/>
        </p:nvSpPr>
        <p:spPr>
          <a:xfrm>
            <a:off x="3019053" y="2778204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+mn-lt"/>
              </a:rPr>
              <a:t>2</a:t>
            </a:r>
            <a:endParaRPr lang="en-US" sz="2000" b="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34" name="Straight Connector 333"/>
          <p:cNvCxnSpPr/>
          <p:nvPr/>
        </p:nvCxnSpPr>
        <p:spPr bwMode="auto">
          <a:xfrm>
            <a:off x="6172199" y="2644914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5" name="Straight Connector 334"/>
          <p:cNvCxnSpPr/>
          <p:nvPr/>
        </p:nvCxnSpPr>
        <p:spPr bwMode="auto">
          <a:xfrm rot="10800000" flipV="1">
            <a:off x="6995929" y="2644914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6" name="TextBox 335"/>
          <p:cNvSpPr txBox="1"/>
          <p:nvPr/>
        </p:nvSpPr>
        <p:spPr>
          <a:xfrm>
            <a:off x="6752852" y="2778204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cxnSp>
        <p:nvCxnSpPr>
          <p:cNvPr id="337" name="Straight Connector 336"/>
          <p:cNvCxnSpPr/>
          <p:nvPr/>
        </p:nvCxnSpPr>
        <p:spPr bwMode="auto">
          <a:xfrm>
            <a:off x="3352800" y="3102114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8" name="Straight Connector 337"/>
          <p:cNvCxnSpPr/>
          <p:nvPr/>
        </p:nvCxnSpPr>
        <p:spPr bwMode="auto">
          <a:xfrm rot="10800000" flipV="1">
            <a:off x="5090930" y="3102114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9" name="TextBox 338"/>
          <p:cNvSpPr txBox="1"/>
          <p:nvPr/>
        </p:nvSpPr>
        <p:spPr>
          <a:xfrm>
            <a:off x="4876800" y="3102114"/>
            <a:ext cx="33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7510360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view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Writing correct and efficient multithreaded code is often much more difficult than for single-threaded (i.e., sequential) code</a:t>
            </a:r>
          </a:p>
          <a:p>
            <a:pPr lvl="1"/>
            <a:r>
              <a:rPr lang="en-US" dirty="0" smtClean="0"/>
              <a:t>Especially in common languages like Java and C</a:t>
            </a:r>
          </a:p>
          <a:p>
            <a:pPr lvl="1"/>
            <a:r>
              <a:rPr lang="en-US" dirty="0" smtClean="0"/>
              <a:t>So typically stay sequential if possible</a:t>
            </a:r>
          </a:p>
          <a:p>
            <a:pPr lvl="1"/>
            <a:endParaRPr lang="en-US" sz="1000" dirty="0" smtClean="0"/>
          </a:p>
          <a:p>
            <a:pPr>
              <a:buNone/>
            </a:pPr>
            <a:r>
              <a:rPr lang="en-US" dirty="0" smtClean="0"/>
              <a:t>From roughly 1980-2005, desktop computers got exponentially faster at running sequential programs</a:t>
            </a:r>
          </a:p>
          <a:p>
            <a:pPr lvl="1"/>
            <a:r>
              <a:rPr lang="en-US" dirty="0" smtClean="0"/>
              <a:t>About twice as fast every couple years</a:t>
            </a:r>
          </a:p>
          <a:p>
            <a:pPr lvl="1"/>
            <a:endParaRPr lang="en-US" sz="1000" dirty="0" smtClean="0"/>
          </a:p>
          <a:p>
            <a:pPr>
              <a:buNone/>
            </a:pPr>
            <a:r>
              <a:rPr lang="en-US" dirty="0" smtClean="0"/>
              <a:t>But nobody knows how to continue this</a:t>
            </a:r>
          </a:p>
          <a:p>
            <a:pPr lvl="1"/>
            <a:r>
              <a:rPr lang="en-US" dirty="0" smtClean="0"/>
              <a:t>Increasing clock rate generates too much heat</a:t>
            </a:r>
          </a:p>
          <a:p>
            <a:pPr lvl="1"/>
            <a:r>
              <a:rPr lang="en-US" dirty="0" smtClean="0"/>
              <a:t>Relative cost of memory access is too high</a:t>
            </a:r>
          </a:p>
          <a:p>
            <a:pPr lvl="1"/>
            <a:r>
              <a:rPr lang="en-US" dirty="0" smtClean="0"/>
              <a:t>But we can keep making “wires exponentially smaller” (</a:t>
            </a:r>
            <a:r>
              <a:rPr lang="en-US" dirty="0" smtClean="0">
                <a:solidFill>
                  <a:schemeClr val="accent2"/>
                </a:solidFill>
              </a:rPr>
              <a:t>Moore’s “Law”</a:t>
            </a:r>
            <a:r>
              <a:rPr lang="en-US" dirty="0" smtClean="0"/>
              <a:t>), so put multiple processors on the same chip (“</a:t>
            </a:r>
            <a:r>
              <a:rPr lang="en-US" dirty="0" smtClean="0">
                <a:solidFill>
                  <a:schemeClr val="accent2"/>
                </a:solidFill>
              </a:rPr>
              <a:t>multicore</a:t>
            </a:r>
            <a:r>
              <a:rPr lang="en-US" dirty="0" smtClean="0"/>
              <a:t>”)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 3</a:t>
            </a:r>
            <a:r>
              <a:rPr lang="en-US" baseline="30000" dirty="0" smtClean="0"/>
              <a:t>rd</a:t>
            </a:r>
            <a:r>
              <a:rPr lang="en-US" dirty="0" smtClean="0"/>
              <a:t> version: Using OpenMP scheduling to overcome load imbalance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1600"/>
            <a:ext cx="8534400" cy="464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 {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Sum 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num) { 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//constructor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sum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lo,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hi)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 parallel for reduction(+: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) scheduling(dynamic)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5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multiple processors?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computer you buy will likely have 4 processors</a:t>
            </a:r>
          </a:p>
          <a:p>
            <a:pPr lvl="1"/>
            <a:r>
              <a:rPr lang="en-US" dirty="0" smtClean="0"/>
              <a:t>Wait a few years and it will be 8, 16, 32, …</a:t>
            </a:r>
          </a:p>
          <a:p>
            <a:pPr lvl="1"/>
            <a:r>
              <a:rPr lang="en-US" dirty="0" smtClean="0"/>
              <a:t>The chip companies have decided to do this (not a “law”)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can you do with them?</a:t>
            </a:r>
          </a:p>
          <a:p>
            <a:pPr lvl="1"/>
            <a:r>
              <a:rPr lang="en-US" dirty="0" smtClean="0"/>
              <a:t>Run multiple totally different programs at the same time</a:t>
            </a:r>
          </a:p>
          <a:p>
            <a:pPr lvl="2"/>
            <a:r>
              <a:rPr lang="en-US" dirty="0" smtClean="0"/>
              <a:t>Already do that? Yes, but with </a:t>
            </a:r>
            <a:r>
              <a:rPr lang="en-US" dirty="0" smtClean="0">
                <a:solidFill>
                  <a:schemeClr val="accent2"/>
                </a:solidFill>
              </a:rPr>
              <a:t>time-slicing</a:t>
            </a:r>
          </a:p>
          <a:p>
            <a:pPr lvl="1"/>
            <a:r>
              <a:rPr lang="en-US" dirty="0" smtClean="0"/>
              <a:t>Do multiple things at once in one program</a:t>
            </a:r>
          </a:p>
          <a:p>
            <a:pPr lvl="2"/>
            <a:r>
              <a:rPr lang="en-US" dirty="0" smtClean="0"/>
              <a:t>Our focus – more difficult</a:t>
            </a:r>
          </a:p>
          <a:p>
            <a:pPr lvl="2"/>
            <a:r>
              <a:rPr lang="en-US" dirty="0" smtClean="0"/>
              <a:t>Requires rethinking everything from asymptotic complexity to how to implement data-structure operations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Parallelism vs.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Note: Terms not yet standard but the perspective is essential</a:t>
            </a:r>
          </a:p>
          <a:p>
            <a:pPr lvl="1"/>
            <a:r>
              <a:rPr lang="en-US" dirty="0" smtClean="0"/>
              <a:t>Many programmers confuse these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6482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b="0" dirty="0" smtClean="0"/>
              <a:t>There is some connection:</a:t>
            </a:r>
          </a:p>
          <a:p>
            <a:pPr lvl="1"/>
            <a:r>
              <a:rPr lang="en-US" b="0" dirty="0" smtClean="0"/>
              <a:t>Common to use threads for both</a:t>
            </a:r>
          </a:p>
          <a:p>
            <a:pPr lvl="1"/>
            <a:r>
              <a:rPr lang="en-US" b="0" dirty="0" smtClean="0"/>
              <a:t>If parallel computations need access to shared resources, then the concurrency needs to be managed</a:t>
            </a:r>
            <a:endParaRPr lang="en-US" sz="900" b="0" dirty="0" smtClean="0"/>
          </a:p>
          <a:p>
            <a:pPr>
              <a:buFontTx/>
              <a:buNone/>
            </a:pPr>
            <a:r>
              <a:rPr lang="en-US" b="0" dirty="0" smtClean="0"/>
              <a:t>First 3ish lectures on parallelism, then 3ish lectures on concurrency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2160450"/>
            <a:ext cx="2971800" cy="9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Parallelism:</a:t>
            </a:r>
            <a:r>
              <a:rPr lang="en-US" b="0" dirty="0" smtClean="0"/>
              <a:t> </a:t>
            </a:r>
          </a:p>
          <a:p>
            <a:pPr marL="0" indent="0">
              <a:buFontTx/>
              <a:buNone/>
            </a:pPr>
            <a:r>
              <a:rPr lang="en-US" b="0" dirty="0" smtClean="0"/>
              <a:t>   Use extra resources to </a:t>
            </a:r>
          </a:p>
          <a:p>
            <a:pPr marL="0" indent="0">
              <a:buFontTx/>
              <a:buNone/>
            </a:pPr>
            <a:r>
              <a:rPr lang="en-US" b="0" dirty="0"/>
              <a:t> </a:t>
            </a:r>
            <a:r>
              <a:rPr lang="en-US" b="0" dirty="0" smtClean="0"/>
              <a:t>  solve a problem faster</a:t>
            </a:r>
            <a:endParaRPr lang="en-US" b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828800" y="3732591"/>
            <a:ext cx="5334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095500" y="3732591"/>
            <a:ext cx="2667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362200" y="3732591"/>
            <a:ext cx="762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362200" y="3732591"/>
            <a:ext cx="4572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738026" y="424809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resources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0" y="2133600"/>
            <a:ext cx="4114800" cy="104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Concurrency: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Correctly </a:t>
            </a:r>
            <a:r>
              <a:rPr lang="en-US" b="0" dirty="0"/>
              <a:t>and </a:t>
            </a:r>
            <a:r>
              <a:rPr lang="en-US" b="0" dirty="0" smtClean="0"/>
              <a:t>efficiently manage 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access </a:t>
            </a:r>
            <a:r>
              <a:rPr lang="en-US" b="0" dirty="0"/>
              <a:t>to shared resources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0066" y="3276600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requests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H="1">
            <a:off x="6216320" y="3581400"/>
            <a:ext cx="5334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6178220" y="3581400"/>
            <a:ext cx="2667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6044868" y="3581400"/>
            <a:ext cx="762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5606721" y="3581400"/>
            <a:ext cx="4572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037059" y="3335385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0066" y="4171891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resource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CS1 idea: A program is like a recipe for a cook</a:t>
            </a:r>
          </a:p>
          <a:p>
            <a:pPr lvl="1"/>
            <a:r>
              <a:rPr lang="en-US" dirty="0" smtClean="0"/>
              <a:t>One cook who does one thing at a time! (</a:t>
            </a:r>
            <a:r>
              <a:rPr lang="en-US" i="1" dirty="0" smtClean="0"/>
              <a:t>Sequential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Parallelism:</a:t>
            </a:r>
          </a:p>
          <a:p>
            <a:pPr lvl="1"/>
            <a:r>
              <a:rPr lang="en-US" dirty="0" smtClean="0"/>
              <a:t>Have lots of potatoes to slice? </a:t>
            </a:r>
          </a:p>
          <a:p>
            <a:pPr lvl="1"/>
            <a:r>
              <a:rPr lang="en-US" dirty="0" smtClean="0"/>
              <a:t>Hire helpers, hand out potatoes and knives</a:t>
            </a:r>
          </a:p>
          <a:p>
            <a:pPr lvl="1"/>
            <a:r>
              <a:rPr lang="en-US" dirty="0" smtClean="0"/>
              <a:t>But too many chefs and you spend all your time coordinating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Lots of cooks making different things, but only 4 stove burners</a:t>
            </a:r>
          </a:p>
          <a:p>
            <a:pPr lvl="1"/>
            <a:r>
              <a:rPr lang="en-US" dirty="0" smtClean="0"/>
              <a:t>Want to allow access to all 4 burners, but not cause spills or incorrect burner settings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895600"/>
            <a:ext cx="7696200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res[4];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2000" kern="0" noProof="0" dirty="0" smtClean="0">
                <a:solidFill>
                  <a:srgbClr val="FF0000"/>
                </a:solidFill>
                <a:latin typeface="Courier New" pitchFamily="49" charset="0"/>
              </a:rPr>
              <a:t>FORALL</a:t>
            </a:r>
            <a:r>
              <a:rPr lang="en-US" sz="2000" kern="0" noProof="0" dirty="0" smtClean="0">
                <a:latin typeface="Courier New" pitchFamily="49" charset="0"/>
              </a:rPr>
              <a:t>(</a:t>
            </a:r>
            <a:r>
              <a:rPr lang="en-US" sz="2000" kern="0" noProof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=0; </a:t>
            </a:r>
            <a:r>
              <a:rPr lang="en-US" sz="2000" kern="0" noProof="0" dirty="0" err="1" smtClean="0"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 &lt; 4; </a:t>
            </a:r>
            <a:r>
              <a:rPr lang="en-US" sz="2000" kern="0" noProof="0" dirty="0" err="1" smtClean="0"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++) { </a:t>
            </a:r>
            <a:r>
              <a:rPr lang="en-US" sz="2000" kern="0" noProof="0" dirty="0" smtClean="0">
                <a:solidFill>
                  <a:srgbClr val="7030A0"/>
                </a:solidFill>
                <a:latin typeface="Courier New" pitchFamily="49" charset="0"/>
              </a:rPr>
              <a:t>//parallel iterations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res[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sumRange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arr,i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len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/4,(i+1)*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len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/4);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res[0]+res[1]+res[2]+res[3];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sumRange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arr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[]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lo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hi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result</a:t>
            </a:r>
            <a:r>
              <a:rPr lang="en-US" sz="2000" kern="0" dirty="0" smtClean="0">
                <a:latin typeface="Courier New" pitchFamily="49" charset="0"/>
              </a:rPr>
              <a:t> = 0;</a:t>
            </a:r>
          </a:p>
          <a:p>
            <a:pPr marL="342900" lvl="0" indent="-342900">
              <a:lnSpc>
                <a:spcPts val="18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j</a:t>
            </a:r>
            <a:r>
              <a:rPr lang="en-US" sz="2000" kern="0" dirty="0" smtClean="0">
                <a:latin typeface="Courier New" pitchFamily="49" charset="0"/>
              </a:rPr>
              <a:t>=lo; j &lt; hi; j++)</a:t>
            </a:r>
          </a:p>
          <a:p>
            <a:pPr marL="342900" lvl="0" indent="-342900">
              <a:lnSpc>
                <a:spcPts val="18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result += </a:t>
            </a:r>
            <a:r>
              <a:rPr lang="en-US" sz="2000" kern="0" dirty="0" err="1" smtClean="0">
                <a:latin typeface="Courier New" pitchFamily="49" charset="0"/>
              </a:rPr>
              <a:t>arr</a:t>
            </a:r>
            <a:r>
              <a:rPr lang="en-US" sz="2000" kern="0" dirty="0" smtClean="0">
                <a:latin typeface="Courier New" pitchFamily="49" charset="0"/>
              </a:rPr>
              <a:t>[j];</a:t>
            </a:r>
          </a:p>
          <a:p>
            <a:pPr marL="342900" lvl="0" indent="-342900">
              <a:lnSpc>
                <a:spcPts val="18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result;</a:t>
            </a:r>
          </a:p>
          <a:p>
            <a:pPr marL="342900" lvl="0" indent="-342900">
              <a:lnSpc>
                <a:spcPts val="18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17941851">
            <a:off x="1674615" y="2398468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3833029">
            <a:off x="4037408" y="2763117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Parallelism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198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Parallelism</a:t>
            </a:r>
            <a:r>
              <a:rPr lang="en-US" dirty="0" smtClean="0"/>
              <a:t>: Use extra computational resources to solve a problem faster (increasing throughput via simultaneous execution)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i="1" dirty="0" err="1" smtClean="0"/>
              <a:t>Pseudocode</a:t>
            </a:r>
            <a:r>
              <a:rPr lang="en-US" i="1" dirty="0" smtClean="0"/>
              <a:t>  </a:t>
            </a:r>
            <a:r>
              <a:rPr lang="en-US" dirty="0" smtClean="0"/>
              <a:t>for array sum</a:t>
            </a:r>
          </a:p>
          <a:p>
            <a:pPr lvl="1"/>
            <a:r>
              <a:rPr lang="en-US" dirty="0" smtClean="0"/>
              <a:t>Bad style for reasons we’ll see, but may get roughly 4x speedup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Concurrency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198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Concurrency:</a:t>
            </a:r>
            <a:r>
              <a:rPr lang="en-US" dirty="0" smtClean="0"/>
              <a:t> Correctly and efficiently manage access to shared resources (from multiple possibly-simultaneous clients)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i="1" dirty="0" err="1"/>
              <a:t>Pseudocode</a:t>
            </a:r>
            <a:r>
              <a:rPr lang="en-US" i="1" dirty="0"/>
              <a:t> </a:t>
            </a:r>
            <a:r>
              <a:rPr lang="en-US" dirty="0"/>
              <a:t> for a shared chaining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Prevent </a:t>
            </a:r>
            <a:r>
              <a:rPr lang="en-US" i="1" dirty="0"/>
              <a:t>bad </a:t>
            </a:r>
            <a:r>
              <a:rPr lang="en-US" i="1" dirty="0" err="1"/>
              <a:t>interleavings</a:t>
            </a:r>
            <a:r>
              <a:rPr lang="en-US" dirty="0"/>
              <a:t> </a:t>
            </a:r>
            <a:r>
              <a:rPr lang="en-US" dirty="0" smtClean="0"/>
              <a:t>(correctness)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allow some concurrent </a:t>
            </a:r>
            <a:r>
              <a:rPr lang="en-US" dirty="0" smtClean="0"/>
              <a:t>access (performance)</a:t>
            </a:r>
            <a:endParaRPr lang="en-US" dirty="0"/>
          </a:p>
          <a:p>
            <a:pPr>
              <a:buNone/>
            </a:pPr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276600"/>
            <a:ext cx="8458200" cy="3124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Hashtable</a:t>
            </a:r>
            <a:r>
              <a:rPr lang="en-US" sz="2000" kern="0" dirty="0" smtClean="0">
                <a:latin typeface="Courier New" pitchFamily="49" charset="0"/>
              </a:rPr>
              <a:t>&lt;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K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V</a:t>
            </a:r>
            <a:r>
              <a:rPr lang="en-US" sz="2000" kern="0" dirty="0" smtClean="0">
                <a:latin typeface="Courier New" pitchFamily="49" charset="0"/>
              </a:rPr>
              <a:t>&gt;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void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insert</a:t>
            </a:r>
            <a:r>
              <a:rPr lang="en-US" sz="2000" kern="0" dirty="0" smtClean="0">
                <a:latin typeface="Courier New" pitchFamily="49" charset="0"/>
              </a:rPr>
              <a:t>(K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key</a:t>
            </a:r>
            <a:r>
              <a:rPr lang="en-US" sz="2000" kern="0" dirty="0" smtClean="0">
                <a:latin typeface="Courier New" pitchFamily="49" charset="0"/>
              </a:rPr>
              <a:t>, V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value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bucket</a:t>
            </a:r>
            <a:r>
              <a:rPr lang="en-US" sz="2000" kern="0" dirty="0" smtClean="0">
                <a:latin typeface="Courier New" pitchFamily="49" charset="0"/>
              </a:rPr>
              <a:t> = …;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i="1" kern="0" dirty="0" smtClean="0">
                <a:latin typeface="Courier New" pitchFamily="49" charset="0"/>
              </a:rPr>
              <a:t>prevent-other-inserts/lookups in table[bucket]</a:t>
            </a:r>
          </a:p>
          <a:p>
            <a:pPr>
              <a:lnSpc>
                <a:spcPts val="1800"/>
              </a:lnSpc>
              <a:buNone/>
            </a:pPr>
            <a:r>
              <a:rPr lang="en-US" sz="2000" i="1" kern="0" dirty="0" smtClean="0">
                <a:latin typeface="Courier New" pitchFamily="49" charset="0"/>
              </a:rPr>
              <a:t>      do the insertion</a:t>
            </a:r>
          </a:p>
          <a:p>
            <a:pPr>
              <a:lnSpc>
                <a:spcPts val="1800"/>
              </a:lnSpc>
              <a:buNone/>
            </a:pPr>
            <a:r>
              <a:rPr lang="en-US" sz="2000" i="1" kern="0" dirty="0" smtClean="0">
                <a:latin typeface="Courier New" pitchFamily="49" charset="0"/>
              </a:rPr>
              <a:t>      re-enable access to </a:t>
            </a:r>
            <a:r>
              <a:rPr lang="en-US" sz="2000" i="1" kern="0" dirty="0" err="1" smtClean="0">
                <a:latin typeface="Courier New" pitchFamily="49" charset="0"/>
              </a:rPr>
              <a:t>arr</a:t>
            </a:r>
            <a:r>
              <a:rPr lang="en-US" sz="2000" i="1" kern="0" dirty="0" smtClean="0">
                <a:latin typeface="Courier New" pitchFamily="49" charset="0"/>
              </a:rPr>
              <a:t>[bucket]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V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lookup</a:t>
            </a:r>
            <a:r>
              <a:rPr lang="en-US" sz="2000" kern="0" dirty="0" smtClean="0">
                <a:latin typeface="Courier New" pitchFamily="49" charset="0"/>
              </a:rPr>
              <a:t>(K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key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	</a:t>
            </a:r>
            <a:r>
              <a:rPr lang="en-US" sz="2000" i="1" kern="0" dirty="0" smtClean="0">
                <a:latin typeface="Courier New" pitchFamily="49" charset="0"/>
              </a:rPr>
              <a:t>(like insert, but can allow concurrent </a:t>
            </a:r>
          </a:p>
          <a:p>
            <a:pPr>
              <a:lnSpc>
                <a:spcPts val="1800"/>
              </a:lnSpc>
              <a:buNone/>
            </a:pPr>
            <a:r>
              <a:rPr lang="en-US" sz="2000" i="1" kern="0" dirty="0" smtClean="0">
                <a:latin typeface="Courier New" pitchFamily="49" charset="0"/>
              </a:rPr>
              <a:t>	 lookups to same bucket)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model we will assume is </a:t>
            </a:r>
            <a:r>
              <a:rPr lang="en-US" dirty="0" smtClean="0">
                <a:solidFill>
                  <a:schemeClr val="accent2"/>
                </a:solidFill>
              </a:rPr>
              <a:t>shared memory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2"/>
                </a:solidFill>
              </a:rPr>
              <a:t>explicit threads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Old story: A running program has</a:t>
            </a:r>
          </a:p>
          <a:p>
            <a:pPr lvl="1"/>
            <a:r>
              <a:rPr lang="en-US" dirty="0" smtClean="0"/>
              <a:t>One </a:t>
            </a:r>
            <a:r>
              <a:rPr lang="en-US" i="1" dirty="0" smtClean="0">
                <a:solidFill>
                  <a:schemeClr val="accent2"/>
                </a:solidFill>
              </a:rPr>
              <a:t>call stack</a:t>
            </a:r>
            <a:r>
              <a:rPr lang="en-US" dirty="0" smtClean="0"/>
              <a:t> (with each </a:t>
            </a:r>
            <a:r>
              <a:rPr lang="en-US" i="1" dirty="0" smtClean="0">
                <a:solidFill>
                  <a:schemeClr val="accent2"/>
                </a:solidFill>
              </a:rPr>
              <a:t>stack frame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holding local variables) </a:t>
            </a:r>
          </a:p>
          <a:p>
            <a:pPr lvl="1"/>
            <a:r>
              <a:rPr lang="en-US" dirty="0" smtClean="0"/>
              <a:t>One </a:t>
            </a:r>
            <a:r>
              <a:rPr lang="en-US" i="1" dirty="0" smtClean="0">
                <a:solidFill>
                  <a:schemeClr val="accent2"/>
                </a:solidFill>
              </a:rPr>
              <a:t>program counter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(current statement executing)</a:t>
            </a:r>
          </a:p>
          <a:p>
            <a:pPr lvl="1"/>
            <a:r>
              <a:rPr lang="en-US" dirty="0" smtClean="0"/>
              <a:t>Static fields</a:t>
            </a:r>
          </a:p>
          <a:p>
            <a:pPr lvl="1"/>
            <a:r>
              <a:rPr lang="en-US" dirty="0" smtClean="0"/>
              <a:t>Objects (created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) in the </a:t>
            </a:r>
            <a:r>
              <a:rPr lang="en-US" i="1" dirty="0" smtClean="0">
                <a:solidFill>
                  <a:schemeClr val="accent2"/>
                </a:solidFill>
              </a:rPr>
              <a:t>heap</a:t>
            </a:r>
            <a:r>
              <a:rPr lang="en-US" dirty="0" smtClean="0"/>
              <a:t> (nothing to do with heap data structure)</a:t>
            </a:r>
          </a:p>
          <a:p>
            <a:pPr lvl="1"/>
            <a:endParaRPr lang="en-US" sz="1000" dirty="0" smtClean="0"/>
          </a:p>
          <a:p>
            <a:pPr>
              <a:buNone/>
            </a:pPr>
            <a:r>
              <a:rPr lang="en-US" dirty="0" smtClean="0"/>
              <a:t>New story:</a:t>
            </a:r>
          </a:p>
          <a:p>
            <a:pPr lvl="1"/>
            <a:r>
              <a:rPr lang="en-US" dirty="0" smtClean="0"/>
              <a:t>A set of </a:t>
            </a:r>
            <a:r>
              <a:rPr lang="en-US" i="1" dirty="0" smtClean="0">
                <a:solidFill>
                  <a:schemeClr val="accent2"/>
                </a:solidFill>
              </a:rPr>
              <a:t>threads</a:t>
            </a:r>
            <a:r>
              <a:rPr lang="en-US" dirty="0" smtClean="0"/>
              <a:t>, each with its own call stack &amp; program counter</a:t>
            </a:r>
          </a:p>
          <a:p>
            <a:pPr lvl="2"/>
            <a:r>
              <a:rPr lang="en-US" dirty="0" smtClean="0"/>
              <a:t>No access to another thread’s local variables</a:t>
            </a:r>
          </a:p>
          <a:p>
            <a:pPr lvl="1"/>
            <a:r>
              <a:rPr lang="en-US" dirty="0" smtClean="0"/>
              <a:t>Threads can (implicitly) share static fields / objects</a:t>
            </a:r>
          </a:p>
          <a:p>
            <a:pPr lvl="2"/>
            <a:r>
              <a:rPr lang="en-US" dirty="0" smtClean="0"/>
              <a:t>To </a:t>
            </a:r>
            <a:r>
              <a:rPr lang="en-US" i="1" dirty="0" smtClean="0"/>
              <a:t>communicate</a:t>
            </a:r>
            <a:r>
              <a:rPr lang="en-US" dirty="0" smtClean="0"/>
              <a:t>, write somewhere another thread reads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29124</TotalTime>
  <Words>2489</Words>
  <Application>Microsoft Office PowerPoint</Application>
  <PresentationFormat>On-screen Show (4:3)</PresentationFormat>
  <Paragraphs>590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dan_design_template</vt:lpstr>
      <vt:lpstr>A Sophomoric Introduction to Shared-Memory Parallelism and Concurrency  Lecture 1 Introduction to Multithreading &amp; Fork-Join Parallelism</vt:lpstr>
      <vt:lpstr>Changing a major assumption</vt:lpstr>
      <vt:lpstr>A simplified view of history</vt:lpstr>
      <vt:lpstr>What to do with multiple processors?</vt:lpstr>
      <vt:lpstr>Parallelism vs. Concurrency</vt:lpstr>
      <vt:lpstr>An analogy</vt:lpstr>
      <vt:lpstr>Parallelism Example</vt:lpstr>
      <vt:lpstr>Concurrency Example</vt:lpstr>
      <vt:lpstr>Shared memory</vt:lpstr>
      <vt:lpstr>Shared memory</vt:lpstr>
      <vt:lpstr>Other models</vt:lpstr>
      <vt:lpstr>Our Needs</vt:lpstr>
      <vt:lpstr>First attempt, Sum class - serial </vt:lpstr>
      <vt:lpstr>First attempt, serial use of Sum class </vt:lpstr>
      <vt:lpstr>Parallelism idea</vt:lpstr>
      <vt:lpstr>OpenMP basics</vt:lpstr>
      <vt:lpstr>First parallel attempt, OpenMP thread ID </vt:lpstr>
      <vt:lpstr>Demo</vt:lpstr>
      <vt:lpstr>2nd version, OpenMP Parallel for with reduction </vt:lpstr>
      <vt:lpstr>2nd version, parallel use of Sum class </vt:lpstr>
      <vt:lpstr>Shared memory?</vt:lpstr>
      <vt:lpstr>A Different Approach</vt:lpstr>
      <vt:lpstr>A Different Approach</vt:lpstr>
      <vt:lpstr>A Different Approach</vt:lpstr>
      <vt:lpstr>Divide-and-Conquer idea</vt:lpstr>
      <vt:lpstr>Divide-and-conquer!</vt:lpstr>
      <vt:lpstr>Divide-and-conquer really works</vt:lpstr>
      <vt:lpstr>Being realistic</vt:lpstr>
      <vt:lpstr>Fewer threads pictorially</vt:lpstr>
      <vt:lpstr>A 3rd version: Using OpenMP scheduling to overcome load imbalance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racheseb</cp:lastModifiedBy>
  <cp:revision>1416</cp:revision>
  <dcterms:created xsi:type="dcterms:W3CDTF">2009-03-13T20:43:19Z</dcterms:created>
  <dcterms:modified xsi:type="dcterms:W3CDTF">2012-02-20T22:21:07Z</dcterms:modified>
</cp:coreProperties>
</file>