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50" r:id="rId2"/>
    <p:sldId id="323" r:id="rId3"/>
    <p:sldId id="324" r:id="rId4"/>
    <p:sldId id="325" r:id="rId5"/>
    <p:sldId id="326" r:id="rId6"/>
    <p:sldId id="341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4" r:id="rId22"/>
    <p:sldId id="345" r:id="rId23"/>
    <p:sldId id="347" r:id="rId24"/>
    <p:sldId id="346" r:id="rId25"/>
    <p:sldId id="343" r:id="rId26"/>
    <p:sldId id="342" r:id="rId27"/>
    <p:sldId id="348" r:id="rId28"/>
    <p:sldId id="349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18B6F"/>
    <a:srgbClr val="119F33"/>
    <a:srgbClr val="FFFF99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6" autoAdjust="0"/>
    <p:restoredTop sz="94696" autoAdjust="0"/>
  </p:normalViewPr>
  <p:slideViewPr>
    <p:cSldViewPr>
      <p:cViewPr varScale="1">
        <p:scale>
          <a:sx n="96" d="100"/>
          <a:sy n="96" d="100"/>
        </p:scale>
        <p:origin x="-1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59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662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4038600" cy="457200"/>
          </a:xfrm>
        </p:spPr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2010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notesSlide" Target="../notesSlides/notesSlide18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notesSlide" Target="../notesSlides/notesSlide2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notesSlide" Target="../notesSlides/notesSlide24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notesSlide" Target="../notesSlides/notesSlide25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" Type="http://schemas.openxmlformats.org/officeDocument/2006/relationships/tags" Target="../tags/tag14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10600" cy="2057400"/>
          </a:xfrm>
        </p:spPr>
        <p:txBody>
          <a:bodyPr/>
          <a:lstStyle/>
          <a:p>
            <a:pPr algn="ctr"/>
            <a:r>
              <a:rPr lang="en-US" sz="2800" i="0" dirty="0" smtClean="0"/>
              <a:t>A Sophomoric Introduction to Shared-Memory Parallelism and Concurrency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2800" i="0" dirty="0" smtClean="0"/>
              <a:t>Lecture 3</a:t>
            </a:r>
            <a:br>
              <a:rPr lang="en-US" sz="2800" i="0" dirty="0" smtClean="0"/>
            </a:br>
            <a:r>
              <a:rPr lang="en-US" sz="2800" i="0" dirty="0" smtClean="0"/>
              <a:t> Parallel Prefix, Pack, and Sorting</a:t>
            </a:r>
            <a:endParaRPr lang="en-US" sz="2800" i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45720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Work by: Dan Grossman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Converted to C++/OMP by: Bob Chesebrough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Updated: Jan 2012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see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http://www.cs.washington.edu/homes/djg/teachingMaterials/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http://software.intel.com/en-us/courseware</a:t>
            </a:r>
          </a:p>
          <a:p>
            <a:pPr lvl="0">
              <a:spcBef>
                <a:spcPct val="20000"/>
              </a:spcBef>
            </a:pPr>
            <a:r>
              <a:rPr lang="en-US" sz="1200" b="0" kern="0" dirty="0" smtClean="0">
                <a:latin typeface="+mn-lt"/>
              </a:rPr>
              <a:t>www.cs.kent.edu/~jbaker/SIGCSE-Workshop23-Intel-KSU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prefix, generalized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Just as sum-array was the simplest example of a pattern that matches many, many problems, so is prefix-sum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Minimum, maximum of all elements to the left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Is there an element to the left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+mj-lt"/>
                <a:cs typeface="Courier New" pitchFamily="49" charset="0"/>
              </a:rPr>
              <a:t> satisfying some property?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Count of elements to the left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dirty="0" smtClean="0">
                <a:latin typeface="+mj-lt"/>
                <a:cs typeface="Courier New" pitchFamily="49" charset="0"/>
              </a:rPr>
              <a:t>satisfying some property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This last one is perfect for an efficient parallel pack…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Perfect for building on top of the “parallel prefix trick”</a:t>
            </a: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We did an </a:t>
            </a:r>
            <a:r>
              <a:rPr lang="en-US" i="1" dirty="0" smtClean="0">
                <a:latin typeface="+mj-lt"/>
                <a:cs typeface="Courier New" pitchFamily="49" charset="0"/>
              </a:rPr>
              <a:t>inclusive</a:t>
            </a:r>
            <a:r>
              <a:rPr lang="en-US" dirty="0" smtClean="0">
                <a:latin typeface="+mj-lt"/>
                <a:cs typeface="Courier New" pitchFamily="49" charset="0"/>
              </a:rPr>
              <a:t> sum, but </a:t>
            </a:r>
            <a:r>
              <a:rPr lang="en-US" i="1" dirty="0" smtClean="0">
                <a:latin typeface="+mj-lt"/>
                <a:cs typeface="Courier New" pitchFamily="49" charset="0"/>
              </a:rPr>
              <a:t>exclusive</a:t>
            </a:r>
            <a:r>
              <a:rPr lang="en-US" dirty="0" smtClean="0">
                <a:latin typeface="+mj-lt"/>
                <a:cs typeface="Courier New" pitchFamily="49" charset="0"/>
              </a:rPr>
              <a:t> is just as easy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[Non-standard terminology]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Given an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/>
              <a:t>, produce an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 smtClean="0"/>
              <a:t> containing only elements such 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Example: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 [17, 4, 6, 8, 11, 5, 13, 19, 0, 24]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f: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10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output [17, 11, 13, 19, 24]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Parallelizable?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Finding elements for the output is easy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But getting them in the right place seems hard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Parallel map to compute a </a:t>
            </a:r>
            <a:r>
              <a:rPr lang="en-US" dirty="0" smtClean="0">
                <a:solidFill>
                  <a:schemeClr val="accent2"/>
                </a:solidFill>
              </a:rPr>
              <a:t>bit-vector</a:t>
            </a:r>
            <a:r>
              <a:rPr lang="en-US" dirty="0" smtClean="0"/>
              <a:t> for true elements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  [17, 4, 6, 8, 11, 5, 13, 19, 0, 24]</a:t>
            </a:r>
          </a:p>
          <a:p>
            <a:pPr marL="857250" lvl="1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bits   [1,  0, 0, 0,  1, 0,  1,  1, 0,  1]</a:t>
            </a:r>
          </a:p>
          <a:p>
            <a:pPr marL="857250" lvl="1" indent="-457200">
              <a:buNone/>
            </a:pPr>
            <a:endParaRPr lang="en-US" sz="1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itchFamily="49" charset="0"/>
              </a:rPr>
              <a:t>Parallel-prefix sum on the bit-vector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bitsum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[1,  1, 1, 1,  2, 2,  3,  4, 4,  5]</a:t>
            </a:r>
          </a:p>
          <a:p>
            <a:pPr marL="457200" lvl="1" indent="-45720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-457200">
              <a:buFont typeface="+mj-lt"/>
              <a:buAutoNum type="arabicPeriod" startAt="3"/>
            </a:pPr>
            <a:r>
              <a:rPr lang="en-US" dirty="0" smtClean="0">
                <a:latin typeface="+mj-lt"/>
                <a:cs typeface="Courier New" pitchFamily="49" charset="0"/>
              </a:rPr>
              <a:t>Parallel map to produce the output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 [17, 11, 13, 19, 24]</a:t>
            </a:r>
          </a:p>
          <a:p>
            <a:pPr marL="457200" lvl="1" indent="-45720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4724400"/>
            <a:ext cx="6019800" cy="1524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solidFill>
                  <a:srgbClr val="119F33"/>
                </a:solidFill>
                <a:latin typeface="Courier New" pitchFamily="49" charset="0"/>
              </a:rPr>
              <a:t>output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new array of size </a:t>
            </a:r>
            <a:r>
              <a:rPr lang="en-US" sz="2000" i="1" kern="0" dirty="0" err="1" smtClean="0">
                <a:latin typeface="Courier New" pitchFamily="49" charset="0"/>
              </a:rPr>
              <a:t>bitsum</a:t>
            </a:r>
            <a:r>
              <a:rPr lang="en-US" sz="2000" i="1" kern="0" dirty="0" smtClean="0">
                <a:latin typeface="Courier New" pitchFamily="49" charset="0"/>
              </a:rPr>
              <a:t>[n-1]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FORALL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noProof="0" dirty="0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=1; i &lt; </a:t>
            </a:r>
            <a:r>
              <a:rPr lang="en-US" sz="2000" kern="0" dirty="0" smtClean="0">
                <a:latin typeface="Courier New" pitchFamily="49" charset="0"/>
              </a:rPr>
              <a:t>N</a:t>
            </a:r>
            <a:r>
              <a:rPr lang="en-US" sz="2000" kern="0" noProof="0" dirty="0" smtClean="0">
                <a:latin typeface="Courier New" pitchFamily="49" charset="0"/>
              </a:rPr>
              <a:t>; i++){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if(bits[i]==1)</a:t>
            </a:r>
          </a:p>
          <a:p>
            <a:pPr>
              <a:lnSpc>
                <a:spcPts val="22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output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bitsum</a:t>
            </a:r>
            <a:r>
              <a:rPr lang="en-US" sz="2000" kern="0" dirty="0" smtClean="0">
                <a:latin typeface="Courier New" pitchFamily="49" charset="0"/>
              </a:rPr>
              <a:t>[i]-1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input[i];</a:t>
            </a:r>
          </a:p>
          <a:p>
            <a:pPr>
              <a:lnSpc>
                <a:spcPts val="2200"/>
              </a:lnSpc>
              <a:buNone/>
            </a:pPr>
            <a:r>
              <a: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two steps can be combined into one pass</a:t>
            </a:r>
          </a:p>
          <a:p>
            <a:pPr lvl="1"/>
            <a:r>
              <a:rPr lang="en-US" dirty="0" smtClean="0"/>
              <a:t>Just using a different base case for the prefix sum</a:t>
            </a:r>
          </a:p>
          <a:p>
            <a:pPr lvl="1"/>
            <a:r>
              <a:rPr lang="en-US" dirty="0" smtClean="0"/>
              <a:t>No effect on asymptotic complexity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 </a:t>
            </a:r>
          </a:p>
          <a:p>
            <a:pPr lvl="1"/>
            <a:r>
              <a:rPr lang="en-US" dirty="0" smtClean="0"/>
              <a:t>2 or 3 passes, but 3 is a constant</a:t>
            </a:r>
          </a:p>
          <a:p>
            <a:pPr lvl="1"/>
            <a:endParaRPr lang="en-US" dirty="0"/>
          </a:p>
          <a:p>
            <a:r>
              <a:rPr lang="en-US" dirty="0"/>
              <a:t>Parallelized packs will help us parallelize </a:t>
            </a:r>
            <a:r>
              <a:rPr lang="en-US" dirty="0" smtClean="0"/>
              <a:t>quicksort…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err="1" smtClean="0"/>
              <a:t>quicksort</a:t>
            </a:r>
            <a:r>
              <a:rPr lang="en-US" dirty="0" smtClean="0"/>
              <a:t> was sequential, in-place, expected time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    Best / expected case </a:t>
            </a:r>
            <a:r>
              <a:rPr lang="en-US" sz="2000" i="1" dirty="0" smtClean="0"/>
              <a:t>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Pick a pivot element				    O(1)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Partition all the data into:			    O(n)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Recursively sort A and C                        	    2T(n/2)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2672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should we parallelize this?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447800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   Best / expected case </a:t>
            </a:r>
            <a:r>
              <a:rPr lang="en-US" sz="2000" i="1" dirty="0" smtClean="0"/>
              <a:t>work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Pick a pivot element				    O(1)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Partition all the data into:			    O(n)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Recursively sort A and C                        	    2T(n/2)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41148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426720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Easy: Do the two recursive calls in parallel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Work: unchanged of course </a:t>
            </a:r>
            <a:r>
              <a:rPr lang="en-US" sz="2000" b="0" i="1" dirty="0" smtClean="0">
                <a:latin typeface="+mj-lt"/>
              </a:rPr>
              <a:t>O</a:t>
            </a:r>
            <a:r>
              <a:rPr lang="en-US" sz="2000" b="0" dirty="0" smtClean="0">
                <a:latin typeface="+mj-lt"/>
              </a:rPr>
              <a:t>(</a:t>
            </a:r>
            <a:r>
              <a:rPr lang="en-US" sz="2000" b="0" i="1" dirty="0" smtClean="0">
                <a:latin typeface="+mj-lt"/>
              </a:rPr>
              <a:t>n </a:t>
            </a:r>
            <a:r>
              <a:rPr lang="en-US" sz="2000" b="0" dirty="0" smtClean="0">
                <a:latin typeface="+mj-lt"/>
                <a:cs typeface="Courier New" pitchFamily="49" charset="0"/>
              </a:rPr>
              <a:t>log</a:t>
            </a:r>
            <a:r>
              <a:rPr lang="en-US" sz="2000" b="0" dirty="0" smtClean="0">
                <a:latin typeface="+mj-lt"/>
              </a:rPr>
              <a:t> </a:t>
            </a:r>
            <a:r>
              <a:rPr lang="en-US" sz="2000" b="0" i="1" dirty="0" smtClean="0">
                <a:latin typeface="+mj-lt"/>
              </a:rPr>
              <a:t>n</a:t>
            </a:r>
            <a:r>
              <a:rPr lang="en-US" sz="2000" b="0" dirty="0" smtClean="0">
                <a:latin typeface="+mj-lt"/>
              </a:rPr>
              <a:t>)</a:t>
            </a:r>
            <a:endParaRPr lang="en-US" sz="2000" b="0" kern="0" dirty="0" smtClean="0">
              <a:latin typeface="+mj-lt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Span: Now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+ 1T(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 =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n-lt"/>
              </a:rPr>
              <a:t>So parallelism</a:t>
            </a:r>
            <a:r>
              <a:rPr lang="en-US" sz="2000" b="0" kern="0" dirty="0" smtClean="0">
                <a:latin typeface="+mn-lt"/>
              </a:rPr>
              <a:t> (i.e., work / span) is </a:t>
            </a:r>
            <a:r>
              <a:rPr lang="en-US" sz="2000" b="0" i="1" dirty="0" smtClean="0">
                <a:latin typeface="+mj-lt"/>
              </a:rPr>
              <a:t>O</a:t>
            </a:r>
            <a:r>
              <a:rPr lang="en-US" sz="2000" b="0" dirty="0" smtClean="0">
                <a:latin typeface="+mj-lt"/>
              </a:rPr>
              <a:t>(</a:t>
            </a:r>
            <a:r>
              <a:rPr lang="en-US" sz="2000" b="0" dirty="0" smtClean="0">
                <a:latin typeface="+mj-lt"/>
                <a:cs typeface="Courier New" pitchFamily="49" charset="0"/>
              </a:rPr>
              <a:t>log</a:t>
            </a:r>
            <a:r>
              <a:rPr lang="en-US" sz="2000" b="0" dirty="0" smtClean="0">
                <a:latin typeface="+mj-lt"/>
              </a:rPr>
              <a:t> </a:t>
            </a:r>
            <a:r>
              <a:rPr lang="en-US" sz="2000" b="0" i="1" dirty="0" smtClean="0">
                <a:latin typeface="+mj-lt"/>
              </a:rPr>
              <a:t>n</a:t>
            </a:r>
            <a:r>
              <a:rPr lang="en-US" sz="2000" b="0" dirty="0" smtClean="0">
                <a:latin typeface="+mj-lt"/>
              </a:rPr>
              <a:t>)</a:t>
            </a:r>
          </a:p>
          <a:p>
            <a:pPr marL="1257300" lvl="2" indent="-342900">
              <a:spcBef>
                <a:spcPct val="20000"/>
              </a:spcBef>
            </a:pPr>
            <a:endParaRPr lang="en-US" sz="2000" b="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speed-up with an infinite number of processors is okay, but a bit underwhelming</a:t>
            </a:r>
          </a:p>
          <a:p>
            <a:pPr lvl="1"/>
            <a:r>
              <a:rPr lang="en-US" dirty="0" smtClean="0"/>
              <a:t>Sort 10</a:t>
            </a:r>
            <a:r>
              <a:rPr lang="en-US" b="1" baseline="30000" dirty="0" smtClean="0"/>
              <a:t>9</a:t>
            </a:r>
            <a:r>
              <a:rPr lang="en-US" dirty="0" smtClean="0"/>
              <a:t> elements 30 times faster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searches strongly suggest </a:t>
            </a:r>
            <a:r>
              <a:rPr lang="en-US" dirty="0" err="1" smtClean="0"/>
              <a:t>quicksort</a:t>
            </a:r>
            <a:r>
              <a:rPr lang="en-US" dirty="0" smtClean="0"/>
              <a:t> cannot do better because the partition cannot be parallelized</a:t>
            </a:r>
          </a:p>
          <a:p>
            <a:pPr lvl="1"/>
            <a:r>
              <a:rPr lang="en-US" dirty="0" smtClean="0"/>
              <a:t>The Internet has been known to be wrong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But we need auxiliary storage (no longer in place)</a:t>
            </a:r>
          </a:p>
          <a:p>
            <a:pPr lvl="1"/>
            <a:r>
              <a:rPr lang="en-US" dirty="0" smtClean="0"/>
              <a:t>In practice, constant factors may make it not worth it, but remember Amdahl’s Law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Already have everything we need to parallelize the partition…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partition (not in place)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3276600"/>
          </a:xfrm>
        </p:spPr>
        <p:txBody>
          <a:bodyPr/>
          <a:lstStyle/>
          <a:p>
            <a:r>
              <a:rPr lang="en-US" dirty="0" smtClean="0"/>
              <a:t>This is just two packs!</a:t>
            </a:r>
          </a:p>
          <a:p>
            <a:pPr lvl="1"/>
            <a:r>
              <a:rPr lang="en-US" dirty="0" smtClean="0"/>
              <a:t>We know a pack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</a:p>
          <a:p>
            <a:pPr lvl="1"/>
            <a:r>
              <a:rPr lang="en-US" dirty="0" smtClean="0"/>
              <a:t>Pack elements less than pivot into left side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Pack elements greater than pivot into right size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Put pivot between them and recursively sort</a:t>
            </a:r>
          </a:p>
          <a:p>
            <a:pPr lvl="1"/>
            <a:r>
              <a:rPr lang="en-US" dirty="0" smtClean="0"/>
              <a:t>With a little more cleverness, can do both packs at once but no effect on asymptotic complexity</a:t>
            </a:r>
          </a:p>
          <a:p>
            <a:endParaRPr lang="en-US" sz="1000" dirty="0" smtClean="0"/>
          </a:p>
          <a:p>
            <a:r>
              <a:rPr lang="en-US" dirty="0" smtClean="0"/>
              <a:t>With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 for partition, the total span for quicksort is	T(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i="1" dirty="0" smtClean="0"/>
              <a:t>n</a:t>
            </a:r>
            <a:r>
              <a:rPr lang="en-US" dirty="0" smtClean="0"/>
              <a:t>) + 1T(</a:t>
            </a:r>
            <a:r>
              <a:rPr lang="en-US" i="1" dirty="0" smtClean="0"/>
              <a:t>n</a:t>
            </a:r>
            <a:r>
              <a:rPr lang="en-US" dirty="0" smtClean="0"/>
              <a:t>/2) =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400" b="1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3716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Partition all the data into:			   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less than 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pivot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/>
              <a:t>The elements greater than the pivot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"/>
          </a:xfrm>
        </p:spPr>
        <p:txBody>
          <a:bodyPr/>
          <a:lstStyle/>
          <a:p>
            <a:r>
              <a:rPr lang="en-US" dirty="0" smtClean="0"/>
              <a:t>Step 1: pick pivot as median of three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19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8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0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1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4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62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9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43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24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3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05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5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2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67400" y="2209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7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48400" y="2209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6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762000" y="2819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2a and 2c (combinable): pack less than, then pack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greater than into a second array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dirty="0" smtClean="0">
                <a:latin typeface="+mn-lt"/>
              </a:rPr>
              <a:t>Fancy parallel prefix to pull this off not shown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4038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43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24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05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86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267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648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029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410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91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 Box 1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1722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7620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 Two recursive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sorts in parallel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baseline="0" dirty="0" smtClean="0">
                <a:latin typeface="+mn-lt"/>
              </a:rPr>
              <a:t>Can sort back into original array (like in </a:t>
            </a:r>
            <a:r>
              <a:rPr lang="en-US" sz="2000" b="0" kern="0" baseline="0" dirty="0" err="1" smtClean="0">
                <a:latin typeface="+mn-lt"/>
              </a:rPr>
              <a:t>mergesort</a:t>
            </a:r>
            <a:r>
              <a:rPr lang="en-US" sz="2000" b="0" kern="0" baseline="0" dirty="0" smtClean="0">
                <a:latin typeface="+mn-lt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Left Brace 60"/>
          <p:cNvSpPr/>
          <p:nvPr/>
        </p:nvSpPr>
        <p:spPr bwMode="auto">
          <a:xfrm rot="16200000">
            <a:off x="3695700" y="4076700"/>
            <a:ext cx="304800" cy="22098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6200000">
            <a:off x="5829300" y="4610100"/>
            <a:ext cx="304800" cy="1143000"/>
          </a:xfrm>
          <a:prstGeom prst="leftBrace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err="1" smtClean="0"/>
              <a:t>mergesort</a:t>
            </a:r>
            <a:r>
              <a:rPr lang="en-US" dirty="0" smtClean="0"/>
              <a:t>: sequential, not-in-place, worst-case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2098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						</a:t>
            </a:r>
            <a:endParaRPr lang="en-US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Sort left half and right half			   2T(n/2)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Merge results				   O(n)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6576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like quicksort, doing the two recursive sorts in parallel changes the recurrence for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span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) + 1T(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/2) =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</a:t>
            </a:r>
            <a:r>
              <a:rPr lang="en-US" sz="2000" b="0" i="1" kern="0" dirty="0" smtClean="0">
                <a:latin typeface="+mj-lt"/>
              </a:rPr>
              <a:t>n</a:t>
            </a:r>
            <a:r>
              <a:rPr lang="en-US" sz="2000" b="0" kern="0" dirty="0" smtClean="0">
                <a:latin typeface="+mj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Again, parallelism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baseline="0" dirty="0" smtClean="0">
                <a:latin typeface="+mj-lt"/>
              </a:rPr>
              <a:t>To do better, need to parallelize the merge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trick won’t use parallel prefix this time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Simple ways to use parallelism for counting, summing, finding</a:t>
            </a:r>
          </a:p>
          <a:p>
            <a:pPr lvl="1"/>
            <a:r>
              <a:rPr lang="en-US" dirty="0" smtClean="0"/>
              <a:t>(Even though in practice getting speed-up may not be simple)</a:t>
            </a:r>
          </a:p>
          <a:p>
            <a:pPr lvl="1"/>
            <a:r>
              <a:rPr lang="en-US" dirty="0" smtClean="0"/>
              <a:t>Analysis of running time and implications of Amdahl’s Law</a:t>
            </a:r>
          </a:p>
          <a:p>
            <a:pPr lvl="1"/>
            <a:endParaRPr lang="en-US" sz="1000" dirty="0" smtClean="0"/>
          </a:p>
          <a:p>
            <a:pPr marL="342900" lvl="1" indent="-342900">
              <a:buNone/>
            </a:pPr>
            <a:r>
              <a:rPr lang="en-US" dirty="0" smtClean="0"/>
              <a:t>Now</a:t>
            </a:r>
            <a:r>
              <a:rPr lang="en-US" dirty="0"/>
              <a:t>:  Clever ways to parallelize more than is intuitively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Parallel prefix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This “key trick” typically underlies surprising parallelization</a:t>
            </a:r>
          </a:p>
          <a:p>
            <a:pPr lvl="2"/>
            <a:r>
              <a:rPr lang="en-US" dirty="0" smtClean="0"/>
              <a:t>Enables other things like </a:t>
            </a:r>
            <a:r>
              <a:rPr lang="en-US" dirty="0" smtClean="0">
                <a:solidFill>
                  <a:schemeClr val="accent2"/>
                </a:solidFill>
              </a:rPr>
              <a:t>packs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Parallel sorting:</a:t>
            </a:r>
            <a:r>
              <a:rPr lang="en-US" dirty="0" smtClean="0"/>
              <a:t> </a:t>
            </a:r>
            <a:r>
              <a:rPr lang="en-US" dirty="0" err="1" smtClean="0"/>
              <a:t>quicksort</a:t>
            </a:r>
            <a:r>
              <a:rPr lang="en-US" dirty="0" smtClean="0"/>
              <a:t> (not in place) and </a:t>
            </a:r>
            <a:r>
              <a:rPr lang="en-US" dirty="0" err="1" smtClean="0"/>
              <a:t>mergesort</a:t>
            </a:r>
            <a:endParaRPr lang="en-US" dirty="0" smtClean="0"/>
          </a:p>
          <a:p>
            <a:pPr lvl="2"/>
            <a:r>
              <a:rPr lang="en-US" dirty="0" smtClean="0"/>
              <a:t>Easy to get a little parallelism</a:t>
            </a:r>
          </a:p>
          <a:p>
            <a:pPr lvl="2"/>
            <a:r>
              <a:rPr lang="en-US" dirty="0" smtClean="0"/>
              <a:t>With cleverness can get a 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Need to merge two </a:t>
            </a:r>
            <a:r>
              <a:rPr lang="en-US" i="1" dirty="0" smtClean="0"/>
              <a:t>sorted</a:t>
            </a:r>
            <a:r>
              <a:rPr lang="en-US" dirty="0" smtClean="0"/>
              <a:t> </a:t>
            </a:r>
            <a:r>
              <a:rPr lang="en-US" dirty="0" err="1" smtClean="0"/>
              <a:t>subarrays</a:t>
            </a:r>
            <a:r>
              <a:rPr lang="en-US" dirty="0" smtClean="0"/>
              <a:t> (may not have the same size)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1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urier New" pitchFamily="49" charset="0"/>
              </a:rPr>
              <a:t>4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43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24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705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34290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Idea: Suppose the larger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elements.  I</a:t>
            </a:r>
            <a:r>
              <a:rPr lang="en-US" sz="2000" b="0" kern="0" dirty="0" smtClean="0">
                <a:latin typeface="+mn-lt"/>
              </a:rPr>
              <a:t>n parallel: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merge the first 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/2 elements of the larger half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“appropriate” elements of the smaller half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kern="0" dirty="0" smtClean="0">
                <a:latin typeface="+mn-lt"/>
              </a:rPr>
              <a:t>merge the second 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/2 elements of the larger half with the rest of the smaller half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86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48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29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dirty="0" smtClean="0">
                <a:latin typeface="+mn-lt"/>
              </a:rPr>
              <a:t>Size of two sub-merges conceptually splits output array: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(1)</a:t>
            </a:r>
            <a:endParaRPr lang="en-US" sz="2000" b="0" kern="0" baseline="0" dirty="0" smtClean="0"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029200" y="2819400"/>
            <a:ext cx="0" cy="9906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merge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62000" y="4267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median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bigger half: 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to compute middle index</a:t>
            </a:r>
            <a:endParaRPr kumimoji="0" lang="en-US" sz="20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0" kern="0" baseline="0" dirty="0" smtClean="0">
                <a:latin typeface="+mn-lt"/>
              </a:rPr>
              <a:t>Find how to split the smaller half at the same value as the left-half split: </a:t>
            </a:r>
            <a:r>
              <a:rPr lang="en-US" sz="2000" b="0" i="1" kern="0" baseline="0" dirty="0" smtClean="0">
                <a:latin typeface="+mn-lt"/>
              </a:rPr>
              <a:t>O</a:t>
            </a:r>
            <a:r>
              <a:rPr lang="en-US" sz="2000" b="0" kern="0" baseline="0" dirty="0" smtClean="0">
                <a:latin typeface="+mn-lt"/>
              </a:rPr>
              <a:t>(</a:t>
            </a:r>
            <a:r>
              <a:rPr lang="en-US" sz="2000" kern="0" baseline="0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baseline="0" dirty="0" smtClean="0">
                <a:latin typeface="+mn-lt"/>
              </a:rPr>
              <a:t> </a:t>
            </a:r>
            <a:r>
              <a:rPr lang="en-US" sz="2000" b="0" i="1" kern="0" baseline="0" dirty="0" smtClean="0">
                <a:latin typeface="+mn-lt"/>
              </a:rPr>
              <a:t>n</a:t>
            </a:r>
            <a:r>
              <a:rPr lang="en-US" sz="2000" b="0" kern="0" baseline="0" dirty="0" smtClean="0">
                <a:latin typeface="+mn-lt"/>
              </a:rPr>
              <a:t>) to do binary search on the sorted small half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0" kern="0" dirty="0" smtClean="0">
                <a:latin typeface="+mj-lt"/>
              </a:rPr>
              <a:t>Size of two sub-merges conceptually splits output array: </a:t>
            </a:r>
            <a:r>
              <a:rPr lang="en-US" sz="2000" b="0" i="1" kern="0" dirty="0" smtClean="0">
                <a:latin typeface="+mj-lt"/>
              </a:rPr>
              <a:t>O</a:t>
            </a:r>
            <a:r>
              <a:rPr lang="en-US" sz="2000" b="0" kern="0" dirty="0" smtClean="0">
                <a:latin typeface="+mj-lt"/>
              </a:rPr>
              <a:t>(1)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0" kern="0" dirty="0" smtClean="0">
                <a:latin typeface="+mj-lt"/>
              </a:rPr>
              <a:t>Do two submerges in parallel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743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24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05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267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48200" y="30480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29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10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2200" y="30480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43200" y="342900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lo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8158" y="340989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hi</a:t>
            </a:r>
          </a:p>
        </p:txBody>
      </p:sp>
      <p:sp>
        <p:nvSpPr>
          <p:cNvPr id="43" name="Line 1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029200" y="2819400"/>
            <a:ext cx="0" cy="9906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4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67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10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1752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1752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098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0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908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292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10200" y="25146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912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72200" y="2514600"/>
            <a:ext cx="381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62000" y="42672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do each merge in parallel, we split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bigger one in half and use binary search to split the smaller one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010400" y="2514600"/>
            <a:ext cx="381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29000" y="2514600"/>
            <a:ext cx="381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810000" y="2514600"/>
            <a:ext cx="381000" cy="381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91000" y="2514600"/>
            <a:ext cx="381000" cy="381000"/>
          </a:xfrm>
          <a:prstGeom prst="rect">
            <a:avLst/>
          </a:prstGeom>
          <a:solidFill>
            <a:srgbClr val="F18B6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9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648200"/>
          </a:xfrm>
        </p:spPr>
        <p:txBody>
          <a:bodyPr/>
          <a:lstStyle/>
          <a:p>
            <a:r>
              <a:rPr lang="en-US" dirty="0" smtClean="0"/>
              <a:t>Sequential recurrence for </a:t>
            </a:r>
            <a:r>
              <a:rPr lang="en-US" dirty="0" err="1" smtClean="0"/>
              <a:t>mergesort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T(</a:t>
            </a:r>
            <a:r>
              <a:rPr lang="en-US" i="1" dirty="0" smtClean="0"/>
              <a:t>n</a:t>
            </a:r>
            <a:r>
              <a:rPr lang="en-US" dirty="0" smtClean="0"/>
              <a:t>) = 2T(</a:t>
            </a:r>
            <a:r>
              <a:rPr lang="en-US" i="1" dirty="0" smtClean="0"/>
              <a:t>n</a:t>
            </a:r>
            <a:r>
              <a:rPr lang="en-US" dirty="0" smtClean="0"/>
              <a:t>/2)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Doing the two recursive calls in parallel but a sequential merge:</a:t>
            </a:r>
          </a:p>
          <a:p>
            <a:pPr algn="ctr">
              <a:buNone/>
            </a:pPr>
            <a:r>
              <a:rPr lang="en-US" dirty="0" smtClean="0"/>
              <a:t>work: same as sequential    span: T(</a:t>
            </a:r>
            <a:r>
              <a:rPr lang="en-US" i="1" dirty="0" smtClean="0"/>
              <a:t>n</a:t>
            </a:r>
            <a:r>
              <a:rPr lang="en-US" dirty="0" smtClean="0"/>
              <a:t>)=1T(</a:t>
            </a:r>
            <a:r>
              <a:rPr lang="en-US" i="1" dirty="0" smtClean="0"/>
              <a:t>n</a:t>
            </a:r>
            <a:r>
              <a:rPr lang="en-US" dirty="0" smtClean="0"/>
              <a:t>/2)+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Parallel merge makes work and span harder to compute</a:t>
            </a:r>
          </a:p>
          <a:p>
            <a:pPr lvl="1"/>
            <a:r>
              <a:rPr lang="en-US" dirty="0" smtClean="0"/>
              <a:t>Each merge step does an extra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binary search to find how to split the smaller </a:t>
            </a:r>
            <a:r>
              <a:rPr lang="en-US" dirty="0" err="1" smtClean="0"/>
              <a:t>subarray</a:t>
            </a:r>
            <a:endParaRPr lang="en-US" dirty="0" smtClean="0"/>
          </a:p>
          <a:p>
            <a:pPr lvl="1"/>
            <a:r>
              <a:rPr lang="en-US" dirty="0" smtClean="0"/>
              <a:t>To merge </a:t>
            </a:r>
            <a:r>
              <a:rPr lang="en-US" i="1" dirty="0" smtClean="0"/>
              <a:t>n</a:t>
            </a:r>
            <a:r>
              <a:rPr lang="en-US" dirty="0" smtClean="0"/>
              <a:t> elements total, do two smaller merges of possibly different sizes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But worst-case split is (1/4)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 and (3/4)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When </a:t>
            </a:r>
            <a:r>
              <a:rPr lang="en-US" dirty="0" err="1" smtClean="0">
                <a:solidFill>
                  <a:schemeClr val="accent2"/>
                </a:solidFill>
              </a:rPr>
              <a:t>subarrays</a:t>
            </a:r>
            <a:r>
              <a:rPr lang="en-US" dirty="0" smtClean="0">
                <a:solidFill>
                  <a:schemeClr val="accent2"/>
                </a:solidFill>
              </a:rPr>
              <a:t> same size and “smaller” splits “all” / “none”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just a parallel merge of </a:t>
            </a:r>
            <a:r>
              <a:rPr lang="en-US" i="1" dirty="0" smtClean="0"/>
              <a:t>n</a:t>
            </a:r>
            <a:r>
              <a:rPr lang="en-US" dirty="0" smtClean="0"/>
              <a:t> elements:</a:t>
            </a:r>
          </a:p>
          <a:p>
            <a:r>
              <a:rPr lang="en-US" dirty="0" smtClean="0"/>
              <a:t>Span is T(</a:t>
            </a:r>
            <a:r>
              <a:rPr lang="en-US" i="1" dirty="0" smtClean="0"/>
              <a:t>n</a:t>
            </a:r>
            <a:r>
              <a:rPr lang="en-US" dirty="0" smtClean="0"/>
              <a:t>) = T(3</a:t>
            </a:r>
            <a:r>
              <a:rPr lang="en-US" i="1" dirty="0" smtClean="0"/>
              <a:t>n</a:t>
            </a:r>
            <a:r>
              <a:rPr lang="en-US" dirty="0" smtClean="0"/>
              <a:t>/4)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),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 is T(</a:t>
            </a:r>
            <a:r>
              <a:rPr lang="en-US" i="1" dirty="0" smtClean="0"/>
              <a:t>n</a:t>
            </a:r>
            <a:r>
              <a:rPr lang="en-US" dirty="0" smtClean="0"/>
              <a:t>) = T(3</a:t>
            </a:r>
            <a:r>
              <a:rPr lang="en-US" i="1" dirty="0" smtClean="0"/>
              <a:t>n</a:t>
            </a:r>
            <a:r>
              <a:rPr lang="en-US" dirty="0" smtClean="0"/>
              <a:t>/4) + T(</a:t>
            </a:r>
            <a:r>
              <a:rPr lang="en-US" i="1" dirty="0" smtClean="0"/>
              <a:t>n</a:t>
            </a:r>
            <a:r>
              <a:rPr lang="en-US" dirty="0" smtClean="0"/>
              <a:t>/4)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(neither of the bounds are immediately obvious, but “trust me”)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 for </a:t>
            </a:r>
            <a:r>
              <a:rPr lang="en-US" dirty="0" err="1" smtClean="0"/>
              <a:t>mergesort</a:t>
            </a:r>
            <a:r>
              <a:rPr lang="en-US" dirty="0" smtClean="0"/>
              <a:t> with parallel merge overall:</a:t>
            </a:r>
          </a:p>
          <a:p>
            <a:r>
              <a:rPr lang="en-US" dirty="0" smtClean="0"/>
              <a:t>Span is T(</a:t>
            </a:r>
            <a:r>
              <a:rPr lang="en-US" i="1" dirty="0" smtClean="0"/>
              <a:t>n</a:t>
            </a:r>
            <a:r>
              <a:rPr lang="en-US" dirty="0" smtClean="0"/>
              <a:t>) = 1T(</a:t>
            </a:r>
            <a:r>
              <a:rPr lang="en-US" i="1" dirty="0" smtClean="0"/>
              <a:t>n</a:t>
            </a:r>
            <a:r>
              <a:rPr lang="en-US" dirty="0" smtClean="0"/>
              <a:t>/2)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),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 is T(</a:t>
            </a:r>
            <a:r>
              <a:rPr lang="en-US" i="1" dirty="0" smtClean="0"/>
              <a:t>n</a:t>
            </a:r>
            <a:r>
              <a:rPr lang="en-US" dirty="0" smtClean="0"/>
              <a:t>) = 2T(</a:t>
            </a:r>
            <a:r>
              <a:rPr lang="en-US" i="1" dirty="0" smtClean="0"/>
              <a:t>n</a:t>
            </a:r>
            <a:r>
              <a:rPr lang="en-US" dirty="0" smtClean="0"/>
              <a:t>/2) +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), which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 parallelism (work / span)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quite as good as </a:t>
            </a:r>
            <a:r>
              <a:rPr lang="en-US" dirty="0" err="1" smtClean="0"/>
              <a:t>quicksort</a:t>
            </a:r>
            <a:r>
              <a:rPr lang="en-US" dirty="0" smtClean="0"/>
              <a:t>, but worst-case guarantee</a:t>
            </a:r>
          </a:p>
          <a:p>
            <a:pPr lvl="1"/>
            <a:r>
              <a:rPr lang="en-US" dirty="0" smtClean="0"/>
              <a:t>And as always this is just the asymptotic 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prefix-sum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 smtClean="0"/>
              <a:t>, produce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 smtClean="0"/>
              <a:t>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output[i]</a:t>
            </a:r>
            <a:r>
              <a:rPr lang="en-US" dirty="0" smtClean="0"/>
              <a:t> is the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input[0]+input[1]+…+input[i]</a:t>
            </a: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Sequential can be a CS1 exam problem: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19400"/>
            <a:ext cx="73914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prefix_sum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N)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lang="en-US" sz="2000" kern="0" dirty="0" smtClean="0">
              <a:latin typeface="Courier New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output[0] = input[0];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noProof="0" dirty="0" smtClean="0">
                <a:solidFill>
                  <a:schemeClr val="accent2"/>
                </a:solidFill>
                <a:latin typeface="Courier New" pitchFamily="49" charset="0"/>
              </a:rPr>
              <a:t>  for</a:t>
            </a:r>
            <a:r>
              <a:rPr lang="en-US" sz="2000" kern="0" noProof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noProof="0" dirty="0" err="1" smtClean="0">
                <a:solidFill>
                  <a:srgbClr val="119F33"/>
                </a:solidFill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=1;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 &lt; </a:t>
            </a:r>
            <a:r>
              <a:rPr lang="en-US" sz="2000" kern="0" dirty="0" smtClean="0">
                <a:latin typeface="Courier New" pitchFamily="49" charset="0"/>
              </a:rPr>
              <a:t>N</a:t>
            </a:r>
            <a:r>
              <a:rPr lang="en-US" sz="2000" kern="0" noProof="0" dirty="0" smtClean="0">
                <a:latin typeface="Courier New" pitchFamily="49" charset="0"/>
              </a:rPr>
              <a:t>; </a:t>
            </a:r>
            <a:r>
              <a:rPr lang="en-US" sz="2000" kern="0" noProof="0" dirty="0" err="1" smtClean="0">
                <a:latin typeface="Courier New" pitchFamily="49" charset="0"/>
              </a:rPr>
              <a:t>i</a:t>
            </a:r>
            <a:r>
              <a:rPr lang="en-US" sz="2000" kern="0" noProof="0" dirty="0" smtClean="0">
                <a:latin typeface="Courier New" pitchFamily="49" charset="0"/>
              </a:rPr>
              <a:t>++)</a:t>
            </a: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latin typeface="Courier New" pitchFamily="49" charset="0"/>
              </a:rPr>
              <a:t>    output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20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2000" kern="0" dirty="0" smtClean="0">
                <a:latin typeface="Courier New" pitchFamily="49" charset="0"/>
              </a:rPr>
              <a:t>output[i-1]+input[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];</a:t>
            </a:r>
            <a:endParaRPr kumimoji="0" lang="en-US" sz="20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>
              <a:lnSpc>
                <a:spcPts val="2000"/>
              </a:lnSpc>
              <a:buNone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return</a:t>
            </a:r>
            <a:r>
              <a:rPr lang="en-US" sz="2000" kern="0" dirty="0" smtClean="0">
                <a:latin typeface="Courier New" pitchFamily="49" charset="0"/>
              </a:rPr>
              <a:t> 1;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953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seem parallelizable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b="0" kern="0" baseline="0" dirty="0" smtClean="0">
                <a:latin typeface="+mn-lt"/>
              </a:rPr>
              <a:t>Work:</a:t>
            </a:r>
            <a:r>
              <a:rPr lang="en-US" sz="2000" b="0" kern="0" dirty="0" smtClean="0">
                <a:latin typeface="+mn-lt"/>
              </a:rPr>
              <a:t>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), Span: </a:t>
            </a:r>
            <a:r>
              <a:rPr lang="en-US" sz="2000" b="0" i="1" kern="0" dirty="0" smtClean="0">
                <a:latin typeface="+mn-lt"/>
              </a:rPr>
              <a:t>O</a:t>
            </a:r>
            <a:r>
              <a:rPr lang="en-US" sz="2000" b="0" kern="0" dirty="0" smtClean="0">
                <a:latin typeface="+mn-lt"/>
              </a:rPr>
              <a:t>(</a:t>
            </a:r>
            <a:r>
              <a:rPr lang="en-US" sz="2000" b="0" i="1" kern="0" dirty="0" smtClean="0">
                <a:latin typeface="+mn-lt"/>
              </a:rPr>
              <a:t>n</a:t>
            </a:r>
            <a:r>
              <a:rPr lang="en-US" sz="2000" b="0" kern="0" dirty="0" smtClean="0">
                <a:latin typeface="+mn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algorithm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is sequential, but a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</a:rPr>
              <a:t>different algorithm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sz="2000" b="0" kern="0" dirty="0">
                <a:latin typeface="+mj-lt"/>
              </a:rPr>
              <a:t>has Work: O(</a:t>
            </a:r>
            <a:r>
              <a:rPr lang="en-US" sz="2000" b="0" i="1" kern="0" dirty="0">
                <a:latin typeface="+mj-lt"/>
              </a:rPr>
              <a:t>n</a:t>
            </a:r>
            <a:r>
              <a:rPr lang="en-US" sz="2000" b="0" kern="0" dirty="0">
                <a:latin typeface="+mj-lt"/>
              </a:rPr>
              <a:t>), Span: O(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b="0" kern="0" dirty="0">
                <a:latin typeface="+mj-lt"/>
              </a:rPr>
              <a:t> </a:t>
            </a:r>
            <a:r>
              <a:rPr lang="en-US" sz="2000" b="0" i="1" kern="0" dirty="0">
                <a:latin typeface="+mj-lt"/>
              </a:rPr>
              <a:t>n</a:t>
            </a:r>
            <a:r>
              <a:rPr lang="en-US" sz="2000" b="0" kern="0" dirty="0">
                <a:latin typeface="+mj-lt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prefix-sum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parallel-prefix algorithm has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 but a span of 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So span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and parallelism is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an exponential speedup just like array summing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The 2 is because there will be two “passes” </a:t>
            </a:r>
            <a:endParaRPr lang="en-US" dirty="0"/>
          </a:p>
          <a:p>
            <a:pPr lvl="1"/>
            <a:r>
              <a:rPr lang="en-US" dirty="0" smtClean="0"/>
              <a:t>One “up” one “down”</a:t>
            </a:r>
          </a:p>
          <a:p>
            <a:endParaRPr lang="en-US" sz="1000" dirty="0" smtClean="0"/>
          </a:p>
          <a:p>
            <a:r>
              <a:rPr lang="en-US" dirty="0" smtClean="0"/>
              <a:t>Historical note:</a:t>
            </a:r>
          </a:p>
          <a:p>
            <a:pPr lvl="1"/>
            <a:r>
              <a:rPr lang="en-US" dirty="0" smtClean="0"/>
              <a:t>Original algorithm due to R. </a:t>
            </a:r>
            <a:r>
              <a:rPr lang="en-US" dirty="0" err="1" smtClean="0"/>
              <a:t>Ladner</a:t>
            </a:r>
            <a:r>
              <a:rPr lang="en-US" dirty="0" smtClean="0"/>
              <a:t> and M. Fischer at the University of Washington in 1977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410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604" y="59436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</a:t>
            </a:r>
          </a:p>
        </p:txBody>
      </p:sp>
      <p:sp>
        <p:nvSpPr>
          <p:cNvPr id="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3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4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72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  <p:sp>
        <p:nvSpPr>
          <p:cNvPr id="4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14</a:t>
            </a:r>
            <a:endParaRPr lang="en-US" sz="2000" dirty="0">
              <a:latin typeface="+mj-lt"/>
            </a:endParaRPr>
          </a:p>
        </p:txBody>
      </p:sp>
      <p:sp>
        <p:nvSpPr>
          <p:cNvPr id="44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0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45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24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46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38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2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72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816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1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96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2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4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95800" y="4572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 0,8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46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2484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866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6,8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334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429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2,4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002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24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0,1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438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1,2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52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2,3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2672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3,4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816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4,5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5,6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010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6,7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924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7.8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cxnSp>
        <p:nvCxnSpPr>
          <p:cNvPr id="73" name="Straight Arrow Connector 72"/>
          <p:cNvCxnSpPr>
            <a:stCxn id="54" idx="1"/>
            <a:endCxn id="56" idx="0"/>
          </p:cNvCxnSpPr>
          <p:nvPr/>
        </p:nvCxnSpPr>
        <p:spPr bwMode="auto">
          <a:xfrm rot="10800000" flipV="1">
            <a:off x="3314700" y="914400"/>
            <a:ext cx="11811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4" idx="3"/>
            <a:endCxn id="57" idx="0"/>
          </p:cNvCxnSpPr>
          <p:nvPr/>
        </p:nvCxnSpPr>
        <p:spPr bwMode="auto">
          <a:xfrm>
            <a:off x="6096000" y="914400"/>
            <a:ext cx="9525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endCxn id="61" idx="0"/>
          </p:cNvCxnSpPr>
          <p:nvPr/>
        </p:nvCxnSpPr>
        <p:spPr bwMode="auto">
          <a:xfrm rot="10800000" flipV="1">
            <a:off x="2400300" y="2590800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56" idx="2"/>
            <a:endCxn id="60" idx="0"/>
          </p:cNvCxnSpPr>
          <p:nvPr/>
        </p:nvCxnSpPr>
        <p:spPr bwMode="auto">
          <a:xfrm rot="16200000" flipH="1">
            <a:off x="3581400" y="2324100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0800000" flipV="1">
            <a:off x="6172200" y="2590801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6200000" flipH="1">
            <a:off x="7353300" y="2324101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61" idx="2"/>
            <a:endCxn id="64" idx="0"/>
          </p:cNvCxnSpPr>
          <p:nvPr/>
        </p:nvCxnSpPr>
        <p:spPr bwMode="auto">
          <a:xfrm rot="5400000">
            <a:off x="19431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61" idx="2"/>
            <a:endCxn id="65" idx="0"/>
          </p:cNvCxnSpPr>
          <p:nvPr/>
        </p:nvCxnSpPr>
        <p:spPr bwMode="auto">
          <a:xfrm rot="16200000" flipH="1">
            <a:off x="24003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3810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6200000" flipH="1">
            <a:off x="42672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56388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6200000" flipH="1">
            <a:off x="6096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3914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6200000" flipH="1">
            <a:off x="78486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9050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194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576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720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864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16854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32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976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908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19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24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93254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21254" y="191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39000" y="190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8654" y="685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4102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604" y="59436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</a:t>
            </a:r>
          </a:p>
        </p:txBody>
      </p:sp>
      <p:sp>
        <p:nvSpPr>
          <p:cNvPr id="3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3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4</a:t>
            </a:r>
            <a:endParaRPr lang="en-US" sz="2000" dirty="0">
              <a:latin typeface="+mj-lt"/>
            </a:endParaRPr>
          </a:p>
        </p:txBody>
      </p:sp>
      <p:sp>
        <p:nvSpPr>
          <p:cNvPr id="4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72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  <p:sp>
        <p:nvSpPr>
          <p:cNvPr id="4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16</a:t>
            </a:r>
            <a:endParaRPr lang="en-US" sz="2000" dirty="0">
              <a:latin typeface="+mj-lt"/>
            </a:endParaRPr>
          </a:p>
        </p:txBody>
      </p:sp>
      <p:sp>
        <p:nvSpPr>
          <p:cNvPr id="4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14</a:t>
            </a:r>
            <a:endParaRPr lang="en-US" sz="2000" dirty="0">
              <a:latin typeface="+mj-lt"/>
            </a:endParaRPr>
          </a:p>
        </p:txBody>
      </p:sp>
      <p:sp>
        <p:nvSpPr>
          <p:cNvPr id="44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04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2</a:t>
            </a:r>
            <a:endParaRPr lang="en-US" sz="2000" dirty="0">
              <a:latin typeface="+mj-lt"/>
            </a:endParaRPr>
          </a:p>
        </p:txBody>
      </p:sp>
      <p:sp>
        <p:nvSpPr>
          <p:cNvPr id="45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24800" y="541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8</a:t>
            </a:r>
          </a:p>
        </p:txBody>
      </p:sp>
      <p:sp>
        <p:nvSpPr>
          <p:cNvPr id="46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6</a:t>
            </a:r>
            <a:endParaRPr lang="en-US" sz="2000" dirty="0">
              <a:latin typeface="+mj-lt"/>
            </a:endParaRP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38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10</a:t>
            </a:r>
            <a:endParaRPr lang="en-US" sz="2000" dirty="0">
              <a:latin typeface="+mj-lt"/>
            </a:endParaRPr>
          </a:p>
        </p:txBody>
      </p:sp>
      <p:sp>
        <p:nvSpPr>
          <p:cNvPr id="48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2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26</a:t>
            </a:r>
            <a:endParaRPr lang="en-US" sz="2000" dirty="0">
              <a:latin typeface="+mj-lt"/>
            </a:endParaRPr>
          </a:p>
        </p:txBody>
      </p:sp>
      <p:sp>
        <p:nvSpPr>
          <p:cNvPr id="49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672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36</a:t>
            </a:r>
            <a:endParaRPr lang="en-US" sz="2000" dirty="0">
              <a:latin typeface="+mj-lt"/>
            </a:endParaRPr>
          </a:p>
        </p:txBody>
      </p:sp>
      <p:sp>
        <p:nvSpPr>
          <p:cNvPr id="50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816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52</a:t>
            </a:r>
            <a:endParaRPr lang="en-US" sz="2000" dirty="0">
              <a:latin typeface="+mj-lt"/>
            </a:endParaRPr>
          </a:p>
        </p:txBody>
      </p:sp>
      <p:sp>
        <p:nvSpPr>
          <p:cNvPr id="51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0960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66</a:t>
            </a:r>
            <a:endParaRPr lang="en-US" sz="2000" dirty="0">
              <a:latin typeface="+mj-lt"/>
            </a:endParaRPr>
          </a:p>
        </p:txBody>
      </p:sp>
      <p:sp>
        <p:nvSpPr>
          <p:cNvPr id="52" name="Rectangle 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68</a:t>
            </a:r>
            <a:endParaRPr lang="en-US" sz="2000" dirty="0">
              <a:latin typeface="+mj-lt"/>
            </a:endParaRPr>
          </a:p>
        </p:txBody>
      </p:sp>
      <p:sp>
        <p:nvSpPr>
          <p:cNvPr id="53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924800" y="5943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 smtClean="0">
                <a:latin typeface="+mj-lt"/>
              </a:rPr>
              <a:t> 76</a:t>
            </a:r>
            <a:endParaRPr lang="en-US" sz="2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95800" y="4572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 0,8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46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248400" y="16764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0866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6,8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334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4,6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4290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2,4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00200" y="2971800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	 0,2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+mj-lt"/>
              </a:rPr>
              <a:t>fromleft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24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0,1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438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1,2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52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2,3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2672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3,4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816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4,5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0960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5,6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0104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6,7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924800" y="4343400"/>
            <a:ext cx="838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7.8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j-lt"/>
              </a:rPr>
              <a:t>s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</a:p>
        </p:txBody>
      </p:sp>
      <p:cxnSp>
        <p:nvCxnSpPr>
          <p:cNvPr id="73" name="Straight Arrow Connector 72"/>
          <p:cNvCxnSpPr>
            <a:stCxn id="54" idx="1"/>
            <a:endCxn id="56" idx="0"/>
          </p:cNvCxnSpPr>
          <p:nvPr/>
        </p:nvCxnSpPr>
        <p:spPr bwMode="auto">
          <a:xfrm rot="10800000" flipV="1">
            <a:off x="3314700" y="914400"/>
            <a:ext cx="11811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54" idx="3"/>
            <a:endCxn id="57" idx="0"/>
          </p:cNvCxnSpPr>
          <p:nvPr/>
        </p:nvCxnSpPr>
        <p:spPr bwMode="auto">
          <a:xfrm>
            <a:off x="6096000" y="914400"/>
            <a:ext cx="952500" cy="762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endCxn id="61" idx="0"/>
          </p:cNvCxnSpPr>
          <p:nvPr/>
        </p:nvCxnSpPr>
        <p:spPr bwMode="auto">
          <a:xfrm rot="10800000" flipV="1">
            <a:off x="2400300" y="2590800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56" idx="2"/>
            <a:endCxn id="60" idx="0"/>
          </p:cNvCxnSpPr>
          <p:nvPr/>
        </p:nvCxnSpPr>
        <p:spPr bwMode="auto">
          <a:xfrm rot="16200000" flipH="1">
            <a:off x="3581400" y="2324100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0800000" flipV="1">
            <a:off x="6172200" y="2590801"/>
            <a:ext cx="8001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6200000" flipH="1">
            <a:off x="7353300" y="2324101"/>
            <a:ext cx="3810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61" idx="2"/>
            <a:endCxn id="64" idx="0"/>
          </p:cNvCxnSpPr>
          <p:nvPr/>
        </p:nvCxnSpPr>
        <p:spPr bwMode="auto">
          <a:xfrm rot="5400000">
            <a:off x="19431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61" idx="2"/>
            <a:endCxn id="65" idx="0"/>
          </p:cNvCxnSpPr>
          <p:nvPr/>
        </p:nvCxnSpPr>
        <p:spPr bwMode="auto">
          <a:xfrm rot="16200000" flipH="1">
            <a:off x="24003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3810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6200000" flipH="1">
            <a:off x="42672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56388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6200000" flipH="1">
            <a:off x="6096000" y="3886201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3914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6200000" flipH="1">
            <a:off x="7848600" y="3886200"/>
            <a:ext cx="4572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9050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19400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576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720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86400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16854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832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9769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908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19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24600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93254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21254" y="191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36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239000" y="1905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8654" y="685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76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38800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+mn-lt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81400" y="222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05000" y="4888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24600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36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57600" y="4888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02454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36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15200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66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19400" y="487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5720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00800" y="487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29600" y="4888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9600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93254" y="3516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66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55054" y="222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  <p:bldP spid="79" grpId="0"/>
      <p:bldP spid="80" grpId="0"/>
      <p:bldP spid="81" grpId="0"/>
      <p:bldP spid="82" grpId="0"/>
      <p:bldP spid="84" grpId="0"/>
      <p:bldP spid="85" grpId="0"/>
      <p:bldP spid="89" grpId="0"/>
      <p:bldP spid="90" grpId="0"/>
      <p:bldP spid="92" grpId="0"/>
      <p:bldP spid="93" grpId="0"/>
      <p:bldP spid="108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Up: Build a binary tree where </a:t>
            </a:r>
          </a:p>
          <a:p>
            <a:pPr marL="857250" lvl="1" indent="-457200"/>
            <a:r>
              <a:rPr lang="en-US" dirty="0" smtClean="0"/>
              <a:t>Root has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input[0]..input[n]</a:t>
            </a:r>
          </a:p>
          <a:p>
            <a:pPr marL="857250" lvl="1" indent="-457200"/>
            <a:r>
              <a:rPr lang="en-US" dirty="0" smtClean="0"/>
              <a:t>If a node has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input[lo]..input[hi]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hi&gt;lo</a:t>
            </a:r>
            <a:r>
              <a:rPr lang="en-US" dirty="0" smtClean="0"/>
              <a:t>, </a:t>
            </a:r>
          </a:p>
          <a:p>
            <a:pPr marL="1257300" lvl="2" indent="-457200"/>
            <a:r>
              <a:rPr lang="en-US" dirty="0" smtClean="0"/>
              <a:t>Left child has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input[lo]..input[middle]</a:t>
            </a:r>
          </a:p>
          <a:p>
            <a:pPr marL="1257300" lvl="2" indent="-457200"/>
            <a:r>
              <a:rPr lang="en-US" dirty="0" smtClean="0"/>
              <a:t>Right child has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input[middle]..input[hi]</a:t>
            </a:r>
          </a:p>
          <a:p>
            <a:pPr marL="857250" lvl="1" indent="-457200"/>
            <a:r>
              <a:rPr lang="en-US" dirty="0" smtClean="0">
                <a:latin typeface="+mj-lt"/>
                <a:cs typeface="Courier New" pitchFamily="49" charset="0"/>
              </a:rPr>
              <a:t>A leaf has sum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input[i]..input[i+1]</a:t>
            </a:r>
            <a:r>
              <a:rPr lang="en-US" dirty="0" smtClean="0">
                <a:latin typeface="+mj-lt"/>
                <a:cs typeface="Courier New" pitchFamily="49" charset="0"/>
              </a:rPr>
              <a:t>, i.e.,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input[i]</a:t>
            </a:r>
          </a:p>
          <a:p>
            <a:pPr marL="1257300" lvl="2" indent="-457200"/>
            <a:endParaRPr lang="en-US" sz="1000" dirty="0" smtClean="0"/>
          </a:p>
          <a:p>
            <a:pPr marL="1257300" lvl="2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This is an easy fork-join computation: combine results by actually building a binary tree with all the range-sums</a:t>
            </a:r>
          </a:p>
          <a:p>
            <a:pPr marL="857250" lvl="1" indent="-457200"/>
            <a:r>
              <a:rPr lang="en-US" dirty="0" smtClean="0"/>
              <a:t>Tree built bottom-up in parallel</a:t>
            </a:r>
          </a:p>
          <a:p>
            <a:pPr marL="857250" lvl="1" indent="-457200"/>
            <a:r>
              <a:rPr lang="en-US" dirty="0" smtClean="0"/>
              <a:t>Could be more clever with an array like with heaps</a:t>
            </a:r>
            <a:endParaRPr lang="en-US" sz="1000" dirty="0" smtClean="0"/>
          </a:p>
          <a:p>
            <a:pPr marL="857250" lvl="1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Down: Pass down a value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dirty="0" smtClean="0"/>
              <a:t>Root given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857250" lvl="1" indent="-457200"/>
            <a:r>
              <a:rPr lang="en-US" dirty="0" smtClean="0"/>
              <a:t>Node takes its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value and</a:t>
            </a:r>
          </a:p>
          <a:p>
            <a:pPr marL="1257300" lvl="2" indent="-457200"/>
            <a:r>
              <a:rPr lang="en-US" dirty="0" smtClean="0"/>
              <a:t>Passes its left child the same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457200"/>
            <a:r>
              <a:rPr lang="en-US" dirty="0" smtClean="0"/>
              <a:t>Passes its right child its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/>
              <a:t> plus its left child’s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 (as stored in part 1)</a:t>
            </a:r>
          </a:p>
          <a:p>
            <a:pPr marL="857250" lvl="1" indent="-457200"/>
            <a:r>
              <a:rPr lang="en-US" dirty="0" smtClean="0"/>
              <a:t>At the leaf for array position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fromLeft+input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257300" lvl="2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This is an easy fork-join computation: traverse the tree built in step 1 and produce no result </a:t>
            </a:r>
            <a:endParaRPr lang="en-US" dirty="0"/>
          </a:p>
          <a:p>
            <a:pPr lvl="1"/>
            <a:r>
              <a:rPr lang="en-US" dirty="0" smtClean="0"/>
              <a:t>Leaves assign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Invariant: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dirty="0" smtClean="0">
                <a:solidFill>
                  <a:schemeClr val="accent2"/>
                </a:solidFill>
              </a:rPr>
              <a:t> is sum of elements left of the node’s range</a:t>
            </a:r>
          </a:p>
          <a:p>
            <a:pPr marL="457200" indent="-457200"/>
            <a:endParaRPr lang="en-US" sz="1000" dirty="0" smtClean="0"/>
          </a:p>
          <a:p>
            <a:pPr marL="457200" indent="-457200">
              <a:buNone/>
            </a:pPr>
            <a:r>
              <a:rPr lang="en-US" dirty="0" smtClean="0"/>
              <a:t>Analysis: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work,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span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cut-off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Adding a sequential cut-off is easy as always:</a:t>
            </a:r>
          </a:p>
          <a:p>
            <a:endParaRPr lang="en-US" dirty="0" smtClean="0"/>
          </a:p>
          <a:p>
            <a:r>
              <a:rPr lang="en-US" dirty="0" smtClean="0"/>
              <a:t>Up: </a:t>
            </a:r>
          </a:p>
          <a:p>
            <a:pPr lvl="1">
              <a:buNone/>
            </a:pPr>
            <a:r>
              <a:rPr lang="en-US" dirty="0" smtClean="0"/>
              <a:t>	just a sum, have leaf node hold the sum of a range</a:t>
            </a:r>
          </a:p>
          <a:p>
            <a:endParaRPr lang="en-US" dirty="0" smtClean="0"/>
          </a:p>
          <a:p>
            <a:r>
              <a:rPr lang="en-US" dirty="0" smtClean="0"/>
              <a:t>Down: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output[lo]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input[lo];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=lo+1;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hi;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     output[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output[i-1] + input[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Sophomoric Parallelism and Concurrency, Lecture 3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36293</TotalTime>
  <Words>2259</Words>
  <Application>Microsoft Office PowerPoint</Application>
  <PresentationFormat>On-screen Show (4:3)</PresentationFormat>
  <Paragraphs>615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dan_design_template</vt:lpstr>
      <vt:lpstr>A Sophomoric Introduction to Shared-Memory Parallelism and Concurrency  Lecture 3  Parallel Prefix, Pack, and Sorting</vt:lpstr>
      <vt:lpstr>Outline</vt:lpstr>
      <vt:lpstr>The prefix-sum problem</vt:lpstr>
      <vt:lpstr>Parallel prefix-sum</vt:lpstr>
      <vt:lpstr>Example</vt:lpstr>
      <vt:lpstr>Example</vt:lpstr>
      <vt:lpstr>The algorithm, part 1</vt:lpstr>
      <vt:lpstr>The algorithm, part 2</vt:lpstr>
      <vt:lpstr>Sequential cut-off</vt:lpstr>
      <vt:lpstr>Parallel prefix, generalized</vt:lpstr>
      <vt:lpstr>Pack</vt:lpstr>
      <vt:lpstr>Parallel prefix to the rescue</vt:lpstr>
      <vt:lpstr>Pack comments</vt:lpstr>
      <vt:lpstr>Quicksort review</vt:lpstr>
      <vt:lpstr>Quicksort</vt:lpstr>
      <vt:lpstr>Doing better</vt:lpstr>
      <vt:lpstr>Parallel partition (not in place)</vt:lpstr>
      <vt:lpstr>Example</vt:lpstr>
      <vt:lpstr>Now mergesort</vt:lpstr>
      <vt:lpstr>Parallelizing the merge</vt:lpstr>
      <vt:lpstr>Parallelizing the merge</vt:lpstr>
      <vt:lpstr>Parallelizing the merge</vt:lpstr>
      <vt:lpstr>Parallelizing the merge</vt:lpstr>
      <vt:lpstr>Parallelizing the merge</vt:lpstr>
      <vt:lpstr>Parallelizing the merge</vt:lpstr>
      <vt:lpstr>The Recursion</vt:lpstr>
      <vt:lpstr>Analysis</vt:lpstr>
      <vt:lpstr>Analysis continued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racheseb</cp:lastModifiedBy>
  <cp:revision>1594</cp:revision>
  <dcterms:created xsi:type="dcterms:W3CDTF">2009-03-13T20:43:19Z</dcterms:created>
  <dcterms:modified xsi:type="dcterms:W3CDTF">2012-01-27T06:50:44Z</dcterms:modified>
</cp:coreProperties>
</file>