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7" r:id="rId2"/>
    <p:sldId id="368" r:id="rId3"/>
    <p:sldId id="369" r:id="rId4"/>
    <p:sldId id="407" r:id="rId5"/>
    <p:sldId id="427" r:id="rId6"/>
    <p:sldId id="409" r:id="rId7"/>
    <p:sldId id="411" r:id="rId8"/>
    <p:sldId id="428" r:id="rId9"/>
    <p:sldId id="413" r:id="rId10"/>
    <p:sldId id="415" r:id="rId11"/>
    <p:sldId id="429" r:id="rId12"/>
    <p:sldId id="417" r:id="rId13"/>
    <p:sldId id="430" r:id="rId14"/>
    <p:sldId id="425" r:id="rId15"/>
    <p:sldId id="431" r:id="rId16"/>
    <p:sldId id="432" r:id="rId17"/>
    <p:sldId id="433" r:id="rId18"/>
    <p:sldId id="370" r:id="rId19"/>
    <p:sldId id="372" r:id="rId20"/>
    <p:sldId id="373" r:id="rId21"/>
    <p:sldId id="374" r:id="rId22"/>
    <p:sldId id="375" r:id="rId23"/>
    <p:sldId id="434" r:id="rId24"/>
    <p:sldId id="435" r:id="rId25"/>
    <p:sldId id="436" r:id="rId26"/>
    <p:sldId id="437" r:id="rId27"/>
    <p:sldId id="438" r:id="rId28"/>
  </p:sldIdLst>
  <p:sldSz cx="9144000" cy="6858000" type="screen4x3"/>
  <p:notesSz cx="7004050" cy="9290050"/>
  <p:custDataLst>
    <p:tags r:id="rId31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257" autoAdjust="0"/>
  </p:normalViewPr>
  <p:slideViewPr>
    <p:cSldViewPr>
      <p:cViewPr>
        <p:scale>
          <a:sx n="80" d="100"/>
          <a:sy n="80" d="100"/>
        </p:scale>
        <p:origin x="-1474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9F32B60-C63D-4DC4-BA71-16DE75336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2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18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F3AD3E30-6316-4F46-9666-1C6BF99D0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D4A80-17A1-4C53-9412-536FC1927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29471-665B-4E1A-96E4-D354CAA14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B7654-1D23-4121-AAD5-80C532B8C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62A20-3DF2-4188-95F7-80119AE60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1F340-50A9-48A8-A827-2C8A0A8C9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A5722-76C5-407A-84CB-5DF3D5346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5F895-1090-47A1-9A18-E8DF3B723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9D616-EE0C-4809-91A6-D1A636049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1DFAF-D948-4A0A-BC1D-6D554F3E2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9086-8C01-40E8-955C-4FD9F6B4B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E389B-FDC6-4240-8480-F76F4BBDC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2A349-322A-4456-BE71-010BBEB93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D8DF4709-8492-4EA9-8DE0-512C812B8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2E516A-BF02-4A1A-895F-3B26FD0E2B8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71600"/>
            <a:ext cx="8686800" cy="94456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 Associative Program for the MST Problem using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ClearSpeed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2766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Hassan AL-</a:t>
            </a:r>
            <a:r>
              <a:rPr lang="en-US" sz="3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Maksousy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halmakso@kent.edu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FF1401-A85B-4494-97BB-5C6716E203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2895600" y="3433763"/>
            <a:ext cx="2743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260F51-7127-42CC-986A-37E5BB6AC09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12292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12293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12294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12295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12296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d</a:t>
              </a:r>
            </a:p>
          </p:txBody>
        </p:sp>
        <p:sp>
          <p:nvSpPr>
            <p:cNvPr id="12297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12298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12299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2300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2301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12302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3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4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5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12306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7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08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12309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10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11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12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2313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2314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15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16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17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2318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19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20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2321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22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23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24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25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2326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12327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28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29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30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31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2332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33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12334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35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36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2337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2338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12339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12340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2341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42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43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12344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12345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12346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47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48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2349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2350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2351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52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2353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2354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12355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56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2357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2358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59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60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2361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2362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2363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64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65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66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12367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2368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2369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2370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71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72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73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2374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5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8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9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0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1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5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6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8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9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2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4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5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6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7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8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9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0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1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2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3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4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5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6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7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8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9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0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1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2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3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4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5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6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12427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12428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12429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12430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12431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12432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12433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12434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12435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12436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C0C5DC-A9A5-49EA-874F-542E08230BC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331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695A1D-C8F0-434D-A9A4-F857AF0C083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14340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14341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14342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14343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14344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c</a:t>
              </a:r>
            </a:p>
          </p:txBody>
        </p:sp>
        <p:sp>
          <p:nvSpPr>
            <p:cNvPr id="14345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14346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14347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4348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4349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14350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1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2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3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14354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5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56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14357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58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59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60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4361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4362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63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64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65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4366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67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68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4369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70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71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72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73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4374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4375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76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377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78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79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4380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81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14382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83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84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4385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4386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14387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14388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4389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90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391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14392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14393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14394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95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396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4397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4398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4399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00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4401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4402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14403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04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4405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4406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07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08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4409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4410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4411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12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13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14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14415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4416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4417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4418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19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20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21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4422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14475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14476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14477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14478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14479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14480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14481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14482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14483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14484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1ABBDE-8550-4B8B-81AE-D1DF092697B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5374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5377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5378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2589A7-3227-4446-B66F-5870C5761CD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6398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160325-732B-41CF-8F3C-D6ECF8D2942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17412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17415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17416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17417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17418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f</a:t>
              </a:r>
            </a:p>
          </p:txBody>
        </p:sp>
        <p:sp>
          <p:nvSpPr>
            <p:cNvPr id="17419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17420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17421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7422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7423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17424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25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26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27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17428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29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30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17431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2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33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34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7435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36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37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38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39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7440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41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42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7443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4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5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46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47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7448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49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50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51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52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53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7454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55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17456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7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58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7459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17460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61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17462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17463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64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65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17466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17467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17468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69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70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7471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7472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73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74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17475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17476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17477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78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7479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17480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81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82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7483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17484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17485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86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87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88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17489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17490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17491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17492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93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94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95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17496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99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0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1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2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3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4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5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0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1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4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5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6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7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8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19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0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1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2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3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7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8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29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0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2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3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4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5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6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7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8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9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0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1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2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3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4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5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6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7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48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17549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17550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17551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17552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17553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17554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17555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17556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17557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17558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  <p:sp>
        <p:nvSpPr>
          <p:cNvPr id="17413" name="Rectangle 317"/>
          <p:cNvSpPr>
            <a:spLocks noChangeArrowheads="1"/>
          </p:cNvSpPr>
          <p:nvPr/>
        </p:nvSpPr>
        <p:spPr bwMode="auto">
          <a:xfrm>
            <a:off x="7921625" y="5594350"/>
            <a:ext cx="4603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/>
              <a:t>c</a:t>
            </a:r>
          </a:p>
        </p:txBody>
      </p:sp>
      <p:sp>
        <p:nvSpPr>
          <p:cNvPr id="17414" name="Rectangle 317"/>
          <p:cNvSpPr>
            <a:spLocks noChangeArrowheads="1"/>
          </p:cNvSpPr>
          <p:nvPr/>
        </p:nvSpPr>
        <p:spPr bwMode="auto">
          <a:xfrm>
            <a:off x="8455025" y="5594350"/>
            <a:ext cx="4603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/>
              <a:t>9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7770D5-831E-4A2F-96B8-79DAC2F8914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8459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251926-A264-4558-B015-655A2B52462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3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Short Version of Algorithm: ASC-MST-PRIM(root)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019800"/>
          </a:xfrm>
          <a:noFill/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Initialize candidates to “waiting”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If there are any finite values in root’s field,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set candidate$ to “yes”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set parent$ to root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set current_best$ to the values in root’s field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set root’s candidate field to “no”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Loop while some candidate$ contain “yes”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for them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restrict mask$ to mindex(current_best$)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set next_node to a node identified in the preceding step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set its candidate to “no”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if the value in their next_node’s field are less than current_best$, then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current_best$ to value in next_node’s field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parent$ to next_node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if candidate$ is “waiting” and the value in its next_node’s field is finite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candidate$ to “yes”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parent$ to next_node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       set current_best to the values in next_node’s field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FAB8C4-0DC0-41A4-9FCA-2ECFAAB2069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Algorithm: ASC-MST-PRIM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Initially assign any node to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All processors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candidate$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to “wait”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current-best$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candidate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field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the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node to “no”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All processors whose distance </a:t>
            </a:r>
            <a:r>
              <a:rPr lang="en-US" sz="2800" i="1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from their node to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node is finite do</a:t>
            </a:r>
            <a:endParaRPr lang="en-US" sz="2800" smtClean="0">
              <a:latin typeface="Times New Roman" pitchFamily="18" charset="0"/>
              <a:cs typeface="Times New Roman" pitchFamily="18" charset="0"/>
              <a:sym typeface="TECHMath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  <a:sym typeface="TECHMath" pitchFamily="2" charset="2"/>
              </a:rPr>
              <a:t>Set their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TECHMath" pitchFamily="2" charset="2"/>
              </a:rPr>
              <a:t>candidate$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TECHMath" pitchFamily="2" charset="2"/>
              </a:rPr>
              <a:t> field to “yes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Set their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parent$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field to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current_best$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89F-5C4C-4611-9FD8-D738B92AFBD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307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086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087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3088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3089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090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AAF6F1-BA8B-4BF5-8F08-9AD1BD654A4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Algorithm: ASC-MST-PRIM (cont. 2/3)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While the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candidate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field of some processor is “yes”,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Restrict the active processors to those whose candidate field is “yes” and (for these processors) do</a:t>
            </a:r>
          </a:p>
          <a:p>
            <a:pPr lvl="2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Compute the minimum value x of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current_best$.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Restrict the active processors to those with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current_best$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do</a:t>
            </a:r>
          </a:p>
          <a:p>
            <a:pPr lvl="3"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pick an active processor, say node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Set the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candidate$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value of node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to “no” </a:t>
            </a:r>
          </a:p>
          <a:p>
            <a:pPr lvl="3"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Set the scalar variable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next-node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41F3E6-DDBF-485B-94FE-561E0E07B5E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Algorithm: ASC-MST-PRIM (cont. 3/3)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value </a:t>
            </a:r>
            <a:r>
              <a:rPr lang="en-US" sz="2800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next_node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column of a processor is less than its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current_best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then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current_best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i="1" dirty="0" smtClean="0">
                <a:solidFill>
                  <a:srgbClr val="FFFF66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parent$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next_node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all processors,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candidate$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“waiting” and the distance of its node from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next_node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is finite, then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candidate$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“yes”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current_best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distance of its node from 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parent$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84BD61-065D-416C-B4B2-A786AAECF07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4038600" cy="5562600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  mst.cn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  by Hassan AL-Maksousy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  2012-02-02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#include &lt;lib_ext.h&gt;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#include &lt;stdiop.h&gt;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#include "asc.h"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struct nodes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{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char nodeId;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char candidate;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int  nodeArray[6];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int  current_best;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int  parent;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};</a:t>
            </a: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void initialize(poly struct nodes* node)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{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poly int i;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//Initialize candidates to 'waiting'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(*node).candidate = 'w';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(*node).parent = -1;</a:t>
            </a: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endParaRPr lang="en-US" sz="1400" smtClean="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4953000" y="1371600"/>
            <a:ext cx="403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400" b="1"/>
          </a:p>
        </p:txBody>
      </p:sp>
      <p:sp>
        <p:nvSpPr>
          <p:cNvPr id="23558" name="Rectangle 3"/>
          <p:cNvSpPr txBox="1">
            <a:spLocks noChangeArrowheads="1"/>
          </p:cNvSpPr>
          <p:nvPr/>
        </p:nvSpPr>
        <p:spPr bwMode="auto">
          <a:xfrm>
            <a:off x="4495800" y="1143000"/>
            <a:ext cx="403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//All active processor set current_best to infinit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(*node).current_best = 32;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for(i=0;i&lt;6;i++)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(*node).nodeArray[i]=32;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if (get_penum() == 0)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(*node).nodeId = 'a';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(*node).nodeArray[1] = 2;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(*node).nodeArray[2] = 8;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if (get_penum() == 1)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(*node).nodeId = 'b';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(*node).nodeArray[0] = 2;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(*node).nodeArray[2] = 7;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(*node).nodeArray[3] = 4;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(*node).nodeArray[4] = 3;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if (get_penum() == 2)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(*node).nodeId = 'c';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488F9A-63B4-4DF6-91C5-B998277C652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(*node).nodeArray[0] = 8;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(*node).nodeArray[1] = 7;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(*node).nodeArray[4] = 6;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(*node).nodeArray[5] = 9;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if (get_penum() == 3)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(*node).nodeId = 'd';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(*node).nodeArray[1] = 4;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(*node).nodeArray[4] = 3;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if (get_penum() == 4)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(*node).nodeId = 'e';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(*node).nodeArray[1] = 3;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(*node).nodeArray[2] = 6;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(*node).nodeArray[3] = 3;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if (get_penum() == 5)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(*node).nodeId = 'f';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(*node).nodeArray[2] = 9;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6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} //initilize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void showNodes(poly struct nodes node)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poly char letter[7]={' ','a','b','c','d','e','f'};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//Print nodeID, candidate, parent, and current best //distance.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printfp("Node %c: Candidate %c, Parent: %c, Current Best: %d\n"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, node.nodeId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, node.candidate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, letter[node.parent+1]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, ((node.current_best &lt; 32) ? node.current_best : 0)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);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printf("\n");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} //End of showNodes(poly struct nodes)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//----------------------------------------------------------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int main()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poly int mask = 0;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//Initially assign any node to root.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poly int root = 0;    // we choose the root here // a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poly int minimum = 0;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5A6824-63FD-45C2-96D6-A59CADDB17D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poly struct nodes node;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poly int nextNode;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int control=0;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int i;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poly int minCpu=100;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poly char letter[6]={'a','b','c','d','e','f'};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6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6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if ( get_penum() &lt; 6 )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//All processors set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//candidate$ to 'wait'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//current-best$ to infinit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initialize(&amp;node);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showNodes(node);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//the candidate field for the root node to 'no'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if (get_penum() == root)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node.candidate = 'n';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control+=1;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printfp("Root =  %c\n", letter[root]);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// All processors whose distance d from their node to //root node is finite do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if ((node.nodeArray[root] &gt;= 0)&amp;&amp;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(node.nodeArray[root] != 32))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their candidate$ field to 'yes'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node.candidate = 'y';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their parent$ field to root.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node.parent = root;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current_best$ = d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node.current_best=node.nodeArray[root];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//While the candidate field of some processor is 'yes'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while (control &lt; 6 )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//Restrict the active processors to those whose //candidate field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//is 'yes' and (for these processors) do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if (node.candidate == 'y')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{   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mask = 1;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//Compute the minimum value x of current_best$.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minimum = min_int(node.current_best);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}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C8A5E7-AE25-440A-A58E-10099C5DF09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nextNode = -1;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showNodes(node);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600" smtClean="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//Restrict the active processors to those with //current_best$ = x and do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if ((mask == 1) &amp;&amp;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(minimum == node.current_best))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minCpu=get_penum();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minCpu=min_int(minCpu);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//pick an active processor, say node y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if ( minCpu == get_penum())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{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//Set the candidate$  value of node y to 'no'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node.candidate = 'n';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control+=1;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nextNode = get_penum();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    printfp("Next Node =  %c\n", letter[nextNode]);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}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// save nextNode value to all processor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  <a:p>
            <a:pPr marL="0">
              <a:spcBef>
                <a:spcPct val="0"/>
              </a:spcBef>
            </a:pPr>
            <a:r>
              <a:rPr lang="en-US" sz="1400" smtClean="0">
                <a:latin typeface="Times New Roman" pitchFamily="18" charset="0"/>
                <a:ea typeface="Calibri" pitchFamily="34" charset="0"/>
                <a:cs typeface="Arial" charset="0"/>
              </a:rPr>
              <a:t>        nextNode = max_int(nextNode);     </a:t>
            </a:r>
            <a:endParaRPr lang="en-US" sz="1200" smtClean="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6628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if(node.candidate != 'n')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//If the value z in the next_node column of a //processor is less than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//its current_best$ value, then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if (node.nodeArray[nextNode] &lt; node.current_best)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{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current_best$ to z.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node.current_best = node.nodeArray[nextNode];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parent$ to next_node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node.parent = nextNode;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} 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600">
                <a:latin typeface="Times New Roman" pitchFamily="18" charset="0"/>
                <a:ea typeface="Calibri" pitchFamily="34" charset="0"/>
                <a:cs typeface="Arial" charset="0"/>
              </a:rPr>
              <a:t> 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//For all processors, if candidate$ is "waiting" and //the distance of its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//node from next_node y is finite, then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if  ((node.nodeArray[nextNode] &lt; 32) &amp;&amp;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     (node.candidate == 'w'))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{ 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//Set candidate$ to "yes"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  <a:p>
            <a:pPr indent="-342900" eaLnBrk="0" hangingPunct="0">
              <a:spcBef>
                <a:spcPct val="0"/>
              </a:spcBef>
              <a:buFontTx/>
              <a:buChar char="•"/>
            </a:pPr>
            <a:r>
              <a:rPr lang="en-US" sz="1400">
                <a:latin typeface="Times New Roman" pitchFamily="18" charset="0"/>
                <a:ea typeface="Calibri" pitchFamily="34" charset="0"/>
                <a:cs typeface="Arial" charset="0"/>
              </a:rPr>
              <a:t>                node.candidate = 'y';</a:t>
            </a:r>
            <a:endParaRPr lang="en-US" sz="1200">
              <a:latin typeface="Consolas" pitchFamily="49" charset="0"/>
              <a:ea typeface="Calibri" pitchFamily="34" charset="0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6A1A34-681F-4146-8F59-F6212D57987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53340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//Set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current_best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$ to the distance of its node from y.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      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node.current_best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=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node.nodeArray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[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nextNode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];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//Set parent$ to y.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      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node.parent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=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nextNode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    }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Times New Roman"/>
                <a:ea typeface="Calibri"/>
                <a:cs typeface="Arial"/>
              </a:rPr>
              <a:t>    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} //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endif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'n'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mask = 0;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  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minCpu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= 100 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  } //end while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showNodes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(node);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printf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("End of program \n");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  }//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endif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get_penum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()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} //main</a:t>
            </a: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// Compiling and running the program</a:t>
            </a:r>
            <a:endParaRPr lang="en-US" sz="1400" dirty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-bash-3.00$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csreset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-bash-3.00$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cscn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asc.cn mst.cn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Times New Roman"/>
                <a:ea typeface="Calibri"/>
                <a:cs typeface="Arial"/>
              </a:rPr>
              <a:t>-bash-3.00$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csrun</a:t>
            </a:r>
            <a:r>
              <a:rPr lang="en-US" sz="1400" dirty="0" smtClean="0">
                <a:latin typeface="Times New Roman"/>
                <a:ea typeface="Calibri"/>
                <a:cs typeface="Arial"/>
              </a:rPr>
              <a:t> </a:t>
            </a:r>
            <a:r>
              <a:rPr lang="en-US" sz="1400" dirty="0" err="1" smtClean="0">
                <a:latin typeface="Times New Roman"/>
                <a:ea typeface="Calibri"/>
                <a:cs typeface="Arial"/>
              </a:rPr>
              <a:t>a.csx</a:t>
            </a:r>
            <a:r>
              <a:rPr lang="en-US" sz="1050" dirty="0" smtClean="0">
                <a:latin typeface="Times New Roman"/>
                <a:ea typeface="Calibri"/>
                <a:cs typeface="Arial"/>
              </a:rPr>
              <a:t>                            </a:t>
            </a:r>
            <a:endParaRPr lang="en-US" sz="1200" dirty="0" smtClean="0">
              <a:latin typeface="Consolas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Times New Roman"/>
              <a:ea typeface="Calibri"/>
              <a:cs typeface="Arial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Consolas"/>
              <a:ea typeface="Calibri"/>
              <a:cs typeface="Arial"/>
            </a:endParaRPr>
          </a:p>
        </p:txBody>
      </p:sp>
      <p:sp>
        <p:nvSpPr>
          <p:cNvPr id="27652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a: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b: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c: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d: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e: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f: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Root =  a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a: Candidate n,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b: Candidate y, Parent: a, Current Best: 2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c: Candidate y, Parent: a, Current Best: 8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d: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e: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f: Candidate w,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Next Node =  b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a: Candidate n, Parent:  , Current Best: 0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b: Candidate n, Parent: a, Current Best: 2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c: Candidate y, Parent: b, Current Best: 7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d: Candidate y, Parent: b, Current Best: 4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e: Candidate y, Parent: b, Current Best: 3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1200"/>
              <a:t>Node f: Candidate w, Parent:  , Current Best: 0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4DDE74-3E6C-4632-BE35-C2CD718290D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038600" cy="56388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dirty="0" smtClean="0"/>
              <a:t>Next Node =  e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 smtClean="0">
                <a:solidFill>
                  <a:srgbClr val="FFFFFF"/>
                </a:solidFill>
              </a:rPr>
              <a:t>Node </a:t>
            </a:r>
            <a:r>
              <a:rPr lang="en-US" sz="1200" kern="1200" dirty="0">
                <a:solidFill>
                  <a:srgbClr val="FFFFFF"/>
                </a:solidFill>
              </a:rPr>
              <a:t>a: Candidate n,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b: Candidate n, Parent: a, Current Best: 2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c: Candidate y, Parent: e, Current Best: 6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d: Candidate y, Parent: e,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e: Candidate n, Parent: b,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f: Candidate w,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Next Node =  d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a: Candidate n,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b: Candidate n, Parent: a, Current Best: 2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c: Candidate y, Parent: e, Current Best: 6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d: Candidate n, Parent: e,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e: Candidate n, Parent: b,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f: Candidate w,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Next Node =  c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a: Candidate n, Parent:  , Current Best: 0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b: Candidate n, Parent: a, Current Best: 2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c: Candidate n, Parent: e, Current Best: 6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d: Candidate n, Parent: e,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e: Candidate n, Parent: b, Current Best: 3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</a:rPr>
              <a:t>Node f: Candidate y, Parent: c, Current Best: </a:t>
            </a:r>
            <a:r>
              <a:rPr lang="en-US" sz="1200" kern="1200" dirty="0" smtClean="0">
                <a:solidFill>
                  <a:srgbClr val="FFFFFF"/>
                </a:solidFill>
              </a:rPr>
              <a:t>9</a:t>
            </a:r>
            <a:endParaRPr lang="en-US" sz="1200" kern="1200" dirty="0">
              <a:solidFill>
                <a:srgbClr val="FFFFFF"/>
              </a:solidFill>
            </a:endParaRPr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4648200" y="1219200"/>
            <a:ext cx="434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solidFill>
                  <a:srgbClr val="FFFFFF"/>
                </a:solidFill>
              </a:rPr>
              <a:t>Next Node =  f</a:t>
            </a:r>
          </a:p>
          <a:p>
            <a:r>
              <a:rPr lang="en-US" sz="1200">
                <a:solidFill>
                  <a:srgbClr val="FFFFFF"/>
                </a:solidFill>
              </a:rPr>
              <a:t>Node a: Candidate n, Parent:  , Current Best: 0</a:t>
            </a:r>
          </a:p>
          <a:p>
            <a:r>
              <a:rPr lang="en-US" sz="1200">
                <a:solidFill>
                  <a:srgbClr val="FFFFFF"/>
                </a:solidFill>
              </a:rPr>
              <a:t>Node b: Candidate n, Parent: a, Current Best: 2</a:t>
            </a:r>
          </a:p>
          <a:p>
            <a:r>
              <a:rPr lang="en-US" sz="1200">
                <a:solidFill>
                  <a:srgbClr val="FFFFFF"/>
                </a:solidFill>
              </a:rPr>
              <a:t>Node c: Candidate n, Parent: e, Current Best: 6</a:t>
            </a:r>
          </a:p>
          <a:p>
            <a:r>
              <a:rPr lang="en-US" sz="1200">
                <a:solidFill>
                  <a:srgbClr val="FFFFFF"/>
                </a:solidFill>
              </a:rPr>
              <a:t>Node d: Candidate n, Parent: e, Current Best: 3</a:t>
            </a:r>
          </a:p>
          <a:p>
            <a:r>
              <a:rPr lang="en-US" sz="1200">
                <a:solidFill>
                  <a:srgbClr val="FFFFFF"/>
                </a:solidFill>
              </a:rPr>
              <a:t>Node e: Candidate n, Parent: b, Current Best: 3</a:t>
            </a:r>
          </a:p>
          <a:p>
            <a:r>
              <a:rPr lang="en-US" sz="1200">
                <a:solidFill>
                  <a:srgbClr val="FFFFFF"/>
                </a:solidFill>
              </a:rPr>
              <a:t>Node f: Candidate n, Parent: c, Current Best: 9</a:t>
            </a:r>
          </a:p>
          <a:p>
            <a:r>
              <a:rPr lang="en-US" sz="1200">
                <a:solidFill>
                  <a:srgbClr val="FFFFFF"/>
                </a:solidFill>
              </a:rPr>
              <a:t>End of program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MST in Cn By Hassan AL-Maksousy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3EDF9D-4AC7-4C57-93C8-371A44F1541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4100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4101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4102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4103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4104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05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4106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4107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08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09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10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1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2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3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4114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5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16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4117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18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19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20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21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22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23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24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4125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4126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4127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28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4129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30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31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32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33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34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35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36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4137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38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39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4140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41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4142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43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44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45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46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47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4148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4149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50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51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4152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4153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4154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55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56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57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58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59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60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4161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4162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4163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64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4165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4166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67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68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69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4170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4171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72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73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74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4175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4176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4177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4178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79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80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81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4182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2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3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4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5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6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7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8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1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2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3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4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4235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4236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4237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4238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4239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4240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4241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4242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4243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4244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38C1A3-9039-43FF-B742-05CC3665D44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5126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5134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5135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5136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5137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5138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5146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088CCD-2A41-4C34-B6C1-354AD78FBEF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Data Structure for MST Algorithm</a:t>
            </a:r>
          </a:p>
        </p:txBody>
      </p:sp>
      <p:grpSp>
        <p:nvGrpSpPr>
          <p:cNvPr id="6148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6149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6150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6151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6152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b</a:t>
              </a:r>
            </a:p>
          </p:txBody>
        </p:sp>
        <p:sp>
          <p:nvSpPr>
            <p:cNvPr id="6153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6154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6155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56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57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6158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59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60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61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6162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63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64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6165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66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67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68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69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6170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71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72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6173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6174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6175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76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6177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78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79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80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81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182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6183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84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6185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86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87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6188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89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6190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91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192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</a:t>
              </a:r>
            </a:p>
          </p:txBody>
        </p:sp>
        <p:sp>
          <p:nvSpPr>
            <p:cNvPr id="6193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6194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6195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6196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6197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98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199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6200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6201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6202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03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04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6205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6206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6207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08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6209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6210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6211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12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6213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6214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15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16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217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6218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6219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20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21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22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6223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6224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6225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6226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27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28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29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6230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0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1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2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3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4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6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8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9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82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6283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6284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6285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6286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6287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6288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6289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6290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6291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6292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3C9208-67B5-4DD7-A360-5C8BA4B696F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7174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182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184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7185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86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2E36B3-8DF1-4091-9269-B5E199B7E7D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819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 flipV="1">
              <a:off x="2052" y="2432"/>
              <a:ext cx="828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8206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8208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1152" y="3120"/>
              <a:ext cx="90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F927B0-4806-42A0-B364-6B1C0D7730D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Data Structure for MST Algorithm</a:t>
            </a:r>
          </a:p>
        </p:txBody>
      </p:sp>
      <p:grpSp>
        <p:nvGrpSpPr>
          <p:cNvPr id="9220" name="Group 443"/>
          <p:cNvGrpSpPr>
            <a:grpSpLocks/>
          </p:cNvGrpSpPr>
          <p:nvPr/>
        </p:nvGrpSpPr>
        <p:grpSpPr bwMode="auto">
          <a:xfrm>
            <a:off x="152400" y="685800"/>
            <a:ext cx="8763000" cy="5486400"/>
            <a:chOff x="144" y="528"/>
            <a:chExt cx="5520" cy="3456"/>
          </a:xfrm>
        </p:grpSpPr>
        <p:sp>
          <p:nvSpPr>
            <p:cNvPr id="9221" name="Text Box 297"/>
            <p:cNvSpPr txBox="1">
              <a:spLocks noChangeArrowheads="1"/>
            </p:cNvSpPr>
            <p:nvPr/>
          </p:nvSpPr>
          <p:spPr bwMode="auto">
            <a:xfrm rot="-5400000">
              <a:off x="4968" y="931"/>
              <a:ext cx="10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current_best$</a:t>
              </a:r>
            </a:p>
          </p:txBody>
        </p:sp>
        <p:sp>
          <p:nvSpPr>
            <p:cNvPr id="9222" name="Text Box 298"/>
            <p:cNvSpPr txBox="1">
              <a:spLocks noChangeArrowheads="1"/>
            </p:cNvSpPr>
            <p:nvPr/>
          </p:nvSpPr>
          <p:spPr bwMode="auto">
            <a:xfrm rot="-5400000">
              <a:off x="4398" y="1003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candidate$</a:t>
              </a:r>
            </a:p>
          </p:txBody>
        </p:sp>
        <p:sp>
          <p:nvSpPr>
            <p:cNvPr id="9223" name="Text Box 299"/>
            <p:cNvSpPr txBox="1">
              <a:spLocks noChangeArrowheads="1"/>
            </p:cNvSpPr>
            <p:nvPr/>
          </p:nvSpPr>
          <p:spPr bwMode="auto">
            <a:xfrm>
              <a:off x="144" y="3520"/>
              <a:ext cx="4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next-</a:t>
              </a:r>
            </a:p>
            <a:p>
              <a:pPr>
                <a:spcBef>
                  <a:spcPct val="0"/>
                </a:spcBef>
              </a:pPr>
              <a:r>
                <a:rPr lang="en-US" sz="2000"/>
                <a:t>node</a:t>
              </a:r>
            </a:p>
          </p:txBody>
        </p:sp>
        <p:sp>
          <p:nvSpPr>
            <p:cNvPr id="9224" name="Rectangle 300"/>
            <p:cNvSpPr>
              <a:spLocks noChangeArrowheads="1"/>
            </p:cNvSpPr>
            <p:nvPr/>
          </p:nvSpPr>
          <p:spPr bwMode="auto">
            <a:xfrm>
              <a:off x="686" y="3591"/>
              <a:ext cx="57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400"/>
                <a:t>  e</a:t>
              </a:r>
            </a:p>
          </p:txBody>
        </p:sp>
        <p:sp>
          <p:nvSpPr>
            <p:cNvPr id="9225" name="Rectangle 301"/>
            <p:cNvSpPr>
              <a:spLocks noChangeArrowheads="1"/>
            </p:cNvSpPr>
            <p:nvPr/>
          </p:nvSpPr>
          <p:spPr bwMode="auto">
            <a:xfrm>
              <a:off x="686" y="317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/>
                <a:t>  a</a:t>
              </a:r>
            </a:p>
          </p:txBody>
        </p:sp>
        <p:sp>
          <p:nvSpPr>
            <p:cNvPr id="9226" name="Rectangle 302"/>
            <p:cNvSpPr>
              <a:spLocks noChangeArrowheads="1"/>
            </p:cNvSpPr>
            <p:nvPr/>
          </p:nvSpPr>
          <p:spPr bwMode="auto">
            <a:xfrm>
              <a:off x="686" y="2741"/>
              <a:ext cx="73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/>
                <a:t>    </a:t>
              </a:r>
              <a:r>
                <a:rPr lang="en-US" sz="3200"/>
                <a:t>IS</a:t>
              </a:r>
            </a:p>
          </p:txBody>
        </p:sp>
        <p:sp>
          <p:nvSpPr>
            <p:cNvPr id="9227" name="Rectangle 304"/>
            <p:cNvSpPr>
              <a:spLocks noChangeArrowheads="1"/>
            </p:cNvSpPr>
            <p:nvPr/>
          </p:nvSpPr>
          <p:spPr bwMode="auto">
            <a:xfrm>
              <a:off x="5319" y="3591"/>
              <a:ext cx="34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9228" name="Rectangle 305"/>
            <p:cNvSpPr>
              <a:spLocks noChangeArrowheads="1"/>
            </p:cNvSpPr>
            <p:nvPr/>
          </p:nvSpPr>
          <p:spPr bwMode="auto">
            <a:xfrm>
              <a:off x="5029" y="3591"/>
              <a:ext cx="29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9229" name="Rectangle 306"/>
            <p:cNvSpPr>
              <a:spLocks noChangeArrowheads="1"/>
            </p:cNvSpPr>
            <p:nvPr/>
          </p:nvSpPr>
          <p:spPr bwMode="auto">
            <a:xfrm>
              <a:off x="4626" y="3591"/>
              <a:ext cx="403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wait</a:t>
              </a:r>
            </a:p>
          </p:txBody>
        </p:sp>
        <p:sp>
          <p:nvSpPr>
            <p:cNvPr id="9230" name="Rectangle 307"/>
            <p:cNvSpPr>
              <a:spLocks noChangeArrowheads="1"/>
            </p:cNvSpPr>
            <p:nvPr/>
          </p:nvSpPr>
          <p:spPr bwMode="auto">
            <a:xfrm>
              <a:off x="4346" y="3591"/>
              <a:ext cx="28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1" name="Rectangle 308"/>
            <p:cNvSpPr>
              <a:spLocks noChangeArrowheads="1"/>
            </p:cNvSpPr>
            <p:nvPr/>
          </p:nvSpPr>
          <p:spPr bwMode="auto">
            <a:xfrm>
              <a:off x="406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2" name="Rectangle 309"/>
            <p:cNvSpPr>
              <a:spLocks noChangeArrowheads="1"/>
            </p:cNvSpPr>
            <p:nvPr/>
          </p:nvSpPr>
          <p:spPr bwMode="auto">
            <a:xfrm>
              <a:off x="3786" y="3591"/>
              <a:ext cx="27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3" name="Rectangle 310"/>
            <p:cNvSpPr>
              <a:spLocks noChangeArrowheads="1"/>
            </p:cNvSpPr>
            <p:nvPr/>
          </p:nvSpPr>
          <p:spPr bwMode="auto">
            <a:xfrm>
              <a:off x="3505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9</a:t>
              </a:r>
            </a:p>
          </p:txBody>
        </p:sp>
        <p:sp>
          <p:nvSpPr>
            <p:cNvPr id="9234" name="Rectangle 311"/>
            <p:cNvSpPr>
              <a:spLocks noChangeArrowheads="1"/>
            </p:cNvSpPr>
            <p:nvPr/>
          </p:nvSpPr>
          <p:spPr bwMode="auto">
            <a:xfrm>
              <a:off x="3150" y="3591"/>
              <a:ext cx="35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5" name="Rectangle 312"/>
            <p:cNvSpPr>
              <a:spLocks noChangeArrowheads="1"/>
            </p:cNvSpPr>
            <p:nvPr/>
          </p:nvSpPr>
          <p:spPr bwMode="auto">
            <a:xfrm>
              <a:off x="2855" y="3591"/>
              <a:ext cx="29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36" name="Rectangle 313"/>
            <p:cNvSpPr>
              <a:spLocks noChangeArrowheads="1"/>
            </p:cNvSpPr>
            <p:nvPr/>
          </p:nvSpPr>
          <p:spPr bwMode="auto">
            <a:xfrm>
              <a:off x="2559" y="3591"/>
              <a:ext cx="29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f</a:t>
              </a:r>
            </a:p>
          </p:txBody>
        </p:sp>
        <p:sp>
          <p:nvSpPr>
            <p:cNvPr id="9237" name="Rectangle 314"/>
            <p:cNvSpPr>
              <a:spLocks noChangeArrowheads="1"/>
            </p:cNvSpPr>
            <p:nvPr/>
          </p:nvSpPr>
          <p:spPr bwMode="auto">
            <a:xfrm>
              <a:off x="2103" y="3591"/>
              <a:ext cx="160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38" name="Rectangle 315"/>
            <p:cNvSpPr>
              <a:spLocks noChangeArrowheads="1"/>
            </p:cNvSpPr>
            <p:nvPr/>
          </p:nvSpPr>
          <p:spPr bwMode="auto">
            <a:xfrm>
              <a:off x="1822" y="3591"/>
              <a:ext cx="28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39" name="Rectangle 316"/>
            <p:cNvSpPr>
              <a:spLocks noChangeArrowheads="1"/>
            </p:cNvSpPr>
            <p:nvPr/>
          </p:nvSpPr>
          <p:spPr bwMode="auto">
            <a:xfrm>
              <a:off x="5319" y="3179"/>
              <a:ext cx="34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40" name="Rectangle 317"/>
            <p:cNvSpPr>
              <a:spLocks noChangeArrowheads="1"/>
            </p:cNvSpPr>
            <p:nvPr/>
          </p:nvSpPr>
          <p:spPr bwMode="auto">
            <a:xfrm>
              <a:off x="5029" y="3179"/>
              <a:ext cx="2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9241" name="Rectangle 318"/>
            <p:cNvSpPr>
              <a:spLocks noChangeArrowheads="1"/>
            </p:cNvSpPr>
            <p:nvPr/>
          </p:nvSpPr>
          <p:spPr bwMode="auto">
            <a:xfrm>
              <a:off x="4626" y="3179"/>
              <a:ext cx="4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9242" name="Rectangle 319"/>
            <p:cNvSpPr>
              <a:spLocks noChangeArrowheads="1"/>
            </p:cNvSpPr>
            <p:nvPr/>
          </p:nvSpPr>
          <p:spPr bwMode="auto">
            <a:xfrm>
              <a:off x="4346" y="3179"/>
              <a:ext cx="28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43" name="Rectangle 320"/>
            <p:cNvSpPr>
              <a:spLocks noChangeArrowheads="1"/>
            </p:cNvSpPr>
            <p:nvPr/>
          </p:nvSpPr>
          <p:spPr bwMode="auto">
            <a:xfrm>
              <a:off x="406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44" name="Rectangle 321"/>
            <p:cNvSpPr>
              <a:spLocks noChangeArrowheads="1"/>
            </p:cNvSpPr>
            <p:nvPr/>
          </p:nvSpPr>
          <p:spPr bwMode="auto">
            <a:xfrm>
              <a:off x="3786" y="3179"/>
              <a:ext cx="27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45" name="Rectangle 322"/>
            <p:cNvSpPr>
              <a:spLocks noChangeArrowheads="1"/>
            </p:cNvSpPr>
            <p:nvPr/>
          </p:nvSpPr>
          <p:spPr bwMode="auto">
            <a:xfrm>
              <a:off x="3505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9246" name="Rectangle 323"/>
            <p:cNvSpPr>
              <a:spLocks noChangeArrowheads="1"/>
            </p:cNvSpPr>
            <p:nvPr/>
          </p:nvSpPr>
          <p:spPr bwMode="auto">
            <a:xfrm>
              <a:off x="3150" y="3179"/>
              <a:ext cx="35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47" name="Rectangle 324"/>
            <p:cNvSpPr>
              <a:spLocks noChangeArrowheads="1"/>
            </p:cNvSpPr>
            <p:nvPr/>
          </p:nvSpPr>
          <p:spPr bwMode="auto">
            <a:xfrm>
              <a:off x="2855" y="3179"/>
              <a:ext cx="2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48" name="Rectangle 325"/>
            <p:cNvSpPr>
              <a:spLocks noChangeArrowheads="1"/>
            </p:cNvSpPr>
            <p:nvPr/>
          </p:nvSpPr>
          <p:spPr bwMode="auto">
            <a:xfrm>
              <a:off x="2559" y="3179"/>
              <a:ext cx="2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9249" name="Rectangle 326"/>
            <p:cNvSpPr>
              <a:spLocks noChangeArrowheads="1"/>
            </p:cNvSpPr>
            <p:nvPr/>
          </p:nvSpPr>
          <p:spPr bwMode="auto">
            <a:xfrm>
              <a:off x="2103" y="3179"/>
              <a:ext cx="1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50" name="Rectangle 327"/>
            <p:cNvSpPr>
              <a:spLocks noChangeArrowheads="1"/>
            </p:cNvSpPr>
            <p:nvPr/>
          </p:nvSpPr>
          <p:spPr bwMode="auto">
            <a:xfrm>
              <a:off x="1822" y="3179"/>
              <a:ext cx="28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51" name="Rectangle 328"/>
            <p:cNvSpPr>
              <a:spLocks noChangeArrowheads="1"/>
            </p:cNvSpPr>
            <p:nvPr/>
          </p:nvSpPr>
          <p:spPr bwMode="auto">
            <a:xfrm>
              <a:off x="1263" y="3179"/>
              <a:ext cx="162" cy="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52" name="Rectangle 329"/>
            <p:cNvSpPr>
              <a:spLocks noChangeArrowheads="1"/>
            </p:cNvSpPr>
            <p:nvPr/>
          </p:nvSpPr>
          <p:spPr bwMode="auto">
            <a:xfrm>
              <a:off x="5319" y="2741"/>
              <a:ext cx="34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9253" name="Rectangle 330"/>
            <p:cNvSpPr>
              <a:spLocks noChangeArrowheads="1"/>
            </p:cNvSpPr>
            <p:nvPr/>
          </p:nvSpPr>
          <p:spPr bwMode="auto">
            <a:xfrm>
              <a:off x="5029" y="2741"/>
              <a:ext cx="29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9254" name="Rectangle 331"/>
            <p:cNvSpPr>
              <a:spLocks noChangeArrowheads="1"/>
            </p:cNvSpPr>
            <p:nvPr/>
          </p:nvSpPr>
          <p:spPr bwMode="auto">
            <a:xfrm>
              <a:off x="4626" y="2741"/>
              <a:ext cx="403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9255" name="Rectangle 332"/>
            <p:cNvSpPr>
              <a:spLocks noChangeArrowheads="1"/>
            </p:cNvSpPr>
            <p:nvPr/>
          </p:nvSpPr>
          <p:spPr bwMode="auto">
            <a:xfrm>
              <a:off x="4346" y="2741"/>
              <a:ext cx="28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56" name="Rectangle 333"/>
            <p:cNvSpPr>
              <a:spLocks noChangeArrowheads="1"/>
            </p:cNvSpPr>
            <p:nvPr/>
          </p:nvSpPr>
          <p:spPr bwMode="auto">
            <a:xfrm>
              <a:off x="406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57" name="Rectangle 334"/>
            <p:cNvSpPr>
              <a:spLocks noChangeArrowheads="1"/>
            </p:cNvSpPr>
            <p:nvPr/>
          </p:nvSpPr>
          <p:spPr bwMode="auto">
            <a:xfrm>
              <a:off x="3786" y="2741"/>
              <a:ext cx="279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58" name="Rectangle 335"/>
            <p:cNvSpPr>
              <a:spLocks noChangeArrowheads="1"/>
            </p:cNvSpPr>
            <p:nvPr/>
          </p:nvSpPr>
          <p:spPr bwMode="auto">
            <a:xfrm>
              <a:off x="3505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59" name="Rectangle 336"/>
            <p:cNvSpPr>
              <a:spLocks noChangeArrowheads="1"/>
            </p:cNvSpPr>
            <p:nvPr/>
          </p:nvSpPr>
          <p:spPr bwMode="auto">
            <a:xfrm>
              <a:off x="3150" y="2741"/>
              <a:ext cx="35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9260" name="Rectangle 337"/>
            <p:cNvSpPr>
              <a:spLocks noChangeArrowheads="1"/>
            </p:cNvSpPr>
            <p:nvPr/>
          </p:nvSpPr>
          <p:spPr bwMode="auto">
            <a:xfrm>
              <a:off x="2855" y="2741"/>
              <a:ext cx="295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61" name="Rectangle 338"/>
            <p:cNvSpPr>
              <a:spLocks noChangeArrowheads="1"/>
            </p:cNvSpPr>
            <p:nvPr/>
          </p:nvSpPr>
          <p:spPr bwMode="auto">
            <a:xfrm>
              <a:off x="2559" y="2741"/>
              <a:ext cx="296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d</a:t>
              </a:r>
            </a:p>
          </p:txBody>
        </p:sp>
        <p:sp>
          <p:nvSpPr>
            <p:cNvPr id="9262" name="Rectangle 339"/>
            <p:cNvSpPr>
              <a:spLocks noChangeArrowheads="1"/>
            </p:cNvSpPr>
            <p:nvPr/>
          </p:nvSpPr>
          <p:spPr bwMode="auto">
            <a:xfrm>
              <a:off x="2103" y="2741"/>
              <a:ext cx="16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63" name="Rectangle 340"/>
            <p:cNvSpPr>
              <a:spLocks noChangeArrowheads="1"/>
            </p:cNvSpPr>
            <p:nvPr/>
          </p:nvSpPr>
          <p:spPr bwMode="auto">
            <a:xfrm>
              <a:off x="1822" y="2741"/>
              <a:ext cx="281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64" name="Rectangle 341"/>
            <p:cNvSpPr>
              <a:spLocks noChangeArrowheads="1"/>
            </p:cNvSpPr>
            <p:nvPr/>
          </p:nvSpPr>
          <p:spPr bwMode="auto">
            <a:xfrm>
              <a:off x="5319" y="2372"/>
              <a:ext cx="34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9265" name="Rectangle 342"/>
            <p:cNvSpPr>
              <a:spLocks noChangeArrowheads="1"/>
            </p:cNvSpPr>
            <p:nvPr/>
          </p:nvSpPr>
          <p:spPr bwMode="auto">
            <a:xfrm>
              <a:off x="5029" y="2372"/>
              <a:ext cx="29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9266" name="Rectangle 343"/>
            <p:cNvSpPr>
              <a:spLocks noChangeArrowheads="1"/>
            </p:cNvSpPr>
            <p:nvPr/>
          </p:nvSpPr>
          <p:spPr bwMode="auto">
            <a:xfrm>
              <a:off x="4626" y="2372"/>
              <a:ext cx="403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yes</a:t>
              </a:r>
            </a:p>
          </p:txBody>
        </p:sp>
        <p:sp>
          <p:nvSpPr>
            <p:cNvPr id="9267" name="Rectangle 344"/>
            <p:cNvSpPr>
              <a:spLocks noChangeArrowheads="1"/>
            </p:cNvSpPr>
            <p:nvPr/>
          </p:nvSpPr>
          <p:spPr bwMode="auto">
            <a:xfrm>
              <a:off x="4346" y="2372"/>
              <a:ext cx="28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9</a:t>
              </a:r>
            </a:p>
          </p:txBody>
        </p:sp>
        <p:sp>
          <p:nvSpPr>
            <p:cNvPr id="9268" name="Rectangle 345"/>
            <p:cNvSpPr>
              <a:spLocks noChangeArrowheads="1"/>
            </p:cNvSpPr>
            <p:nvPr/>
          </p:nvSpPr>
          <p:spPr bwMode="auto">
            <a:xfrm>
              <a:off x="406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6</a:t>
              </a:r>
            </a:p>
          </p:txBody>
        </p:sp>
        <p:sp>
          <p:nvSpPr>
            <p:cNvPr id="9269" name="Rectangle 346"/>
            <p:cNvSpPr>
              <a:spLocks noChangeArrowheads="1"/>
            </p:cNvSpPr>
            <p:nvPr/>
          </p:nvSpPr>
          <p:spPr bwMode="auto">
            <a:xfrm>
              <a:off x="3786" y="2372"/>
              <a:ext cx="27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70" name="Rectangle 347"/>
            <p:cNvSpPr>
              <a:spLocks noChangeArrowheads="1"/>
            </p:cNvSpPr>
            <p:nvPr/>
          </p:nvSpPr>
          <p:spPr bwMode="auto">
            <a:xfrm>
              <a:off x="3505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71" name="Rectangle 348"/>
            <p:cNvSpPr>
              <a:spLocks noChangeArrowheads="1"/>
            </p:cNvSpPr>
            <p:nvPr/>
          </p:nvSpPr>
          <p:spPr bwMode="auto">
            <a:xfrm>
              <a:off x="3150" y="2372"/>
              <a:ext cx="35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7</a:t>
              </a:r>
            </a:p>
          </p:txBody>
        </p:sp>
        <p:sp>
          <p:nvSpPr>
            <p:cNvPr id="9272" name="Rectangle 349"/>
            <p:cNvSpPr>
              <a:spLocks noChangeArrowheads="1"/>
            </p:cNvSpPr>
            <p:nvPr/>
          </p:nvSpPr>
          <p:spPr bwMode="auto">
            <a:xfrm>
              <a:off x="2855" y="2372"/>
              <a:ext cx="295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8 </a:t>
              </a:r>
            </a:p>
          </p:txBody>
        </p:sp>
        <p:sp>
          <p:nvSpPr>
            <p:cNvPr id="9273" name="Rectangle 350"/>
            <p:cNvSpPr>
              <a:spLocks noChangeArrowheads="1"/>
            </p:cNvSpPr>
            <p:nvPr/>
          </p:nvSpPr>
          <p:spPr bwMode="auto">
            <a:xfrm>
              <a:off x="2559" y="2372"/>
              <a:ext cx="29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c</a:t>
              </a:r>
            </a:p>
          </p:txBody>
        </p:sp>
        <p:sp>
          <p:nvSpPr>
            <p:cNvPr id="9274" name="Rectangle 351"/>
            <p:cNvSpPr>
              <a:spLocks noChangeArrowheads="1"/>
            </p:cNvSpPr>
            <p:nvPr/>
          </p:nvSpPr>
          <p:spPr bwMode="auto">
            <a:xfrm>
              <a:off x="2103" y="2372"/>
              <a:ext cx="16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75" name="Rectangle 352"/>
            <p:cNvSpPr>
              <a:spLocks noChangeArrowheads="1"/>
            </p:cNvSpPr>
            <p:nvPr/>
          </p:nvSpPr>
          <p:spPr bwMode="auto">
            <a:xfrm>
              <a:off x="1822" y="2372"/>
              <a:ext cx="281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76" name="Rectangle 353"/>
            <p:cNvSpPr>
              <a:spLocks noChangeArrowheads="1"/>
            </p:cNvSpPr>
            <p:nvPr/>
          </p:nvSpPr>
          <p:spPr bwMode="auto">
            <a:xfrm>
              <a:off x="5319" y="1977"/>
              <a:ext cx="34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9277" name="Rectangle 354"/>
            <p:cNvSpPr>
              <a:spLocks noChangeArrowheads="1"/>
            </p:cNvSpPr>
            <p:nvPr/>
          </p:nvSpPr>
          <p:spPr bwMode="auto">
            <a:xfrm>
              <a:off x="5029" y="1977"/>
              <a:ext cx="29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9278" name="Rectangle 355"/>
            <p:cNvSpPr>
              <a:spLocks noChangeArrowheads="1"/>
            </p:cNvSpPr>
            <p:nvPr/>
          </p:nvSpPr>
          <p:spPr bwMode="auto">
            <a:xfrm>
              <a:off x="4626" y="1977"/>
              <a:ext cx="403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9279" name="Rectangle 356"/>
            <p:cNvSpPr>
              <a:spLocks noChangeArrowheads="1"/>
            </p:cNvSpPr>
            <p:nvPr/>
          </p:nvSpPr>
          <p:spPr bwMode="auto">
            <a:xfrm>
              <a:off x="4346" y="1977"/>
              <a:ext cx="28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80" name="Rectangle 357"/>
            <p:cNvSpPr>
              <a:spLocks noChangeArrowheads="1"/>
            </p:cNvSpPr>
            <p:nvPr/>
          </p:nvSpPr>
          <p:spPr bwMode="auto">
            <a:xfrm>
              <a:off x="406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3</a:t>
              </a:r>
            </a:p>
          </p:txBody>
        </p:sp>
        <p:sp>
          <p:nvSpPr>
            <p:cNvPr id="9281" name="Rectangle 358"/>
            <p:cNvSpPr>
              <a:spLocks noChangeArrowheads="1"/>
            </p:cNvSpPr>
            <p:nvPr/>
          </p:nvSpPr>
          <p:spPr bwMode="auto">
            <a:xfrm>
              <a:off x="3786" y="1977"/>
              <a:ext cx="279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4</a:t>
              </a:r>
            </a:p>
          </p:txBody>
        </p:sp>
        <p:sp>
          <p:nvSpPr>
            <p:cNvPr id="9282" name="Rectangle 359"/>
            <p:cNvSpPr>
              <a:spLocks noChangeArrowheads="1"/>
            </p:cNvSpPr>
            <p:nvPr/>
          </p:nvSpPr>
          <p:spPr bwMode="auto">
            <a:xfrm>
              <a:off x="3505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9283" name="Rectangle 360"/>
            <p:cNvSpPr>
              <a:spLocks noChangeArrowheads="1"/>
            </p:cNvSpPr>
            <p:nvPr/>
          </p:nvSpPr>
          <p:spPr bwMode="auto">
            <a:xfrm>
              <a:off x="3150" y="1977"/>
              <a:ext cx="35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84" name="Rectangle 361"/>
            <p:cNvSpPr>
              <a:spLocks noChangeArrowheads="1"/>
            </p:cNvSpPr>
            <p:nvPr/>
          </p:nvSpPr>
          <p:spPr bwMode="auto">
            <a:xfrm>
              <a:off x="2855" y="1977"/>
              <a:ext cx="295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9285" name="Rectangle 362"/>
            <p:cNvSpPr>
              <a:spLocks noChangeArrowheads="1"/>
            </p:cNvSpPr>
            <p:nvPr/>
          </p:nvSpPr>
          <p:spPr bwMode="auto">
            <a:xfrm>
              <a:off x="2559" y="1977"/>
              <a:ext cx="29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b</a:t>
              </a:r>
            </a:p>
          </p:txBody>
        </p:sp>
        <p:sp>
          <p:nvSpPr>
            <p:cNvPr id="9286" name="Rectangle 363"/>
            <p:cNvSpPr>
              <a:spLocks noChangeArrowheads="1"/>
            </p:cNvSpPr>
            <p:nvPr/>
          </p:nvSpPr>
          <p:spPr bwMode="auto">
            <a:xfrm>
              <a:off x="2103" y="1977"/>
              <a:ext cx="16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87" name="Rectangle 364"/>
            <p:cNvSpPr>
              <a:spLocks noChangeArrowheads="1"/>
            </p:cNvSpPr>
            <p:nvPr/>
          </p:nvSpPr>
          <p:spPr bwMode="auto">
            <a:xfrm>
              <a:off x="1822" y="1977"/>
              <a:ext cx="281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88" name="Rectangle 365"/>
            <p:cNvSpPr>
              <a:spLocks noChangeArrowheads="1"/>
            </p:cNvSpPr>
            <p:nvPr/>
          </p:nvSpPr>
          <p:spPr bwMode="auto">
            <a:xfrm>
              <a:off x="5319" y="1592"/>
              <a:ext cx="34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9289" name="Rectangle 366"/>
            <p:cNvSpPr>
              <a:spLocks noChangeArrowheads="1"/>
            </p:cNvSpPr>
            <p:nvPr/>
          </p:nvSpPr>
          <p:spPr bwMode="auto">
            <a:xfrm>
              <a:off x="5029" y="1592"/>
              <a:ext cx="29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en-US" sz="2400"/>
            </a:p>
          </p:txBody>
        </p:sp>
        <p:sp>
          <p:nvSpPr>
            <p:cNvPr id="9290" name="Rectangle 367"/>
            <p:cNvSpPr>
              <a:spLocks noChangeArrowheads="1"/>
            </p:cNvSpPr>
            <p:nvPr/>
          </p:nvSpPr>
          <p:spPr bwMode="auto">
            <a:xfrm>
              <a:off x="4608" y="1584"/>
              <a:ext cx="40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/>
                <a:t>no</a:t>
              </a:r>
            </a:p>
          </p:txBody>
        </p:sp>
        <p:sp>
          <p:nvSpPr>
            <p:cNvPr id="9291" name="Rectangle 368"/>
            <p:cNvSpPr>
              <a:spLocks noChangeArrowheads="1"/>
            </p:cNvSpPr>
            <p:nvPr/>
          </p:nvSpPr>
          <p:spPr bwMode="auto">
            <a:xfrm>
              <a:off x="4346" y="1592"/>
              <a:ext cx="28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92" name="Rectangle 369"/>
            <p:cNvSpPr>
              <a:spLocks noChangeArrowheads="1"/>
            </p:cNvSpPr>
            <p:nvPr/>
          </p:nvSpPr>
          <p:spPr bwMode="auto">
            <a:xfrm>
              <a:off x="406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93" name="Rectangle 370"/>
            <p:cNvSpPr>
              <a:spLocks noChangeArrowheads="1"/>
            </p:cNvSpPr>
            <p:nvPr/>
          </p:nvSpPr>
          <p:spPr bwMode="auto">
            <a:xfrm>
              <a:off x="3786" y="1592"/>
              <a:ext cx="27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94" name="Rectangle 371"/>
            <p:cNvSpPr>
              <a:spLocks noChangeArrowheads="1"/>
            </p:cNvSpPr>
            <p:nvPr/>
          </p:nvSpPr>
          <p:spPr bwMode="auto">
            <a:xfrm>
              <a:off x="3505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9295" name="Rectangle 372"/>
            <p:cNvSpPr>
              <a:spLocks noChangeArrowheads="1"/>
            </p:cNvSpPr>
            <p:nvPr/>
          </p:nvSpPr>
          <p:spPr bwMode="auto">
            <a:xfrm>
              <a:off x="3150" y="1592"/>
              <a:ext cx="35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2</a:t>
              </a:r>
            </a:p>
          </p:txBody>
        </p:sp>
        <p:sp>
          <p:nvSpPr>
            <p:cNvPr id="9296" name="Rectangle 373"/>
            <p:cNvSpPr>
              <a:spLocks noChangeArrowheads="1"/>
            </p:cNvSpPr>
            <p:nvPr/>
          </p:nvSpPr>
          <p:spPr bwMode="auto">
            <a:xfrm>
              <a:off x="2855" y="1592"/>
              <a:ext cx="295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>
                  <a:cs typeface="Arial" charset="0"/>
                </a:rPr>
                <a:t>∞</a:t>
              </a:r>
            </a:p>
          </p:txBody>
        </p:sp>
        <p:sp>
          <p:nvSpPr>
            <p:cNvPr id="9297" name="Rectangle 374"/>
            <p:cNvSpPr>
              <a:spLocks noChangeArrowheads="1"/>
            </p:cNvSpPr>
            <p:nvPr/>
          </p:nvSpPr>
          <p:spPr bwMode="auto">
            <a:xfrm>
              <a:off x="2559" y="1592"/>
              <a:ext cx="29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400"/>
                <a:t>a</a:t>
              </a:r>
            </a:p>
          </p:txBody>
        </p:sp>
        <p:sp>
          <p:nvSpPr>
            <p:cNvPr id="9298" name="Rectangle 375"/>
            <p:cNvSpPr>
              <a:spLocks noChangeArrowheads="1"/>
            </p:cNvSpPr>
            <p:nvPr/>
          </p:nvSpPr>
          <p:spPr bwMode="auto">
            <a:xfrm>
              <a:off x="2263" y="1592"/>
              <a:ext cx="296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299" name="Rectangle 376"/>
            <p:cNvSpPr>
              <a:spLocks noChangeArrowheads="1"/>
            </p:cNvSpPr>
            <p:nvPr/>
          </p:nvSpPr>
          <p:spPr bwMode="auto">
            <a:xfrm>
              <a:off x="2103" y="1592"/>
              <a:ext cx="1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300" name="Rectangle 377"/>
            <p:cNvSpPr>
              <a:spLocks noChangeArrowheads="1"/>
            </p:cNvSpPr>
            <p:nvPr/>
          </p:nvSpPr>
          <p:spPr bwMode="auto">
            <a:xfrm>
              <a:off x="1822" y="1592"/>
              <a:ext cx="281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301" name="Rectangle 378"/>
            <p:cNvSpPr>
              <a:spLocks noChangeArrowheads="1"/>
            </p:cNvSpPr>
            <p:nvPr/>
          </p:nvSpPr>
          <p:spPr bwMode="auto">
            <a:xfrm>
              <a:off x="1425" y="1592"/>
              <a:ext cx="397" cy="2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800"/>
            </a:p>
          </p:txBody>
        </p:sp>
        <p:sp>
          <p:nvSpPr>
            <p:cNvPr id="9302" name="Line 379"/>
            <p:cNvSpPr>
              <a:spLocks noChangeShapeType="1"/>
            </p:cNvSpPr>
            <p:nvPr/>
          </p:nvSpPr>
          <p:spPr bwMode="auto">
            <a:xfrm>
              <a:off x="686" y="2741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380"/>
            <p:cNvSpPr>
              <a:spLocks noChangeShapeType="1"/>
            </p:cNvSpPr>
            <p:nvPr/>
          </p:nvSpPr>
          <p:spPr bwMode="auto">
            <a:xfrm>
              <a:off x="686" y="3179"/>
              <a:ext cx="7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381"/>
            <p:cNvSpPr>
              <a:spLocks noChangeShapeType="1"/>
            </p:cNvSpPr>
            <p:nvPr/>
          </p:nvSpPr>
          <p:spPr bwMode="auto">
            <a:xfrm>
              <a:off x="686" y="3591"/>
              <a:ext cx="5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382"/>
            <p:cNvSpPr>
              <a:spLocks noChangeShapeType="1"/>
            </p:cNvSpPr>
            <p:nvPr/>
          </p:nvSpPr>
          <p:spPr bwMode="auto">
            <a:xfrm>
              <a:off x="686" y="3984"/>
              <a:ext cx="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383"/>
            <p:cNvSpPr>
              <a:spLocks noChangeShapeType="1"/>
            </p:cNvSpPr>
            <p:nvPr/>
          </p:nvSpPr>
          <p:spPr bwMode="auto">
            <a:xfrm>
              <a:off x="1822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384"/>
            <p:cNvSpPr>
              <a:spLocks noChangeShapeType="1"/>
            </p:cNvSpPr>
            <p:nvPr/>
          </p:nvSpPr>
          <p:spPr bwMode="auto">
            <a:xfrm>
              <a:off x="210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385"/>
            <p:cNvSpPr>
              <a:spLocks noChangeShapeType="1"/>
            </p:cNvSpPr>
            <p:nvPr/>
          </p:nvSpPr>
          <p:spPr bwMode="auto">
            <a:xfrm>
              <a:off x="2263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386"/>
            <p:cNvSpPr>
              <a:spLocks noChangeShapeType="1"/>
            </p:cNvSpPr>
            <p:nvPr/>
          </p:nvSpPr>
          <p:spPr bwMode="auto">
            <a:xfrm>
              <a:off x="255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387"/>
            <p:cNvSpPr>
              <a:spLocks noChangeShapeType="1"/>
            </p:cNvSpPr>
            <p:nvPr/>
          </p:nvSpPr>
          <p:spPr bwMode="auto">
            <a:xfrm>
              <a:off x="285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388"/>
            <p:cNvSpPr>
              <a:spLocks noChangeShapeType="1"/>
            </p:cNvSpPr>
            <p:nvPr/>
          </p:nvSpPr>
          <p:spPr bwMode="auto">
            <a:xfrm>
              <a:off x="3150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389"/>
            <p:cNvSpPr>
              <a:spLocks noChangeShapeType="1"/>
            </p:cNvSpPr>
            <p:nvPr/>
          </p:nvSpPr>
          <p:spPr bwMode="auto">
            <a:xfrm>
              <a:off x="3505" y="1592"/>
              <a:ext cx="0" cy="7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390"/>
            <p:cNvSpPr>
              <a:spLocks noChangeShapeType="1"/>
            </p:cNvSpPr>
            <p:nvPr/>
          </p:nvSpPr>
          <p:spPr bwMode="auto">
            <a:xfrm>
              <a:off x="378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391"/>
            <p:cNvSpPr>
              <a:spLocks noChangeShapeType="1"/>
            </p:cNvSpPr>
            <p:nvPr/>
          </p:nvSpPr>
          <p:spPr bwMode="auto">
            <a:xfrm>
              <a:off x="4065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392"/>
            <p:cNvSpPr>
              <a:spLocks noChangeShapeType="1"/>
            </p:cNvSpPr>
            <p:nvPr/>
          </p:nvSpPr>
          <p:spPr bwMode="auto">
            <a:xfrm>
              <a:off x="434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393"/>
            <p:cNvSpPr>
              <a:spLocks noChangeShapeType="1"/>
            </p:cNvSpPr>
            <p:nvPr/>
          </p:nvSpPr>
          <p:spPr bwMode="auto">
            <a:xfrm>
              <a:off x="4626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394"/>
            <p:cNvSpPr>
              <a:spLocks noChangeShapeType="1"/>
            </p:cNvSpPr>
            <p:nvPr/>
          </p:nvSpPr>
          <p:spPr bwMode="auto">
            <a:xfrm>
              <a:off x="502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395"/>
            <p:cNvSpPr>
              <a:spLocks noChangeShapeType="1"/>
            </p:cNvSpPr>
            <p:nvPr/>
          </p:nvSpPr>
          <p:spPr bwMode="auto">
            <a:xfrm>
              <a:off x="5319" y="1592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396"/>
            <p:cNvSpPr>
              <a:spLocks noChangeShapeType="1"/>
            </p:cNvSpPr>
            <p:nvPr/>
          </p:nvSpPr>
          <p:spPr bwMode="auto">
            <a:xfrm>
              <a:off x="5664" y="1592"/>
              <a:ext cx="0" cy="2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397"/>
            <p:cNvSpPr>
              <a:spLocks noChangeShapeType="1"/>
            </p:cNvSpPr>
            <p:nvPr/>
          </p:nvSpPr>
          <p:spPr bwMode="auto">
            <a:xfrm>
              <a:off x="2559" y="1592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398"/>
            <p:cNvSpPr>
              <a:spLocks noChangeShapeType="1"/>
            </p:cNvSpPr>
            <p:nvPr/>
          </p:nvSpPr>
          <p:spPr bwMode="auto">
            <a:xfrm>
              <a:off x="2559" y="1977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399"/>
            <p:cNvSpPr>
              <a:spLocks noChangeShapeType="1"/>
            </p:cNvSpPr>
            <p:nvPr/>
          </p:nvSpPr>
          <p:spPr bwMode="auto">
            <a:xfrm>
              <a:off x="2559" y="2372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400"/>
            <p:cNvSpPr>
              <a:spLocks noChangeShapeType="1"/>
            </p:cNvSpPr>
            <p:nvPr/>
          </p:nvSpPr>
          <p:spPr bwMode="auto">
            <a:xfrm>
              <a:off x="2559" y="27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401"/>
            <p:cNvSpPr>
              <a:spLocks noChangeShapeType="1"/>
            </p:cNvSpPr>
            <p:nvPr/>
          </p:nvSpPr>
          <p:spPr bwMode="auto">
            <a:xfrm>
              <a:off x="2559" y="3179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" name="Line 402"/>
            <p:cNvSpPr>
              <a:spLocks noChangeShapeType="1"/>
            </p:cNvSpPr>
            <p:nvPr/>
          </p:nvSpPr>
          <p:spPr bwMode="auto">
            <a:xfrm>
              <a:off x="2559" y="3591"/>
              <a:ext cx="3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6" name="Line 403"/>
            <p:cNvSpPr>
              <a:spLocks noChangeShapeType="1"/>
            </p:cNvSpPr>
            <p:nvPr/>
          </p:nvSpPr>
          <p:spPr bwMode="auto">
            <a:xfrm>
              <a:off x="2559" y="3984"/>
              <a:ext cx="3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7" name="Line 404"/>
            <p:cNvSpPr>
              <a:spLocks noChangeShapeType="1"/>
            </p:cNvSpPr>
            <p:nvPr/>
          </p:nvSpPr>
          <p:spPr bwMode="auto">
            <a:xfrm>
              <a:off x="1822" y="1592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8" name="Line 405"/>
            <p:cNvSpPr>
              <a:spLocks noChangeShapeType="1"/>
            </p:cNvSpPr>
            <p:nvPr/>
          </p:nvSpPr>
          <p:spPr bwMode="auto">
            <a:xfrm>
              <a:off x="1822" y="1977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9" name="Line 406"/>
            <p:cNvSpPr>
              <a:spLocks noChangeShapeType="1"/>
            </p:cNvSpPr>
            <p:nvPr/>
          </p:nvSpPr>
          <p:spPr bwMode="auto">
            <a:xfrm>
              <a:off x="1822" y="237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0" name="Line 407"/>
            <p:cNvSpPr>
              <a:spLocks noChangeShapeType="1"/>
            </p:cNvSpPr>
            <p:nvPr/>
          </p:nvSpPr>
          <p:spPr bwMode="auto">
            <a:xfrm>
              <a:off x="1822" y="274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1" name="Line 408"/>
            <p:cNvSpPr>
              <a:spLocks noChangeShapeType="1"/>
            </p:cNvSpPr>
            <p:nvPr/>
          </p:nvSpPr>
          <p:spPr bwMode="auto">
            <a:xfrm>
              <a:off x="1822" y="3179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2" name="Line 409"/>
            <p:cNvSpPr>
              <a:spLocks noChangeShapeType="1"/>
            </p:cNvSpPr>
            <p:nvPr/>
          </p:nvSpPr>
          <p:spPr bwMode="auto">
            <a:xfrm>
              <a:off x="1822" y="3591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3" name="Line 410"/>
            <p:cNvSpPr>
              <a:spLocks noChangeShapeType="1"/>
            </p:cNvSpPr>
            <p:nvPr/>
          </p:nvSpPr>
          <p:spPr bwMode="auto">
            <a:xfrm>
              <a:off x="1822" y="3984"/>
              <a:ext cx="4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4" name="Line 411"/>
            <p:cNvSpPr>
              <a:spLocks noChangeShapeType="1"/>
            </p:cNvSpPr>
            <p:nvPr/>
          </p:nvSpPr>
          <p:spPr bwMode="auto">
            <a:xfrm>
              <a:off x="1263" y="3179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5" name="Line 412"/>
            <p:cNvSpPr>
              <a:spLocks noChangeShapeType="1"/>
            </p:cNvSpPr>
            <p:nvPr/>
          </p:nvSpPr>
          <p:spPr bwMode="auto">
            <a:xfrm>
              <a:off x="1425" y="2741"/>
              <a:ext cx="0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6" name="Line 413"/>
            <p:cNvSpPr>
              <a:spLocks noChangeShapeType="1"/>
            </p:cNvSpPr>
            <p:nvPr/>
          </p:nvSpPr>
          <p:spPr bwMode="auto">
            <a:xfrm>
              <a:off x="686" y="2741"/>
              <a:ext cx="0" cy="12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7" name="Line 414"/>
            <p:cNvSpPr>
              <a:spLocks noChangeShapeType="1"/>
            </p:cNvSpPr>
            <p:nvPr/>
          </p:nvSpPr>
          <p:spPr bwMode="auto">
            <a:xfrm>
              <a:off x="2855" y="2372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8" name="Line 415"/>
            <p:cNvSpPr>
              <a:spLocks noChangeShapeType="1"/>
            </p:cNvSpPr>
            <p:nvPr/>
          </p:nvSpPr>
          <p:spPr bwMode="auto">
            <a:xfrm>
              <a:off x="2855" y="2741"/>
              <a:ext cx="65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39" name="Line 416"/>
            <p:cNvSpPr>
              <a:spLocks noChangeShapeType="1"/>
            </p:cNvSpPr>
            <p:nvPr/>
          </p:nvSpPr>
          <p:spPr bwMode="auto">
            <a:xfrm>
              <a:off x="285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Line 417"/>
            <p:cNvSpPr>
              <a:spLocks noChangeShapeType="1"/>
            </p:cNvSpPr>
            <p:nvPr/>
          </p:nvSpPr>
          <p:spPr bwMode="auto">
            <a:xfrm>
              <a:off x="285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Line 418"/>
            <p:cNvSpPr>
              <a:spLocks noChangeShapeType="1"/>
            </p:cNvSpPr>
            <p:nvPr/>
          </p:nvSpPr>
          <p:spPr bwMode="auto">
            <a:xfrm>
              <a:off x="3150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419"/>
            <p:cNvSpPr>
              <a:spLocks noChangeShapeType="1"/>
            </p:cNvSpPr>
            <p:nvPr/>
          </p:nvSpPr>
          <p:spPr bwMode="auto">
            <a:xfrm>
              <a:off x="3150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420"/>
            <p:cNvSpPr>
              <a:spLocks noChangeShapeType="1"/>
            </p:cNvSpPr>
            <p:nvPr/>
          </p:nvSpPr>
          <p:spPr bwMode="auto">
            <a:xfrm>
              <a:off x="3505" y="2372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Line 421"/>
            <p:cNvSpPr>
              <a:spLocks noChangeShapeType="1"/>
            </p:cNvSpPr>
            <p:nvPr/>
          </p:nvSpPr>
          <p:spPr bwMode="auto">
            <a:xfrm>
              <a:off x="3505" y="2741"/>
              <a:ext cx="2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422"/>
            <p:cNvSpPr>
              <a:spLocks noChangeShapeType="1"/>
            </p:cNvSpPr>
            <p:nvPr/>
          </p:nvSpPr>
          <p:spPr bwMode="auto">
            <a:xfrm>
              <a:off x="3505" y="2372"/>
              <a:ext cx="0" cy="36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423"/>
            <p:cNvSpPr>
              <a:spLocks noChangeShapeType="1"/>
            </p:cNvSpPr>
            <p:nvPr/>
          </p:nvSpPr>
          <p:spPr bwMode="auto">
            <a:xfrm>
              <a:off x="3505" y="2741"/>
              <a:ext cx="0" cy="1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424"/>
            <p:cNvSpPr>
              <a:spLocks noChangeShapeType="1"/>
            </p:cNvSpPr>
            <p:nvPr/>
          </p:nvSpPr>
          <p:spPr bwMode="auto">
            <a:xfrm>
              <a:off x="1393" y="3002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425"/>
            <p:cNvSpPr>
              <a:spLocks noChangeShapeType="1"/>
            </p:cNvSpPr>
            <p:nvPr/>
          </p:nvSpPr>
          <p:spPr bwMode="auto">
            <a:xfrm>
              <a:off x="2263" y="181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426"/>
            <p:cNvSpPr>
              <a:spLocks noChangeShapeType="1"/>
            </p:cNvSpPr>
            <p:nvPr/>
          </p:nvSpPr>
          <p:spPr bwMode="auto">
            <a:xfrm>
              <a:off x="2247" y="217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427"/>
            <p:cNvSpPr>
              <a:spLocks noChangeShapeType="1"/>
            </p:cNvSpPr>
            <p:nvPr/>
          </p:nvSpPr>
          <p:spPr bwMode="auto">
            <a:xfrm>
              <a:off x="2247" y="2562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428"/>
            <p:cNvSpPr>
              <a:spLocks noChangeShapeType="1"/>
            </p:cNvSpPr>
            <p:nvPr/>
          </p:nvSpPr>
          <p:spPr bwMode="auto">
            <a:xfrm>
              <a:off x="2247" y="2947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429"/>
            <p:cNvSpPr>
              <a:spLocks noChangeShapeType="1"/>
            </p:cNvSpPr>
            <p:nvPr/>
          </p:nvSpPr>
          <p:spPr bwMode="auto">
            <a:xfrm>
              <a:off x="2247" y="338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430"/>
            <p:cNvSpPr>
              <a:spLocks noChangeShapeType="1"/>
            </p:cNvSpPr>
            <p:nvPr/>
          </p:nvSpPr>
          <p:spPr bwMode="auto">
            <a:xfrm>
              <a:off x="2247" y="3770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Text Box 431"/>
            <p:cNvSpPr txBox="1">
              <a:spLocks noChangeArrowheads="1"/>
            </p:cNvSpPr>
            <p:nvPr/>
          </p:nvSpPr>
          <p:spPr bwMode="auto">
            <a:xfrm rot="-5400000">
              <a:off x="1647" y="1135"/>
              <a:ext cx="58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PEs</a:t>
              </a:r>
            </a:p>
          </p:txBody>
        </p:sp>
        <p:sp>
          <p:nvSpPr>
            <p:cNvPr id="9355" name="Text Box 432"/>
            <p:cNvSpPr txBox="1">
              <a:spLocks noChangeArrowheads="1"/>
            </p:cNvSpPr>
            <p:nvPr/>
          </p:nvSpPr>
          <p:spPr bwMode="auto">
            <a:xfrm rot="-5400000">
              <a:off x="1919" y="1111"/>
              <a:ext cx="62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mask$</a:t>
              </a:r>
            </a:p>
          </p:txBody>
        </p:sp>
        <p:sp>
          <p:nvSpPr>
            <p:cNvPr id="9356" name="Text Box 433"/>
            <p:cNvSpPr txBox="1">
              <a:spLocks noChangeArrowheads="1"/>
            </p:cNvSpPr>
            <p:nvPr/>
          </p:nvSpPr>
          <p:spPr bwMode="auto">
            <a:xfrm rot="-5400000">
              <a:off x="2388" y="108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node$</a:t>
              </a:r>
            </a:p>
          </p:txBody>
        </p:sp>
        <p:sp>
          <p:nvSpPr>
            <p:cNvPr id="9357" name="Text Box 434"/>
            <p:cNvSpPr txBox="1">
              <a:spLocks noChangeArrowheads="1"/>
            </p:cNvSpPr>
            <p:nvPr/>
          </p:nvSpPr>
          <p:spPr bwMode="auto">
            <a:xfrm rot="-5400000">
              <a:off x="2788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a$</a:t>
              </a:r>
            </a:p>
          </p:txBody>
        </p:sp>
        <p:sp>
          <p:nvSpPr>
            <p:cNvPr id="9358" name="Text Box 435"/>
            <p:cNvSpPr txBox="1">
              <a:spLocks noChangeArrowheads="1"/>
            </p:cNvSpPr>
            <p:nvPr/>
          </p:nvSpPr>
          <p:spPr bwMode="auto">
            <a:xfrm rot="-5400000">
              <a:off x="3079" y="1224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b$</a:t>
              </a:r>
            </a:p>
          </p:txBody>
        </p:sp>
        <p:sp>
          <p:nvSpPr>
            <p:cNvPr id="9359" name="Text Box 436"/>
            <p:cNvSpPr txBox="1">
              <a:spLocks noChangeArrowheads="1"/>
            </p:cNvSpPr>
            <p:nvPr/>
          </p:nvSpPr>
          <p:spPr bwMode="auto">
            <a:xfrm rot="-5400000">
              <a:off x="4841" y="1100"/>
              <a:ext cx="7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parent$</a:t>
              </a:r>
            </a:p>
          </p:txBody>
        </p:sp>
        <p:sp>
          <p:nvSpPr>
            <p:cNvPr id="9360" name="Text Box 437"/>
            <p:cNvSpPr txBox="1">
              <a:spLocks noChangeArrowheads="1"/>
            </p:cNvSpPr>
            <p:nvPr/>
          </p:nvSpPr>
          <p:spPr bwMode="auto">
            <a:xfrm>
              <a:off x="210" y="3276"/>
              <a:ext cx="6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root</a:t>
              </a:r>
            </a:p>
          </p:txBody>
        </p:sp>
        <p:sp>
          <p:nvSpPr>
            <p:cNvPr id="9361" name="Text Box 438"/>
            <p:cNvSpPr txBox="1">
              <a:spLocks noChangeArrowheads="1"/>
            </p:cNvSpPr>
            <p:nvPr/>
          </p:nvSpPr>
          <p:spPr bwMode="auto">
            <a:xfrm rot="-5400000">
              <a:off x="3369" y="1222"/>
              <a:ext cx="4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c$</a:t>
              </a:r>
            </a:p>
          </p:txBody>
        </p:sp>
        <p:sp>
          <p:nvSpPr>
            <p:cNvPr id="9362" name="Text Box 439"/>
            <p:cNvSpPr txBox="1">
              <a:spLocks noChangeArrowheads="1"/>
            </p:cNvSpPr>
            <p:nvPr/>
          </p:nvSpPr>
          <p:spPr bwMode="auto">
            <a:xfrm rot="-5400000">
              <a:off x="3680" y="1213"/>
              <a:ext cx="39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d$</a:t>
              </a:r>
            </a:p>
          </p:txBody>
        </p:sp>
        <p:sp>
          <p:nvSpPr>
            <p:cNvPr id="9363" name="Text Box 440"/>
            <p:cNvSpPr txBox="1">
              <a:spLocks noChangeArrowheads="1"/>
            </p:cNvSpPr>
            <p:nvPr/>
          </p:nvSpPr>
          <p:spPr bwMode="auto">
            <a:xfrm rot="-5400000">
              <a:off x="4000" y="1223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e$</a:t>
              </a:r>
            </a:p>
          </p:txBody>
        </p:sp>
        <p:sp>
          <p:nvSpPr>
            <p:cNvPr id="9364" name="Text Box 441"/>
            <p:cNvSpPr txBox="1">
              <a:spLocks noChangeArrowheads="1"/>
            </p:cNvSpPr>
            <p:nvPr/>
          </p:nvSpPr>
          <p:spPr bwMode="auto">
            <a:xfrm rot="-5400000">
              <a:off x="4256" y="1228"/>
              <a:ext cx="4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f$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E6C777-E1F8-4622-97A2-A3F22749F0E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Graph used for Data Structure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Figure 6 in [Potter, Baker, et. al.]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2590800" y="1981200"/>
            <a:ext cx="3352800" cy="3063875"/>
            <a:chOff x="960" y="1517"/>
            <a:chExt cx="2112" cy="1930"/>
          </a:xfrm>
        </p:grpSpPr>
        <p:sp>
          <p:nvSpPr>
            <p:cNvPr id="10248" name="Line 5"/>
            <p:cNvSpPr>
              <a:spLocks noChangeShapeType="1"/>
            </p:cNvSpPr>
            <p:nvPr/>
          </p:nvSpPr>
          <p:spPr bwMode="auto">
            <a:xfrm flipV="1">
              <a:off x="1152" y="1728"/>
              <a:ext cx="828" cy="70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6"/>
            <p:cNvSpPr>
              <a:spLocks noChangeShapeType="1"/>
            </p:cNvSpPr>
            <p:nvPr/>
          </p:nvSpPr>
          <p:spPr bwMode="auto">
            <a:xfrm rot="2937597" flipV="1">
              <a:off x="1856" y="1980"/>
              <a:ext cx="1129" cy="20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7"/>
            <p:cNvSpPr>
              <a:spLocks noChangeShapeType="1"/>
            </p:cNvSpPr>
            <p:nvPr/>
          </p:nvSpPr>
          <p:spPr bwMode="auto">
            <a:xfrm rot="2907193" flipV="1">
              <a:off x="1058" y="2689"/>
              <a:ext cx="110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1152" y="2432"/>
              <a:ext cx="1728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>
              <a:off x="1152" y="2448"/>
              <a:ext cx="0" cy="72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>
              <a:off x="2880" y="24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1872" y="153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0255" name="Text Box 13"/>
            <p:cNvSpPr txBox="1">
              <a:spLocks noChangeArrowheads="1"/>
            </p:cNvSpPr>
            <p:nvPr/>
          </p:nvSpPr>
          <p:spPr bwMode="auto">
            <a:xfrm>
              <a:off x="972" y="230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2928" y="230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1008" y="316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1968" y="3120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0259" name="Text Box 17"/>
            <p:cNvSpPr txBox="1">
              <a:spLocks noChangeArrowheads="1"/>
            </p:cNvSpPr>
            <p:nvPr/>
          </p:nvSpPr>
          <p:spPr bwMode="auto">
            <a:xfrm>
              <a:off x="2832" y="3216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2304" y="1824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288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2352" y="283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0263" name="Text Box 22"/>
            <p:cNvSpPr txBox="1">
              <a:spLocks noChangeArrowheads="1"/>
            </p:cNvSpPr>
            <p:nvPr/>
          </p:nvSpPr>
          <p:spPr bwMode="auto">
            <a:xfrm>
              <a:off x="1392" y="268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1440" y="3168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960" y="268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1440" y="1824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4324350" y="3433763"/>
            <a:ext cx="131445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7" name="Line 23"/>
          <p:cNvSpPr>
            <a:spLocks noChangeShapeType="1"/>
          </p:cNvSpPr>
          <p:nvPr/>
        </p:nvSpPr>
        <p:spPr bwMode="auto">
          <a:xfrm flipV="1">
            <a:off x="2895600" y="4525963"/>
            <a:ext cx="142875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Fals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True"/>
  <p:tag name="DELIMITERS" val="3.1"/>
  <p:tag name="TPFULLVERSION" val="4.3.2.1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Default Design">
  <a:themeElements>
    <a:clrScheme name="">
      <a:dk1>
        <a:srgbClr val="3E3E5C"/>
      </a:dk1>
      <a:lt1>
        <a:srgbClr val="FFFFFF"/>
      </a:lt1>
      <a:dk2>
        <a:srgbClr val="000066"/>
      </a:dk2>
      <a:lt2>
        <a:srgbClr val="FFFFFF"/>
      </a:lt2>
      <a:accent1>
        <a:srgbClr val="60597B"/>
      </a:accent1>
      <a:accent2>
        <a:srgbClr val="6666FF"/>
      </a:accent2>
      <a:accent3>
        <a:srgbClr val="AAAAB8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0099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E3E5C"/>
        </a:dk1>
        <a:lt1>
          <a:srgbClr val="FFFFFF"/>
        </a:lt1>
        <a:dk2>
          <a:srgbClr val="0000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A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E3E5C"/>
        </a:dk1>
        <a:lt1>
          <a:srgbClr val="FFFFFF"/>
        </a:lt1>
        <a:dk2>
          <a:srgbClr val="0000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A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3E3E5C"/>
        </a:dk1>
        <a:lt1>
          <a:srgbClr val="FFFFFF"/>
        </a:lt1>
        <a:dk2>
          <a:srgbClr val="0000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A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3E3E5C"/>
        </a:dk1>
        <a:lt1>
          <a:srgbClr val="FFFFFF"/>
        </a:lt1>
        <a:dk2>
          <a:srgbClr val="000066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AAAAB8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2569</Words>
  <Application>Microsoft Office PowerPoint</Application>
  <PresentationFormat>On-screen Show (4:3)</PresentationFormat>
  <Paragraphs>929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An Associative Program for the MST Problem using ClearSpeed </vt:lpstr>
      <vt:lpstr>Graph used for Data Structure</vt:lpstr>
      <vt:lpstr>Data Structure for MST Algorithm</vt:lpstr>
      <vt:lpstr>Graph used for Data Structure</vt:lpstr>
      <vt:lpstr>Data Structure for MST Algorithm</vt:lpstr>
      <vt:lpstr>Graph used for Data Structure</vt:lpstr>
      <vt:lpstr>Graph used for Data Structure</vt:lpstr>
      <vt:lpstr>Data Structure for MST Algorithm</vt:lpstr>
      <vt:lpstr>Graph used for Data Structure</vt:lpstr>
      <vt:lpstr>Graph used for Data Structure</vt:lpstr>
      <vt:lpstr>Data Structure for MST Algorithm</vt:lpstr>
      <vt:lpstr>Graph used for Data Structure</vt:lpstr>
      <vt:lpstr>Data Structure for MST Algorithm</vt:lpstr>
      <vt:lpstr>Graph used for Data Structure</vt:lpstr>
      <vt:lpstr>Graph used for Data Structure</vt:lpstr>
      <vt:lpstr>Data Structure for MST Algorithm</vt:lpstr>
      <vt:lpstr>Graph used for Data Structure</vt:lpstr>
      <vt:lpstr>Short Version of Algorithm: ASC-MST-PRIM(root)</vt:lpstr>
      <vt:lpstr>Algorithm: ASC-MST-PRIM</vt:lpstr>
      <vt:lpstr>Algorithm: ASC-MST-PRIM (cont. 2/3)</vt:lpstr>
      <vt:lpstr>Algorithm: ASC-MST-PRIM (cont. 3/3)</vt:lpstr>
      <vt:lpstr>MST in Cn By Hassan AL-Maksousy</vt:lpstr>
      <vt:lpstr>MST in Cn By Hassan AL-Maksousy</vt:lpstr>
      <vt:lpstr>MST in Cn By Hassan AL-Maksousy</vt:lpstr>
      <vt:lpstr>MST in Cn By Hassan AL-Maksousy</vt:lpstr>
      <vt:lpstr>MST in Cn By Hassan AL-Maksousy</vt:lpstr>
      <vt:lpstr>MST in Cn By Hassan AL-Maksousy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367: Parallel Computing</dc:title>
  <dc:creator>Oberta A. Slotterbeck</dc:creator>
  <cp:lastModifiedBy>jbaker</cp:lastModifiedBy>
  <cp:revision>166</cp:revision>
  <cp:lastPrinted>2010-09-29T17:19:33Z</cp:lastPrinted>
  <dcterms:created xsi:type="dcterms:W3CDTF">2005-08-26T01:18:57Z</dcterms:created>
  <dcterms:modified xsi:type="dcterms:W3CDTF">2012-03-02T21:17:19Z</dcterms:modified>
</cp:coreProperties>
</file>