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78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tags/tag85.xml" ContentType="application/vnd.openxmlformats-officedocument.presentationml.tags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34.xml" ContentType="application/vnd.openxmlformats-officedocument.presentationml.tags+xml"/>
  <Override PartName="/ppt/tags/tag52.xml" ContentType="application/vnd.openxmlformats-officedocument.presentationml.tags+xml"/>
  <Override PartName="/ppt/tags/tag81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tags/tag70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tags/tag68.xml" ContentType="application/vnd.openxmlformats-officedocument.presentationml.tags+xml"/>
  <Override PartName="/ppt/tags/tag86.xml" ContentType="application/vnd.openxmlformats-officedocument.presentationml.tags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tags/tag57.xml" ContentType="application/vnd.openxmlformats-officedocument.presentationml.tags+xml"/>
  <Override PartName="/ppt/tags/tag75.xml" ContentType="application/vnd.openxmlformats-officedocument.presentationml.tags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notesSlides/notesSlide13.xml" ContentType="application/vnd.openxmlformats-officedocument.presentationml.notesSlide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tags/tag64.xml" ContentType="application/vnd.openxmlformats-officedocument.presentationml.tags+xml"/>
  <Override PartName="/ppt/tags/tag73.xml" ContentType="application/vnd.openxmlformats-officedocument.presentationml.tags+xml"/>
  <Override PartName="/ppt/tags/tag82.xml" ContentType="application/vnd.openxmlformats-officedocument.presentationml.tags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notesSlides/notesSlide11.xml" ContentType="application/vnd.openxmlformats-officedocument.presentationml.notesSlide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tags/tag62.xml" ContentType="application/vnd.openxmlformats-officedocument.presentationml.tags+xml"/>
  <Override PartName="/ppt/tags/tag71.xml" ContentType="application/vnd.openxmlformats-officedocument.presentationml.tags+xml"/>
  <Override PartName="/ppt/tags/tag80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tags/tag60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tags/tag87.xml" ContentType="application/vnd.openxmlformats-officedocument.presentationml.tags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76.xml" ContentType="application/vnd.openxmlformats-officedocument.presentationml.tags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83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tags/tag3.xml" ContentType="application/vnd.openxmlformats-officedocument.presentationml.tags+xml"/>
  <Override PartName="/ppt/tags/tag59.xml" ContentType="application/vnd.openxmlformats-officedocument.presentationml.tags+xml"/>
  <Override PartName="/ppt/tags/tag77.xml" ContentType="application/vnd.openxmlformats-officedocument.presentationml.tags+xml"/>
  <Override PartName="/ppt/tags/tag88.xml" ContentType="application/vnd.openxmlformats-officedocument.presentationml.tags+xml"/>
  <Default Extension="jpeg" ContentType="image/jpeg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66.xml" ContentType="application/vnd.openxmlformats-officedocument.presentationml.tags+xml"/>
  <Override PartName="/ppt/tags/tag84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9"/>
  </p:notesMasterIdLst>
  <p:handoutMasterIdLst>
    <p:handoutMasterId r:id="rId30"/>
  </p:handoutMasterIdLst>
  <p:sldIdLst>
    <p:sldId id="348" r:id="rId2"/>
    <p:sldId id="323" r:id="rId3"/>
    <p:sldId id="324" r:id="rId4"/>
    <p:sldId id="325" r:id="rId5"/>
    <p:sldId id="326" r:id="rId6"/>
    <p:sldId id="327" r:id="rId7"/>
    <p:sldId id="328" r:id="rId8"/>
    <p:sldId id="349" r:id="rId9"/>
    <p:sldId id="329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337" r:id="rId18"/>
    <p:sldId id="338" r:id="rId19"/>
    <p:sldId id="350" r:id="rId20"/>
    <p:sldId id="339" r:id="rId21"/>
    <p:sldId id="347" r:id="rId22"/>
    <p:sldId id="341" r:id="rId23"/>
    <p:sldId id="342" r:id="rId24"/>
    <p:sldId id="345" r:id="rId25"/>
    <p:sldId id="344" r:id="rId26"/>
    <p:sldId id="346" r:id="rId27"/>
    <p:sldId id="343" r:id="rId28"/>
  </p:sldIdLst>
  <p:sldSz cx="9144000" cy="6858000" type="screen4x3"/>
  <p:notesSz cx="69342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119F33"/>
    <a:srgbClr val="FFFF99"/>
    <a:srgbClr val="D6009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96" autoAdjust="0"/>
    <p:restoredTop sz="94696" autoAdjust="0"/>
  </p:normalViewPr>
  <p:slideViewPr>
    <p:cSldViewPr>
      <p:cViewPr varScale="1">
        <p:scale>
          <a:sx n="96" d="100"/>
          <a:sy n="96" d="100"/>
        </p:scale>
        <p:origin x="-15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0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574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r">
              <a:defRPr sz="1100"/>
            </a:lvl1pPr>
          </a:lstStyle>
          <a:p>
            <a:fld id="{52039197-9A5D-4426-8BE1-7E0DB9D27619}" type="datetimeFigureOut">
              <a:rPr lang="en-US" smtClean="0"/>
              <a:pPr/>
              <a:t>1/26/2012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574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r">
              <a:defRPr sz="1100"/>
            </a:lvl1pPr>
          </a:lstStyle>
          <a:p>
            <a:fld id="{C77A13E8-25B5-4ABF-A87C-CEC207C206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41282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775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420" y="4379595"/>
            <a:ext cx="5547360" cy="414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775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fld id="{C142CCA2-2949-4325-A78A-A7C3B63D73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646410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C47610-A579-4DD1-AA62-8EA40B23FA17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3/11/2011</a:t>
            </a:r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Sophomoric Parallelism and Concurrency, Lecture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E115C0-909B-4E1C-9E6E-04B3E9103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Sophomoric Parallelism and Concurrency, Lecture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82AAE3-B489-4A15-89C7-18993943A3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09600" y="6400800"/>
            <a:ext cx="4114800" cy="457200"/>
          </a:xfrm>
        </p:spPr>
        <p:txBody>
          <a:bodyPr/>
          <a:lstStyle/>
          <a:p>
            <a:r>
              <a:rPr lang="en-US" dirty="0" smtClean="0"/>
              <a:t>Sophomoric Parallelism and Concurrency, Lecture 2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Sophomoric Parallelism and Concurrency, Lecture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883048-0376-4A94-A445-C2F5CD3FC3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Sophomoric Parallelism and Concurrency, Lecture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EA12F5-03B5-4BEE-BF40-7EC1D15EBE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Sophomoric Parallelism and Concurrency, Lecture 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7FCB40-9664-45B5-BAA8-170CAD3533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Sophomoric Parallelism and Concurrency, Lecture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4D69B1-7287-44D7-BAC9-82A718B312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Sophomoric Parallelism and Concurrency, Lecture 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CE0B5-4587-46C9-88FF-288BD15E32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Sophomoric Parallelism and Concurrency, Lecture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D7DB5F-D2ED-41DB-B30F-B019AB82D7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Sophomoric Parallelism and Concurrency, Lecture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2279E5-AC96-4A1A-8381-1C3686D400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4008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r>
              <a:rPr lang="en-US" smtClean="0"/>
              <a:t>Sophomoric Parallelism and Concurrency, Lecture 2</a:t>
            </a:r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3B048AC8-D41E-4C7B-8EE3-A52489AA1F0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/>
  <p:hf hdr="0" dt="0"/>
  <p:txStyles>
    <p:titleStyle>
      <a:lvl1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tags" Target="../tags/tag15.xml"/><Relationship Id="rId18" Type="http://schemas.openxmlformats.org/officeDocument/2006/relationships/tags" Target="../tags/tag20.xml"/><Relationship Id="rId26" Type="http://schemas.openxmlformats.org/officeDocument/2006/relationships/slideLayout" Target="../slideLayouts/slideLayout2.xml"/><Relationship Id="rId3" Type="http://schemas.openxmlformats.org/officeDocument/2006/relationships/tags" Target="../tags/tag5.xml"/><Relationship Id="rId21" Type="http://schemas.openxmlformats.org/officeDocument/2006/relationships/tags" Target="../tags/tag23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tags" Target="../tags/tag19.xml"/><Relationship Id="rId25" Type="http://schemas.openxmlformats.org/officeDocument/2006/relationships/tags" Target="../tags/tag27.xml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20" Type="http://schemas.openxmlformats.org/officeDocument/2006/relationships/tags" Target="../tags/tag22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24" Type="http://schemas.openxmlformats.org/officeDocument/2006/relationships/tags" Target="../tags/tag26.xml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23" Type="http://schemas.openxmlformats.org/officeDocument/2006/relationships/tags" Target="../tags/tag25.xml"/><Relationship Id="rId10" Type="http://schemas.openxmlformats.org/officeDocument/2006/relationships/tags" Target="../tags/tag12.xml"/><Relationship Id="rId19" Type="http://schemas.openxmlformats.org/officeDocument/2006/relationships/tags" Target="../tags/tag21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Relationship Id="rId22" Type="http://schemas.openxmlformats.org/officeDocument/2006/relationships/tags" Target="../tags/tag24.xml"/><Relationship Id="rId27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13" Type="http://schemas.openxmlformats.org/officeDocument/2006/relationships/notesSlide" Target="../notesSlides/notesSlide13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tags" Target="../tags/tag38.xml"/><Relationship Id="rId5" Type="http://schemas.openxmlformats.org/officeDocument/2006/relationships/tags" Target="../tags/tag32.xml"/><Relationship Id="rId10" Type="http://schemas.openxmlformats.org/officeDocument/2006/relationships/tags" Target="../tags/tag37.xml"/><Relationship Id="rId4" Type="http://schemas.openxmlformats.org/officeDocument/2006/relationships/tags" Target="../tags/tag31.xml"/><Relationship Id="rId9" Type="http://schemas.openxmlformats.org/officeDocument/2006/relationships/tags" Target="../tags/tag36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tags" Target="../tags/tag51.xml"/><Relationship Id="rId18" Type="http://schemas.openxmlformats.org/officeDocument/2006/relationships/tags" Target="../tags/tag56.xml"/><Relationship Id="rId26" Type="http://schemas.openxmlformats.org/officeDocument/2006/relationships/tags" Target="../tags/tag64.xml"/><Relationship Id="rId39" Type="http://schemas.openxmlformats.org/officeDocument/2006/relationships/tags" Target="../tags/tag77.xml"/><Relationship Id="rId3" Type="http://schemas.openxmlformats.org/officeDocument/2006/relationships/tags" Target="../tags/tag41.xml"/><Relationship Id="rId21" Type="http://schemas.openxmlformats.org/officeDocument/2006/relationships/tags" Target="../tags/tag59.xml"/><Relationship Id="rId34" Type="http://schemas.openxmlformats.org/officeDocument/2006/relationships/tags" Target="../tags/tag72.xml"/><Relationship Id="rId42" Type="http://schemas.openxmlformats.org/officeDocument/2006/relationships/tags" Target="../tags/tag80.xml"/><Relationship Id="rId47" Type="http://schemas.openxmlformats.org/officeDocument/2006/relationships/tags" Target="../tags/tag85.xml"/><Relationship Id="rId50" Type="http://schemas.openxmlformats.org/officeDocument/2006/relationships/tags" Target="../tags/tag88.xml"/><Relationship Id="rId7" Type="http://schemas.openxmlformats.org/officeDocument/2006/relationships/tags" Target="../tags/tag45.xml"/><Relationship Id="rId12" Type="http://schemas.openxmlformats.org/officeDocument/2006/relationships/tags" Target="../tags/tag50.xml"/><Relationship Id="rId17" Type="http://schemas.openxmlformats.org/officeDocument/2006/relationships/tags" Target="../tags/tag55.xml"/><Relationship Id="rId25" Type="http://schemas.openxmlformats.org/officeDocument/2006/relationships/tags" Target="../tags/tag63.xml"/><Relationship Id="rId33" Type="http://schemas.openxmlformats.org/officeDocument/2006/relationships/tags" Target="../tags/tag71.xml"/><Relationship Id="rId38" Type="http://schemas.openxmlformats.org/officeDocument/2006/relationships/tags" Target="../tags/tag76.xml"/><Relationship Id="rId46" Type="http://schemas.openxmlformats.org/officeDocument/2006/relationships/tags" Target="../tags/tag84.xml"/><Relationship Id="rId2" Type="http://schemas.openxmlformats.org/officeDocument/2006/relationships/tags" Target="../tags/tag40.xml"/><Relationship Id="rId16" Type="http://schemas.openxmlformats.org/officeDocument/2006/relationships/tags" Target="../tags/tag54.xml"/><Relationship Id="rId20" Type="http://schemas.openxmlformats.org/officeDocument/2006/relationships/tags" Target="../tags/tag58.xml"/><Relationship Id="rId29" Type="http://schemas.openxmlformats.org/officeDocument/2006/relationships/tags" Target="../tags/tag67.xml"/><Relationship Id="rId41" Type="http://schemas.openxmlformats.org/officeDocument/2006/relationships/tags" Target="../tags/tag79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1" Type="http://schemas.openxmlformats.org/officeDocument/2006/relationships/tags" Target="../tags/tag49.xml"/><Relationship Id="rId24" Type="http://schemas.openxmlformats.org/officeDocument/2006/relationships/tags" Target="../tags/tag62.xml"/><Relationship Id="rId32" Type="http://schemas.openxmlformats.org/officeDocument/2006/relationships/tags" Target="../tags/tag70.xml"/><Relationship Id="rId37" Type="http://schemas.openxmlformats.org/officeDocument/2006/relationships/tags" Target="../tags/tag75.xml"/><Relationship Id="rId40" Type="http://schemas.openxmlformats.org/officeDocument/2006/relationships/tags" Target="../tags/tag78.xml"/><Relationship Id="rId45" Type="http://schemas.openxmlformats.org/officeDocument/2006/relationships/tags" Target="../tags/tag83.xml"/><Relationship Id="rId5" Type="http://schemas.openxmlformats.org/officeDocument/2006/relationships/tags" Target="../tags/tag43.xml"/><Relationship Id="rId15" Type="http://schemas.openxmlformats.org/officeDocument/2006/relationships/tags" Target="../tags/tag53.xml"/><Relationship Id="rId23" Type="http://schemas.openxmlformats.org/officeDocument/2006/relationships/tags" Target="../tags/tag61.xml"/><Relationship Id="rId28" Type="http://schemas.openxmlformats.org/officeDocument/2006/relationships/tags" Target="../tags/tag66.xml"/><Relationship Id="rId36" Type="http://schemas.openxmlformats.org/officeDocument/2006/relationships/tags" Target="../tags/tag74.xml"/><Relationship Id="rId49" Type="http://schemas.openxmlformats.org/officeDocument/2006/relationships/tags" Target="../tags/tag87.xml"/><Relationship Id="rId10" Type="http://schemas.openxmlformats.org/officeDocument/2006/relationships/tags" Target="../tags/tag48.xml"/><Relationship Id="rId19" Type="http://schemas.openxmlformats.org/officeDocument/2006/relationships/tags" Target="../tags/tag57.xml"/><Relationship Id="rId31" Type="http://schemas.openxmlformats.org/officeDocument/2006/relationships/tags" Target="../tags/tag69.xml"/><Relationship Id="rId44" Type="http://schemas.openxmlformats.org/officeDocument/2006/relationships/tags" Target="../tags/tag82.xml"/><Relationship Id="rId52" Type="http://schemas.openxmlformats.org/officeDocument/2006/relationships/notesSlide" Target="../notesSlides/notesSlide14.xml"/><Relationship Id="rId4" Type="http://schemas.openxmlformats.org/officeDocument/2006/relationships/tags" Target="../tags/tag42.xml"/><Relationship Id="rId9" Type="http://schemas.openxmlformats.org/officeDocument/2006/relationships/tags" Target="../tags/tag47.xml"/><Relationship Id="rId14" Type="http://schemas.openxmlformats.org/officeDocument/2006/relationships/tags" Target="../tags/tag52.xml"/><Relationship Id="rId22" Type="http://schemas.openxmlformats.org/officeDocument/2006/relationships/tags" Target="../tags/tag60.xml"/><Relationship Id="rId27" Type="http://schemas.openxmlformats.org/officeDocument/2006/relationships/tags" Target="../tags/tag65.xml"/><Relationship Id="rId30" Type="http://schemas.openxmlformats.org/officeDocument/2006/relationships/tags" Target="../tags/tag68.xml"/><Relationship Id="rId35" Type="http://schemas.openxmlformats.org/officeDocument/2006/relationships/tags" Target="../tags/tag73.xml"/><Relationship Id="rId43" Type="http://schemas.openxmlformats.org/officeDocument/2006/relationships/tags" Target="../tags/tag81.xml"/><Relationship Id="rId48" Type="http://schemas.openxmlformats.org/officeDocument/2006/relationships/tags" Target="../tags/tag86.xml"/><Relationship Id="rId8" Type="http://schemas.openxmlformats.org/officeDocument/2006/relationships/tags" Target="../tags/tag46.xml"/><Relationship Id="rId5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057400"/>
            <a:ext cx="8610600" cy="2057400"/>
          </a:xfrm>
        </p:spPr>
        <p:txBody>
          <a:bodyPr/>
          <a:lstStyle/>
          <a:p>
            <a:pPr algn="ctr"/>
            <a:r>
              <a:rPr lang="en-US" sz="2800" i="0" dirty="0" smtClean="0"/>
              <a:t>A Sophomoric Introduction to Shared-Memory Parallelism and Concurrency</a:t>
            </a:r>
            <a:r>
              <a:rPr lang="en-US" sz="3200" i="0" dirty="0" smtClean="0"/>
              <a:t/>
            </a:r>
            <a:br>
              <a:rPr lang="en-US" sz="3200" i="0" dirty="0" smtClean="0"/>
            </a:br>
            <a:r>
              <a:rPr lang="en-US" sz="1400" i="0" dirty="0" smtClean="0"/>
              <a:t/>
            </a:r>
            <a:br>
              <a:rPr lang="en-US" sz="1400" i="0" dirty="0" smtClean="0"/>
            </a:br>
            <a:r>
              <a:rPr lang="en-US" sz="2800" i="0" dirty="0" smtClean="0"/>
              <a:t>Lecture 2</a:t>
            </a:r>
            <a:br>
              <a:rPr lang="en-US" sz="2800" i="0" dirty="0" smtClean="0"/>
            </a:br>
            <a:r>
              <a:rPr lang="en-US" sz="2800" i="0" dirty="0" smtClean="0"/>
              <a:t>Analysis of Fork-Join Parallel Programs</a:t>
            </a:r>
            <a:endParaRPr lang="en-US" sz="2800" i="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4572000"/>
            <a:ext cx="8534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Original Work by: Dan Grossman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Converted to C++/OMP by: Bob Chesebrough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Last Updated: Jan 2012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more information, see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http://www.cs.washington.edu/homes/djg/teachingMaterials/</a:t>
            </a:r>
          </a:p>
          <a:p>
            <a:pPr lvl="0">
              <a:spcBef>
                <a:spcPct val="20000"/>
              </a:spcBef>
            </a:pPr>
            <a:r>
              <a:rPr lang="en-US" sz="1200" b="0" kern="0" dirty="0" smtClean="0">
                <a:latin typeface="+mn-lt"/>
              </a:rPr>
              <a:t>http://software.intel.com/en-us/courseware</a:t>
            </a:r>
          </a:p>
          <a:p>
            <a:pPr lvl="0">
              <a:spcBef>
                <a:spcPct val="20000"/>
              </a:spcBef>
            </a:pPr>
            <a:r>
              <a:rPr lang="en-US" sz="1200" b="0" kern="0" dirty="0" smtClean="0">
                <a:latin typeface="+mn-lt"/>
              </a:rPr>
              <a:t>www.cs.kent.edu/~jbaker/SIGCSE-Workshop23-Intel-KSU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4495800"/>
          </a:xfrm>
        </p:spPr>
        <p:txBody>
          <a:bodyPr/>
          <a:lstStyle/>
          <a:p>
            <a:r>
              <a:rPr lang="en-US" dirty="0" smtClean="0"/>
              <a:t>Maps and reductions work just fine on balanced trees</a:t>
            </a:r>
          </a:p>
          <a:p>
            <a:pPr lvl="1"/>
            <a:r>
              <a:rPr lang="en-US" dirty="0" smtClean="0"/>
              <a:t>Divide-and-conquer each child rather than array </a:t>
            </a:r>
            <a:r>
              <a:rPr lang="en-US" dirty="0" err="1" smtClean="0"/>
              <a:t>subranges</a:t>
            </a:r>
            <a:endParaRPr lang="en-US" dirty="0" smtClean="0"/>
          </a:p>
          <a:p>
            <a:pPr lvl="1"/>
            <a:r>
              <a:rPr lang="en-US" dirty="0" smtClean="0"/>
              <a:t>Correct for unbalanced trees, but won’t get much speed-up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Example: minimum element in an unsorted but balanced binary tree in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en-US" dirty="0" smtClean="0"/>
              <a:t>) time given enough processors</a:t>
            </a:r>
          </a:p>
          <a:p>
            <a:endParaRPr lang="en-US" dirty="0" smtClean="0"/>
          </a:p>
          <a:p>
            <a:r>
              <a:rPr lang="en-US" dirty="0" smtClean="0"/>
              <a:t>How to do the sequential cut-off?</a:t>
            </a:r>
          </a:p>
          <a:p>
            <a:pPr lvl="1"/>
            <a:r>
              <a:rPr lang="en-US" dirty="0" smtClean="0"/>
              <a:t>Store number-of-descendants at each node (easy to maintain)</a:t>
            </a:r>
          </a:p>
          <a:p>
            <a:pPr lvl="1"/>
            <a:r>
              <a:rPr lang="en-US" dirty="0" smtClean="0"/>
              <a:t>Or could approximate it with, e.g., AVL-tree height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and Concurrency, Lecture 2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1295400"/>
          </a:xfrm>
        </p:spPr>
        <p:txBody>
          <a:bodyPr/>
          <a:lstStyle/>
          <a:p>
            <a:r>
              <a:rPr lang="en-US" dirty="0" smtClean="0"/>
              <a:t>Can you parallelize maps or reduces over linked lists?</a:t>
            </a:r>
          </a:p>
          <a:p>
            <a:pPr lvl="1"/>
            <a:r>
              <a:rPr lang="en-US" dirty="0" smtClean="0"/>
              <a:t>Example: Increment all elements of a linked list</a:t>
            </a:r>
          </a:p>
          <a:p>
            <a:pPr lvl="1"/>
            <a:r>
              <a:rPr lang="en-US" dirty="0" smtClean="0"/>
              <a:t>Example: Sum all elements of a linked list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and Concurrency, Lecture 2</a:t>
            </a:r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1905000" y="2895600"/>
            <a:ext cx="5334000" cy="1143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9" name="Group 29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2057400" y="3124200"/>
            <a:ext cx="4800600" cy="977900"/>
            <a:chOff x="1200" y="1190"/>
            <a:chExt cx="3024" cy="616"/>
          </a:xfrm>
        </p:grpSpPr>
        <p:sp>
          <p:nvSpPr>
            <p:cNvPr id="10" name="Rectangle 3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344" y="1190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80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1" name="Rectangle 4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536" y="1190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5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440" y="1190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6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968" y="1190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80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4" name="Rectangle 7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160" y="1190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8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064" y="1190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6" name="AutoShape 9"/>
            <p:cNvCxnSpPr>
              <a:cxnSpLocks noChangeShapeType="1"/>
              <a:stCxn id="12" idx="3"/>
              <a:endCxn id="13" idx="1"/>
            </p:cNvCxnSpPr>
            <p:nvPr>
              <p:custDataLst>
                <p:tags r:id="rId8"/>
              </p:custDataLst>
            </p:nvPr>
          </p:nvCxnSpPr>
          <p:spPr bwMode="auto">
            <a:xfrm>
              <a:off x="1632" y="1286"/>
              <a:ext cx="33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7" name="Rectangle 10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592" y="1190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80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8" name="Rectangle 11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784" y="1190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2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688" y="1190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" name="AutoShape 13"/>
            <p:cNvCxnSpPr>
              <a:cxnSpLocks noChangeShapeType="1"/>
              <a:stCxn id="15" idx="3"/>
              <a:endCxn id="17" idx="1"/>
            </p:cNvCxnSpPr>
            <p:nvPr>
              <p:custDataLst>
                <p:tags r:id="rId12"/>
              </p:custDataLst>
            </p:nvPr>
          </p:nvCxnSpPr>
          <p:spPr bwMode="auto">
            <a:xfrm>
              <a:off x="2256" y="1286"/>
              <a:ext cx="33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1" name="Rectangle 14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3216" y="1190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80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22" name="Rectangle 15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3408" y="1190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16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3312" y="1190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4" name="AutoShape 17"/>
            <p:cNvCxnSpPr>
              <a:cxnSpLocks noChangeShapeType="1"/>
              <a:stCxn id="19" idx="3"/>
              <a:endCxn id="21" idx="1"/>
            </p:cNvCxnSpPr>
            <p:nvPr>
              <p:custDataLst>
                <p:tags r:id="rId16"/>
              </p:custDataLst>
            </p:nvPr>
          </p:nvCxnSpPr>
          <p:spPr bwMode="auto">
            <a:xfrm>
              <a:off x="2880" y="1286"/>
              <a:ext cx="33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5" name="Rectangle 18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3840" y="1190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80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26" name="Rectangle 19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4032" y="1190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20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3936" y="1190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8" name="AutoShape 21"/>
            <p:cNvCxnSpPr>
              <a:cxnSpLocks noChangeShapeType="1"/>
              <a:stCxn id="23" idx="3"/>
              <a:endCxn id="25" idx="1"/>
            </p:cNvCxnSpPr>
            <p:nvPr>
              <p:custDataLst>
                <p:tags r:id="rId20"/>
              </p:custDataLst>
            </p:nvPr>
          </p:nvCxnSpPr>
          <p:spPr bwMode="auto">
            <a:xfrm>
              <a:off x="3504" y="1286"/>
              <a:ext cx="33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9" name="Line 22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4032" y="1190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Text Box 23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200" y="1554"/>
              <a:ext cx="43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0" dirty="0">
                  <a:solidFill>
                    <a:schemeClr val="tx1"/>
                  </a:solidFill>
                  <a:latin typeface="+mn-lt"/>
                </a:rPr>
                <a:t>front</a:t>
              </a:r>
            </a:p>
          </p:txBody>
        </p:sp>
        <p:sp>
          <p:nvSpPr>
            <p:cNvPr id="31" name="Text Box 24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3696" y="1554"/>
              <a:ext cx="45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0" dirty="0">
                  <a:solidFill>
                    <a:schemeClr val="tx1"/>
                  </a:solidFill>
                  <a:latin typeface="+mn-lt"/>
                </a:rPr>
                <a:t>back</a:t>
              </a:r>
            </a:p>
          </p:txBody>
        </p:sp>
        <p:cxnSp>
          <p:nvCxnSpPr>
            <p:cNvPr id="32" name="AutoShape 25"/>
            <p:cNvCxnSpPr>
              <a:cxnSpLocks noChangeShapeType="1"/>
              <a:stCxn id="30" idx="0"/>
              <a:endCxn id="10" idx="2"/>
            </p:cNvCxnSpPr>
            <p:nvPr>
              <p:custDataLst>
                <p:tags r:id="rId24"/>
              </p:custDataLst>
            </p:nvPr>
          </p:nvCxnSpPr>
          <p:spPr bwMode="auto">
            <a:xfrm rot="5400000" flipH="1" flipV="1">
              <a:off x="1344" y="1458"/>
              <a:ext cx="172" cy="2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3" name="AutoShape 26"/>
            <p:cNvCxnSpPr>
              <a:cxnSpLocks noChangeShapeType="1"/>
              <a:stCxn id="31" idx="0"/>
              <a:endCxn id="25" idx="2"/>
            </p:cNvCxnSpPr>
            <p:nvPr>
              <p:custDataLst>
                <p:tags r:id="rId25"/>
              </p:custDataLst>
            </p:nvPr>
          </p:nvCxnSpPr>
          <p:spPr bwMode="auto">
            <a:xfrm rot="5400000" flipH="1" flipV="1">
              <a:off x="3844" y="1462"/>
              <a:ext cx="172" cy="1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34" name="Content Placeholder 2"/>
          <p:cNvSpPr txBox="1">
            <a:spLocks/>
          </p:cNvSpPr>
          <p:nvPr/>
        </p:nvSpPr>
        <p:spPr bwMode="auto">
          <a:xfrm>
            <a:off x="762000" y="4267200"/>
            <a:ext cx="7848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Once again, data structures matter!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en-US" sz="2000" b="0" kern="0" dirty="0" smtClean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parallelism,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balanced trees generally better than lists so that we can get to all the data exponentially faster </a:t>
            </a:r>
            <a:r>
              <a:rPr kumimoji="0" lang="en-US" sz="2000" b="0" i="1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0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log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1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vs. </a:t>
            </a:r>
            <a:r>
              <a:rPr lang="en-US" sz="2000" b="0" i="1" kern="0" dirty="0" smtClean="0">
                <a:latin typeface="+mn-lt"/>
              </a:rPr>
              <a:t>O</a:t>
            </a:r>
            <a:r>
              <a:rPr lang="en-US" sz="2000" b="0" kern="0" dirty="0" smtClean="0">
                <a:latin typeface="+mn-lt"/>
              </a:rPr>
              <a:t>(</a:t>
            </a:r>
            <a:r>
              <a:rPr lang="en-US" sz="2000" b="0" i="1" kern="0" dirty="0" smtClean="0">
                <a:latin typeface="+mn-lt"/>
              </a:rPr>
              <a:t>n</a:t>
            </a:r>
            <a:r>
              <a:rPr lang="en-US" sz="2000" b="0" kern="0" dirty="0" smtClean="0">
                <a:latin typeface="+mn-lt"/>
              </a:rPr>
              <a:t>)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–"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Trees have the same flexibility as lists compared to arrays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4495800"/>
          </a:xfrm>
        </p:spPr>
        <p:txBody>
          <a:bodyPr/>
          <a:lstStyle/>
          <a:p>
            <a:r>
              <a:rPr lang="en-US" dirty="0" smtClean="0"/>
              <a:t>Like all algorithms, parallel algorithms should be:</a:t>
            </a:r>
          </a:p>
          <a:p>
            <a:pPr lvl="1"/>
            <a:r>
              <a:rPr lang="en-US" dirty="0" smtClean="0"/>
              <a:t>Correct </a:t>
            </a:r>
          </a:p>
          <a:p>
            <a:pPr lvl="1"/>
            <a:r>
              <a:rPr lang="en-US" dirty="0" smtClean="0"/>
              <a:t>Efficient</a:t>
            </a:r>
          </a:p>
          <a:p>
            <a:pPr lvl="1"/>
            <a:endParaRPr lang="en-US" sz="1000" dirty="0" smtClean="0"/>
          </a:p>
          <a:p>
            <a:r>
              <a:rPr lang="en-US" dirty="0" smtClean="0"/>
              <a:t>For our algorithms so far, correctness is “obvious” so we’ll focus on efficiency</a:t>
            </a:r>
          </a:p>
          <a:p>
            <a:pPr lvl="1"/>
            <a:r>
              <a:rPr lang="en-US" dirty="0" smtClean="0"/>
              <a:t>Want asymptotic bounds</a:t>
            </a:r>
          </a:p>
          <a:p>
            <a:pPr lvl="1"/>
            <a:r>
              <a:rPr lang="en-US" dirty="0" smtClean="0"/>
              <a:t>Want to analyze the algorithm without regard to a specific number of processors</a:t>
            </a:r>
          </a:p>
          <a:p>
            <a:pPr lvl="1"/>
            <a:r>
              <a:rPr lang="en-US" dirty="0" smtClean="0"/>
              <a:t>The key “magic” of the </a:t>
            </a:r>
            <a:r>
              <a:rPr lang="en-US" dirty="0" err="1" smtClean="0"/>
              <a:t>ForkJoin</a:t>
            </a:r>
            <a:r>
              <a:rPr lang="en-US" dirty="0" smtClean="0"/>
              <a:t> Framework is getting expected run-time performance asymptotically optimal for the available number of processors</a:t>
            </a:r>
          </a:p>
          <a:p>
            <a:pPr lvl="2"/>
            <a:r>
              <a:rPr lang="en-US" dirty="0" smtClean="0"/>
              <a:t>So we can analyze algorithms assuming this guarantee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and Concurrency, Lecture 2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and Span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Let </a:t>
            </a:r>
            <a:r>
              <a:rPr lang="en-US" b="1" dirty="0" smtClean="0"/>
              <a:t>T</a:t>
            </a:r>
            <a:r>
              <a:rPr lang="en-US" b="1" baseline="-25000" dirty="0" smtClean="0"/>
              <a:t>P</a:t>
            </a:r>
            <a:r>
              <a:rPr lang="en-US" dirty="0" smtClean="0"/>
              <a:t> be the running time if there are </a:t>
            </a:r>
            <a:r>
              <a:rPr lang="en-US" b="1" dirty="0" smtClean="0"/>
              <a:t>P</a:t>
            </a:r>
            <a:r>
              <a:rPr lang="en-US" dirty="0" smtClean="0"/>
              <a:t> processors available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Two key measures of run-time: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>
                <a:solidFill>
                  <a:schemeClr val="accent2"/>
                </a:solidFill>
              </a:rPr>
              <a:t>Work</a:t>
            </a:r>
            <a:r>
              <a:rPr lang="en-US" dirty="0" smtClean="0"/>
              <a:t>: How long it would take 1 processor = </a:t>
            </a:r>
            <a:r>
              <a:rPr lang="en-US" b="1" dirty="0" smtClean="0">
                <a:solidFill>
                  <a:schemeClr val="accent2"/>
                </a:solidFill>
              </a:rPr>
              <a:t>T</a:t>
            </a:r>
            <a:r>
              <a:rPr lang="en-US" b="1" baseline="-25000" dirty="0" smtClean="0">
                <a:solidFill>
                  <a:schemeClr val="accent2"/>
                </a:solidFill>
              </a:rPr>
              <a:t>1</a:t>
            </a:r>
          </a:p>
          <a:p>
            <a:pPr lvl="1"/>
            <a:r>
              <a:rPr lang="en-US" dirty="0" smtClean="0"/>
              <a:t>Just “</a:t>
            </a:r>
            <a:r>
              <a:rPr lang="en-US" dirty="0" err="1" smtClean="0"/>
              <a:t>sequentialize</a:t>
            </a:r>
            <a:r>
              <a:rPr lang="en-US" dirty="0" smtClean="0"/>
              <a:t>” the recursive forking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chemeClr val="accent2"/>
                </a:solidFill>
              </a:rPr>
              <a:t>Span</a:t>
            </a:r>
            <a:r>
              <a:rPr lang="en-US" dirty="0" smtClean="0"/>
              <a:t>: How long it would take infinity processors = </a:t>
            </a:r>
            <a:r>
              <a:rPr lang="en-US" b="1" dirty="0" smtClean="0">
                <a:solidFill>
                  <a:schemeClr val="accent2"/>
                </a:solidFill>
              </a:rPr>
              <a:t>T</a:t>
            </a:r>
            <a:r>
              <a:rPr lang="en-US" sz="2800" b="1" baseline="-25000" dirty="0" smtClean="0">
                <a:solidFill>
                  <a:schemeClr val="accent2"/>
                </a:solidFill>
                <a:sym typeface="Symbol"/>
              </a:rPr>
              <a:t></a:t>
            </a:r>
            <a:endParaRPr lang="en-US" sz="2800" b="1" baseline="-25000" dirty="0" smtClean="0">
              <a:solidFill>
                <a:schemeClr val="accent2"/>
              </a:solidFill>
            </a:endParaRPr>
          </a:p>
          <a:p>
            <a:pPr lvl="1"/>
            <a:r>
              <a:rPr lang="en-US" dirty="0" smtClean="0"/>
              <a:t>The longest dependence-chain</a:t>
            </a:r>
          </a:p>
          <a:p>
            <a:pPr lvl="1"/>
            <a:r>
              <a:rPr lang="en-US" dirty="0" smtClean="0"/>
              <a:t>Example: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en-US" dirty="0" smtClean="0"/>
              <a:t>) for summing an array since &gt; </a:t>
            </a:r>
            <a:r>
              <a:rPr lang="en-US" i="1" dirty="0" smtClean="0"/>
              <a:t>n</a:t>
            </a:r>
            <a:r>
              <a:rPr lang="en-US" dirty="0" smtClean="0"/>
              <a:t>/2 processors is no additional help</a:t>
            </a:r>
          </a:p>
          <a:p>
            <a:pPr lvl="1"/>
            <a:r>
              <a:rPr lang="en-US" dirty="0" smtClean="0"/>
              <a:t>Also called “critical path length” or “computational depth”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and Concurrency, Lecture 2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153400" cy="1752600"/>
          </a:xfrm>
        </p:spPr>
        <p:txBody>
          <a:bodyPr/>
          <a:lstStyle/>
          <a:p>
            <a:r>
              <a:rPr lang="en-US" dirty="0" smtClean="0"/>
              <a:t>A program execution using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fork</a:t>
            </a:r>
            <a:r>
              <a:rPr lang="en-US" dirty="0" smtClean="0"/>
              <a:t> and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join</a:t>
            </a:r>
            <a:r>
              <a:rPr lang="en-US" dirty="0" smtClean="0"/>
              <a:t> can be seen as a DAG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Nodes: Pieces of work 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Edges: Source must finish before destination starts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and Concurrency, Lecture 2</a:t>
            </a:r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 rot="5400000">
            <a:off x="659607" y="3831897"/>
            <a:ext cx="2566986" cy="1600200"/>
            <a:chOff x="2995614" y="2590801"/>
            <a:chExt cx="2566986" cy="1600200"/>
          </a:xfrm>
        </p:grpSpPr>
        <p:sp>
          <p:nvSpPr>
            <p:cNvPr id="7" name="Oval 5"/>
            <p:cNvSpPr>
              <a:spLocks noChangeAspect="1" noChangeArrowheads="1"/>
            </p:cNvSpPr>
            <p:nvPr>
              <p:custDataLst>
                <p:tags r:id="rId1"/>
              </p:custDataLst>
            </p:nvPr>
          </p:nvSpPr>
          <p:spPr bwMode="auto">
            <a:xfrm rot="16200000">
              <a:off x="3031673" y="3154817"/>
              <a:ext cx="400050" cy="472168"/>
            </a:xfrm>
            <a:prstGeom prst="ellipse">
              <a:avLst/>
            </a:prstGeom>
            <a:solidFill>
              <a:schemeClr val="tx1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" name="Oval 6"/>
            <p:cNvSpPr>
              <a:spLocks noChangeAspect="1" noChangeArrowheads="1"/>
            </p:cNvSpPr>
            <p:nvPr>
              <p:custDataLst>
                <p:tags r:id="rId2"/>
              </p:custDataLst>
            </p:nvPr>
          </p:nvSpPr>
          <p:spPr bwMode="auto">
            <a:xfrm rot="16200000">
              <a:off x="4303259" y="3111955"/>
              <a:ext cx="400050" cy="472168"/>
            </a:xfrm>
            <a:prstGeom prst="ellipse">
              <a:avLst/>
            </a:prstGeom>
            <a:solidFill>
              <a:schemeClr val="tx1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9" name="Oval 7"/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 rot="16200000">
              <a:off x="3621883" y="2554742"/>
              <a:ext cx="400050" cy="472168"/>
            </a:xfrm>
            <a:prstGeom prst="ellipse">
              <a:avLst/>
            </a:prstGeom>
            <a:solidFill>
              <a:schemeClr val="tx1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" name="Oval 8"/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 rot="16200000">
              <a:off x="3621883" y="3754892"/>
              <a:ext cx="400050" cy="472168"/>
            </a:xfrm>
            <a:prstGeom prst="ellipse">
              <a:avLst/>
            </a:prstGeom>
            <a:solidFill>
              <a:schemeClr val="tx1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cxnSp>
          <p:nvCxnSpPr>
            <p:cNvPr id="11" name="AutoShape 9"/>
            <p:cNvCxnSpPr>
              <a:cxnSpLocks noChangeShapeType="1"/>
            </p:cNvCxnSpPr>
            <p:nvPr>
              <p:custDataLst>
                <p:tags r:id="rId5"/>
              </p:custDataLst>
            </p:nvPr>
          </p:nvCxnSpPr>
          <p:spPr bwMode="auto">
            <a:xfrm>
              <a:off x="3398635" y="3532340"/>
              <a:ext cx="256336" cy="3171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" name="AutoShape 10"/>
            <p:cNvCxnSpPr>
              <a:cxnSpLocks noChangeShapeType="1"/>
            </p:cNvCxnSpPr>
            <p:nvPr>
              <p:custDataLst>
                <p:tags r:id="rId6"/>
              </p:custDataLst>
            </p:nvPr>
          </p:nvCxnSpPr>
          <p:spPr bwMode="auto">
            <a:xfrm flipV="1">
              <a:off x="3398635" y="2932265"/>
              <a:ext cx="256336" cy="3171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" name="AutoShape 11"/>
            <p:cNvCxnSpPr>
              <a:cxnSpLocks noChangeShapeType="1"/>
            </p:cNvCxnSpPr>
            <p:nvPr>
              <p:custDataLst>
                <p:tags r:id="rId7"/>
              </p:custDataLst>
            </p:nvPr>
          </p:nvCxnSpPr>
          <p:spPr bwMode="auto">
            <a:xfrm>
              <a:off x="3988845" y="2932265"/>
              <a:ext cx="347502" cy="2743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" name="AutoShape 12"/>
            <p:cNvCxnSpPr>
              <a:cxnSpLocks noChangeShapeType="1"/>
            </p:cNvCxnSpPr>
            <p:nvPr>
              <p:custDataLst>
                <p:tags r:id="rId8"/>
              </p:custDataLst>
            </p:nvPr>
          </p:nvCxnSpPr>
          <p:spPr bwMode="auto">
            <a:xfrm flipV="1">
              <a:off x="3988845" y="3489478"/>
              <a:ext cx="347502" cy="36005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" name="AutoShape 11"/>
            <p:cNvCxnSpPr>
              <a:cxnSpLocks noChangeShapeType="1"/>
            </p:cNvCxnSpPr>
            <p:nvPr>
              <p:custDataLst>
                <p:tags r:id="rId9"/>
              </p:custDataLst>
            </p:nvPr>
          </p:nvCxnSpPr>
          <p:spPr bwMode="auto">
            <a:xfrm>
              <a:off x="4038600" y="2767014"/>
              <a:ext cx="99060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6" name="Oval 6"/>
            <p:cNvSpPr>
              <a:spLocks noChangeAspect="1" noChangeArrowheads="1"/>
            </p:cNvSpPr>
            <p:nvPr>
              <p:custDataLst>
                <p:tags r:id="rId10"/>
              </p:custDataLst>
            </p:nvPr>
          </p:nvSpPr>
          <p:spPr bwMode="auto">
            <a:xfrm rot="16200000">
              <a:off x="5126491" y="2578555"/>
              <a:ext cx="400050" cy="472168"/>
            </a:xfrm>
            <a:prstGeom prst="ellipse">
              <a:avLst/>
            </a:prstGeom>
            <a:solidFill>
              <a:schemeClr val="tx1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cxnSp>
          <p:nvCxnSpPr>
            <p:cNvPr id="17" name="AutoShape 12"/>
            <p:cNvCxnSpPr>
              <a:cxnSpLocks noChangeShapeType="1"/>
            </p:cNvCxnSpPr>
            <p:nvPr>
              <p:custDataLst>
                <p:tags r:id="rId11"/>
              </p:custDataLst>
            </p:nvPr>
          </p:nvCxnSpPr>
          <p:spPr bwMode="auto">
            <a:xfrm flipV="1">
              <a:off x="4648200" y="2919414"/>
              <a:ext cx="381000" cy="28386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25" name="Content Placeholder 2"/>
          <p:cNvSpPr txBox="1">
            <a:spLocks/>
          </p:cNvSpPr>
          <p:nvPr/>
        </p:nvSpPr>
        <p:spPr bwMode="auto">
          <a:xfrm>
            <a:off x="3429000" y="3048000"/>
            <a:ext cx="44958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fork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“ends a node” and makes two outgoing edges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thread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sz="2000" b="0" kern="0" baseline="0" dirty="0" smtClean="0">
                <a:latin typeface="+mn-lt"/>
              </a:rPr>
              <a:t>Continuation</a:t>
            </a:r>
            <a:r>
              <a:rPr lang="en-US" sz="2000" b="0" kern="0" dirty="0" smtClean="0">
                <a:latin typeface="+mn-lt"/>
              </a:rPr>
              <a:t> of current thread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join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“ends a node” and makes a node with two incoming edges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sz="2000" b="0" kern="0" dirty="0" smtClean="0">
                <a:latin typeface="+mn-lt"/>
              </a:rPr>
              <a:t>Node just ended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Last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 of thread joined on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simple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1066800"/>
          </a:xfrm>
        </p:spPr>
        <p:txBody>
          <a:bodyPr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fork</a:t>
            </a:r>
            <a:r>
              <a:rPr lang="en-US" dirty="0" smtClean="0"/>
              <a:t> and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join</a:t>
            </a:r>
            <a:r>
              <a:rPr lang="en-US" dirty="0" smtClean="0"/>
              <a:t> are very flexible, but divide-and-conquer maps and reductions use them in a very basic way:</a:t>
            </a:r>
          </a:p>
          <a:p>
            <a:pPr lvl="1"/>
            <a:r>
              <a:rPr lang="en-US" dirty="0" smtClean="0"/>
              <a:t>A tree on top of an upside-down tree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and Concurrency, Lecture 2</a:t>
            </a:r>
            <a:endParaRPr lang="en-US"/>
          </a:p>
        </p:txBody>
      </p:sp>
      <p:sp>
        <p:nvSpPr>
          <p:cNvPr id="9" name="Oval 5"/>
          <p:cNvSpPr>
            <a:spLocks noChangeAspect="1" noChangeArrowheads="1"/>
          </p:cNvSpPr>
          <p:nvPr>
            <p:custDataLst>
              <p:tags r:id="rId1"/>
            </p:custDataLst>
          </p:nvPr>
        </p:nvSpPr>
        <p:spPr bwMode="auto">
          <a:xfrm>
            <a:off x="4067175" y="2423432"/>
            <a:ext cx="400050" cy="472168"/>
          </a:xfrm>
          <a:prstGeom prst="ellipse">
            <a:avLst/>
          </a:prstGeom>
          <a:solidFill>
            <a:schemeClr val="tx1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11" name="Oval 7"/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5524500" y="3018064"/>
            <a:ext cx="400050" cy="472168"/>
          </a:xfrm>
          <a:prstGeom prst="ellipse">
            <a:avLst/>
          </a:prstGeom>
          <a:solidFill>
            <a:schemeClr val="tx1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12" name="Oval 8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2476500" y="3013642"/>
            <a:ext cx="400050" cy="472168"/>
          </a:xfrm>
          <a:prstGeom prst="ellipse">
            <a:avLst/>
          </a:prstGeom>
          <a:solidFill>
            <a:schemeClr val="tx1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cxnSp>
        <p:nvCxnSpPr>
          <p:cNvPr id="13" name="AutoShape 9"/>
          <p:cNvCxnSpPr>
            <a:cxnSpLocks noChangeShapeType="1"/>
          </p:cNvCxnSpPr>
          <p:nvPr>
            <p:custDataLst>
              <p:tags r:id="rId4"/>
            </p:custDataLst>
          </p:nvPr>
        </p:nvCxnSpPr>
        <p:spPr bwMode="auto">
          <a:xfrm rot="10800000" flipV="1">
            <a:off x="2857500" y="2826454"/>
            <a:ext cx="1268262" cy="20657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" name="AutoShape 10"/>
          <p:cNvCxnSpPr>
            <a:cxnSpLocks noChangeShapeType="1"/>
            <a:endCxn id="11" idx="0"/>
          </p:cNvCxnSpPr>
          <p:nvPr>
            <p:custDataLst>
              <p:tags r:id="rId5"/>
            </p:custDataLst>
          </p:nvPr>
        </p:nvCxnSpPr>
        <p:spPr bwMode="auto">
          <a:xfrm>
            <a:off x="4457700" y="2804432"/>
            <a:ext cx="1266825" cy="21363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" name="Oval 7"/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3067050" y="3703864"/>
            <a:ext cx="400050" cy="472168"/>
          </a:xfrm>
          <a:prstGeom prst="ellipse">
            <a:avLst/>
          </a:prstGeom>
          <a:solidFill>
            <a:schemeClr val="tx1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21" name="Oval 8"/>
          <p:cNvSpPr>
            <a:spLocks noChangeAspect="1" noChangeArrowheads="1"/>
          </p:cNvSpPr>
          <p:nvPr>
            <p:custDataLst>
              <p:tags r:id="rId7"/>
            </p:custDataLst>
          </p:nvPr>
        </p:nvSpPr>
        <p:spPr bwMode="auto">
          <a:xfrm>
            <a:off x="1866900" y="3703864"/>
            <a:ext cx="400050" cy="472168"/>
          </a:xfrm>
          <a:prstGeom prst="ellipse">
            <a:avLst/>
          </a:prstGeom>
          <a:solidFill>
            <a:schemeClr val="tx1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cxnSp>
        <p:nvCxnSpPr>
          <p:cNvPr id="22" name="AutoShape 9"/>
          <p:cNvCxnSpPr>
            <a:cxnSpLocks noChangeShapeType="1"/>
          </p:cNvCxnSpPr>
          <p:nvPr>
            <p:custDataLst>
              <p:tags r:id="rId8"/>
            </p:custDataLst>
          </p:nvPr>
        </p:nvCxnSpPr>
        <p:spPr bwMode="auto">
          <a:xfrm rot="5400000">
            <a:off x="2238795" y="3486245"/>
            <a:ext cx="256336" cy="31719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" name="AutoShape 10"/>
          <p:cNvCxnSpPr>
            <a:cxnSpLocks noChangeShapeType="1"/>
          </p:cNvCxnSpPr>
          <p:nvPr>
            <p:custDataLst>
              <p:tags r:id="rId9"/>
            </p:custDataLst>
          </p:nvPr>
        </p:nvCxnSpPr>
        <p:spPr bwMode="auto">
          <a:xfrm rot="5400000" flipV="1">
            <a:off x="2838870" y="3486245"/>
            <a:ext cx="256336" cy="31719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6" name="Oval 7"/>
          <p:cNvSpPr>
            <a:spLocks noChangeAspect="1" noChangeArrowheads="1"/>
          </p:cNvSpPr>
          <p:nvPr>
            <p:custDataLst>
              <p:tags r:id="rId10"/>
            </p:custDataLst>
          </p:nvPr>
        </p:nvSpPr>
        <p:spPr bwMode="auto">
          <a:xfrm>
            <a:off x="6115050" y="3677421"/>
            <a:ext cx="400050" cy="472168"/>
          </a:xfrm>
          <a:prstGeom prst="ellipse">
            <a:avLst/>
          </a:prstGeom>
          <a:solidFill>
            <a:schemeClr val="tx1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27" name="Oval 8"/>
          <p:cNvSpPr>
            <a:spLocks noChangeAspect="1" noChangeArrowheads="1"/>
          </p:cNvSpPr>
          <p:nvPr>
            <p:custDataLst>
              <p:tags r:id="rId11"/>
            </p:custDataLst>
          </p:nvPr>
        </p:nvSpPr>
        <p:spPr bwMode="auto">
          <a:xfrm>
            <a:off x="4914900" y="3677421"/>
            <a:ext cx="400050" cy="472168"/>
          </a:xfrm>
          <a:prstGeom prst="ellipse">
            <a:avLst/>
          </a:prstGeom>
          <a:solidFill>
            <a:schemeClr val="tx1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cxnSp>
        <p:nvCxnSpPr>
          <p:cNvPr id="28" name="AutoShape 9"/>
          <p:cNvCxnSpPr>
            <a:cxnSpLocks noChangeShapeType="1"/>
          </p:cNvCxnSpPr>
          <p:nvPr>
            <p:custDataLst>
              <p:tags r:id="rId12"/>
            </p:custDataLst>
          </p:nvPr>
        </p:nvCxnSpPr>
        <p:spPr bwMode="auto">
          <a:xfrm rot="5400000">
            <a:off x="5286795" y="3459802"/>
            <a:ext cx="256336" cy="31719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9" name="AutoShape 10"/>
          <p:cNvCxnSpPr>
            <a:cxnSpLocks noChangeShapeType="1"/>
          </p:cNvCxnSpPr>
          <p:nvPr>
            <p:custDataLst>
              <p:tags r:id="rId13"/>
            </p:custDataLst>
          </p:nvPr>
        </p:nvCxnSpPr>
        <p:spPr bwMode="auto">
          <a:xfrm rot="5400000" flipV="1">
            <a:off x="5886870" y="3459802"/>
            <a:ext cx="256336" cy="31719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0" name="Oval 7"/>
          <p:cNvSpPr>
            <a:spLocks noChangeAspect="1" noChangeArrowheads="1"/>
          </p:cNvSpPr>
          <p:nvPr>
            <p:custDataLst>
              <p:tags r:id="rId14"/>
            </p:custDataLst>
          </p:nvPr>
        </p:nvSpPr>
        <p:spPr bwMode="auto">
          <a:xfrm>
            <a:off x="2247900" y="4389664"/>
            <a:ext cx="400050" cy="472168"/>
          </a:xfrm>
          <a:prstGeom prst="ellipse">
            <a:avLst/>
          </a:prstGeom>
          <a:solidFill>
            <a:schemeClr val="tx1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31" name="Oval 8"/>
          <p:cNvSpPr>
            <a:spLocks noChangeAspect="1" noChangeArrowheads="1"/>
          </p:cNvSpPr>
          <p:nvPr>
            <p:custDataLst>
              <p:tags r:id="rId15"/>
            </p:custDataLst>
          </p:nvPr>
        </p:nvSpPr>
        <p:spPr bwMode="auto">
          <a:xfrm>
            <a:off x="1466850" y="4389664"/>
            <a:ext cx="400050" cy="472168"/>
          </a:xfrm>
          <a:prstGeom prst="ellipse">
            <a:avLst/>
          </a:prstGeom>
          <a:solidFill>
            <a:schemeClr val="tx1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cxnSp>
        <p:nvCxnSpPr>
          <p:cNvPr id="32" name="AutoShape 9"/>
          <p:cNvCxnSpPr>
            <a:cxnSpLocks noChangeShapeType="1"/>
            <a:stCxn id="21" idx="3"/>
            <a:endCxn id="31" idx="0"/>
          </p:cNvCxnSpPr>
          <p:nvPr>
            <p:custDataLst>
              <p:tags r:id="rId16"/>
            </p:custDataLst>
          </p:nvPr>
        </p:nvCxnSpPr>
        <p:spPr bwMode="auto">
          <a:xfrm rot="5400000">
            <a:off x="1654792" y="4118969"/>
            <a:ext cx="282779" cy="25861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" name="AutoShape 10"/>
          <p:cNvCxnSpPr>
            <a:cxnSpLocks noChangeShapeType="1"/>
            <a:endCxn id="30" idx="0"/>
          </p:cNvCxnSpPr>
          <p:nvPr>
            <p:custDataLst>
              <p:tags r:id="rId17"/>
            </p:custDataLst>
          </p:nvPr>
        </p:nvCxnSpPr>
        <p:spPr bwMode="auto">
          <a:xfrm rot="16200000" flipH="1">
            <a:off x="2164897" y="4106635"/>
            <a:ext cx="289831" cy="276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0" name="Oval 7"/>
          <p:cNvSpPr>
            <a:spLocks noChangeAspect="1" noChangeArrowheads="1"/>
          </p:cNvSpPr>
          <p:nvPr>
            <p:custDataLst>
              <p:tags r:id="rId18"/>
            </p:custDataLst>
          </p:nvPr>
        </p:nvSpPr>
        <p:spPr bwMode="auto">
          <a:xfrm>
            <a:off x="3486150" y="4389664"/>
            <a:ext cx="400050" cy="472168"/>
          </a:xfrm>
          <a:prstGeom prst="ellipse">
            <a:avLst/>
          </a:prstGeom>
          <a:solidFill>
            <a:schemeClr val="tx1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41" name="Oval 8"/>
          <p:cNvSpPr>
            <a:spLocks noChangeAspect="1" noChangeArrowheads="1"/>
          </p:cNvSpPr>
          <p:nvPr>
            <p:custDataLst>
              <p:tags r:id="rId19"/>
            </p:custDataLst>
          </p:nvPr>
        </p:nvSpPr>
        <p:spPr bwMode="auto">
          <a:xfrm>
            <a:off x="2705100" y="4389664"/>
            <a:ext cx="400050" cy="472168"/>
          </a:xfrm>
          <a:prstGeom prst="ellipse">
            <a:avLst/>
          </a:prstGeom>
          <a:solidFill>
            <a:schemeClr val="tx1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cxnSp>
        <p:nvCxnSpPr>
          <p:cNvPr id="42" name="AutoShape 9"/>
          <p:cNvCxnSpPr>
            <a:cxnSpLocks noChangeShapeType="1"/>
            <a:endCxn id="41" idx="0"/>
          </p:cNvCxnSpPr>
          <p:nvPr>
            <p:custDataLst>
              <p:tags r:id="rId20"/>
            </p:custDataLst>
          </p:nvPr>
        </p:nvCxnSpPr>
        <p:spPr bwMode="auto">
          <a:xfrm rot="5400000">
            <a:off x="2893042" y="4118969"/>
            <a:ext cx="282779" cy="25861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3" name="AutoShape 10"/>
          <p:cNvCxnSpPr>
            <a:cxnSpLocks noChangeShapeType="1"/>
            <a:endCxn id="40" idx="0"/>
          </p:cNvCxnSpPr>
          <p:nvPr>
            <p:custDataLst>
              <p:tags r:id="rId21"/>
            </p:custDataLst>
          </p:nvPr>
        </p:nvCxnSpPr>
        <p:spPr bwMode="auto">
          <a:xfrm rot="16200000" flipH="1">
            <a:off x="3403147" y="4106635"/>
            <a:ext cx="289831" cy="276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4" name="Oval 7"/>
          <p:cNvSpPr>
            <a:spLocks noChangeAspect="1" noChangeArrowheads="1"/>
          </p:cNvSpPr>
          <p:nvPr>
            <p:custDataLst>
              <p:tags r:id="rId22"/>
            </p:custDataLst>
          </p:nvPr>
        </p:nvSpPr>
        <p:spPr bwMode="auto">
          <a:xfrm>
            <a:off x="5314950" y="4389665"/>
            <a:ext cx="400050" cy="472168"/>
          </a:xfrm>
          <a:prstGeom prst="ellipse">
            <a:avLst/>
          </a:prstGeom>
          <a:solidFill>
            <a:schemeClr val="tx1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45" name="Oval 8"/>
          <p:cNvSpPr>
            <a:spLocks noChangeAspect="1" noChangeArrowheads="1"/>
          </p:cNvSpPr>
          <p:nvPr>
            <p:custDataLst>
              <p:tags r:id="rId23"/>
            </p:custDataLst>
          </p:nvPr>
        </p:nvSpPr>
        <p:spPr bwMode="auto">
          <a:xfrm>
            <a:off x="4533900" y="4389665"/>
            <a:ext cx="400050" cy="472168"/>
          </a:xfrm>
          <a:prstGeom prst="ellipse">
            <a:avLst/>
          </a:prstGeom>
          <a:solidFill>
            <a:schemeClr val="tx1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cxnSp>
        <p:nvCxnSpPr>
          <p:cNvPr id="46" name="AutoShape 9"/>
          <p:cNvCxnSpPr>
            <a:cxnSpLocks noChangeShapeType="1"/>
            <a:endCxn id="45" idx="0"/>
          </p:cNvCxnSpPr>
          <p:nvPr>
            <p:custDataLst>
              <p:tags r:id="rId24"/>
            </p:custDataLst>
          </p:nvPr>
        </p:nvCxnSpPr>
        <p:spPr bwMode="auto">
          <a:xfrm rot="5400000">
            <a:off x="4721842" y="4118970"/>
            <a:ext cx="282779" cy="25861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7" name="AutoShape 10"/>
          <p:cNvCxnSpPr>
            <a:cxnSpLocks noChangeShapeType="1"/>
            <a:endCxn id="44" idx="0"/>
          </p:cNvCxnSpPr>
          <p:nvPr>
            <p:custDataLst>
              <p:tags r:id="rId25"/>
            </p:custDataLst>
          </p:nvPr>
        </p:nvCxnSpPr>
        <p:spPr bwMode="auto">
          <a:xfrm rot="16200000" flipH="1">
            <a:off x="5231947" y="4106636"/>
            <a:ext cx="289831" cy="276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8" name="Oval 7"/>
          <p:cNvSpPr>
            <a:spLocks noChangeAspect="1" noChangeArrowheads="1"/>
          </p:cNvSpPr>
          <p:nvPr>
            <p:custDataLst>
              <p:tags r:id="rId26"/>
            </p:custDataLst>
          </p:nvPr>
        </p:nvSpPr>
        <p:spPr bwMode="auto">
          <a:xfrm>
            <a:off x="6534150" y="4389665"/>
            <a:ext cx="400050" cy="472168"/>
          </a:xfrm>
          <a:prstGeom prst="ellipse">
            <a:avLst/>
          </a:prstGeom>
          <a:solidFill>
            <a:schemeClr val="tx1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49" name="Oval 8"/>
          <p:cNvSpPr>
            <a:spLocks noChangeAspect="1" noChangeArrowheads="1"/>
          </p:cNvSpPr>
          <p:nvPr>
            <p:custDataLst>
              <p:tags r:id="rId27"/>
            </p:custDataLst>
          </p:nvPr>
        </p:nvSpPr>
        <p:spPr bwMode="auto">
          <a:xfrm>
            <a:off x="5753100" y="4389665"/>
            <a:ext cx="400050" cy="472168"/>
          </a:xfrm>
          <a:prstGeom prst="ellipse">
            <a:avLst/>
          </a:prstGeom>
          <a:solidFill>
            <a:schemeClr val="tx1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cxnSp>
        <p:nvCxnSpPr>
          <p:cNvPr id="50" name="AutoShape 9"/>
          <p:cNvCxnSpPr>
            <a:cxnSpLocks noChangeShapeType="1"/>
            <a:endCxn id="49" idx="0"/>
          </p:cNvCxnSpPr>
          <p:nvPr>
            <p:custDataLst>
              <p:tags r:id="rId28"/>
            </p:custDataLst>
          </p:nvPr>
        </p:nvCxnSpPr>
        <p:spPr bwMode="auto">
          <a:xfrm rot="5400000">
            <a:off x="5941042" y="4118970"/>
            <a:ext cx="282779" cy="25861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1" name="AutoShape 10"/>
          <p:cNvCxnSpPr>
            <a:cxnSpLocks noChangeShapeType="1"/>
            <a:endCxn id="48" idx="0"/>
          </p:cNvCxnSpPr>
          <p:nvPr>
            <p:custDataLst>
              <p:tags r:id="rId29"/>
            </p:custDataLst>
          </p:nvPr>
        </p:nvCxnSpPr>
        <p:spPr bwMode="auto">
          <a:xfrm rot="16200000" flipH="1">
            <a:off x="6451147" y="4106636"/>
            <a:ext cx="289831" cy="276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2" name="AutoShape 9"/>
          <p:cNvCxnSpPr>
            <a:cxnSpLocks noChangeShapeType="1"/>
          </p:cNvCxnSpPr>
          <p:nvPr>
            <p:custDataLst>
              <p:tags r:id="rId30"/>
            </p:custDataLst>
          </p:nvPr>
        </p:nvCxnSpPr>
        <p:spPr bwMode="auto">
          <a:xfrm rot="16200000" flipH="1">
            <a:off x="1600200" y="4938032"/>
            <a:ext cx="3810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6" name="AutoShape 9"/>
          <p:cNvCxnSpPr>
            <a:cxnSpLocks noChangeShapeType="1"/>
          </p:cNvCxnSpPr>
          <p:nvPr>
            <p:custDataLst>
              <p:tags r:id="rId31"/>
            </p:custDataLst>
          </p:nvPr>
        </p:nvCxnSpPr>
        <p:spPr bwMode="auto">
          <a:xfrm rot="5400000">
            <a:off x="2133600" y="4938032"/>
            <a:ext cx="3810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8" name="Oval 8"/>
          <p:cNvSpPr>
            <a:spLocks noChangeAspect="1" noChangeArrowheads="1"/>
          </p:cNvSpPr>
          <p:nvPr>
            <p:custDataLst>
              <p:tags r:id="rId32"/>
            </p:custDataLst>
          </p:nvPr>
        </p:nvSpPr>
        <p:spPr bwMode="auto">
          <a:xfrm>
            <a:off x="1828800" y="5166632"/>
            <a:ext cx="400050" cy="472168"/>
          </a:xfrm>
          <a:prstGeom prst="ellipse">
            <a:avLst/>
          </a:prstGeom>
          <a:solidFill>
            <a:schemeClr val="tx1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cxnSp>
        <p:nvCxnSpPr>
          <p:cNvPr id="59" name="AutoShape 9"/>
          <p:cNvCxnSpPr>
            <a:cxnSpLocks noChangeShapeType="1"/>
          </p:cNvCxnSpPr>
          <p:nvPr>
            <p:custDataLst>
              <p:tags r:id="rId33"/>
            </p:custDataLst>
          </p:nvPr>
        </p:nvCxnSpPr>
        <p:spPr bwMode="auto">
          <a:xfrm rot="16200000" flipH="1">
            <a:off x="2895600" y="4938032"/>
            <a:ext cx="3810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3" name="AutoShape 9"/>
          <p:cNvCxnSpPr>
            <a:cxnSpLocks noChangeShapeType="1"/>
          </p:cNvCxnSpPr>
          <p:nvPr>
            <p:custDataLst>
              <p:tags r:id="rId34"/>
            </p:custDataLst>
          </p:nvPr>
        </p:nvCxnSpPr>
        <p:spPr bwMode="auto">
          <a:xfrm rot="5400000">
            <a:off x="3352800" y="4938032"/>
            <a:ext cx="3810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4" name="Oval 8"/>
          <p:cNvSpPr>
            <a:spLocks noChangeAspect="1" noChangeArrowheads="1"/>
          </p:cNvSpPr>
          <p:nvPr>
            <p:custDataLst>
              <p:tags r:id="rId35"/>
            </p:custDataLst>
          </p:nvPr>
        </p:nvSpPr>
        <p:spPr bwMode="auto">
          <a:xfrm>
            <a:off x="3105150" y="5166632"/>
            <a:ext cx="400050" cy="472168"/>
          </a:xfrm>
          <a:prstGeom prst="ellipse">
            <a:avLst/>
          </a:prstGeom>
          <a:solidFill>
            <a:schemeClr val="tx1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cxnSp>
        <p:nvCxnSpPr>
          <p:cNvPr id="65" name="AutoShape 9"/>
          <p:cNvCxnSpPr>
            <a:cxnSpLocks noChangeShapeType="1"/>
          </p:cNvCxnSpPr>
          <p:nvPr>
            <p:custDataLst>
              <p:tags r:id="rId36"/>
            </p:custDataLst>
          </p:nvPr>
        </p:nvCxnSpPr>
        <p:spPr bwMode="auto">
          <a:xfrm rot="16200000" flipH="1">
            <a:off x="4648200" y="4938033"/>
            <a:ext cx="3810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6" name="AutoShape 9"/>
          <p:cNvCxnSpPr>
            <a:cxnSpLocks noChangeShapeType="1"/>
          </p:cNvCxnSpPr>
          <p:nvPr>
            <p:custDataLst>
              <p:tags r:id="rId37"/>
            </p:custDataLst>
          </p:nvPr>
        </p:nvCxnSpPr>
        <p:spPr bwMode="auto">
          <a:xfrm rot="5400000">
            <a:off x="5181600" y="4938033"/>
            <a:ext cx="3810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7" name="Oval 8"/>
          <p:cNvSpPr>
            <a:spLocks noChangeAspect="1" noChangeArrowheads="1"/>
          </p:cNvSpPr>
          <p:nvPr>
            <p:custDataLst>
              <p:tags r:id="rId38"/>
            </p:custDataLst>
          </p:nvPr>
        </p:nvSpPr>
        <p:spPr bwMode="auto">
          <a:xfrm>
            <a:off x="4876800" y="5166633"/>
            <a:ext cx="400050" cy="472168"/>
          </a:xfrm>
          <a:prstGeom prst="ellipse">
            <a:avLst/>
          </a:prstGeom>
          <a:solidFill>
            <a:schemeClr val="tx1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cxnSp>
        <p:nvCxnSpPr>
          <p:cNvPr id="68" name="AutoShape 9"/>
          <p:cNvCxnSpPr>
            <a:cxnSpLocks noChangeShapeType="1"/>
          </p:cNvCxnSpPr>
          <p:nvPr>
            <p:custDataLst>
              <p:tags r:id="rId39"/>
            </p:custDataLst>
          </p:nvPr>
        </p:nvCxnSpPr>
        <p:spPr bwMode="auto">
          <a:xfrm rot="16200000" flipH="1">
            <a:off x="5867400" y="4938033"/>
            <a:ext cx="3810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9" name="AutoShape 9"/>
          <p:cNvCxnSpPr>
            <a:cxnSpLocks noChangeShapeType="1"/>
          </p:cNvCxnSpPr>
          <p:nvPr>
            <p:custDataLst>
              <p:tags r:id="rId40"/>
            </p:custDataLst>
          </p:nvPr>
        </p:nvCxnSpPr>
        <p:spPr bwMode="auto">
          <a:xfrm rot="5400000">
            <a:off x="6400800" y="4938033"/>
            <a:ext cx="3810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0" name="Oval 8"/>
          <p:cNvSpPr>
            <a:spLocks noChangeAspect="1" noChangeArrowheads="1"/>
          </p:cNvSpPr>
          <p:nvPr>
            <p:custDataLst>
              <p:tags r:id="rId41"/>
            </p:custDataLst>
          </p:nvPr>
        </p:nvSpPr>
        <p:spPr bwMode="auto">
          <a:xfrm>
            <a:off x="6096000" y="5166633"/>
            <a:ext cx="400050" cy="472168"/>
          </a:xfrm>
          <a:prstGeom prst="ellipse">
            <a:avLst/>
          </a:prstGeom>
          <a:solidFill>
            <a:schemeClr val="tx1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cxnSp>
        <p:nvCxnSpPr>
          <p:cNvPr id="71" name="AutoShape 9"/>
          <p:cNvCxnSpPr>
            <a:cxnSpLocks noChangeShapeType="1"/>
            <a:stCxn id="58" idx="4"/>
            <a:endCxn id="73" idx="1"/>
          </p:cNvCxnSpPr>
          <p:nvPr>
            <p:custDataLst>
              <p:tags r:id="rId42"/>
            </p:custDataLst>
          </p:nvPr>
        </p:nvCxnSpPr>
        <p:spPr bwMode="auto">
          <a:xfrm rot="16200000" flipH="1">
            <a:off x="2197716" y="5469908"/>
            <a:ext cx="130379" cy="46816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2" name="AutoShape 9"/>
          <p:cNvCxnSpPr>
            <a:cxnSpLocks noChangeShapeType="1"/>
            <a:stCxn id="64" idx="3"/>
            <a:endCxn id="73" idx="7"/>
          </p:cNvCxnSpPr>
          <p:nvPr>
            <p:custDataLst>
              <p:tags r:id="rId43"/>
            </p:custDataLst>
          </p:nvPr>
        </p:nvCxnSpPr>
        <p:spPr bwMode="auto">
          <a:xfrm rot="5400000">
            <a:off x="2872037" y="5477480"/>
            <a:ext cx="199526" cy="38387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3" name="Oval 8"/>
          <p:cNvSpPr>
            <a:spLocks noChangeAspect="1" noChangeArrowheads="1"/>
          </p:cNvSpPr>
          <p:nvPr>
            <p:custDataLst>
              <p:tags r:id="rId44"/>
            </p:custDataLst>
          </p:nvPr>
        </p:nvSpPr>
        <p:spPr bwMode="auto">
          <a:xfrm>
            <a:off x="2438400" y="5700032"/>
            <a:ext cx="400050" cy="472168"/>
          </a:xfrm>
          <a:prstGeom prst="ellipse">
            <a:avLst/>
          </a:prstGeom>
          <a:solidFill>
            <a:schemeClr val="tx1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cxnSp>
        <p:nvCxnSpPr>
          <p:cNvPr id="82" name="AutoShape 9"/>
          <p:cNvCxnSpPr>
            <a:cxnSpLocks noChangeShapeType="1"/>
            <a:endCxn id="84" idx="1"/>
          </p:cNvCxnSpPr>
          <p:nvPr>
            <p:custDataLst>
              <p:tags r:id="rId45"/>
            </p:custDataLst>
          </p:nvPr>
        </p:nvCxnSpPr>
        <p:spPr bwMode="auto">
          <a:xfrm rot="16200000" flipH="1">
            <a:off x="5282380" y="5462855"/>
            <a:ext cx="130379" cy="46816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83" name="AutoShape 9"/>
          <p:cNvCxnSpPr>
            <a:cxnSpLocks noChangeShapeType="1"/>
            <a:endCxn id="84" idx="7"/>
          </p:cNvCxnSpPr>
          <p:nvPr>
            <p:custDataLst>
              <p:tags r:id="rId46"/>
            </p:custDataLst>
          </p:nvPr>
        </p:nvCxnSpPr>
        <p:spPr bwMode="auto">
          <a:xfrm rot="10800000" flipV="1">
            <a:off x="5864528" y="5562600"/>
            <a:ext cx="383872" cy="19952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4" name="Oval 8"/>
          <p:cNvSpPr>
            <a:spLocks noChangeAspect="1" noChangeArrowheads="1"/>
          </p:cNvSpPr>
          <p:nvPr>
            <p:custDataLst>
              <p:tags r:id="rId47"/>
            </p:custDataLst>
          </p:nvPr>
        </p:nvSpPr>
        <p:spPr bwMode="auto">
          <a:xfrm>
            <a:off x="5523064" y="5692979"/>
            <a:ext cx="400050" cy="472168"/>
          </a:xfrm>
          <a:prstGeom prst="ellipse">
            <a:avLst/>
          </a:prstGeom>
          <a:solidFill>
            <a:schemeClr val="tx1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86" name="Oval 5"/>
          <p:cNvSpPr>
            <a:spLocks noChangeAspect="1" noChangeArrowheads="1"/>
          </p:cNvSpPr>
          <p:nvPr>
            <p:custDataLst>
              <p:tags r:id="rId48"/>
            </p:custDataLst>
          </p:nvPr>
        </p:nvSpPr>
        <p:spPr bwMode="auto">
          <a:xfrm>
            <a:off x="4114800" y="6004832"/>
            <a:ext cx="400050" cy="472168"/>
          </a:xfrm>
          <a:prstGeom prst="ellipse">
            <a:avLst/>
          </a:prstGeom>
          <a:solidFill>
            <a:schemeClr val="tx1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cxnSp>
        <p:nvCxnSpPr>
          <p:cNvPr id="87" name="AutoShape 9"/>
          <p:cNvCxnSpPr>
            <a:cxnSpLocks noChangeShapeType="1"/>
            <a:endCxn id="86" idx="2"/>
          </p:cNvCxnSpPr>
          <p:nvPr>
            <p:custDataLst>
              <p:tags r:id="rId49"/>
            </p:custDataLst>
          </p:nvPr>
        </p:nvCxnSpPr>
        <p:spPr bwMode="auto">
          <a:xfrm>
            <a:off x="2884639" y="5965621"/>
            <a:ext cx="1230161" cy="27529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89" name="AutoShape 9"/>
          <p:cNvCxnSpPr>
            <a:cxnSpLocks noChangeShapeType="1"/>
            <a:stCxn id="84" idx="2"/>
          </p:cNvCxnSpPr>
          <p:nvPr>
            <p:custDataLst>
              <p:tags r:id="rId50"/>
            </p:custDataLst>
          </p:nvPr>
        </p:nvCxnSpPr>
        <p:spPr bwMode="auto">
          <a:xfrm rot="10800000" flipV="1">
            <a:off x="4569128" y="5929063"/>
            <a:ext cx="953936" cy="31933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1" name="Left Brace 90"/>
          <p:cNvSpPr/>
          <p:nvPr/>
        </p:nvSpPr>
        <p:spPr bwMode="auto">
          <a:xfrm rot="10800000">
            <a:off x="7098173" y="4428725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467600" y="4419600"/>
            <a:ext cx="148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base cases</a:t>
            </a:r>
          </a:p>
        </p:txBody>
      </p:sp>
      <p:sp>
        <p:nvSpPr>
          <p:cNvPr id="93" name="Left Brace 92"/>
          <p:cNvSpPr/>
          <p:nvPr/>
        </p:nvSpPr>
        <p:spPr bwMode="auto">
          <a:xfrm rot="10800000">
            <a:off x="7010400" y="2590799"/>
            <a:ext cx="304800" cy="16764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379827" y="3200400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divide </a:t>
            </a:r>
          </a:p>
        </p:txBody>
      </p:sp>
      <p:sp>
        <p:nvSpPr>
          <p:cNvPr id="95" name="Left Brace 94"/>
          <p:cNvSpPr/>
          <p:nvPr/>
        </p:nvSpPr>
        <p:spPr bwMode="auto">
          <a:xfrm rot="10800000">
            <a:off x="7086601" y="4952999"/>
            <a:ext cx="304800" cy="1524001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456028" y="5410200"/>
            <a:ext cx="123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combine results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interesting DAGs?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DAGs are not always this simple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Example: </a:t>
            </a:r>
          </a:p>
          <a:p>
            <a:pPr lvl="1"/>
            <a:r>
              <a:rPr lang="en-US" dirty="0" smtClean="0"/>
              <a:t>Suppose combining two results might be expensive enough that we want to parallelize each one</a:t>
            </a:r>
          </a:p>
          <a:p>
            <a:pPr lvl="1"/>
            <a:r>
              <a:rPr lang="en-US" dirty="0" smtClean="0"/>
              <a:t>Then each node in the inverted tree on the previous slide would itself expand into another set of nodes for that parallel computation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and Concurrency, Lecture 2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Recall: </a:t>
            </a:r>
            <a:r>
              <a:rPr lang="en-US" b="1" dirty="0" smtClean="0"/>
              <a:t>T</a:t>
            </a:r>
            <a:r>
              <a:rPr lang="en-US" b="1" baseline="-25000" dirty="0" smtClean="0"/>
              <a:t>P</a:t>
            </a:r>
            <a:r>
              <a:rPr lang="en-US" dirty="0" smtClean="0"/>
              <a:t> = running time if there are </a:t>
            </a:r>
            <a:r>
              <a:rPr lang="en-US" b="1" dirty="0" smtClean="0"/>
              <a:t>P</a:t>
            </a:r>
            <a:r>
              <a:rPr lang="en-US" dirty="0" smtClean="0"/>
              <a:t> processors available</a:t>
            </a:r>
          </a:p>
          <a:p>
            <a:pPr>
              <a:buNone/>
            </a:pPr>
            <a:endParaRPr lang="en-US" sz="1200" dirty="0" smtClean="0"/>
          </a:p>
          <a:p>
            <a:r>
              <a:rPr lang="en-US" dirty="0" smtClean="0"/>
              <a:t>Work = </a:t>
            </a:r>
            <a:r>
              <a:rPr lang="en-US" b="1" dirty="0" smtClean="0"/>
              <a:t>T</a:t>
            </a:r>
            <a:r>
              <a:rPr lang="en-US" b="1" baseline="-25000" dirty="0" smtClean="0"/>
              <a:t>1</a:t>
            </a:r>
            <a:r>
              <a:rPr lang="en-US" dirty="0" smtClean="0"/>
              <a:t> = sum of run-time of all nodes in the DAG</a:t>
            </a:r>
          </a:p>
          <a:p>
            <a:pPr lvl="1"/>
            <a:r>
              <a:rPr lang="en-US" dirty="0" smtClean="0"/>
              <a:t>That lonely processor does everything</a:t>
            </a:r>
          </a:p>
          <a:p>
            <a:pPr lvl="1"/>
            <a:r>
              <a:rPr lang="en-US" dirty="0" smtClean="0"/>
              <a:t>Any topological sort is a legal execution</a:t>
            </a:r>
          </a:p>
          <a:p>
            <a:pPr lvl="1"/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for simple maps and reductions</a:t>
            </a:r>
          </a:p>
          <a:p>
            <a:endParaRPr lang="en-US" sz="1200" dirty="0" smtClean="0"/>
          </a:p>
          <a:p>
            <a:r>
              <a:rPr lang="en-US" dirty="0" smtClean="0"/>
              <a:t>Span = </a:t>
            </a:r>
            <a:r>
              <a:rPr lang="en-US" b="1" dirty="0" smtClean="0"/>
              <a:t>T</a:t>
            </a:r>
            <a:r>
              <a:rPr lang="en-US" b="1" baseline="-25000" dirty="0" smtClean="0">
                <a:sym typeface="Symbol"/>
              </a:rPr>
              <a:t> </a:t>
            </a:r>
            <a:r>
              <a:rPr lang="en-US" dirty="0" smtClean="0"/>
              <a:t>= sum of run-time of all nodes on the most-expensive path in the DAG</a:t>
            </a:r>
          </a:p>
          <a:p>
            <a:pPr lvl="1"/>
            <a:r>
              <a:rPr lang="en-US" dirty="0" smtClean="0"/>
              <a:t>Note: costs are on the nodes not the edges</a:t>
            </a:r>
          </a:p>
          <a:p>
            <a:pPr lvl="1"/>
            <a:r>
              <a:rPr lang="en-US" dirty="0" smtClean="0"/>
              <a:t>Our infinite army can do everything that is ready to be done, but still has to wait for earlier results</a:t>
            </a:r>
          </a:p>
          <a:p>
            <a:pPr lvl="1"/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) for simple maps and </a:t>
            </a:r>
            <a:r>
              <a:rPr lang="en-US" dirty="0" smtClean="0"/>
              <a:t>reductions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and Concurrency, Lecture 2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153400" cy="5105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 couple more terms:</a:t>
            </a:r>
          </a:p>
          <a:p>
            <a:pPr>
              <a:buNone/>
            </a:pPr>
            <a:endParaRPr lang="en-US" sz="1500" dirty="0" smtClean="0"/>
          </a:p>
          <a:p>
            <a:r>
              <a:rPr lang="en-US" dirty="0" smtClean="0">
                <a:solidFill>
                  <a:schemeClr val="accent2"/>
                </a:solidFill>
              </a:rPr>
              <a:t>Speed-up</a:t>
            </a:r>
            <a:r>
              <a:rPr lang="en-US" dirty="0" smtClean="0"/>
              <a:t> on </a:t>
            </a:r>
            <a:r>
              <a:rPr lang="en-US" b="1" dirty="0" smtClean="0"/>
              <a:t>P</a:t>
            </a:r>
            <a:r>
              <a:rPr lang="en-US" dirty="0" smtClean="0"/>
              <a:t> processors: </a:t>
            </a:r>
            <a:r>
              <a:rPr lang="en-US" b="1" dirty="0" smtClean="0"/>
              <a:t>T</a:t>
            </a:r>
            <a:r>
              <a:rPr lang="en-US" b="1" baseline="-25000" dirty="0" smtClean="0"/>
              <a:t>1</a:t>
            </a:r>
            <a:r>
              <a:rPr lang="en-US" b="1" dirty="0" smtClean="0"/>
              <a:t> / T</a:t>
            </a:r>
            <a:r>
              <a:rPr lang="en-US" b="1" baseline="-25000" dirty="0" smtClean="0"/>
              <a:t>P </a:t>
            </a:r>
            <a:r>
              <a:rPr lang="en-US" dirty="0" smtClean="0"/>
              <a:t> </a:t>
            </a:r>
          </a:p>
          <a:p>
            <a:pPr lvl="1"/>
            <a:endParaRPr lang="en-US" sz="1500" dirty="0" smtClean="0"/>
          </a:p>
          <a:p>
            <a:r>
              <a:rPr lang="en-US" dirty="0" smtClean="0"/>
              <a:t>If speed-up is </a:t>
            </a:r>
            <a:r>
              <a:rPr lang="en-US" b="1" dirty="0" smtClean="0"/>
              <a:t>P</a:t>
            </a:r>
            <a:r>
              <a:rPr lang="en-US" dirty="0" smtClean="0"/>
              <a:t> as we vary </a:t>
            </a:r>
            <a:r>
              <a:rPr lang="en-US" b="1" dirty="0" smtClean="0"/>
              <a:t>P</a:t>
            </a:r>
            <a:r>
              <a:rPr lang="en-US" dirty="0" smtClean="0"/>
              <a:t>, we call it </a:t>
            </a:r>
            <a:r>
              <a:rPr lang="en-US" dirty="0" smtClean="0">
                <a:solidFill>
                  <a:schemeClr val="accent2"/>
                </a:solidFill>
              </a:rPr>
              <a:t>perfect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/>
                </a:solidFill>
              </a:rPr>
              <a:t>linear speed-up</a:t>
            </a:r>
          </a:p>
          <a:p>
            <a:pPr lvl="1"/>
            <a:r>
              <a:rPr lang="en-US" dirty="0" smtClean="0"/>
              <a:t>Perfect linear speed-up means doubling </a:t>
            </a:r>
            <a:r>
              <a:rPr lang="en-US" b="1" dirty="0" smtClean="0"/>
              <a:t>P</a:t>
            </a:r>
            <a:r>
              <a:rPr lang="en-US" dirty="0" smtClean="0"/>
              <a:t> halves running time</a:t>
            </a:r>
          </a:p>
          <a:p>
            <a:pPr lvl="1"/>
            <a:r>
              <a:rPr lang="en-US" dirty="0" smtClean="0"/>
              <a:t>Usually our goal; hard to get in practice</a:t>
            </a:r>
          </a:p>
          <a:p>
            <a:pPr lvl="1"/>
            <a:endParaRPr lang="en-US" sz="1500" dirty="0" smtClean="0"/>
          </a:p>
          <a:p>
            <a:r>
              <a:rPr lang="en-US" dirty="0" smtClean="0">
                <a:solidFill>
                  <a:schemeClr val="accent2"/>
                </a:solidFill>
              </a:rPr>
              <a:t>Parallelism</a:t>
            </a:r>
            <a:r>
              <a:rPr lang="en-US" dirty="0" smtClean="0"/>
              <a:t> is the maximum possible speed-up: </a:t>
            </a:r>
            <a:r>
              <a:rPr lang="en-US" b="1" dirty="0" smtClean="0"/>
              <a:t>T</a:t>
            </a:r>
            <a:r>
              <a:rPr lang="en-US" b="1" baseline="-25000" dirty="0" smtClean="0"/>
              <a:t>1</a:t>
            </a:r>
            <a:r>
              <a:rPr lang="en-US" b="1" dirty="0" smtClean="0"/>
              <a:t> / T</a:t>
            </a:r>
            <a:r>
              <a:rPr lang="en-US" b="1" baseline="-25000" dirty="0" smtClean="0">
                <a:sym typeface="Symbol"/>
              </a:rPr>
              <a:t> </a:t>
            </a:r>
            <a:r>
              <a:rPr lang="en-US" b="1" baseline="-25000" dirty="0" smtClean="0"/>
              <a:t> </a:t>
            </a:r>
          </a:p>
          <a:p>
            <a:pPr lvl="1"/>
            <a:r>
              <a:rPr lang="en-US" dirty="0" smtClean="0"/>
              <a:t>At some point, adding processors won’t help</a:t>
            </a:r>
          </a:p>
          <a:p>
            <a:pPr lvl="1"/>
            <a:r>
              <a:rPr lang="en-US" dirty="0" smtClean="0"/>
              <a:t>What that point is depends on the span</a:t>
            </a:r>
          </a:p>
          <a:p>
            <a:pPr lvl="1"/>
            <a:endParaRPr lang="en-US" sz="1500" dirty="0"/>
          </a:p>
          <a:p>
            <a:pPr marL="0" indent="0" algn="ctr">
              <a:buNone/>
            </a:pPr>
            <a:r>
              <a:rPr lang="en-US" i="1" dirty="0"/>
              <a:t>Parallel algorithms is about decreasing span without </a:t>
            </a:r>
          </a:p>
          <a:p>
            <a:pPr marL="0" indent="0" algn="ctr">
              <a:buNone/>
            </a:pPr>
            <a:r>
              <a:rPr lang="en-US" i="1" dirty="0"/>
              <a:t>increasing work too much</a:t>
            </a:r>
            <a:endParaRPr lang="en-US" dirty="0" smtClean="0"/>
          </a:p>
          <a:p>
            <a:pPr>
              <a:buNone/>
            </a:pPr>
            <a:r>
              <a:rPr lang="en-US" b="1" baseline="-25000" dirty="0" smtClean="0"/>
              <a:t>	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and Concurrency, Lecture 2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T</a:t>
            </a:r>
            <a:r>
              <a:rPr lang="en-US" baseline="-25000" dirty="0" smtClean="0"/>
              <a:t>P</a:t>
            </a:r>
            <a:r>
              <a:rPr lang="en-US" dirty="0" smtClean="0"/>
              <a:t>: Thanks </a:t>
            </a:r>
            <a:r>
              <a:rPr lang="en-US" dirty="0" err="1" smtClean="0"/>
              <a:t>ForkJoin</a:t>
            </a:r>
            <a:r>
              <a:rPr lang="en-US" dirty="0" smtClean="0"/>
              <a:t> library!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648200"/>
          </a:xfrm>
        </p:spPr>
        <p:txBody>
          <a:bodyPr/>
          <a:lstStyle/>
          <a:p>
            <a:r>
              <a:rPr lang="en-US" dirty="0" smtClean="0"/>
              <a:t>So we know </a:t>
            </a:r>
            <a:r>
              <a:rPr lang="en-US" b="1" dirty="0" smtClean="0"/>
              <a:t>T</a:t>
            </a:r>
            <a:r>
              <a:rPr lang="en-US" b="1" baseline="-25000" dirty="0" smtClean="0"/>
              <a:t>1 </a:t>
            </a:r>
            <a:r>
              <a:rPr lang="en-US" dirty="0" smtClean="0"/>
              <a:t>and </a:t>
            </a:r>
            <a:r>
              <a:rPr lang="en-US" b="1" dirty="0"/>
              <a:t>T</a:t>
            </a:r>
            <a:r>
              <a:rPr lang="en-US" b="1" baseline="-25000" dirty="0">
                <a:sym typeface="Symbol"/>
              </a:rPr>
              <a:t> </a:t>
            </a:r>
            <a:r>
              <a:rPr lang="en-US" dirty="0" smtClean="0"/>
              <a:t> but we want </a:t>
            </a:r>
            <a:r>
              <a:rPr lang="en-US" b="1" dirty="0"/>
              <a:t>T</a:t>
            </a:r>
            <a:r>
              <a:rPr lang="en-US" b="1" baseline="-25000" dirty="0"/>
              <a:t>P</a:t>
            </a:r>
            <a:r>
              <a:rPr lang="en-US" dirty="0" smtClean="0"/>
              <a:t>  (e.g., </a:t>
            </a:r>
            <a:r>
              <a:rPr lang="en-US" b="1" dirty="0" smtClean="0"/>
              <a:t>P</a:t>
            </a:r>
            <a:r>
              <a:rPr lang="en-US" dirty="0" smtClean="0"/>
              <a:t>=4)</a:t>
            </a:r>
          </a:p>
          <a:p>
            <a:endParaRPr lang="en-US" sz="1000" dirty="0"/>
          </a:p>
          <a:p>
            <a:r>
              <a:rPr lang="en-US" dirty="0" smtClean="0"/>
              <a:t>Ignoring memory-hierarchy issues (caching), </a:t>
            </a:r>
            <a:r>
              <a:rPr lang="en-US" b="1" dirty="0"/>
              <a:t>T</a:t>
            </a:r>
            <a:r>
              <a:rPr lang="en-US" b="1" baseline="-25000" dirty="0"/>
              <a:t>P</a:t>
            </a:r>
            <a:r>
              <a:rPr lang="en-US" dirty="0" smtClean="0"/>
              <a:t> can’t beat</a:t>
            </a:r>
          </a:p>
          <a:p>
            <a:pPr lvl="1"/>
            <a:r>
              <a:rPr lang="en-US" b="1" dirty="0" smtClean="0"/>
              <a:t>T</a:t>
            </a:r>
            <a:r>
              <a:rPr lang="en-US" b="1" baseline="-25000" dirty="0" smtClean="0"/>
              <a:t>1</a:t>
            </a:r>
            <a:r>
              <a:rPr lang="en-US" b="1" dirty="0" smtClean="0"/>
              <a:t> </a:t>
            </a:r>
            <a:r>
              <a:rPr lang="en-US" b="1" dirty="0"/>
              <a:t>/ </a:t>
            </a:r>
            <a:r>
              <a:rPr lang="en-US" b="1" dirty="0" smtClean="0"/>
              <a:t>P</a:t>
            </a:r>
            <a:r>
              <a:rPr lang="en-US" dirty="0" smtClean="0"/>
              <a:t>    why not?</a:t>
            </a:r>
          </a:p>
          <a:p>
            <a:pPr lvl="1"/>
            <a:r>
              <a:rPr lang="en-US" b="1" dirty="0"/>
              <a:t>T</a:t>
            </a:r>
            <a:r>
              <a:rPr lang="en-US" b="1" baseline="-25000" dirty="0">
                <a:sym typeface="Symbol"/>
              </a:rPr>
              <a:t> </a:t>
            </a:r>
            <a:r>
              <a:rPr lang="en-US" sz="2800" b="1" baseline="-25000" dirty="0">
                <a:sym typeface="Symbol"/>
              </a:rPr>
              <a:t></a:t>
            </a:r>
            <a:r>
              <a:rPr lang="en-US" dirty="0" smtClean="0"/>
              <a:t>        why not?</a:t>
            </a:r>
          </a:p>
          <a:p>
            <a:pPr lvl="1"/>
            <a:endParaRPr lang="en-US" sz="1000" dirty="0"/>
          </a:p>
          <a:p>
            <a:r>
              <a:rPr lang="en-US" dirty="0" smtClean="0"/>
              <a:t>So an </a:t>
            </a:r>
            <a:r>
              <a:rPr lang="en-US" i="1" dirty="0" smtClean="0"/>
              <a:t>asymptotically</a:t>
            </a:r>
            <a:r>
              <a:rPr lang="en-US" dirty="0" smtClean="0"/>
              <a:t> optimal execution would be:</a:t>
            </a:r>
          </a:p>
          <a:p>
            <a:pPr marL="0" lvl="1" indent="0" algn="ctr">
              <a:buNone/>
            </a:pPr>
            <a:r>
              <a:rPr lang="en-US" b="1" dirty="0"/>
              <a:t>T</a:t>
            </a:r>
            <a:r>
              <a:rPr lang="en-US" b="1" baseline="-25000" dirty="0"/>
              <a:t>P  </a:t>
            </a:r>
            <a:r>
              <a:rPr lang="en-US" sz="2800" b="1" dirty="0">
                <a:sym typeface="Symbol"/>
              </a:rPr>
              <a:t>=</a:t>
            </a:r>
            <a:r>
              <a:rPr lang="en-US" b="1" dirty="0">
                <a:sym typeface="Symbol"/>
              </a:rPr>
              <a:t>  </a:t>
            </a:r>
            <a:r>
              <a:rPr lang="en-US" b="1" i="1" dirty="0">
                <a:sym typeface="Symbol"/>
              </a:rPr>
              <a:t>O</a:t>
            </a:r>
            <a:r>
              <a:rPr lang="en-US" b="1" dirty="0">
                <a:sym typeface="Symbol"/>
              </a:rPr>
              <a:t>((</a:t>
            </a:r>
            <a:r>
              <a:rPr lang="en-US" b="1" dirty="0"/>
              <a:t>T</a:t>
            </a:r>
            <a:r>
              <a:rPr lang="en-US" b="1" baseline="-25000" dirty="0"/>
              <a:t>1</a:t>
            </a:r>
            <a:r>
              <a:rPr lang="en-US" b="1" dirty="0"/>
              <a:t> / P) + T</a:t>
            </a:r>
            <a:r>
              <a:rPr lang="en-US" b="1" baseline="-25000" dirty="0">
                <a:sym typeface="Symbol"/>
              </a:rPr>
              <a:t> </a:t>
            </a:r>
            <a:r>
              <a:rPr lang="en-US" sz="2800" b="1" baseline="-25000" dirty="0">
                <a:sym typeface="Symbol"/>
              </a:rPr>
              <a:t></a:t>
            </a:r>
            <a:r>
              <a:rPr lang="en-US" b="1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First term dominates for small </a:t>
            </a:r>
            <a:r>
              <a:rPr lang="en-US" b="1" dirty="0" smtClean="0"/>
              <a:t>P</a:t>
            </a:r>
            <a:r>
              <a:rPr lang="en-US" dirty="0" smtClean="0"/>
              <a:t>, second for large </a:t>
            </a:r>
            <a:r>
              <a:rPr lang="en-US" b="1" dirty="0" smtClean="0"/>
              <a:t>P</a:t>
            </a:r>
          </a:p>
          <a:p>
            <a:pPr lvl="1"/>
            <a:endParaRPr lang="en-US" sz="1000" dirty="0"/>
          </a:p>
          <a:p>
            <a:r>
              <a:rPr lang="en-US" dirty="0" smtClean="0"/>
              <a:t>The </a:t>
            </a:r>
            <a:r>
              <a:rPr lang="en-US" dirty="0" err="1" smtClean="0"/>
              <a:t>ForkJoin</a:t>
            </a:r>
            <a:r>
              <a:rPr lang="en-US" dirty="0" smtClean="0"/>
              <a:t> Framework gives an </a:t>
            </a:r>
            <a:r>
              <a:rPr lang="en-US" i="1" dirty="0" smtClean="0"/>
              <a:t>expected-time guarantee</a:t>
            </a:r>
            <a:r>
              <a:rPr lang="en-US" dirty="0" smtClean="0"/>
              <a:t> of asymptotically </a:t>
            </a:r>
            <a:r>
              <a:rPr lang="en-US" dirty="0"/>
              <a:t>optimal! </a:t>
            </a:r>
            <a:endParaRPr lang="en-US" dirty="0" smtClean="0"/>
          </a:p>
          <a:p>
            <a:pPr lvl="1"/>
            <a:r>
              <a:rPr lang="en-US" dirty="0" smtClean="0"/>
              <a:t>Expected time because it flips coins when </a:t>
            </a:r>
            <a:r>
              <a:rPr lang="en-US" i="1" dirty="0" smtClean="0"/>
              <a:t>scheduling</a:t>
            </a:r>
            <a:endParaRPr lang="en-US" dirty="0" smtClean="0"/>
          </a:p>
          <a:p>
            <a:pPr lvl="1"/>
            <a:r>
              <a:rPr lang="en-US" dirty="0" smtClean="0"/>
              <a:t>How? For an advanced course (few need to know)</a:t>
            </a:r>
          </a:p>
          <a:p>
            <a:pPr lvl="1"/>
            <a:r>
              <a:rPr lang="en-US" dirty="0" smtClean="0"/>
              <a:t>Guarantee requires a few assumption about your code…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and Concurrency, Lecture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945967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46482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Done:</a:t>
            </a:r>
          </a:p>
          <a:p>
            <a:r>
              <a:rPr lang="en-US" dirty="0" smtClean="0"/>
              <a:t>How to use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fork</a:t>
            </a:r>
            <a:r>
              <a:rPr lang="en-US" dirty="0" smtClean="0"/>
              <a:t> and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join</a:t>
            </a:r>
            <a:r>
              <a:rPr lang="en-US" dirty="0" smtClean="0"/>
              <a:t> to write a parallel algorithm</a:t>
            </a:r>
          </a:p>
          <a:p>
            <a:r>
              <a:rPr lang="en-US" dirty="0" smtClean="0"/>
              <a:t>Why using divide-and-conquer with lots of small tasks is best</a:t>
            </a:r>
          </a:p>
          <a:p>
            <a:pPr lvl="1"/>
            <a:r>
              <a:rPr lang="en-US" dirty="0" smtClean="0"/>
              <a:t>Combines results in parallel</a:t>
            </a:r>
          </a:p>
          <a:p>
            <a:r>
              <a:rPr lang="en-US" dirty="0" smtClean="0"/>
              <a:t>Some Java and </a:t>
            </a:r>
            <a:r>
              <a:rPr lang="en-US" dirty="0" err="1" smtClean="0"/>
              <a:t>ForkJoin</a:t>
            </a:r>
            <a:r>
              <a:rPr lang="en-US" dirty="0" smtClean="0"/>
              <a:t> Framework specifics</a:t>
            </a:r>
          </a:p>
          <a:p>
            <a:pPr lvl="1"/>
            <a:r>
              <a:rPr lang="en-US" dirty="0" smtClean="0"/>
              <a:t>More pragmatics (e.g., installation) in separate notes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dirty="0" smtClean="0"/>
              <a:t>Now:</a:t>
            </a:r>
          </a:p>
          <a:p>
            <a:r>
              <a:rPr lang="en-US" dirty="0" smtClean="0"/>
              <a:t>More examples of simple parallel programs</a:t>
            </a:r>
          </a:p>
          <a:p>
            <a:r>
              <a:rPr lang="en-US" dirty="0" smtClean="0"/>
              <a:t>Arrays &amp; balanced trees support parallelism, linked lists don’t</a:t>
            </a:r>
          </a:p>
          <a:p>
            <a:r>
              <a:rPr lang="en-US" dirty="0" smtClean="0"/>
              <a:t>Asymptotic analysis for fork-join parallelism</a:t>
            </a:r>
          </a:p>
          <a:p>
            <a:r>
              <a:rPr lang="en-US" dirty="0" smtClean="0"/>
              <a:t>Amdahl’s Law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and Concurrency, Lecture 2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Division of responsibility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job as </a:t>
            </a:r>
            <a:r>
              <a:rPr lang="en-US" dirty="0" err="1" smtClean="0"/>
              <a:t>ForkJoin</a:t>
            </a:r>
            <a:r>
              <a:rPr lang="en-US" dirty="0" smtClean="0"/>
              <a:t> Framework users:</a:t>
            </a:r>
          </a:p>
          <a:p>
            <a:pPr lvl="1"/>
            <a:r>
              <a:rPr lang="en-US" dirty="0" smtClean="0"/>
              <a:t>Pick a good algorithm</a:t>
            </a:r>
          </a:p>
          <a:p>
            <a:pPr lvl="1"/>
            <a:r>
              <a:rPr lang="en-US" dirty="0" smtClean="0"/>
              <a:t>Write a program.  When run, it creates a DAG of things to do</a:t>
            </a:r>
          </a:p>
          <a:p>
            <a:pPr lvl="1"/>
            <a:r>
              <a:rPr lang="en-US" i="1" dirty="0" smtClean="0"/>
              <a:t>Make all the nodes a small-</a:t>
            </a:r>
            <a:r>
              <a:rPr lang="en-US" i="1" dirty="0" err="1" smtClean="0"/>
              <a:t>ish</a:t>
            </a:r>
            <a:r>
              <a:rPr lang="en-US" i="1" dirty="0" smtClean="0"/>
              <a:t> and approximately equal amount of work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framework-writer’s job:</a:t>
            </a:r>
          </a:p>
          <a:p>
            <a:pPr lvl="1"/>
            <a:r>
              <a:rPr lang="en-US" dirty="0" smtClean="0"/>
              <a:t>Assign work to available processors to avoid </a:t>
            </a:r>
            <a:r>
              <a:rPr lang="en-US" dirty="0" smtClean="0">
                <a:solidFill>
                  <a:schemeClr val="accent2"/>
                </a:solidFill>
              </a:rPr>
              <a:t>idling</a:t>
            </a:r>
          </a:p>
          <a:p>
            <a:pPr lvl="1"/>
            <a:r>
              <a:rPr lang="en-US" dirty="0" smtClean="0"/>
              <a:t>Keep constant factors low</a:t>
            </a:r>
          </a:p>
          <a:p>
            <a:pPr lvl="1"/>
            <a:r>
              <a:rPr lang="en-US" dirty="0" smtClean="0"/>
              <a:t>Give the </a:t>
            </a:r>
            <a:r>
              <a:rPr lang="en-US" dirty="0" smtClean="0">
                <a:solidFill>
                  <a:schemeClr val="accent2"/>
                </a:solidFill>
              </a:rPr>
              <a:t>expected-time optimal guarantee</a:t>
            </a:r>
            <a:r>
              <a:rPr lang="en-US" dirty="0" smtClean="0"/>
              <a:t> assuming framework-user did his/her job</a:t>
            </a:r>
          </a:p>
          <a:p>
            <a:pPr lvl="1" algn="ctr">
              <a:buNone/>
            </a:pPr>
            <a:r>
              <a:rPr lang="en-US" b="1" dirty="0" smtClean="0"/>
              <a:t>T</a:t>
            </a:r>
            <a:r>
              <a:rPr lang="en-US" b="1" baseline="-25000" dirty="0" smtClean="0"/>
              <a:t>P  </a:t>
            </a:r>
            <a:r>
              <a:rPr lang="en-US" sz="2800" b="1" dirty="0">
                <a:sym typeface="Symbol"/>
              </a:rPr>
              <a:t>=</a:t>
            </a:r>
            <a:r>
              <a:rPr lang="en-US" b="1" dirty="0" smtClean="0">
                <a:sym typeface="Symbol"/>
              </a:rPr>
              <a:t>  </a:t>
            </a:r>
            <a:r>
              <a:rPr lang="en-US" b="1" i="1" dirty="0" smtClean="0">
                <a:sym typeface="Symbol"/>
              </a:rPr>
              <a:t>O</a:t>
            </a:r>
            <a:r>
              <a:rPr lang="en-US" b="1" dirty="0" smtClean="0">
                <a:sym typeface="Symbol"/>
              </a:rPr>
              <a:t>((</a:t>
            </a:r>
            <a:r>
              <a:rPr lang="en-US" b="1" dirty="0" smtClean="0"/>
              <a:t>T</a:t>
            </a:r>
            <a:r>
              <a:rPr lang="en-US" b="1" baseline="-25000" dirty="0" smtClean="0"/>
              <a:t>1</a:t>
            </a:r>
            <a:r>
              <a:rPr lang="en-US" b="1" dirty="0" smtClean="0"/>
              <a:t> / P) + T</a:t>
            </a:r>
            <a:r>
              <a:rPr lang="en-US" b="1" baseline="-25000" dirty="0" smtClean="0">
                <a:sym typeface="Symbol"/>
              </a:rPr>
              <a:t> </a:t>
            </a:r>
            <a:r>
              <a:rPr lang="en-US" sz="2800" b="1" baseline="-25000" dirty="0" smtClean="0">
                <a:sym typeface="Symbol"/>
              </a:rPr>
              <a:t>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and Concurrency, Lecture 2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ctr">
              <a:buNone/>
            </a:pPr>
            <a:r>
              <a:rPr lang="en-US" b="1" dirty="0"/>
              <a:t>T</a:t>
            </a:r>
            <a:r>
              <a:rPr lang="en-US" b="1" baseline="-25000" dirty="0"/>
              <a:t>P  </a:t>
            </a:r>
            <a:r>
              <a:rPr lang="en-US" sz="2800" b="1" dirty="0">
                <a:sym typeface="Symbol"/>
              </a:rPr>
              <a:t>=</a:t>
            </a:r>
            <a:r>
              <a:rPr lang="en-US" b="1" dirty="0">
                <a:sym typeface="Symbol"/>
              </a:rPr>
              <a:t>  </a:t>
            </a:r>
            <a:r>
              <a:rPr lang="en-US" b="1" i="1" dirty="0">
                <a:sym typeface="Symbol"/>
              </a:rPr>
              <a:t>O</a:t>
            </a:r>
            <a:r>
              <a:rPr lang="en-US" b="1" dirty="0">
                <a:sym typeface="Symbol"/>
              </a:rPr>
              <a:t>((</a:t>
            </a:r>
            <a:r>
              <a:rPr lang="en-US" b="1" dirty="0"/>
              <a:t>T</a:t>
            </a:r>
            <a:r>
              <a:rPr lang="en-US" b="1" baseline="-25000" dirty="0"/>
              <a:t>1</a:t>
            </a:r>
            <a:r>
              <a:rPr lang="en-US" b="1" dirty="0"/>
              <a:t> / P) + T</a:t>
            </a:r>
            <a:r>
              <a:rPr lang="en-US" b="1" baseline="-25000" dirty="0">
                <a:sym typeface="Symbol"/>
              </a:rPr>
              <a:t> </a:t>
            </a:r>
            <a:r>
              <a:rPr lang="en-US" sz="2800" b="1" baseline="-25000" dirty="0">
                <a:sym typeface="Symbol"/>
              </a:rPr>
              <a:t></a:t>
            </a:r>
            <a:r>
              <a:rPr lang="en-US" b="1" dirty="0"/>
              <a:t>)</a:t>
            </a:r>
            <a:endParaRPr lang="en-US" dirty="0"/>
          </a:p>
          <a:p>
            <a:endParaRPr lang="en-US" sz="1000" dirty="0" smtClean="0"/>
          </a:p>
          <a:p>
            <a:r>
              <a:rPr lang="en-US" dirty="0" smtClean="0"/>
              <a:t>In the algorithms seen so far (e.g., sum an array):</a:t>
            </a:r>
          </a:p>
          <a:p>
            <a:pPr lvl="1"/>
            <a:r>
              <a:rPr lang="en-US" dirty="0" smtClean="0"/>
              <a:t> </a:t>
            </a:r>
            <a:r>
              <a:rPr lang="en-US" b="1" dirty="0" smtClean="0"/>
              <a:t>T</a:t>
            </a:r>
            <a:r>
              <a:rPr lang="en-US" b="1" baseline="-25000" dirty="0" smtClean="0"/>
              <a:t>1 </a:t>
            </a:r>
            <a:r>
              <a:rPr lang="en-US" dirty="0" smtClean="0"/>
              <a:t>=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 </a:t>
            </a:r>
            <a:r>
              <a:rPr lang="en-US" b="1" dirty="0" smtClean="0"/>
              <a:t>T</a:t>
            </a:r>
            <a:r>
              <a:rPr lang="en-US" b="1" baseline="-25000" dirty="0" smtClean="0">
                <a:sym typeface="Symbol"/>
              </a:rPr>
              <a:t> </a:t>
            </a:r>
            <a:r>
              <a:rPr lang="en-US" sz="2800" b="1" baseline="-25000" dirty="0" smtClean="0">
                <a:sym typeface="Symbol"/>
              </a:rPr>
              <a:t></a:t>
            </a:r>
            <a:r>
              <a:rPr lang="en-US" dirty="0" smtClean="0"/>
              <a:t>=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So expect (ignoring overheads): </a:t>
            </a:r>
            <a:r>
              <a:rPr lang="en-US" b="1" dirty="0" smtClean="0"/>
              <a:t>T</a:t>
            </a:r>
            <a:r>
              <a:rPr lang="en-US" b="1" baseline="-25000" dirty="0" smtClean="0"/>
              <a:t>P  </a:t>
            </a:r>
            <a:r>
              <a:rPr lang="en-US" sz="2800" b="1" dirty="0" smtClean="0">
                <a:sym typeface="Symbol"/>
              </a:rPr>
              <a:t>=</a:t>
            </a:r>
            <a:r>
              <a:rPr lang="en-US" b="1" dirty="0" smtClean="0">
                <a:sym typeface="Symbol"/>
              </a:rPr>
              <a:t>  </a:t>
            </a:r>
            <a:r>
              <a:rPr lang="en-US" b="1" i="1" dirty="0" smtClean="0"/>
              <a:t>O</a:t>
            </a:r>
            <a:r>
              <a:rPr lang="en-US" b="1" dirty="0" smtClean="0"/>
              <a:t>(</a:t>
            </a:r>
            <a:r>
              <a:rPr lang="en-US" i="1" dirty="0" smtClean="0"/>
              <a:t>n</a:t>
            </a:r>
            <a:r>
              <a:rPr lang="en-US" b="1" dirty="0" smtClean="0"/>
              <a:t>/P +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en-US" b="1" dirty="0" smtClean="0"/>
              <a:t>)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Suppose instead:</a:t>
            </a:r>
          </a:p>
          <a:p>
            <a:pPr lvl="1"/>
            <a:r>
              <a:rPr lang="en-US" dirty="0" smtClean="0"/>
              <a:t> </a:t>
            </a:r>
            <a:r>
              <a:rPr lang="en-US" b="1" dirty="0" smtClean="0"/>
              <a:t>T</a:t>
            </a:r>
            <a:r>
              <a:rPr lang="en-US" b="1" baseline="-25000" dirty="0" smtClean="0"/>
              <a:t>1 </a:t>
            </a:r>
            <a:r>
              <a:rPr lang="en-US" dirty="0" smtClean="0"/>
              <a:t>=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i="1" baseline="30000" dirty="0" smtClean="0"/>
              <a:t>2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 </a:t>
            </a:r>
            <a:r>
              <a:rPr lang="en-US" b="1" dirty="0" smtClean="0"/>
              <a:t>T</a:t>
            </a:r>
            <a:r>
              <a:rPr lang="en-US" b="1" baseline="-25000" dirty="0" smtClean="0">
                <a:sym typeface="Symbol"/>
              </a:rPr>
              <a:t> </a:t>
            </a:r>
            <a:r>
              <a:rPr lang="en-US" sz="2800" b="1" baseline="-25000" dirty="0" smtClean="0">
                <a:sym typeface="Symbol"/>
              </a:rPr>
              <a:t></a:t>
            </a:r>
            <a:r>
              <a:rPr lang="en-US" dirty="0" smtClean="0"/>
              <a:t>=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So expect (ignoring overheads): </a:t>
            </a:r>
            <a:r>
              <a:rPr lang="en-US" b="1" dirty="0" smtClean="0"/>
              <a:t>T</a:t>
            </a:r>
            <a:r>
              <a:rPr lang="en-US" b="1" baseline="-25000" dirty="0" smtClean="0"/>
              <a:t>P  </a:t>
            </a:r>
            <a:r>
              <a:rPr lang="en-US" sz="2800" b="1" dirty="0" smtClean="0">
                <a:sym typeface="Symbol"/>
              </a:rPr>
              <a:t>=</a:t>
            </a:r>
            <a:r>
              <a:rPr lang="en-US" b="1" dirty="0" smtClean="0">
                <a:sym typeface="Symbol"/>
              </a:rPr>
              <a:t>  </a:t>
            </a:r>
            <a:r>
              <a:rPr lang="en-US" b="1" i="1" dirty="0" smtClean="0"/>
              <a:t>O</a:t>
            </a:r>
            <a:r>
              <a:rPr lang="en-US" b="1" dirty="0" smtClean="0"/>
              <a:t>(</a:t>
            </a:r>
            <a:r>
              <a:rPr lang="en-US" i="1" dirty="0" smtClean="0"/>
              <a:t>n</a:t>
            </a:r>
            <a:r>
              <a:rPr lang="en-US" i="1" baseline="30000" dirty="0" smtClean="0"/>
              <a:t>2</a:t>
            </a:r>
            <a:r>
              <a:rPr lang="en-US" b="1" dirty="0" smtClean="0"/>
              <a:t>/P + </a:t>
            </a:r>
            <a:r>
              <a:rPr lang="en-US" i="1" dirty="0" smtClean="0"/>
              <a:t>n</a:t>
            </a:r>
            <a:r>
              <a:rPr lang="en-US" b="1" dirty="0" smtClean="0"/>
              <a:t>)</a:t>
            </a:r>
          </a:p>
          <a:p>
            <a:pPr lvl="1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and Concurrency, Lecture 2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Amdahl’s Law (mostly bad news)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4572000"/>
          </a:xfrm>
        </p:spPr>
        <p:txBody>
          <a:bodyPr/>
          <a:lstStyle/>
          <a:p>
            <a:r>
              <a:rPr lang="en-US" dirty="0" smtClean="0"/>
              <a:t>So far: analyze parallel programs in terms of work and span</a:t>
            </a:r>
          </a:p>
          <a:p>
            <a:endParaRPr lang="en-US" dirty="0" smtClean="0"/>
          </a:p>
          <a:p>
            <a:r>
              <a:rPr lang="en-US" dirty="0" smtClean="0"/>
              <a:t>In practice, typically have parts of programs that parallelize well…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Such as maps/reductions over arrays and trees 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…and parts that don’t parallelize at all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Such as reading a linked list, getting input, doing computations where each needs the previous step, etc.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 algn="ctr">
              <a:buNone/>
            </a:pPr>
            <a:r>
              <a:rPr lang="en-US" i="1" dirty="0" smtClean="0"/>
              <a:t>“Nine women can’t make a baby in one month”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and Concurrency, Lecture 2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Amdahl’s Law (mostly bad news)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cs typeface="Latha" pitchFamily="2"/>
              </a:rPr>
              <a:t>Let the </a:t>
            </a:r>
            <a:r>
              <a:rPr lang="en-US" b="1" i="1" dirty="0" smtClean="0">
                <a:cs typeface="Latha" pitchFamily="2"/>
              </a:rPr>
              <a:t>work</a:t>
            </a:r>
            <a:r>
              <a:rPr lang="en-US" dirty="0" smtClean="0">
                <a:cs typeface="Latha" pitchFamily="2"/>
              </a:rPr>
              <a:t> (time to run on 1 processor) be 1 unit time</a:t>
            </a:r>
          </a:p>
          <a:p>
            <a:pPr>
              <a:buNone/>
            </a:pPr>
            <a:endParaRPr lang="en-US" sz="1000" dirty="0" smtClean="0">
              <a:cs typeface="Latha" pitchFamily="2"/>
            </a:endParaRPr>
          </a:p>
          <a:p>
            <a:pPr>
              <a:buNone/>
            </a:pPr>
            <a:r>
              <a:rPr lang="en-US" dirty="0" smtClean="0">
                <a:cs typeface="Latha" pitchFamily="2"/>
              </a:rPr>
              <a:t>Let </a:t>
            </a:r>
            <a:r>
              <a:rPr lang="en-US" b="1" dirty="0" smtClean="0">
                <a:cs typeface="Latha" pitchFamily="2"/>
              </a:rPr>
              <a:t>S</a:t>
            </a:r>
            <a:r>
              <a:rPr lang="en-US" dirty="0" smtClean="0">
                <a:cs typeface="Latha" pitchFamily="2"/>
              </a:rPr>
              <a:t> be the portion of the execution that can’t be parallelized</a:t>
            </a:r>
          </a:p>
          <a:p>
            <a:pPr>
              <a:buNone/>
            </a:pPr>
            <a:endParaRPr lang="en-US" sz="1000" dirty="0" smtClean="0">
              <a:cs typeface="Latha" pitchFamily="2"/>
            </a:endParaRPr>
          </a:p>
          <a:p>
            <a:pPr>
              <a:buNone/>
            </a:pPr>
            <a:r>
              <a:rPr lang="en-US" dirty="0" smtClean="0">
                <a:cs typeface="Latha" pitchFamily="2"/>
              </a:rPr>
              <a:t>Then: 			</a:t>
            </a:r>
            <a:r>
              <a:rPr lang="en-US" b="1" dirty="0" smtClean="0">
                <a:cs typeface="Latha" pitchFamily="2"/>
              </a:rPr>
              <a:t>T</a:t>
            </a:r>
            <a:r>
              <a:rPr lang="en-US" b="1" baseline="-25000" dirty="0" smtClean="0">
                <a:cs typeface="Latha" pitchFamily="2"/>
              </a:rPr>
              <a:t>1</a:t>
            </a:r>
            <a:r>
              <a:rPr lang="en-US" dirty="0" smtClean="0">
                <a:cs typeface="Latha" pitchFamily="2"/>
              </a:rPr>
              <a:t> </a:t>
            </a:r>
            <a:r>
              <a:rPr lang="en-US" b="1" dirty="0" smtClean="0">
                <a:cs typeface="Latha" pitchFamily="2"/>
              </a:rPr>
              <a:t>= S + (1-S) = 1</a:t>
            </a:r>
          </a:p>
          <a:p>
            <a:pPr>
              <a:buNone/>
            </a:pPr>
            <a:endParaRPr lang="en-US" sz="1000" dirty="0" smtClean="0">
              <a:cs typeface="Latha" pitchFamily="2"/>
            </a:endParaRPr>
          </a:p>
          <a:p>
            <a:pPr>
              <a:buNone/>
            </a:pPr>
            <a:r>
              <a:rPr lang="en-US" dirty="0" smtClean="0">
                <a:cs typeface="Latha" pitchFamily="2"/>
              </a:rPr>
              <a:t>Suppose we get perfect linear speedup </a:t>
            </a:r>
            <a:r>
              <a:rPr lang="en-US" i="1" dirty="0" smtClean="0">
                <a:cs typeface="Latha" pitchFamily="2"/>
              </a:rPr>
              <a:t>on the parallel portion</a:t>
            </a:r>
          </a:p>
          <a:p>
            <a:pPr>
              <a:buNone/>
            </a:pPr>
            <a:endParaRPr lang="en-US" sz="1000" dirty="0" smtClean="0">
              <a:cs typeface="Latha" pitchFamily="2"/>
            </a:endParaRPr>
          </a:p>
          <a:p>
            <a:pPr>
              <a:buNone/>
            </a:pPr>
            <a:r>
              <a:rPr lang="en-US" dirty="0" smtClean="0">
                <a:cs typeface="Latha" pitchFamily="2"/>
              </a:rPr>
              <a:t>Then:			</a:t>
            </a:r>
            <a:r>
              <a:rPr lang="en-US" b="1" dirty="0" smtClean="0">
                <a:cs typeface="Latha" pitchFamily="2"/>
              </a:rPr>
              <a:t>T</a:t>
            </a:r>
            <a:r>
              <a:rPr lang="en-US" b="1" baseline="-25000" dirty="0" smtClean="0">
                <a:cs typeface="Latha" pitchFamily="2"/>
              </a:rPr>
              <a:t>P</a:t>
            </a:r>
            <a:r>
              <a:rPr lang="en-US" dirty="0" smtClean="0">
                <a:cs typeface="Latha" pitchFamily="2"/>
              </a:rPr>
              <a:t> </a:t>
            </a:r>
            <a:r>
              <a:rPr lang="en-US" b="1" dirty="0" smtClean="0">
                <a:cs typeface="Latha" pitchFamily="2"/>
              </a:rPr>
              <a:t>= S + (1-S)/P</a:t>
            </a:r>
          </a:p>
          <a:p>
            <a:pPr>
              <a:buNone/>
            </a:pPr>
            <a:endParaRPr lang="en-US" sz="1000" dirty="0" smtClean="0">
              <a:cs typeface="Latha" pitchFamily="2"/>
            </a:endParaRPr>
          </a:p>
          <a:p>
            <a:pPr>
              <a:buNone/>
            </a:pPr>
            <a:r>
              <a:rPr lang="en-US" dirty="0" smtClean="0">
                <a:cs typeface="Latha" pitchFamily="2"/>
              </a:rPr>
              <a:t>So the overall speedup with </a:t>
            </a:r>
            <a:r>
              <a:rPr lang="en-US" b="1" dirty="0" smtClean="0">
                <a:cs typeface="Latha" pitchFamily="2"/>
              </a:rPr>
              <a:t>P</a:t>
            </a:r>
            <a:r>
              <a:rPr lang="en-US" dirty="0" smtClean="0">
                <a:cs typeface="Latha" pitchFamily="2"/>
              </a:rPr>
              <a:t> processors is (Amdahl’s Law):</a:t>
            </a:r>
          </a:p>
          <a:p>
            <a:pPr algn="ctr"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T</a:t>
            </a:r>
            <a:r>
              <a:rPr lang="en-US" b="1" baseline="-25000" dirty="0" smtClean="0">
                <a:solidFill>
                  <a:schemeClr val="accent2"/>
                </a:solidFill>
              </a:rPr>
              <a:t>1</a:t>
            </a:r>
            <a:r>
              <a:rPr lang="en-US" b="1" dirty="0" smtClean="0">
                <a:solidFill>
                  <a:schemeClr val="accent2"/>
                </a:solidFill>
              </a:rPr>
              <a:t> / T</a:t>
            </a:r>
            <a:r>
              <a:rPr lang="en-US" b="1" baseline="-25000" dirty="0" smtClean="0">
                <a:solidFill>
                  <a:schemeClr val="accent2"/>
                </a:solidFill>
              </a:rPr>
              <a:t>P</a:t>
            </a:r>
            <a:r>
              <a:rPr lang="en-US" b="1" dirty="0" smtClean="0">
                <a:cs typeface="Latha" pitchFamily="2"/>
              </a:rPr>
              <a:t>  </a:t>
            </a:r>
            <a:r>
              <a:rPr lang="en-US" b="1" dirty="0" smtClean="0">
                <a:solidFill>
                  <a:schemeClr val="accent2"/>
                </a:solidFill>
                <a:cs typeface="Latha" pitchFamily="2"/>
              </a:rPr>
              <a:t>= 1 / (S + (1-S)/P) </a:t>
            </a:r>
            <a:r>
              <a:rPr lang="en-US" b="1" dirty="0" smtClean="0">
                <a:cs typeface="Latha" pitchFamily="2"/>
              </a:rPr>
              <a:t> </a:t>
            </a:r>
          </a:p>
          <a:p>
            <a:pPr>
              <a:buNone/>
            </a:pPr>
            <a:endParaRPr lang="en-US" sz="1000" dirty="0" smtClean="0">
              <a:cs typeface="Latha" pitchFamily="2"/>
            </a:endParaRPr>
          </a:p>
          <a:p>
            <a:pPr>
              <a:buNone/>
            </a:pPr>
            <a:r>
              <a:rPr lang="en-US" dirty="0" smtClean="0">
                <a:cs typeface="Latha" pitchFamily="2"/>
              </a:rPr>
              <a:t>And the parallelism (infinite processors) is:</a:t>
            </a:r>
          </a:p>
          <a:p>
            <a:pPr algn="ctr"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T</a:t>
            </a:r>
            <a:r>
              <a:rPr lang="en-US" b="1" baseline="-25000" dirty="0" smtClean="0">
                <a:solidFill>
                  <a:schemeClr val="accent2"/>
                </a:solidFill>
              </a:rPr>
              <a:t>1</a:t>
            </a:r>
            <a:r>
              <a:rPr lang="en-US" b="1" dirty="0" smtClean="0">
                <a:solidFill>
                  <a:schemeClr val="accent2"/>
                </a:solidFill>
              </a:rPr>
              <a:t> / T</a:t>
            </a:r>
            <a:r>
              <a:rPr lang="en-US" sz="2800" b="1" baseline="-25000" dirty="0" smtClean="0">
                <a:solidFill>
                  <a:schemeClr val="accent2"/>
                </a:solidFill>
                <a:sym typeface="Symbol"/>
              </a:rPr>
              <a:t></a:t>
            </a:r>
            <a:r>
              <a:rPr lang="en-US" b="1" dirty="0" smtClean="0">
                <a:cs typeface="Latha" pitchFamily="2"/>
              </a:rPr>
              <a:t>  </a:t>
            </a:r>
            <a:r>
              <a:rPr lang="en-US" b="1" dirty="0" smtClean="0">
                <a:solidFill>
                  <a:schemeClr val="accent2"/>
                </a:solidFill>
                <a:cs typeface="Latha" pitchFamily="2"/>
              </a:rPr>
              <a:t>= 1 / S</a:t>
            </a:r>
            <a:endParaRPr lang="en-US" dirty="0" smtClean="0">
              <a:cs typeface="Latha" pitchFamily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and Concurrency, Lecture 2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such bad news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	T</a:t>
            </a:r>
            <a:r>
              <a:rPr lang="en-US" b="1" baseline="-25000" dirty="0" smtClean="0">
                <a:solidFill>
                  <a:schemeClr val="accent2"/>
                </a:solidFill>
              </a:rPr>
              <a:t>1</a:t>
            </a:r>
            <a:r>
              <a:rPr lang="en-US" b="1" dirty="0" smtClean="0">
                <a:solidFill>
                  <a:schemeClr val="accent2"/>
                </a:solidFill>
              </a:rPr>
              <a:t> / T</a:t>
            </a:r>
            <a:r>
              <a:rPr lang="en-US" b="1" baseline="-25000" dirty="0" smtClean="0">
                <a:solidFill>
                  <a:schemeClr val="accent2"/>
                </a:solidFill>
              </a:rPr>
              <a:t>P</a:t>
            </a:r>
            <a:r>
              <a:rPr lang="en-US" b="1" dirty="0" smtClean="0">
                <a:cs typeface="Latha" pitchFamily="2"/>
              </a:rPr>
              <a:t>  </a:t>
            </a:r>
            <a:r>
              <a:rPr lang="en-US" b="1" dirty="0" smtClean="0">
                <a:solidFill>
                  <a:schemeClr val="accent2"/>
                </a:solidFill>
                <a:cs typeface="Latha" pitchFamily="2"/>
              </a:rPr>
              <a:t>= 1 / (S + (1-S)/P) </a:t>
            </a:r>
            <a:r>
              <a:rPr lang="en-US" b="1" dirty="0" smtClean="0">
                <a:cs typeface="Latha" pitchFamily="2"/>
              </a:rPr>
              <a:t> 		</a:t>
            </a:r>
            <a:r>
              <a:rPr lang="en-US" b="1" dirty="0" smtClean="0">
                <a:solidFill>
                  <a:schemeClr val="accent2"/>
                </a:solidFill>
              </a:rPr>
              <a:t>T</a:t>
            </a:r>
            <a:r>
              <a:rPr lang="en-US" b="1" baseline="-25000" dirty="0" smtClean="0">
                <a:solidFill>
                  <a:schemeClr val="accent2"/>
                </a:solidFill>
              </a:rPr>
              <a:t>1</a:t>
            </a:r>
            <a:r>
              <a:rPr lang="en-US" b="1" dirty="0" smtClean="0">
                <a:solidFill>
                  <a:schemeClr val="accent2"/>
                </a:solidFill>
              </a:rPr>
              <a:t> / T</a:t>
            </a:r>
            <a:r>
              <a:rPr lang="en-US" sz="2800" b="1" baseline="-25000" dirty="0" smtClean="0">
                <a:solidFill>
                  <a:schemeClr val="accent2"/>
                </a:solidFill>
                <a:sym typeface="Symbol"/>
              </a:rPr>
              <a:t></a:t>
            </a:r>
            <a:r>
              <a:rPr lang="en-US" b="1" dirty="0" smtClean="0">
                <a:cs typeface="Latha" pitchFamily="2"/>
              </a:rPr>
              <a:t>  </a:t>
            </a:r>
            <a:r>
              <a:rPr lang="en-US" b="1" dirty="0" smtClean="0">
                <a:solidFill>
                  <a:schemeClr val="accent2"/>
                </a:solidFill>
                <a:cs typeface="Latha" pitchFamily="2"/>
              </a:rPr>
              <a:t>= 1 / S</a:t>
            </a:r>
            <a:endParaRPr lang="en-US" dirty="0" smtClean="0">
              <a:cs typeface="Latha" pitchFamily="2"/>
            </a:endParaRPr>
          </a:p>
          <a:p>
            <a:endParaRPr lang="en-US" sz="1000" dirty="0" smtClean="0"/>
          </a:p>
          <a:p>
            <a:endParaRPr lang="en-US" sz="1000" dirty="0" smtClean="0"/>
          </a:p>
          <a:p>
            <a:r>
              <a:rPr lang="en-US" dirty="0" smtClean="0"/>
              <a:t>Suppose 33% of a program is sequential</a:t>
            </a:r>
          </a:p>
          <a:p>
            <a:pPr lvl="1"/>
            <a:r>
              <a:rPr lang="en-US" dirty="0" smtClean="0"/>
              <a:t>Then a billion processors won’t give a speedup over 3</a:t>
            </a:r>
          </a:p>
          <a:p>
            <a:pPr lvl="1"/>
            <a:endParaRPr lang="en-US" sz="1000" dirty="0" smtClean="0"/>
          </a:p>
          <a:p>
            <a:r>
              <a:rPr lang="en-US" dirty="0" smtClean="0"/>
              <a:t>Suppose you miss the good old days (1980-2005) where 12ish years was long enough to get 100x speedup</a:t>
            </a:r>
          </a:p>
          <a:p>
            <a:pPr lvl="1"/>
            <a:r>
              <a:rPr lang="en-US" dirty="0" smtClean="0"/>
              <a:t>Now suppose in 12 years, clock speed is the same but you get 256 processors instead of 1</a:t>
            </a:r>
          </a:p>
          <a:p>
            <a:pPr lvl="1"/>
            <a:r>
              <a:rPr lang="en-US" dirty="0" smtClean="0"/>
              <a:t>For 256 processors to get at least 100x speedup, we need</a:t>
            </a:r>
          </a:p>
          <a:p>
            <a:pPr lvl="1">
              <a:buNone/>
            </a:pPr>
            <a:r>
              <a:rPr lang="en-US" dirty="0" smtClean="0"/>
              <a:t>			100 </a:t>
            </a:r>
            <a:r>
              <a:rPr lang="en-US" b="1" dirty="0" smtClean="0">
                <a:sym typeface="Symbol"/>
              </a:rPr>
              <a:t></a:t>
            </a:r>
            <a:r>
              <a:rPr lang="en-US" dirty="0" smtClean="0"/>
              <a:t> 1 / (</a:t>
            </a:r>
            <a:r>
              <a:rPr lang="en-US" b="1" dirty="0" smtClean="0"/>
              <a:t>S</a:t>
            </a:r>
            <a:r>
              <a:rPr lang="en-US" dirty="0" smtClean="0"/>
              <a:t> + (1-</a:t>
            </a:r>
            <a:r>
              <a:rPr lang="en-US" b="1" dirty="0" smtClean="0"/>
              <a:t>S</a:t>
            </a:r>
            <a:r>
              <a:rPr lang="en-US" dirty="0" smtClean="0"/>
              <a:t>)/256)</a:t>
            </a:r>
          </a:p>
          <a:p>
            <a:pPr lvl="1">
              <a:buNone/>
            </a:pPr>
            <a:r>
              <a:rPr lang="en-US" dirty="0" smtClean="0"/>
              <a:t>	Which means </a:t>
            </a:r>
            <a:r>
              <a:rPr lang="en-US" b="1" dirty="0" smtClean="0"/>
              <a:t>S</a:t>
            </a:r>
            <a:r>
              <a:rPr lang="en-US" dirty="0" smtClean="0"/>
              <a:t> </a:t>
            </a:r>
            <a:r>
              <a:rPr lang="en-US" b="1" dirty="0" smtClean="0">
                <a:sym typeface="Symbol"/>
              </a:rPr>
              <a:t></a:t>
            </a:r>
            <a:r>
              <a:rPr lang="en-US" dirty="0" smtClean="0"/>
              <a:t> .0061  (i.e., 99.4% perfectly parallelizable)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and Concurrency, Lecture 2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Plots you have to see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Assume 256 processors</a:t>
            </a:r>
          </a:p>
          <a:p>
            <a:pPr marL="857250" lvl="1" indent="-457200"/>
            <a:r>
              <a:rPr lang="en-US" dirty="0" smtClean="0"/>
              <a:t>x-axis: sequential portion </a:t>
            </a:r>
            <a:r>
              <a:rPr lang="en-US" b="1" dirty="0" smtClean="0"/>
              <a:t>S</a:t>
            </a:r>
            <a:r>
              <a:rPr lang="en-US" dirty="0" smtClean="0"/>
              <a:t>, ranging from .01 to .25</a:t>
            </a:r>
          </a:p>
          <a:p>
            <a:pPr marL="857250" lvl="1" indent="-457200"/>
            <a:r>
              <a:rPr lang="en-US" dirty="0" smtClean="0"/>
              <a:t>y-axis: speedup </a:t>
            </a:r>
            <a:r>
              <a:rPr lang="en-US" b="1" dirty="0" smtClean="0"/>
              <a:t>T</a:t>
            </a:r>
            <a:r>
              <a:rPr lang="en-US" b="1" baseline="-25000" dirty="0" smtClean="0"/>
              <a:t>1</a:t>
            </a:r>
            <a:r>
              <a:rPr lang="en-US" b="1" dirty="0" smtClean="0"/>
              <a:t> / T</a:t>
            </a:r>
            <a:r>
              <a:rPr lang="en-US" b="1" baseline="-25000" dirty="0" smtClean="0"/>
              <a:t>P</a:t>
            </a:r>
            <a:r>
              <a:rPr lang="en-US" b="1" dirty="0" smtClean="0">
                <a:cs typeface="Latha" pitchFamily="2"/>
              </a:rPr>
              <a:t> </a:t>
            </a:r>
            <a:r>
              <a:rPr lang="en-US" dirty="0" smtClean="0"/>
              <a:t>(will go down as </a:t>
            </a:r>
            <a:r>
              <a:rPr lang="en-US" b="1" dirty="0" smtClean="0"/>
              <a:t>S</a:t>
            </a:r>
            <a:r>
              <a:rPr lang="en-US" dirty="0" smtClean="0"/>
              <a:t> increases)</a:t>
            </a:r>
          </a:p>
          <a:p>
            <a:pPr marL="857250" lvl="1" indent="-457200"/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Assume </a:t>
            </a:r>
            <a:r>
              <a:rPr lang="en-US" b="1" dirty="0" smtClean="0"/>
              <a:t>S</a:t>
            </a:r>
            <a:r>
              <a:rPr lang="en-US" dirty="0" smtClean="0"/>
              <a:t> = .01 or .1 or .25 (three separate lines)</a:t>
            </a:r>
          </a:p>
          <a:p>
            <a:pPr marL="857250" lvl="1" indent="-457200"/>
            <a:r>
              <a:rPr lang="en-US" dirty="0" smtClean="0"/>
              <a:t>x-axis: number of processors </a:t>
            </a:r>
            <a:r>
              <a:rPr lang="en-US" b="1" dirty="0" smtClean="0"/>
              <a:t>P</a:t>
            </a:r>
            <a:r>
              <a:rPr lang="en-US" dirty="0" smtClean="0"/>
              <a:t>, ranging from 2 to 32</a:t>
            </a:r>
          </a:p>
          <a:p>
            <a:pPr marL="857250" lvl="1" indent="-457200"/>
            <a:r>
              <a:rPr lang="en-US" dirty="0" smtClean="0"/>
              <a:t>y-axis: speedup </a:t>
            </a:r>
            <a:r>
              <a:rPr lang="en-US" b="1" dirty="0" smtClean="0"/>
              <a:t>T</a:t>
            </a:r>
            <a:r>
              <a:rPr lang="en-US" b="1" baseline="-25000" dirty="0" smtClean="0"/>
              <a:t>1</a:t>
            </a:r>
            <a:r>
              <a:rPr lang="en-US" b="1" dirty="0" smtClean="0"/>
              <a:t> / T</a:t>
            </a:r>
            <a:r>
              <a:rPr lang="en-US" b="1" baseline="-25000" dirty="0" smtClean="0"/>
              <a:t>P</a:t>
            </a:r>
            <a:r>
              <a:rPr lang="en-US" b="1" dirty="0" smtClean="0">
                <a:cs typeface="Latha" pitchFamily="2"/>
              </a:rPr>
              <a:t> </a:t>
            </a:r>
            <a:r>
              <a:rPr lang="en-US" dirty="0" smtClean="0"/>
              <a:t>(will go up as </a:t>
            </a:r>
            <a:r>
              <a:rPr lang="en-US" b="1" dirty="0" smtClean="0"/>
              <a:t>P</a:t>
            </a:r>
            <a:r>
              <a:rPr lang="en-US" dirty="0" smtClean="0"/>
              <a:t> increases)</a:t>
            </a:r>
          </a:p>
          <a:p>
            <a:pPr marL="857250" lvl="1" indent="-457200"/>
            <a:endParaRPr lang="en-US" dirty="0" smtClean="0"/>
          </a:p>
          <a:p>
            <a:pPr marL="457200" indent="-457200">
              <a:buNone/>
            </a:pPr>
            <a:r>
              <a:rPr lang="en-US" i="1" dirty="0" smtClean="0">
                <a:solidFill>
                  <a:schemeClr val="accent2"/>
                </a:solidFill>
              </a:rPr>
              <a:t>Do this as a homework problem!</a:t>
            </a:r>
          </a:p>
          <a:p>
            <a:pPr marL="857250" lvl="1" indent="-457200"/>
            <a:r>
              <a:rPr lang="en-US" dirty="0" smtClean="0"/>
              <a:t>Chance to use a spreadsheet or other graphing program  </a:t>
            </a:r>
          </a:p>
          <a:p>
            <a:pPr marL="857250" lvl="1" indent="-457200"/>
            <a:r>
              <a:rPr lang="en-US" dirty="0" smtClean="0"/>
              <a:t>Compare against your intuition</a:t>
            </a:r>
          </a:p>
          <a:p>
            <a:pPr marL="857250" lvl="1" indent="-457200"/>
            <a:r>
              <a:rPr lang="en-US" dirty="0" smtClean="0"/>
              <a:t>A picture is worth 1000 words, especially if you made 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and Concurrency, Lecture 2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is not lost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Amdahl’s Law is a bummer!</a:t>
            </a:r>
          </a:p>
          <a:p>
            <a:pPr lvl="1"/>
            <a:r>
              <a:rPr lang="en-US" dirty="0" smtClean="0"/>
              <a:t>But it doesn’t mean additional processors are worthless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We can find new parallel algorithms</a:t>
            </a:r>
          </a:p>
          <a:p>
            <a:pPr lvl="1"/>
            <a:r>
              <a:rPr lang="en-US" dirty="0" smtClean="0"/>
              <a:t>Some things that seem sequential are actually parallelizable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Can change the problem we’re solving or do new things</a:t>
            </a:r>
          </a:p>
          <a:p>
            <a:pPr lvl="1"/>
            <a:r>
              <a:rPr lang="en-US" dirty="0" smtClean="0"/>
              <a:t>Example: Video games use tons of parallel processors  </a:t>
            </a:r>
          </a:p>
          <a:p>
            <a:pPr lvl="2"/>
            <a:r>
              <a:rPr lang="en-US" dirty="0" smtClean="0"/>
              <a:t>They are not rendering 10-year-old graphics faster</a:t>
            </a:r>
          </a:p>
          <a:p>
            <a:pPr lvl="2"/>
            <a:r>
              <a:rPr lang="en-US" dirty="0" smtClean="0"/>
              <a:t>They are rendering more beautiful(?) monsters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and Concurrency, Lecture 2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Moore and Amdahl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352800"/>
            <a:ext cx="7772400" cy="2743200"/>
          </a:xfrm>
        </p:spPr>
        <p:txBody>
          <a:bodyPr/>
          <a:lstStyle/>
          <a:p>
            <a:r>
              <a:rPr lang="en-US" dirty="0" smtClean="0"/>
              <a:t>Moore’s “Law” is an observation about the progress of the semiconductor industry</a:t>
            </a:r>
          </a:p>
          <a:p>
            <a:pPr lvl="1"/>
            <a:r>
              <a:rPr lang="en-US" dirty="0" smtClean="0"/>
              <a:t>Transistor density doubles roughly every 18 months</a:t>
            </a:r>
          </a:p>
          <a:p>
            <a:pPr lvl="1"/>
            <a:endParaRPr lang="en-US" sz="1000" dirty="0" smtClean="0"/>
          </a:p>
          <a:p>
            <a:r>
              <a:rPr lang="en-US" dirty="0" smtClean="0"/>
              <a:t>Amdahl’s Law is a mathematical theorem</a:t>
            </a:r>
          </a:p>
          <a:p>
            <a:pPr lvl="1"/>
            <a:r>
              <a:rPr lang="en-US" dirty="0" smtClean="0"/>
              <a:t>Diminishing returns of adding more processors</a:t>
            </a:r>
          </a:p>
          <a:p>
            <a:pPr lvl="1"/>
            <a:endParaRPr lang="en-US" sz="1000" dirty="0" smtClean="0"/>
          </a:p>
          <a:p>
            <a:r>
              <a:rPr lang="en-US" dirty="0" smtClean="0"/>
              <a:t>Both are incredibly important in designing computer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and Concurrency, Lecture 2</a:t>
            </a:r>
            <a:endParaRPr lang="en-US"/>
          </a:p>
        </p:txBody>
      </p:sp>
      <p:pic>
        <p:nvPicPr>
          <p:cNvPr id="9" name="Picture 8" descr="moor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95600" y="1253519"/>
            <a:ext cx="1219200" cy="1870681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14849" y="1219200"/>
            <a:ext cx="1567543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 looks like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1143000"/>
          </a:xfrm>
        </p:spPr>
        <p:txBody>
          <a:bodyPr/>
          <a:lstStyle/>
          <a:p>
            <a:r>
              <a:rPr lang="en-US" dirty="0" smtClean="0"/>
              <a:t>Saw summing an array went from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sequential to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en-US" dirty="0" smtClean="0"/>
              <a:t>) parallel (</a:t>
            </a:r>
            <a:r>
              <a:rPr lang="en-US" i="1" dirty="0" smtClean="0"/>
              <a:t>assuming </a:t>
            </a:r>
            <a:r>
              <a:rPr lang="en-US" b="1" i="1" dirty="0" smtClean="0"/>
              <a:t>a lot</a:t>
            </a:r>
            <a:r>
              <a:rPr lang="en-US" i="1" dirty="0" smtClean="0"/>
              <a:t> of processors and very large n!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An exponential speed-up in theory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and Concurrency, Lecture 2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914400" y="28002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066800" y="28002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371600" y="28002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219200" y="28002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524000" y="28002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676400" y="28002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981200" y="28002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828800" y="28002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133600" y="28002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286000" y="28002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590800" y="28002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438400" y="28002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743200" y="28002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895600" y="28002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200400" y="28002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3048000" y="28002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3352800" y="28002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505200" y="28002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810000" y="28002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3657600" y="28002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3962400" y="28002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4114800" y="28002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4419600" y="28002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4267200" y="28002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4572000" y="28002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4724400" y="28002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5029200" y="28002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4876800" y="28002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5181600" y="28002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5334000" y="28002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638800" y="28002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5486400" y="28002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5791200" y="28002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5943600" y="28002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6248400" y="28002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6096000" y="28002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6400800" y="28002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6553200" y="28002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6858000" y="28002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6705600" y="28002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7010400" y="28002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7162800" y="28002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7467600" y="28002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7315200" y="28002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7620000" y="28002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7772400" y="28002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8077200" y="28002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7924800" y="28002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5" name="Left Brace 54"/>
          <p:cNvSpPr/>
          <p:nvPr/>
        </p:nvSpPr>
        <p:spPr bwMode="auto">
          <a:xfrm rot="16200000">
            <a:off x="952500" y="3066987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6" name="Straight Connector 55"/>
          <p:cNvCxnSpPr/>
          <p:nvPr/>
        </p:nvCxnSpPr>
        <p:spPr bwMode="auto">
          <a:xfrm rot="16200000" flipH="1">
            <a:off x="1028700" y="3524190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 rot="5400000">
            <a:off x="1333500" y="3524190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Left Brace 57"/>
          <p:cNvSpPr/>
          <p:nvPr/>
        </p:nvSpPr>
        <p:spPr bwMode="auto">
          <a:xfrm rot="16200000">
            <a:off x="1409700" y="3066990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9" name="Left Brace 58"/>
          <p:cNvSpPr/>
          <p:nvPr/>
        </p:nvSpPr>
        <p:spPr bwMode="auto">
          <a:xfrm rot="16200000">
            <a:off x="1866900" y="3066990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Left Brace 59"/>
          <p:cNvSpPr/>
          <p:nvPr/>
        </p:nvSpPr>
        <p:spPr bwMode="auto">
          <a:xfrm rot="16200000">
            <a:off x="2324100" y="3066990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" name="Left Brace 60"/>
          <p:cNvSpPr/>
          <p:nvPr/>
        </p:nvSpPr>
        <p:spPr bwMode="auto">
          <a:xfrm rot="16200000">
            <a:off x="2781300" y="3066990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" name="Left Brace 61"/>
          <p:cNvSpPr/>
          <p:nvPr/>
        </p:nvSpPr>
        <p:spPr bwMode="auto">
          <a:xfrm rot="16200000">
            <a:off x="3238500" y="3066993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Left Brace 62"/>
          <p:cNvSpPr/>
          <p:nvPr/>
        </p:nvSpPr>
        <p:spPr bwMode="auto">
          <a:xfrm rot="16200000">
            <a:off x="3695700" y="3066993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4" name="Left Brace 63"/>
          <p:cNvSpPr/>
          <p:nvPr/>
        </p:nvSpPr>
        <p:spPr bwMode="auto">
          <a:xfrm rot="16200000">
            <a:off x="4152900" y="3066993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5" name="Left Brace 64"/>
          <p:cNvSpPr/>
          <p:nvPr/>
        </p:nvSpPr>
        <p:spPr bwMode="auto">
          <a:xfrm rot="16200000">
            <a:off x="4610100" y="3066991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6" name="Left Brace 65"/>
          <p:cNvSpPr/>
          <p:nvPr/>
        </p:nvSpPr>
        <p:spPr bwMode="auto">
          <a:xfrm rot="16200000">
            <a:off x="5067300" y="3066994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7" name="Left Brace 66"/>
          <p:cNvSpPr/>
          <p:nvPr/>
        </p:nvSpPr>
        <p:spPr bwMode="auto">
          <a:xfrm rot="16200000">
            <a:off x="5524500" y="3066994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8" name="Left Brace 67"/>
          <p:cNvSpPr/>
          <p:nvPr/>
        </p:nvSpPr>
        <p:spPr bwMode="auto">
          <a:xfrm rot="16200000">
            <a:off x="5981700" y="3066994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9" name="Left Brace 68"/>
          <p:cNvSpPr/>
          <p:nvPr/>
        </p:nvSpPr>
        <p:spPr bwMode="auto">
          <a:xfrm rot="16200000">
            <a:off x="6438900" y="3066994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0" name="Left Brace 69"/>
          <p:cNvSpPr/>
          <p:nvPr/>
        </p:nvSpPr>
        <p:spPr bwMode="auto">
          <a:xfrm rot="16200000">
            <a:off x="6896100" y="3066997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1" name="Left Brace 70"/>
          <p:cNvSpPr/>
          <p:nvPr/>
        </p:nvSpPr>
        <p:spPr bwMode="auto">
          <a:xfrm rot="16200000">
            <a:off x="7353300" y="3066997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2" name="Left Brace 71"/>
          <p:cNvSpPr/>
          <p:nvPr/>
        </p:nvSpPr>
        <p:spPr bwMode="auto">
          <a:xfrm rot="16200000">
            <a:off x="7810500" y="3066997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143000" y="354318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</p:txBody>
      </p:sp>
      <p:cxnSp>
        <p:nvCxnSpPr>
          <p:cNvPr id="74" name="Straight Connector 73"/>
          <p:cNvCxnSpPr/>
          <p:nvPr/>
        </p:nvCxnSpPr>
        <p:spPr bwMode="auto">
          <a:xfrm rot="16200000" flipH="1">
            <a:off x="1943100" y="3505080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Straight Connector 74"/>
          <p:cNvCxnSpPr/>
          <p:nvPr/>
        </p:nvCxnSpPr>
        <p:spPr bwMode="auto">
          <a:xfrm rot="5400000">
            <a:off x="2247900" y="3505080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TextBox 75"/>
          <p:cNvSpPr txBox="1"/>
          <p:nvPr/>
        </p:nvSpPr>
        <p:spPr>
          <a:xfrm>
            <a:off x="2057400" y="354318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</p:txBody>
      </p:sp>
      <p:cxnSp>
        <p:nvCxnSpPr>
          <p:cNvPr id="77" name="Straight Connector 76"/>
          <p:cNvCxnSpPr/>
          <p:nvPr/>
        </p:nvCxnSpPr>
        <p:spPr bwMode="auto">
          <a:xfrm rot="16200000" flipH="1">
            <a:off x="2933700" y="3524190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/>
          <p:nvPr/>
        </p:nvCxnSpPr>
        <p:spPr bwMode="auto">
          <a:xfrm rot="5400000">
            <a:off x="3238500" y="3524190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TextBox 78"/>
          <p:cNvSpPr txBox="1"/>
          <p:nvPr/>
        </p:nvSpPr>
        <p:spPr>
          <a:xfrm>
            <a:off x="3048000" y="354318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</p:txBody>
      </p:sp>
      <p:cxnSp>
        <p:nvCxnSpPr>
          <p:cNvPr id="80" name="Straight Connector 79"/>
          <p:cNvCxnSpPr/>
          <p:nvPr/>
        </p:nvCxnSpPr>
        <p:spPr bwMode="auto">
          <a:xfrm rot="16200000" flipH="1">
            <a:off x="3848100" y="3524191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/>
          <p:nvPr/>
        </p:nvCxnSpPr>
        <p:spPr bwMode="auto">
          <a:xfrm rot="5400000">
            <a:off x="4152900" y="3524191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TextBox 81"/>
          <p:cNvSpPr txBox="1"/>
          <p:nvPr/>
        </p:nvSpPr>
        <p:spPr>
          <a:xfrm>
            <a:off x="3962400" y="354318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</p:txBody>
      </p:sp>
      <p:cxnSp>
        <p:nvCxnSpPr>
          <p:cNvPr id="83" name="Straight Connector 82"/>
          <p:cNvCxnSpPr/>
          <p:nvPr/>
        </p:nvCxnSpPr>
        <p:spPr bwMode="auto">
          <a:xfrm rot="16200000" flipH="1">
            <a:off x="4762500" y="3524191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/>
          <p:nvPr/>
        </p:nvCxnSpPr>
        <p:spPr bwMode="auto">
          <a:xfrm rot="5400000">
            <a:off x="5067300" y="3524191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4876800" y="354318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</p:txBody>
      </p:sp>
      <p:cxnSp>
        <p:nvCxnSpPr>
          <p:cNvPr id="86" name="Straight Connector 85"/>
          <p:cNvCxnSpPr/>
          <p:nvPr/>
        </p:nvCxnSpPr>
        <p:spPr bwMode="auto">
          <a:xfrm rot="16200000" flipH="1">
            <a:off x="5676900" y="3447991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/>
          <p:nvPr/>
        </p:nvCxnSpPr>
        <p:spPr bwMode="auto">
          <a:xfrm rot="5400000">
            <a:off x="5981700" y="3447991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TextBox 87"/>
          <p:cNvSpPr txBox="1"/>
          <p:nvPr/>
        </p:nvSpPr>
        <p:spPr>
          <a:xfrm>
            <a:off x="5791200" y="346698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</p:txBody>
      </p:sp>
      <p:cxnSp>
        <p:nvCxnSpPr>
          <p:cNvPr id="89" name="Straight Connector 88"/>
          <p:cNvCxnSpPr/>
          <p:nvPr/>
        </p:nvCxnSpPr>
        <p:spPr bwMode="auto">
          <a:xfrm rot="16200000" flipH="1">
            <a:off x="6591300" y="3447991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/>
          <p:nvPr/>
        </p:nvCxnSpPr>
        <p:spPr bwMode="auto">
          <a:xfrm rot="5400000">
            <a:off x="6896100" y="3447991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1" name="TextBox 90"/>
          <p:cNvSpPr txBox="1"/>
          <p:nvPr/>
        </p:nvSpPr>
        <p:spPr>
          <a:xfrm>
            <a:off x="6705600" y="346698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</p:txBody>
      </p:sp>
      <p:cxnSp>
        <p:nvCxnSpPr>
          <p:cNvPr id="92" name="Straight Connector 91"/>
          <p:cNvCxnSpPr/>
          <p:nvPr/>
        </p:nvCxnSpPr>
        <p:spPr bwMode="auto">
          <a:xfrm rot="16200000" flipH="1">
            <a:off x="7505699" y="3447991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/>
          <p:nvPr/>
        </p:nvCxnSpPr>
        <p:spPr bwMode="auto">
          <a:xfrm rot="5400000">
            <a:off x="7810499" y="3447991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4" name="TextBox 93"/>
          <p:cNvSpPr txBox="1"/>
          <p:nvPr/>
        </p:nvSpPr>
        <p:spPr>
          <a:xfrm>
            <a:off x="7619999" y="346698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</p:txBody>
      </p:sp>
      <p:cxnSp>
        <p:nvCxnSpPr>
          <p:cNvPr id="95" name="Straight Connector 94"/>
          <p:cNvCxnSpPr>
            <a:stCxn id="73" idx="2"/>
          </p:cNvCxnSpPr>
          <p:nvPr/>
        </p:nvCxnSpPr>
        <p:spPr bwMode="auto">
          <a:xfrm rot="16200000" flipH="1">
            <a:off x="1416936" y="3836227"/>
            <a:ext cx="152400" cy="3665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>
            <a:stCxn id="76" idx="2"/>
          </p:cNvCxnSpPr>
          <p:nvPr/>
        </p:nvCxnSpPr>
        <p:spPr bwMode="auto">
          <a:xfrm rot="5400000">
            <a:off x="1950337" y="3821754"/>
            <a:ext cx="152400" cy="3954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TextBox 96"/>
          <p:cNvSpPr txBox="1"/>
          <p:nvPr/>
        </p:nvSpPr>
        <p:spPr>
          <a:xfrm>
            <a:off x="1600200" y="392418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</p:txBody>
      </p:sp>
      <p:cxnSp>
        <p:nvCxnSpPr>
          <p:cNvPr id="98" name="Straight Connector 97"/>
          <p:cNvCxnSpPr/>
          <p:nvPr/>
        </p:nvCxnSpPr>
        <p:spPr bwMode="auto">
          <a:xfrm rot="16200000" flipH="1">
            <a:off x="3307463" y="3817118"/>
            <a:ext cx="152400" cy="3665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Straight Connector 98"/>
          <p:cNvCxnSpPr/>
          <p:nvPr/>
        </p:nvCxnSpPr>
        <p:spPr bwMode="auto">
          <a:xfrm rot="5400000">
            <a:off x="3840864" y="3802645"/>
            <a:ext cx="152400" cy="3954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0" name="TextBox 99"/>
          <p:cNvSpPr txBox="1"/>
          <p:nvPr/>
        </p:nvSpPr>
        <p:spPr>
          <a:xfrm>
            <a:off x="3476254" y="392418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</p:txBody>
      </p:sp>
      <p:cxnSp>
        <p:nvCxnSpPr>
          <p:cNvPr id="101" name="Straight Connector 100"/>
          <p:cNvCxnSpPr/>
          <p:nvPr/>
        </p:nvCxnSpPr>
        <p:spPr bwMode="auto">
          <a:xfrm rot="16200000" flipH="1">
            <a:off x="5136263" y="3817118"/>
            <a:ext cx="152400" cy="3665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/>
          <p:cNvCxnSpPr/>
          <p:nvPr/>
        </p:nvCxnSpPr>
        <p:spPr bwMode="auto">
          <a:xfrm rot="5400000">
            <a:off x="5669664" y="3802645"/>
            <a:ext cx="152400" cy="3954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3" name="TextBox 102"/>
          <p:cNvSpPr txBox="1"/>
          <p:nvPr/>
        </p:nvSpPr>
        <p:spPr>
          <a:xfrm>
            <a:off x="5305054" y="392418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</p:txBody>
      </p:sp>
      <p:cxnSp>
        <p:nvCxnSpPr>
          <p:cNvPr id="104" name="Straight Connector 103"/>
          <p:cNvCxnSpPr/>
          <p:nvPr/>
        </p:nvCxnSpPr>
        <p:spPr bwMode="auto">
          <a:xfrm rot="16200000" flipH="1">
            <a:off x="6965062" y="3740918"/>
            <a:ext cx="152400" cy="3665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/>
          <p:cNvCxnSpPr/>
          <p:nvPr/>
        </p:nvCxnSpPr>
        <p:spPr bwMode="auto">
          <a:xfrm rot="5400000">
            <a:off x="7498463" y="3726445"/>
            <a:ext cx="152400" cy="3954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6" name="TextBox 105"/>
          <p:cNvSpPr txBox="1"/>
          <p:nvPr/>
        </p:nvSpPr>
        <p:spPr>
          <a:xfrm>
            <a:off x="7133853" y="384798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</p:txBody>
      </p:sp>
      <p:cxnSp>
        <p:nvCxnSpPr>
          <p:cNvPr id="107" name="Straight Connector 106"/>
          <p:cNvCxnSpPr/>
          <p:nvPr/>
        </p:nvCxnSpPr>
        <p:spPr bwMode="auto">
          <a:xfrm>
            <a:off x="1905000" y="4248090"/>
            <a:ext cx="671325" cy="2856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Straight Connector 107"/>
          <p:cNvCxnSpPr/>
          <p:nvPr/>
        </p:nvCxnSpPr>
        <p:spPr bwMode="auto">
          <a:xfrm rot="10800000" flipV="1">
            <a:off x="2728730" y="4248090"/>
            <a:ext cx="776471" cy="2856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9" name="TextBox 108"/>
          <p:cNvSpPr txBox="1"/>
          <p:nvPr/>
        </p:nvSpPr>
        <p:spPr>
          <a:xfrm>
            <a:off x="2485653" y="4381380"/>
            <a:ext cx="333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</p:txBody>
      </p:sp>
      <p:cxnSp>
        <p:nvCxnSpPr>
          <p:cNvPr id="110" name="Straight Connector 109"/>
          <p:cNvCxnSpPr/>
          <p:nvPr/>
        </p:nvCxnSpPr>
        <p:spPr bwMode="auto">
          <a:xfrm>
            <a:off x="5638799" y="4248090"/>
            <a:ext cx="671325" cy="2856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/>
          <p:cNvCxnSpPr/>
          <p:nvPr/>
        </p:nvCxnSpPr>
        <p:spPr bwMode="auto">
          <a:xfrm rot="10800000" flipV="1">
            <a:off x="6462529" y="4248090"/>
            <a:ext cx="776471" cy="2856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2" name="TextBox 111"/>
          <p:cNvSpPr txBox="1"/>
          <p:nvPr/>
        </p:nvSpPr>
        <p:spPr>
          <a:xfrm>
            <a:off x="6219452" y="4381380"/>
            <a:ext cx="333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</p:txBody>
      </p:sp>
      <p:cxnSp>
        <p:nvCxnSpPr>
          <p:cNvPr id="113" name="Straight Connector 112"/>
          <p:cNvCxnSpPr/>
          <p:nvPr/>
        </p:nvCxnSpPr>
        <p:spPr bwMode="auto">
          <a:xfrm>
            <a:off x="2819400" y="4705290"/>
            <a:ext cx="1585724" cy="2856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Straight Connector 113"/>
          <p:cNvCxnSpPr/>
          <p:nvPr/>
        </p:nvCxnSpPr>
        <p:spPr bwMode="auto">
          <a:xfrm rot="10800000" flipV="1">
            <a:off x="4557530" y="4705290"/>
            <a:ext cx="1690870" cy="2856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5" name="TextBox 114"/>
          <p:cNvSpPr txBox="1"/>
          <p:nvPr/>
        </p:nvSpPr>
        <p:spPr>
          <a:xfrm>
            <a:off x="4343400" y="4705290"/>
            <a:ext cx="333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</p:txBody>
      </p:sp>
      <p:sp>
        <p:nvSpPr>
          <p:cNvPr id="116" name="Content Placeholder 2"/>
          <p:cNvSpPr txBox="1">
            <a:spLocks/>
          </p:cNvSpPr>
          <p:nvPr/>
        </p:nvSpPr>
        <p:spPr bwMode="auto">
          <a:xfrm>
            <a:off x="838200" y="54102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Anything that can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use results from two halves and merge them in </a:t>
            </a:r>
            <a:r>
              <a:rPr kumimoji="0" lang="en-US" sz="2000" b="0" i="1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(1) time has the same property…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4495800"/>
          </a:xfrm>
        </p:spPr>
        <p:txBody>
          <a:bodyPr/>
          <a:lstStyle/>
          <a:p>
            <a:r>
              <a:rPr lang="en-US" dirty="0" smtClean="0"/>
              <a:t>Maximum or minimum element</a:t>
            </a:r>
          </a:p>
          <a:p>
            <a:endParaRPr lang="en-US" sz="1000" dirty="0" smtClean="0"/>
          </a:p>
          <a:p>
            <a:r>
              <a:rPr lang="en-US" dirty="0" smtClean="0"/>
              <a:t>Is there an element satisfying some property (e.g., is there a 17)?</a:t>
            </a:r>
          </a:p>
          <a:p>
            <a:endParaRPr lang="en-US" sz="1000" dirty="0" smtClean="0"/>
          </a:p>
          <a:p>
            <a:r>
              <a:rPr lang="en-US" dirty="0" smtClean="0"/>
              <a:t>Left-most element satisfying some property (e.g., first 17)</a:t>
            </a:r>
          </a:p>
          <a:p>
            <a:pPr lvl="1"/>
            <a:r>
              <a:rPr lang="en-US" dirty="0" smtClean="0"/>
              <a:t>What should the recursive tasks return?</a:t>
            </a:r>
          </a:p>
          <a:p>
            <a:pPr lvl="1"/>
            <a:r>
              <a:rPr lang="en-US" dirty="0" smtClean="0"/>
              <a:t>How should we merge the results?</a:t>
            </a:r>
          </a:p>
          <a:p>
            <a:pPr lvl="1"/>
            <a:endParaRPr lang="en-US" sz="1000" dirty="0" smtClean="0"/>
          </a:p>
          <a:p>
            <a:r>
              <a:rPr lang="en-US" dirty="0" smtClean="0"/>
              <a:t>Corners of a rectangle containing all points (a “bounding box”)</a:t>
            </a:r>
          </a:p>
          <a:p>
            <a:endParaRPr lang="en-US" sz="1000" dirty="0" smtClean="0"/>
          </a:p>
          <a:p>
            <a:r>
              <a:rPr lang="en-US" dirty="0" smtClean="0"/>
              <a:t>Counts, for example, number of strings that start with a vowel</a:t>
            </a:r>
          </a:p>
          <a:p>
            <a:pPr lvl="1"/>
            <a:r>
              <a:rPr lang="en-US" dirty="0" smtClean="0"/>
              <a:t>This is just summing with a different base case</a:t>
            </a:r>
          </a:p>
          <a:p>
            <a:pPr lvl="1"/>
            <a:r>
              <a:rPr lang="en-US" dirty="0" smtClean="0"/>
              <a:t>Many problems are!</a:t>
            </a:r>
          </a:p>
          <a:p>
            <a:endParaRPr lang="en-US" sz="1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and Concurrency, Lecture 2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4495800"/>
          </a:xfrm>
        </p:spPr>
        <p:txBody>
          <a:bodyPr/>
          <a:lstStyle/>
          <a:p>
            <a:r>
              <a:rPr lang="en-US" dirty="0" smtClean="0"/>
              <a:t>Computations of this form are called </a:t>
            </a:r>
            <a:r>
              <a:rPr lang="en-US" dirty="0" smtClean="0">
                <a:solidFill>
                  <a:schemeClr val="accent2"/>
                </a:solidFill>
              </a:rPr>
              <a:t>reductions</a:t>
            </a:r>
            <a:r>
              <a:rPr lang="en-US" dirty="0" smtClean="0"/>
              <a:t> (or </a:t>
            </a:r>
            <a:r>
              <a:rPr lang="en-US" dirty="0" smtClean="0">
                <a:solidFill>
                  <a:schemeClr val="accent2"/>
                </a:solidFill>
              </a:rPr>
              <a:t>reduces</a:t>
            </a:r>
            <a:r>
              <a:rPr lang="en-US" dirty="0" smtClean="0"/>
              <a:t>?)</a:t>
            </a:r>
          </a:p>
          <a:p>
            <a:endParaRPr lang="en-US" sz="1000" dirty="0" smtClean="0"/>
          </a:p>
          <a:p>
            <a:r>
              <a:rPr lang="en-US" dirty="0" smtClean="0"/>
              <a:t>Produce single answer from collection via an </a:t>
            </a:r>
            <a:r>
              <a:rPr lang="en-US" dirty="0" smtClean="0">
                <a:solidFill>
                  <a:schemeClr val="accent2"/>
                </a:solidFill>
              </a:rPr>
              <a:t>associative operator</a:t>
            </a:r>
          </a:p>
          <a:p>
            <a:pPr lvl="1"/>
            <a:r>
              <a:rPr lang="en-US" dirty="0" smtClean="0"/>
              <a:t>Examples: max, count, leftmost, rightmost, sum, …</a:t>
            </a:r>
          </a:p>
          <a:p>
            <a:pPr lvl="1"/>
            <a:r>
              <a:rPr lang="en-US" dirty="0" smtClean="0"/>
              <a:t>Non-example: median</a:t>
            </a:r>
          </a:p>
          <a:p>
            <a:endParaRPr lang="en-US" sz="1000" dirty="0" smtClean="0"/>
          </a:p>
          <a:p>
            <a:r>
              <a:rPr lang="en-US" dirty="0" smtClean="0"/>
              <a:t>Note: (Recursive) results don’t have to be single numbers or strings.  They can be arrays or objects with multiple fields.</a:t>
            </a:r>
          </a:p>
          <a:p>
            <a:pPr lvl="1"/>
            <a:r>
              <a:rPr lang="en-US" dirty="0" smtClean="0"/>
              <a:t>Example: Histogram of test results is a variant of sum</a:t>
            </a:r>
          </a:p>
          <a:p>
            <a:pPr>
              <a:buNone/>
            </a:pPr>
            <a:endParaRPr lang="en-US" sz="1000" dirty="0" smtClean="0"/>
          </a:p>
          <a:p>
            <a:r>
              <a:rPr lang="en-US" dirty="0" smtClean="0"/>
              <a:t>But some things are inherently sequential</a:t>
            </a:r>
          </a:p>
          <a:p>
            <a:pPr lvl="1"/>
            <a:r>
              <a:rPr lang="en-US" dirty="0" smtClean="0"/>
              <a:t>How we process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/>
              <a:t> may depend entirely on the result of processing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[i-1]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and Concurrency, Lecture 2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 easier: Maps (Data Parallelism)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220980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2"/>
                </a:solidFill>
              </a:rPr>
              <a:t>map</a:t>
            </a:r>
            <a:r>
              <a:rPr lang="en-US" dirty="0" smtClean="0"/>
              <a:t> operates on each element of a collection independently to create a new collection of the same size</a:t>
            </a:r>
          </a:p>
          <a:p>
            <a:pPr lvl="1"/>
            <a:r>
              <a:rPr lang="en-US" dirty="0" smtClean="0"/>
              <a:t>No combining results</a:t>
            </a:r>
          </a:p>
          <a:p>
            <a:pPr lvl="1"/>
            <a:r>
              <a:rPr lang="en-US" dirty="0" smtClean="0"/>
              <a:t>For arrays, this is so trivial some hardware has direct support</a:t>
            </a:r>
          </a:p>
          <a:p>
            <a:endParaRPr lang="en-US" sz="1000" dirty="0" smtClean="0"/>
          </a:p>
          <a:p>
            <a:r>
              <a:rPr lang="en-US" dirty="0" smtClean="0"/>
              <a:t>Canonical example: Vector addition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and Concurrency, Lecture 2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371600" y="4038600"/>
            <a:ext cx="6477000" cy="1981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800"/>
              </a:lnSpc>
              <a:buNone/>
            </a:pPr>
            <a:r>
              <a:rPr lang="en-US" sz="20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vector_add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lo, </a:t>
            </a:r>
            <a:r>
              <a:rPr lang="en-US" sz="20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hi)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{</a:t>
            </a:r>
          </a:p>
          <a:p>
            <a:pPr>
              <a:lnSpc>
                <a:spcPts val="1800"/>
              </a:lnSpc>
              <a:buNone/>
            </a:pPr>
            <a:r>
              <a:rPr lang="en-US" sz="2000" kern="0" noProof="0" dirty="0" smtClean="0">
                <a:solidFill>
                  <a:schemeClr val="accent2"/>
                </a:solidFill>
                <a:latin typeface="Courier New" pitchFamily="49" charset="0"/>
              </a:rPr>
              <a:t>  FORALL</a:t>
            </a:r>
            <a:r>
              <a:rPr lang="en-US" sz="2000" kern="0" noProof="0" dirty="0" smtClean="0">
                <a:latin typeface="Courier New" pitchFamily="49" charset="0"/>
              </a:rPr>
              <a:t>(</a:t>
            </a:r>
            <a:r>
              <a:rPr lang="en-US" sz="2000" kern="0" noProof="0" dirty="0" err="1" smtClean="0">
                <a:solidFill>
                  <a:srgbClr val="119F33"/>
                </a:solidFill>
                <a:latin typeface="Courier New" pitchFamily="49" charset="0"/>
              </a:rPr>
              <a:t>i</a:t>
            </a:r>
            <a:r>
              <a:rPr lang="en-US" sz="2000" kern="0" noProof="0" dirty="0" smtClean="0">
                <a:latin typeface="Courier New" pitchFamily="49" charset="0"/>
              </a:rPr>
              <a:t>=lo; i &lt; hi; i++) {</a:t>
            </a:r>
          </a:p>
          <a:p>
            <a:pPr>
              <a:lnSpc>
                <a:spcPts val="1800"/>
              </a:lnSpc>
              <a:buNone/>
            </a:pPr>
            <a:r>
              <a:rPr lang="en-US" sz="2000" kern="0" dirty="0" smtClean="0">
                <a:latin typeface="Courier New" pitchFamily="49" charset="0"/>
              </a:rPr>
              <a:t>    </a:t>
            </a:r>
            <a:r>
              <a:rPr kumimoji="0" lang="en-US" sz="2000" b="1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result[</a:t>
            </a:r>
            <a:r>
              <a:rPr kumimoji="0" lang="en-US" sz="2000" b="1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</a:t>
            </a:r>
            <a:r>
              <a:rPr kumimoji="0" lang="en-US" sz="2000" b="1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] = </a:t>
            </a:r>
            <a:r>
              <a:rPr lang="en-US" sz="2000" kern="0" dirty="0" smtClean="0">
                <a:latin typeface="Courier New" pitchFamily="49" charset="0"/>
              </a:rPr>
              <a:t>arr1[</a:t>
            </a:r>
            <a:r>
              <a:rPr lang="en-US" sz="2000" kern="0" dirty="0" err="1" smtClean="0">
                <a:latin typeface="Courier New" pitchFamily="49" charset="0"/>
              </a:rPr>
              <a:t>i</a:t>
            </a:r>
            <a:r>
              <a:rPr lang="en-US" sz="2000" kern="0" dirty="0" smtClean="0">
                <a:latin typeface="Courier New" pitchFamily="49" charset="0"/>
              </a:rPr>
              <a:t>] + arr2[</a:t>
            </a:r>
            <a:r>
              <a:rPr lang="en-US" sz="2000" kern="0" dirty="0" err="1" smtClean="0">
                <a:latin typeface="Courier New" pitchFamily="49" charset="0"/>
              </a:rPr>
              <a:t>i</a:t>
            </a:r>
            <a:r>
              <a:rPr lang="en-US" sz="2000" kern="0" dirty="0" smtClean="0">
                <a:latin typeface="Courier New" pitchFamily="49" charset="0"/>
              </a:rPr>
              <a:t>];</a:t>
            </a:r>
            <a:endParaRPr kumimoji="0" lang="en-US" sz="2000" b="1" i="0" u="none" strike="noStrike" kern="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>
              <a:lnSpc>
                <a:spcPts val="1800"/>
              </a:lnSpc>
              <a:buNone/>
            </a:pPr>
            <a:r>
              <a:rPr lang="en-US" sz="2000" kern="0" noProof="0" dirty="0" smtClean="0">
                <a:latin typeface="Courier New" pitchFamily="49" charset="0"/>
              </a:rPr>
              <a:t>  }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>
              <a:lnSpc>
                <a:spcPts val="1800"/>
              </a:lnSpc>
              <a:buNone/>
            </a:pPr>
            <a:r>
              <a:rPr lang="en-US" sz="2000" kern="0" dirty="0" smtClean="0">
                <a:latin typeface="Courier New" pitchFamily="49" charset="0"/>
              </a:rPr>
              <a:t> 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return</a:t>
            </a:r>
            <a:r>
              <a:rPr lang="en-US" sz="2000" kern="0" dirty="0" smtClean="0">
                <a:latin typeface="Courier New" pitchFamily="49" charset="0"/>
              </a:rPr>
              <a:t> 1;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ts val="18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72400" cy="1143000"/>
          </a:xfrm>
        </p:spPr>
        <p:txBody>
          <a:bodyPr/>
          <a:lstStyle/>
          <a:p>
            <a:r>
              <a:rPr lang="en-US" dirty="0" smtClean="0"/>
              <a:t>Maps in </a:t>
            </a:r>
            <a:r>
              <a:rPr lang="en-US" dirty="0" err="1" smtClean="0"/>
              <a:t>ForkJoin</a:t>
            </a:r>
            <a:r>
              <a:rPr lang="en-US" dirty="0" smtClean="0"/>
              <a:t>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001000" cy="1752600"/>
          </a:xfrm>
        </p:spPr>
        <p:txBody>
          <a:bodyPr/>
          <a:lstStyle/>
          <a:p>
            <a:r>
              <a:rPr lang="en-US" dirty="0" smtClean="0"/>
              <a:t>Even though there is no result-combining, it still helps with load balancing to create many small tasks</a:t>
            </a:r>
          </a:p>
          <a:p>
            <a:pPr lvl="1"/>
            <a:r>
              <a:rPr lang="en-US" dirty="0" smtClean="0"/>
              <a:t>Maybe not for vector-add but for more compute-intensive maps</a:t>
            </a:r>
          </a:p>
          <a:p>
            <a:pPr lvl="1"/>
            <a:r>
              <a:rPr lang="en-US" dirty="0" smtClean="0"/>
              <a:t>The forking is O(log n) whereas theoretically other approaches to vector-add is O(1)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and Concurrency, Lecture 2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28600" y="1143000"/>
            <a:ext cx="8610600" cy="4724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800"/>
              </a:lnSpc>
              <a:buNone/>
            </a:pP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VecAdd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lnSpc>
                <a:spcPts val="1800"/>
              </a:lnSpc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*arr1, *arr2, *res,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ts val="1800"/>
              </a:lnSpc>
            </a:pP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public:</a:t>
            </a:r>
          </a:p>
          <a:p>
            <a:pPr>
              <a:lnSpc>
                <a:spcPts val="1800"/>
              </a:lnSpc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VecAdd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_arr1[],</a:t>
            </a:r>
            <a:r>
              <a:rPr lang="en-US" sz="20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_arr2[],</a:t>
            </a:r>
            <a:r>
              <a:rPr lang="en-US" sz="20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_res[],</a:t>
            </a:r>
            <a:r>
              <a:rPr lang="en-US" sz="20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_num) {</a:t>
            </a:r>
            <a:endParaRPr lang="en-US" sz="2000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arr1 = _arr1;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arr2 = _arr2;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res  = _res;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_num;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lnSpc>
                <a:spcPts val="1800"/>
              </a:lnSpc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vector_add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lo, </a:t>
            </a:r>
            <a:r>
              <a:rPr lang="en-US" sz="20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hi) {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000" dirty="0" err="1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pragma</a:t>
            </a:r>
            <a:r>
              <a:rPr lang="en-US" sz="2000" dirty="0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en-US" sz="2000" dirty="0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 parallel for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for( </a:t>
            </a:r>
            <a:r>
              <a:rPr lang="en-US" sz="20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=lo;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 hi; ++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res[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] = arr1[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] + arr2[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1;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lnSpc>
                <a:spcPts val="1800"/>
              </a:lnSpc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US" sz="2000" kern="0" dirty="0" smtClean="0">
                <a:latin typeface="Courier New" pitchFamily="49" charset="0"/>
              </a:rPr>
              <a:t>}  </a:t>
            </a:r>
            <a:r>
              <a:rPr lang="en-US" sz="2000" kern="0" dirty="0" smtClean="0">
                <a:solidFill>
                  <a:srgbClr val="119F33"/>
                </a:solidFill>
                <a:latin typeface="Courier New" pitchFamily="49" charset="0"/>
              </a:rPr>
              <a:t>//end class definition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Maps and reductions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Maps and reductions: the “workhorses” of parallel programming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By far the two most important and common patterns</a:t>
            </a:r>
          </a:p>
          <a:p>
            <a:pPr lvl="2"/>
            <a:r>
              <a:rPr lang="en-US" dirty="0" smtClean="0"/>
              <a:t>Two more-advanced patterns in next lecture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Learn to recognize when an algorithm can be written in terms of maps and reductions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Use maps and reductions to describe (parallel) algorithms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Programming them becomes “trivial” with a little practice</a:t>
            </a:r>
          </a:p>
          <a:p>
            <a:pPr lvl="2"/>
            <a:r>
              <a:rPr lang="en-US" dirty="0" smtClean="0"/>
              <a:t>Exactly like sequential for-loops seem second-nature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and Concurrency, Lecture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3126731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Digression:  </a:t>
            </a:r>
            <a:r>
              <a:rPr lang="en-US" dirty="0" err="1" smtClean="0"/>
              <a:t>MapReduce</a:t>
            </a:r>
            <a:r>
              <a:rPr lang="en-US" dirty="0" smtClean="0"/>
              <a:t> on clusters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r>
              <a:rPr lang="en-US" dirty="0" smtClean="0"/>
              <a:t>You may have heard of Google’s “map/reduce”</a:t>
            </a:r>
          </a:p>
          <a:p>
            <a:pPr lvl="1"/>
            <a:r>
              <a:rPr lang="en-US" dirty="0" smtClean="0"/>
              <a:t>Or the open-source version </a:t>
            </a:r>
            <a:r>
              <a:rPr lang="en-US" dirty="0" err="1" smtClean="0"/>
              <a:t>Hadoop</a:t>
            </a:r>
            <a:endParaRPr lang="en-US" dirty="0" smtClean="0"/>
          </a:p>
          <a:p>
            <a:pPr lvl="1"/>
            <a:endParaRPr lang="en-US" sz="1000" dirty="0" smtClean="0"/>
          </a:p>
          <a:p>
            <a:r>
              <a:rPr lang="en-US" dirty="0" smtClean="0"/>
              <a:t>Idea: Perform maps/reduces on data using many machines</a:t>
            </a:r>
          </a:p>
          <a:p>
            <a:pPr lvl="1"/>
            <a:r>
              <a:rPr lang="en-US" dirty="0" smtClean="0"/>
              <a:t>The system takes care of distributing the data and managing fault tolerance</a:t>
            </a:r>
          </a:p>
          <a:p>
            <a:pPr lvl="1"/>
            <a:r>
              <a:rPr lang="en-US" dirty="0" smtClean="0"/>
              <a:t>You just write code to map one element and reduce elements to a combined result</a:t>
            </a:r>
          </a:p>
          <a:p>
            <a:pPr lvl="1"/>
            <a:endParaRPr lang="en-US" sz="1000" dirty="0" smtClean="0"/>
          </a:p>
          <a:p>
            <a:r>
              <a:rPr lang="en-US" dirty="0" smtClean="0"/>
              <a:t>Separates how to do recursive divide-and-conquer from what computation to perform</a:t>
            </a:r>
          </a:p>
          <a:p>
            <a:pPr lvl="1"/>
            <a:r>
              <a:rPr lang="en-US" dirty="0" smtClean="0"/>
              <a:t>Old idea in higher-order functional programming transferred to large-scale distributed computing</a:t>
            </a:r>
          </a:p>
          <a:p>
            <a:pPr lvl="1"/>
            <a:r>
              <a:rPr lang="en-US" dirty="0" smtClean="0"/>
              <a:t>Complementary approach to declarative queries for databases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and Concurrency, Lecture 2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an_design_template">
  <a:themeElements>
    <a:clrScheme name="dan_design_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an_design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2000" b="0" dirty="0" err="1" smtClean="0">
            <a:latin typeface="+mn-lt"/>
          </a:defRPr>
        </a:defPPr>
      </a:lstStyle>
    </a:txDef>
  </a:objectDefaults>
  <a:extraClrSchemeLst>
    <a:extraClrScheme>
      <a:clrScheme name="dan_design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_design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36264</TotalTime>
  <Words>2255</Words>
  <Application>Microsoft Office PowerPoint</Application>
  <PresentationFormat>On-screen Show (4:3)</PresentationFormat>
  <Paragraphs>412</Paragraphs>
  <Slides>27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dan_design_template</vt:lpstr>
      <vt:lpstr>A Sophomoric Introduction to Shared-Memory Parallelism and Concurrency  Lecture 2 Analysis of Fork-Join Parallel Programs</vt:lpstr>
      <vt:lpstr>Outline</vt:lpstr>
      <vt:lpstr>What else looks like this?</vt:lpstr>
      <vt:lpstr>Examples</vt:lpstr>
      <vt:lpstr>Reductions</vt:lpstr>
      <vt:lpstr>Even easier: Maps (Data Parallelism)</vt:lpstr>
      <vt:lpstr>Maps in ForkJoin Framework</vt:lpstr>
      <vt:lpstr>Maps and reductions</vt:lpstr>
      <vt:lpstr>Digression:  MapReduce on clusters</vt:lpstr>
      <vt:lpstr>Trees</vt:lpstr>
      <vt:lpstr>Linked lists</vt:lpstr>
      <vt:lpstr>Analyzing algorithms</vt:lpstr>
      <vt:lpstr>Work and Span</vt:lpstr>
      <vt:lpstr>The DAG</vt:lpstr>
      <vt:lpstr>Our simple examples</vt:lpstr>
      <vt:lpstr>More interesting DAGs?</vt:lpstr>
      <vt:lpstr>Connecting to performance</vt:lpstr>
      <vt:lpstr>Definitions</vt:lpstr>
      <vt:lpstr>Optimal TP: Thanks ForkJoin library!</vt:lpstr>
      <vt:lpstr>Division of responsibility</vt:lpstr>
      <vt:lpstr>Examples</vt:lpstr>
      <vt:lpstr>Amdahl’s Law (mostly bad news)</vt:lpstr>
      <vt:lpstr>Amdahl’s Law (mostly bad news)</vt:lpstr>
      <vt:lpstr>Why such bad news</vt:lpstr>
      <vt:lpstr>Plots you have to see</vt:lpstr>
      <vt:lpstr>All is not lost</vt:lpstr>
      <vt:lpstr>Moore and Amdahl</vt:lpstr>
    </vt:vector>
  </TitlesOfParts>
  <Company>UW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 &amp;  Software Engineering</dc:title>
  <dc:creator>Dan Grossman</dc:creator>
  <cp:lastModifiedBy>racheseb</cp:lastModifiedBy>
  <cp:revision>1433</cp:revision>
  <dcterms:created xsi:type="dcterms:W3CDTF">2009-03-13T20:43:19Z</dcterms:created>
  <dcterms:modified xsi:type="dcterms:W3CDTF">2012-01-27T06:50:29Z</dcterms:modified>
</cp:coreProperties>
</file>