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351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3" r:id="rId12"/>
    <p:sldId id="335" r:id="rId13"/>
    <p:sldId id="336" r:id="rId14"/>
    <p:sldId id="337" r:id="rId15"/>
    <p:sldId id="338" r:id="rId16"/>
    <p:sldId id="352" r:id="rId17"/>
    <p:sldId id="339" r:id="rId18"/>
    <p:sldId id="340" r:id="rId19"/>
    <p:sldId id="343" r:id="rId20"/>
    <p:sldId id="341" r:id="rId21"/>
    <p:sldId id="353" r:id="rId22"/>
    <p:sldId id="345" r:id="rId23"/>
    <p:sldId id="358" r:id="rId24"/>
    <p:sldId id="359" r:id="rId25"/>
    <p:sldId id="347" r:id="rId26"/>
    <p:sldId id="354" r:id="rId27"/>
    <p:sldId id="355" r:id="rId28"/>
    <p:sldId id="356" r:id="rId29"/>
    <p:sldId id="357" r:id="rId30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9F33"/>
    <a:srgbClr val="FFFF99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6854" autoAdjust="0"/>
  </p:normalViewPr>
  <p:slideViewPr>
    <p:cSldViewPr>
      <p:cViewPr varScale="1">
        <p:scale>
          <a:sx n="71" d="100"/>
          <a:sy n="71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8547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7311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nested nature</a:t>
            </a:r>
            <a:r>
              <a:rPr lang="en-US" baseline="0" dirty="0" smtClean="0"/>
              <a:t> of the locks here is a problem.  Withdraw() acquires a lock and try to re-acquire the lock in the call to </a:t>
            </a:r>
            <a:r>
              <a:rPr lang="en-US" baseline="0" dirty="0" err="1" smtClean="0"/>
              <a:t>setBalance</a:t>
            </a:r>
            <a:r>
              <a:rPr lang="en-US" baseline="0" dirty="0" smtClean="0"/>
              <a:t>().  Our scoped locking example gets around this by using OpenMP nested locks (</a:t>
            </a:r>
            <a:r>
              <a:rPr lang="en-US" baseline="0" dirty="0" err="1" smtClean="0"/>
              <a:t>omp_unset_nest_lock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: an OMP critical section is not allowed in this example shown!  This is because the try{throw} exception is an exit out of the code block and is not allowed by </a:t>
            </a:r>
            <a:r>
              <a:rPr lang="en-US" baseline="0" dirty="0" err="1" smtClean="0"/>
              <a:t>openmp</a:t>
            </a:r>
            <a:r>
              <a:rPr lang="en-US" baseline="0" dirty="0" smtClean="0"/>
              <a:t> – you will get compiler error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two: another reason OMP critical section can’t be used here is similar to simple locking scheme issue.  Withdraw() enter the critical section, then calls </a:t>
            </a:r>
            <a:r>
              <a:rPr lang="en-US" baseline="0" dirty="0" err="1" smtClean="0"/>
              <a:t>setBalance</a:t>
            </a:r>
            <a:r>
              <a:rPr lang="en-US" baseline="0" dirty="0" smtClean="0"/>
              <a:t>(0 which also </a:t>
            </a:r>
            <a:r>
              <a:rPr lang="en-US" baseline="0" dirty="0" err="1" smtClean="0"/>
              <a:t>trys</a:t>
            </a:r>
            <a:r>
              <a:rPr lang="en-US" baseline="0" dirty="0" smtClean="0"/>
              <a:t> to enter the same critical section – and this will cause a runtime error – OpenMP does not allow nested critical sections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OR  - Make </a:t>
            </a:r>
            <a:r>
              <a:rPr lang="en-US" sz="1200" dirty="0" err="1" smtClean="0"/>
              <a:t>setBalance</a:t>
            </a:r>
            <a:r>
              <a:rPr lang="en-US" sz="1200" dirty="0" smtClean="0"/>
              <a:t>() a private function that is only called by withdraw().  Then remove all locks in </a:t>
            </a:r>
            <a:r>
              <a:rPr lang="en-US" sz="1200" dirty="0" err="1" smtClean="0"/>
              <a:t>setBalance</a:t>
            </a:r>
            <a:r>
              <a:rPr lang="en-US" sz="1200" dirty="0" smtClean="0"/>
              <a:t>, and just let the locks in withdraw protect the update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</a:t>
            </a:r>
            <a:r>
              <a:rPr lang="en-US" baseline="0" dirty="0" smtClean="0"/>
              <a:t> when deposit is called, and </a:t>
            </a:r>
            <a:r>
              <a:rPr lang="en-US" baseline="0" dirty="0" err="1" smtClean="0"/>
              <a:t>omp_lock</a:t>
            </a:r>
            <a:r>
              <a:rPr lang="en-US" baseline="0" dirty="0" smtClean="0"/>
              <a:t> is set by the construction of the guard object.  When deposit() returns, the guard object goes out of scope, calling the guard destructor </a:t>
            </a:r>
            <a:r>
              <a:rPr lang="en-US" baseline="0" smtClean="0"/>
              <a:t>which releases </a:t>
            </a:r>
            <a:r>
              <a:rPr lang="en-US" baseline="0" dirty="0" smtClean="0"/>
              <a:t>the 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33400" y="6400800"/>
            <a:ext cx="3886200" cy="457200"/>
          </a:xfrm>
        </p:spPr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10600" cy="2057400"/>
          </a:xfrm>
        </p:spPr>
        <p:txBody>
          <a:bodyPr/>
          <a:lstStyle/>
          <a:p>
            <a:pPr algn="ctr"/>
            <a:r>
              <a:rPr lang="en-US" sz="2800" i="0" dirty="0" smtClean="0"/>
              <a:t>A Sophomoric Introduction to Shared-Memory Parallelism and Concurrency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2800" i="0" dirty="0" smtClean="0"/>
              <a:t>Lecture 4</a:t>
            </a:r>
            <a:br>
              <a:rPr lang="en-US" sz="2800" i="0" dirty="0" smtClean="0"/>
            </a:br>
            <a:r>
              <a:rPr lang="en-US" sz="2800" i="0" dirty="0" smtClean="0"/>
              <a:t>Shared-Memory Concurrency &amp; Mutual Exclusion</a:t>
            </a:r>
            <a:endParaRPr lang="en-US" sz="28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572000"/>
            <a:ext cx="8534400" cy="1524000"/>
          </a:xfrm>
        </p:spPr>
        <p:txBody>
          <a:bodyPr/>
          <a:lstStyle/>
          <a:p>
            <a:r>
              <a:rPr lang="en-US" sz="2400" dirty="0" smtClean="0"/>
              <a:t>Dan Grossman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Last Updated: May 2011</a:t>
            </a:r>
          </a:p>
          <a:p>
            <a:pPr algn="l"/>
            <a:r>
              <a:rPr lang="en-US" sz="1400" dirty="0" smtClean="0"/>
              <a:t>For more information, see http://www.cs.washington.edu/homes/djg/teachingMaterials/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“fix”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 is tempting and almost always </a:t>
            </a:r>
            <a:r>
              <a:rPr lang="en-US" dirty="0" smtClean="0">
                <a:solidFill>
                  <a:schemeClr val="accent2"/>
                </a:solidFill>
              </a:rPr>
              <a:t>wrong</a:t>
            </a:r>
            <a:r>
              <a:rPr lang="en-US" dirty="0" smtClean="0"/>
              <a:t> to fix a bad interleaving by rearranging or repeating operations, such as: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133600"/>
            <a:ext cx="66294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void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withdraw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amount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if</a:t>
            </a:r>
            <a:r>
              <a:rPr lang="en-US" sz="2000" kern="0" dirty="0" smtClean="0">
                <a:latin typeface="Courier New" pitchFamily="49" charset="0"/>
              </a:rPr>
              <a:t>(amount &gt;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sz="2000" kern="0" dirty="0" smtClean="0">
                <a:latin typeface="Courier New" pitchFamily="49" charset="0"/>
              </a:rPr>
              <a:t> {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throw </a:t>
            </a:r>
            <a:r>
              <a:rPr lang="en-US" sz="2000" kern="0" dirty="0" err="1" smtClean="0">
                <a:latin typeface="Courier New" pitchFamily="49" charset="0"/>
              </a:rPr>
              <a:t>WithdrawTooLargeException</a:t>
            </a:r>
            <a:r>
              <a:rPr lang="en-US" sz="2000" kern="0" dirty="0" smtClean="0">
                <a:latin typeface="Courier New" pitchFamily="49" charset="0"/>
              </a:rPr>
              <a:t>;}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maybe balance changed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 – amount);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43434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fixes nothing!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n-lt"/>
              </a:rPr>
              <a:t>Narrows </a:t>
            </a:r>
            <a:r>
              <a:rPr lang="en-US" sz="2000" b="0" kern="0" dirty="0" smtClean="0">
                <a:latin typeface="+mn-lt"/>
              </a:rPr>
              <a:t>the problem by one statement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(Not even that since the compiler could turn it back into the old version because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 didn’t indicate need to synchronize)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n-lt"/>
              </a:rPr>
              <a:t>And now a negative balance is possible – why?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sane fix: At most one thread withdraws from account </a:t>
            </a:r>
            <a:r>
              <a:rPr lang="en-US" b="1" dirty="0" smtClean="0"/>
              <a:t>A</a:t>
            </a:r>
            <a:r>
              <a:rPr lang="en-US" dirty="0" smtClean="0"/>
              <a:t> at a time</a:t>
            </a:r>
          </a:p>
          <a:p>
            <a:pPr lvl="1"/>
            <a:r>
              <a:rPr lang="en-US" dirty="0" smtClean="0"/>
              <a:t>Exclude other simultaneous operations on </a:t>
            </a:r>
            <a:r>
              <a:rPr lang="en-US" b="1" dirty="0" smtClean="0"/>
              <a:t>A</a:t>
            </a:r>
            <a:r>
              <a:rPr lang="en-US" dirty="0" smtClean="0"/>
              <a:t> too (e.g., deposit)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Called </a:t>
            </a:r>
            <a:r>
              <a:rPr lang="en-US" dirty="0" smtClean="0">
                <a:solidFill>
                  <a:schemeClr val="accent2"/>
                </a:solidFill>
              </a:rPr>
              <a:t>mutual exclusion</a:t>
            </a:r>
            <a:r>
              <a:rPr lang="en-US" dirty="0" smtClean="0"/>
              <a:t>: One thread using a resource (here: an account) means another thread must wait</a:t>
            </a:r>
          </a:p>
          <a:p>
            <a:pPr lvl="1"/>
            <a:r>
              <a:rPr lang="en-US" dirty="0" smtClean="0"/>
              <a:t>a.k.a. </a:t>
            </a:r>
            <a:r>
              <a:rPr lang="en-US" dirty="0" smtClean="0">
                <a:solidFill>
                  <a:schemeClr val="accent2"/>
                </a:solidFill>
              </a:rPr>
              <a:t>critical sections</a:t>
            </a:r>
            <a:r>
              <a:rPr lang="en-US" dirty="0" smtClean="0"/>
              <a:t>, which technically have other requirements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Programmer must implement critical sections</a:t>
            </a:r>
          </a:p>
          <a:p>
            <a:pPr lvl="1"/>
            <a:r>
              <a:rPr lang="en-US" dirty="0" smtClean="0"/>
              <a:t>“The compiler” has no idea what </a:t>
            </a:r>
            <a:r>
              <a:rPr lang="en-US" dirty="0" err="1" smtClean="0"/>
              <a:t>interleavings</a:t>
            </a:r>
            <a:r>
              <a:rPr lang="en-US" dirty="0" smtClean="0"/>
              <a:t> should or shouldn’t be allowed in your program</a:t>
            </a:r>
          </a:p>
          <a:p>
            <a:pPr lvl="1"/>
            <a:r>
              <a:rPr lang="en-US" dirty="0" smtClean="0"/>
              <a:t>Buy you need language primitives to do it!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Why can’t we implement our own mutual-exclusion protocol?</a:t>
            </a:r>
          </a:p>
          <a:p>
            <a:pPr lvl="1"/>
            <a:r>
              <a:rPr lang="en-US" sz="1200" dirty="0" smtClean="0"/>
              <a:t>It’s technically possible under certain assumptions, but won’t work in real languages anyway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1981200"/>
            <a:ext cx="7010400" cy="441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balance</a:t>
            </a:r>
            <a:r>
              <a:rPr lang="en-US" sz="2000" kern="0" dirty="0" smtClean="0">
                <a:latin typeface="Courier New" pitchFamily="49" charset="0"/>
              </a:rPr>
              <a:t> = 0;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private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busy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false</a:t>
            </a:r>
            <a:r>
              <a:rPr lang="en-US" sz="2000" kern="0" dirty="0" smtClean="0">
                <a:latin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void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withdraw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amount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en-US" sz="2000" kern="0" dirty="0" smtClean="0">
                <a:latin typeface="Courier New" pitchFamily="49" charset="0"/>
              </a:rPr>
              <a:t>(busy) {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/* “spin-wait” */ </a:t>
            </a: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busy = true;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(amount &gt; b)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sz="2000" kern="0" dirty="0" smtClean="0">
                <a:latin typeface="Courier New" pitchFamily="49" charset="0"/>
              </a:rPr>
              <a:t> {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throw </a:t>
            </a:r>
            <a:r>
              <a:rPr lang="en-US" sz="2000" kern="0" dirty="0" err="1" smtClean="0">
                <a:latin typeface="Courier New" pitchFamily="49" charset="0"/>
              </a:rPr>
              <a:t>WithdrawTooLargeException</a:t>
            </a:r>
            <a:r>
              <a:rPr lang="en-US" sz="2000" kern="0" dirty="0" smtClean="0">
                <a:latin typeface="Courier New" pitchFamily="49" charset="0"/>
              </a:rPr>
              <a:t>;}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(b – amount);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busy = false;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deposit would spin on same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boolean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just moved the problem!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847910"/>
            <a:ext cx="3810000" cy="381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en-US" sz="2000" kern="0" dirty="0" smtClean="0">
                <a:latin typeface="Courier New" pitchFamily="49" charset="0"/>
              </a:rPr>
              <a:t>(busy) {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busy = true;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(amount &gt; b)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sz="2000" kern="0" dirty="0" smtClean="0">
                <a:latin typeface="Courier New" pitchFamily="49" charset="0"/>
              </a:rPr>
              <a:t> {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en-US" sz="2000" kern="0" dirty="0" smtClean="0">
                <a:latin typeface="Courier New" pitchFamily="49" charset="0"/>
              </a:rPr>
              <a:t> …;}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(b – amount);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5400" y="1847910"/>
            <a:ext cx="3733800" cy="2895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en-US" sz="2000" kern="0" dirty="0" smtClean="0">
                <a:latin typeface="Courier New" pitchFamily="49" charset="0"/>
              </a:rPr>
              <a:t>(busy) {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busy = true;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(amount &gt; b)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sz="2000" kern="0" dirty="0" smtClean="0">
                <a:latin typeface="Courier New" pitchFamily="49" charset="0"/>
              </a:rPr>
              <a:t> {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en-US" sz="2000" kern="0" dirty="0" smtClean="0">
                <a:latin typeface="Courier New" pitchFamily="49" charset="0"/>
              </a:rPr>
              <a:t> …;}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(b – amount);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212" y="14669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14478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2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572294" y="3333810"/>
            <a:ext cx="28194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208134" y="3087578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7347" y="5159514"/>
            <a:ext cx="2206053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“Lost withdraw” – </a:t>
            </a:r>
          </a:p>
          <a:p>
            <a:r>
              <a:rPr lang="en-US" sz="2000" b="0" dirty="0" smtClean="0">
                <a:latin typeface="+mn-lt"/>
              </a:rPr>
              <a:t>unhappy bank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en-US" sz="1800" dirty="0" smtClean="0"/>
              <a:t>There are many ways out of this conundrum, but we need help from the language</a:t>
            </a:r>
          </a:p>
          <a:p>
            <a:endParaRPr lang="en-US" sz="1800" dirty="0" smtClean="0"/>
          </a:p>
          <a:p>
            <a:r>
              <a:rPr lang="en-US" sz="1800" dirty="0" smtClean="0"/>
              <a:t>One basic solution: </a:t>
            </a:r>
            <a:r>
              <a:rPr lang="en-US" sz="1800" dirty="0" smtClean="0">
                <a:solidFill>
                  <a:schemeClr val="accent2"/>
                </a:solidFill>
              </a:rPr>
              <a:t>Locks, or critical sections</a:t>
            </a:r>
          </a:p>
          <a:p>
            <a:pPr lvl="1"/>
            <a:r>
              <a:rPr lang="en-US" sz="1800" dirty="0" smtClean="0"/>
              <a:t>OpenMP implements locks as well as critical sections.  They do similar things, but have subtle differences between them</a:t>
            </a:r>
          </a:p>
          <a:p>
            <a:r>
              <a:rPr lang="en-US" sz="1800" dirty="0" smtClean="0"/>
              <a:t>#</a:t>
            </a:r>
            <a:r>
              <a:rPr lang="en-US" sz="1800" dirty="0" err="1" smtClean="0"/>
              <a:t>pragma</a:t>
            </a:r>
            <a:r>
              <a:rPr lang="en-US" sz="1800" dirty="0" smtClean="0"/>
              <a:t> </a:t>
            </a:r>
            <a:r>
              <a:rPr lang="en-US" sz="1800" dirty="0" err="1" smtClean="0"/>
              <a:t>omp</a:t>
            </a:r>
            <a:r>
              <a:rPr lang="en-US" sz="1800" dirty="0" smtClean="0"/>
              <a:t> critical </a:t>
            </a:r>
          </a:p>
          <a:p>
            <a:pPr>
              <a:buNone/>
            </a:pPr>
            <a:r>
              <a:rPr lang="en-US" sz="1800" dirty="0" smtClean="0"/>
              <a:t>	{  </a:t>
            </a:r>
            <a:r>
              <a:rPr lang="en-US" sz="1800" dirty="0" smtClean="0">
                <a:solidFill>
                  <a:srgbClr val="119F33"/>
                </a:solidFill>
              </a:rPr>
              <a:t>// allows only one thread access at a time in the code block</a:t>
            </a:r>
          </a:p>
          <a:p>
            <a:pPr>
              <a:buNone/>
            </a:pPr>
            <a:r>
              <a:rPr lang="en-US" sz="1800" dirty="0" smtClean="0">
                <a:solidFill>
                  <a:srgbClr val="119F33"/>
                </a:solidFill>
              </a:rPr>
              <a:t>        // code block must have one entrance and one exit  </a:t>
            </a:r>
            <a:r>
              <a:rPr lang="en-US" sz="1800" dirty="0" smtClean="0"/>
              <a:t>}</a:t>
            </a:r>
          </a:p>
          <a:p>
            <a:r>
              <a:rPr lang="en-US" sz="1800" dirty="0" err="1" smtClean="0"/>
              <a:t>omp_lock_t</a:t>
            </a:r>
            <a:r>
              <a:rPr lang="en-US" sz="1800" dirty="0" smtClean="0"/>
              <a:t>   </a:t>
            </a:r>
            <a:r>
              <a:rPr lang="en-US" sz="1800" dirty="0" err="1" smtClean="0"/>
              <a:t>myLock</a:t>
            </a:r>
            <a:r>
              <a:rPr lang="en-US" sz="1800" dirty="0" smtClean="0"/>
              <a:t>;</a:t>
            </a:r>
          </a:p>
          <a:p>
            <a:pPr lvl="1"/>
            <a:r>
              <a:rPr lang="en-US" sz="1800" dirty="0" err="1" smtClean="0"/>
              <a:t>omp</a:t>
            </a:r>
            <a:r>
              <a:rPr lang="en-US" sz="1800" dirty="0" smtClean="0"/>
              <a:t> locks have to be initialized before use.</a:t>
            </a:r>
          </a:p>
          <a:p>
            <a:pPr lvl="1"/>
            <a:r>
              <a:rPr lang="en-US" sz="1800" dirty="0" smtClean="0"/>
              <a:t>Can be locked with </a:t>
            </a:r>
            <a:r>
              <a:rPr lang="en-US" sz="1800" dirty="0" err="1" smtClean="0"/>
              <a:t>omp_set_nest_lock</a:t>
            </a:r>
            <a:r>
              <a:rPr lang="en-US" sz="1800" dirty="0" smtClean="0"/>
              <a:t>,  and unlocked with </a:t>
            </a:r>
            <a:r>
              <a:rPr lang="en-US" sz="1800" dirty="0" err="1" smtClean="0"/>
              <a:t>omp_unset_nest_lock</a:t>
            </a:r>
            <a:endParaRPr lang="en-US" sz="1800" dirty="0" smtClean="0"/>
          </a:p>
          <a:p>
            <a:pPr lvl="1"/>
            <a:r>
              <a:rPr lang="en-US" sz="1800" dirty="0" smtClean="0"/>
              <a:t>Only one thread may hold the lock</a:t>
            </a:r>
          </a:p>
          <a:p>
            <a:pPr lvl="1"/>
            <a:r>
              <a:rPr lang="en-US" sz="1800" dirty="0" smtClean="0"/>
              <a:t>Allows for exception handling and non structured jumps</a:t>
            </a:r>
          </a:p>
          <a:p>
            <a:pPr lvl="1"/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Sophomoric Parallelism &amp; Concurrency, Lecture 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that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dirty="0" smtClean="0"/>
              <a:t>An ADT with operations  </a:t>
            </a:r>
            <a:r>
              <a:rPr lang="en-US" dirty="0" err="1" smtClean="0"/>
              <a:t>omp_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init_nest_lock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omp_destroy_nest_lock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omp_set_nest_lock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omp_unset_nest_lock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/>
          </a:p>
          <a:p>
            <a:r>
              <a:rPr lang="en-US" dirty="0" smtClean="0"/>
              <a:t>The lock implementation ensures that given simultaneous acquires and/or releases, a correct thing will happen</a:t>
            </a:r>
          </a:p>
          <a:p>
            <a:pPr lvl="1"/>
            <a:r>
              <a:rPr lang="en-US" dirty="0" smtClean="0"/>
              <a:t>Example: Two acquires: one will “win” and one will block</a:t>
            </a:r>
          </a:p>
          <a:p>
            <a:r>
              <a:rPr lang="en-US" dirty="0" smtClean="0"/>
              <a:t>The nested version of OpenMP Locks means that nested function calls where each nested function acquires the lock will work as expected.  A thread will not deadlock trying to re-acquire a lock it already holds.</a:t>
            </a:r>
          </a:p>
          <a:p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that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dirty="0" err="1" smtClean="0"/>
              <a:t>Omp</a:t>
            </a:r>
            <a:r>
              <a:rPr lang="en-US" dirty="0" smtClean="0"/>
              <a:t> critical section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/>
          </a:p>
          <a:p>
            <a:r>
              <a:rPr lang="en-US" dirty="0" smtClean="0"/>
              <a:t>The critical section implementation ensures that statements enclosed within it are executed by a single thread at a time and so a correct thing will happen</a:t>
            </a:r>
          </a:p>
          <a:p>
            <a:pPr lvl="1"/>
            <a:r>
              <a:rPr lang="en-US" dirty="0" smtClean="0"/>
              <a:t>Example: Two attempts to enter critical section: one will “win” and one will block</a:t>
            </a:r>
          </a:p>
          <a:p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Almost-correct </a:t>
            </a:r>
            <a:r>
              <a:rPr lang="en-US" dirty="0" err="1" smtClean="0"/>
              <a:t>pseudocode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1447800"/>
            <a:ext cx="7010400" cy="441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balance</a:t>
            </a:r>
            <a:r>
              <a:rPr lang="en-US" sz="2000" kern="0" dirty="0" smtClean="0">
                <a:latin typeface="Courier New" pitchFamily="49" charset="0"/>
              </a:rPr>
              <a:t> = 0;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private</a:t>
            </a:r>
            <a:r>
              <a:rPr lang="en-US" sz="2000" kern="0" dirty="0" smtClean="0">
                <a:latin typeface="Courier New" pitchFamily="49" charset="0"/>
              </a:rPr>
              <a:t> Lock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lk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Lock();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…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void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withdraw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amount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	  </a:t>
            </a:r>
            <a:r>
              <a:rPr lang="en-US" sz="2000" kern="0" dirty="0" err="1" smtClean="0">
                <a:latin typeface="Courier New" pitchFamily="49" charset="0"/>
              </a:rPr>
              <a:t>lk.acquire</a:t>
            </a:r>
            <a:r>
              <a:rPr lang="en-US" sz="2000" kern="0" dirty="0" smtClean="0">
                <a:latin typeface="Courier New" pitchFamily="49" charset="0"/>
              </a:rPr>
              <a:t>();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/* may block */</a:t>
            </a:r>
            <a:endParaRPr lang="en-US" sz="2000" kern="0" dirty="0" smtClean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(amount &gt; b)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sz="2000" kern="0" dirty="0" smtClean="0">
                <a:latin typeface="Courier New" pitchFamily="49" charset="0"/>
              </a:rPr>
              <a:t> {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throw </a:t>
            </a:r>
            <a:r>
              <a:rPr lang="en-US" sz="2000" kern="0" dirty="0" err="1" smtClean="0">
                <a:latin typeface="Courier New" pitchFamily="49" charset="0"/>
              </a:rPr>
              <a:t>WithdrawTooLargeException</a:t>
            </a:r>
            <a:r>
              <a:rPr lang="en-US" sz="2000" kern="0" dirty="0" smtClean="0">
                <a:latin typeface="Courier New" pitchFamily="49" charset="0"/>
              </a:rPr>
              <a:t>;}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setBalance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(b – amount);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lk.release</a:t>
            </a:r>
            <a:r>
              <a:rPr lang="en-US" sz="2000" kern="0" dirty="0" smtClean="0">
                <a:latin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deposit would also acquire/release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lk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3505200"/>
          </a:xfrm>
        </p:spPr>
        <p:txBody>
          <a:bodyPr/>
          <a:lstStyle/>
          <a:p>
            <a:r>
              <a:rPr lang="en-US" dirty="0" smtClean="0"/>
              <a:t>A lock is a very primitive mechanism</a:t>
            </a:r>
          </a:p>
          <a:p>
            <a:pPr lvl="1"/>
            <a:r>
              <a:rPr lang="en-US" dirty="0" smtClean="0"/>
              <a:t>Still up to you to use correctly to implement critical sections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Incorrect: Use different locks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withdraw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deposit</a:t>
            </a:r>
          </a:p>
          <a:p>
            <a:pPr lvl="1"/>
            <a:r>
              <a:rPr lang="en-US" dirty="0" smtClean="0"/>
              <a:t>Mutual exclusion works only when using same lock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Poor performance: Use same lock for every bank account</a:t>
            </a:r>
          </a:p>
          <a:p>
            <a:pPr lvl="1"/>
            <a:r>
              <a:rPr lang="en-US" dirty="0" smtClean="0"/>
              <a:t>No simultaneous operations on different accounts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Incorrect: Forget to release a lock (blocks other threads forever!)</a:t>
            </a:r>
          </a:p>
          <a:p>
            <a:pPr lvl="1"/>
            <a:r>
              <a:rPr lang="en-US" dirty="0" smtClean="0"/>
              <a:t>Previous slide is </a:t>
            </a:r>
            <a:r>
              <a:rPr lang="en-US" dirty="0" smtClean="0">
                <a:solidFill>
                  <a:schemeClr val="accent2"/>
                </a:solidFill>
              </a:rPr>
              <a:t>wrong</a:t>
            </a:r>
            <a:r>
              <a:rPr lang="en-US" dirty="0" smtClean="0"/>
              <a:t> because of the exception possibility!</a:t>
            </a:r>
          </a:p>
          <a:p>
            <a:pPr lvl="0">
              <a:lnSpc>
                <a:spcPts val="2000"/>
              </a:lnSpc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5029200"/>
            <a:ext cx="63246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2000"/>
              </a:lnSpc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</a:rPr>
              <a:t>(amount &gt; b) {</a:t>
            </a:r>
          </a:p>
          <a:p>
            <a:pPr lvl="0">
              <a:lnSpc>
                <a:spcPts val="2000"/>
              </a:lnSpc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lk.release</a:t>
            </a:r>
            <a:r>
              <a:rPr lang="en-US" sz="2000" dirty="0" smtClean="0">
                <a:latin typeface="Courier New" pitchFamily="49" charset="0"/>
              </a:rPr>
              <a:t>();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</a:rPr>
              <a:t>// hard to remember!</a:t>
            </a:r>
          </a:p>
          <a:p>
            <a:pPr lvl="0">
              <a:lnSpc>
                <a:spcPts val="2000"/>
              </a:lnSpc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sz="2000" dirty="0" smtClean="0">
                <a:latin typeface="Courier New" pitchFamily="49" charset="0"/>
              </a:rPr>
              <a:t> {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throw </a:t>
            </a:r>
            <a:r>
              <a:rPr lang="en-US" sz="2000" dirty="0" err="1" smtClean="0">
                <a:latin typeface="Courier New" pitchFamily="49" charset="0"/>
              </a:rPr>
              <a:t>WithdrawTooLargeException</a:t>
            </a:r>
            <a:r>
              <a:rPr lang="en-US" sz="2000" dirty="0" smtClean="0">
                <a:latin typeface="Courier New" pitchFamily="49" charset="0"/>
              </a:rPr>
              <a:t>;}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withdraw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deposit</a:t>
            </a:r>
            <a:r>
              <a:rPr lang="en-US" dirty="0" smtClean="0"/>
              <a:t> use the same lock, then simultaneous calls to these methods are properly synchronized</a:t>
            </a:r>
          </a:p>
          <a:p>
            <a:endParaRPr lang="en-US" dirty="0" smtClean="0"/>
          </a:p>
          <a:p>
            <a:r>
              <a:rPr lang="en-US" dirty="0" smtClean="0"/>
              <a:t>But what about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getBalance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setBalance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Assume they’re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, which may be reasonable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they don’t acquire the same lock, then a race between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setBalance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withdraw</a:t>
            </a:r>
            <a:r>
              <a:rPr lang="en-US" dirty="0" smtClean="0"/>
              <a:t> could produce a wrong result</a:t>
            </a:r>
          </a:p>
          <a:p>
            <a:endParaRPr lang="en-US" dirty="0" smtClean="0"/>
          </a:p>
          <a:p>
            <a:r>
              <a:rPr lang="en-US" dirty="0" smtClean="0"/>
              <a:t>If they do acquire the same lock,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withdraw</a:t>
            </a:r>
            <a:r>
              <a:rPr lang="en-US" dirty="0" smtClean="0"/>
              <a:t> would block forever because it tries to acquire a lock it already has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sharing resources (memory)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Have been studying </a:t>
            </a:r>
            <a:r>
              <a:rPr lang="en-US" dirty="0" smtClean="0">
                <a:solidFill>
                  <a:schemeClr val="accent2"/>
                </a:solidFill>
              </a:rPr>
              <a:t>parallel algorithms</a:t>
            </a:r>
            <a:r>
              <a:rPr lang="en-US" dirty="0" smtClean="0"/>
              <a:t> using fork-join</a:t>
            </a:r>
          </a:p>
          <a:p>
            <a:pPr lvl="1"/>
            <a:r>
              <a:rPr lang="en-US" dirty="0" smtClean="0"/>
              <a:t>Lower span via parallel tasks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Algorithms all had a very simple </a:t>
            </a:r>
            <a:r>
              <a:rPr lang="en-US" i="1" dirty="0" smtClean="0"/>
              <a:t>structure</a:t>
            </a:r>
            <a:r>
              <a:rPr lang="en-US" dirty="0" smtClean="0"/>
              <a:t> to avoid race conditions</a:t>
            </a:r>
          </a:p>
          <a:p>
            <a:pPr lvl="1"/>
            <a:r>
              <a:rPr lang="en-US" dirty="0" smtClean="0"/>
              <a:t>Each thread had memory “only it accessed”</a:t>
            </a:r>
          </a:p>
          <a:p>
            <a:pPr lvl="2"/>
            <a:r>
              <a:rPr lang="en-US" dirty="0" smtClean="0"/>
              <a:t>Example: array sub-range</a:t>
            </a:r>
          </a:p>
          <a:p>
            <a:pPr lvl="1"/>
            <a:r>
              <a:rPr lang="en-US" dirty="0" smtClean="0"/>
              <a:t>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dirty="0" smtClean="0"/>
              <a:t>, “loaned” some of its memory to “</a:t>
            </a:r>
            <a:r>
              <a:rPr lang="en-US" dirty="0" err="1" smtClean="0"/>
              <a:t>forkee</a:t>
            </a:r>
            <a:r>
              <a:rPr lang="en-US" dirty="0" smtClean="0"/>
              <a:t>” and did not access that memory again until after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on the “</a:t>
            </a:r>
            <a:r>
              <a:rPr lang="en-US" dirty="0" err="1" smtClean="0"/>
              <a:t>forkee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Strategy won’t work well when:</a:t>
            </a:r>
          </a:p>
          <a:p>
            <a:pPr lvl="1"/>
            <a:r>
              <a:rPr lang="en-US" dirty="0" smtClean="0"/>
              <a:t>Memory accessed by threads is overlapping or unpredictable</a:t>
            </a:r>
          </a:p>
          <a:p>
            <a:pPr lvl="1"/>
            <a:r>
              <a:rPr lang="en-US" dirty="0" smtClean="0"/>
              <a:t>Threads are doing independent tasks needing access to same resources (rather than implementing the same algorithm)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Re-acquiring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524000"/>
            <a:ext cx="3886200" cy="4495800"/>
          </a:xfrm>
        </p:spPr>
        <p:txBody>
          <a:bodyPr/>
          <a:lstStyle/>
          <a:p>
            <a:r>
              <a:rPr lang="en-US" dirty="0" smtClean="0"/>
              <a:t>Can’t let outside world call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setBalance1, </a:t>
            </a:r>
            <a:r>
              <a:rPr lang="en-US" dirty="0" smtClean="0"/>
              <a:t>not protected by locks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Can’t have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withdraw</a:t>
            </a:r>
            <a:r>
              <a:rPr lang="en-US" dirty="0" smtClean="0"/>
              <a:t>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setBalance2, </a:t>
            </a:r>
            <a:r>
              <a:rPr lang="en-US" dirty="0" smtClean="0"/>
              <a:t>because the locks would be nested</a:t>
            </a:r>
          </a:p>
          <a:p>
            <a:endParaRPr lang="en-US" dirty="0" smtClean="0"/>
          </a:p>
          <a:p>
            <a:r>
              <a:rPr lang="en-US" dirty="0" smtClean="0"/>
              <a:t>We can use intricate re-entrant locking scheme or better yet re-structure the code.  Nested locking is not recommended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24000"/>
            <a:ext cx="4419600" cy="441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setBalance1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{ 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balance = x;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setBalance2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lk.acquire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balance = x;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lk.release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withdraw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amount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lk.acquire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…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setBalance</a:t>
            </a:r>
            <a:r>
              <a:rPr lang="en-US" sz="2000" i="1" kern="0" dirty="0" err="1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(b – amount);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lk.release</a:t>
            </a:r>
            <a:r>
              <a:rPr lang="en-US" sz="2000" kern="0" dirty="0" smtClean="0">
                <a:latin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code is easier to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524000"/>
            <a:ext cx="3886200" cy="4495800"/>
          </a:xfrm>
        </p:spPr>
        <p:txBody>
          <a:bodyPr/>
          <a:lstStyle/>
          <a:p>
            <a:r>
              <a:rPr lang="en-US" sz="1800" dirty="0" smtClean="0"/>
              <a:t>You may provide a </a:t>
            </a:r>
            <a:r>
              <a:rPr lang="en-US" sz="1800" dirty="0" err="1" smtClean="0"/>
              <a:t>setBalance</a:t>
            </a:r>
            <a:r>
              <a:rPr lang="en-US" sz="1800" dirty="0" smtClean="0"/>
              <a:t>() method for external use, but do NOT call it for the withdraw() member function.</a:t>
            </a:r>
          </a:p>
          <a:p>
            <a:r>
              <a:rPr lang="en-US" sz="1800" dirty="0" smtClean="0"/>
              <a:t>Instead, protect the direct modification of the data as shown here – avoiding nested locks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24000"/>
            <a:ext cx="4419600" cy="441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lk.acquire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balance = x;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lk.release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withdraw(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amount)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lk.acquire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…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balance = (b – amount);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lk.release</a:t>
            </a:r>
            <a:r>
              <a:rPr lang="en-US" sz="2000" kern="0" dirty="0" smtClean="0">
                <a:latin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924800" cy="838200"/>
          </a:xfrm>
        </p:spPr>
        <p:txBody>
          <a:bodyPr/>
          <a:lstStyle/>
          <a:p>
            <a:r>
              <a:rPr lang="en-US" dirty="0" smtClean="0"/>
              <a:t>Critical Section version – that 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7620000" cy="541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balance;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{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temp;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  #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pragma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omp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critical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temp = balance; }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return temp;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void</a:t>
            </a:r>
            <a:r>
              <a:rPr lang="en-US" sz="2000" kern="0" dirty="0" smtClean="0">
                <a:latin typeface="Courier New" pitchFamily="49" charset="0"/>
              </a:rPr>
              <a:t> withdraw(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tx2"/>
                </a:solidFill>
                <a:latin typeface="Courier New" pitchFamily="49" charset="0"/>
              </a:rPr>
              <a:t>amount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#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pragma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omp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critical 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if(balance &gt;= amount) balance -= amount;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}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rgbClr val="00B050"/>
                </a:solidFill>
                <a:latin typeface="Courier New" pitchFamily="49" charset="0"/>
              </a:rPr>
              <a:t>// Note: no need for </a:t>
            </a:r>
            <a:r>
              <a:rPr lang="en-US" sz="2000" kern="0" dirty="0" err="1" smtClean="0">
                <a:solidFill>
                  <a:srgbClr val="00B050"/>
                </a:solidFill>
                <a:latin typeface="Courier New" pitchFamily="49" charset="0"/>
              </a:rPr>
              <a:t>setBalance</a:t>
            </a:r>
            <a:r>
              <a:rPr lang="en-US" sz="2000" kern="0" dirty="0" smtClean="0">
                <a:solidFill>
                  <a:srgbClr val="00B050"/>
                </a:solidFill>
                <a:latin typeface="Courier New" pitchFamily="49" charset="0"/>
              </a:rPr>
              <a:t> method()</a:t>
            </a:r>
          </a:p>
          <a:p>
            <a:pPr marL="342900" lvl="0" indent="-342900"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OpenMP </a:t>
            </a:r>
            <a:r>
              <a:rPr lang="en-US" dirty="0" smtClean="0"/>
              <a:t>Critical 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great &amp; is simple to implement</a:t>
            </a:r>
          </a:p>
          <a:p>
            <a:r>
              <a:rPr lang="en-US" dirty="0" smtClean="0"/>
              <a:t>Can’t be used as nested function calls where each function sets a critical section. For example </a:t>
            </a:r>
            <a:r>
              <a:rPr lang="en-US" dirty="0" err="1" smtClean="0"/>
              <a:t>foo</a:t>
            </a:r>
            <a:r>
              <a:rPr lang="en-US" dirty="0" smtClean="0"/>
              <a:t>() contains critical section which calls bar(), while bar() also contains critical section.  This will not be allowed by OpenMP runtime!</a:t>
            </a:r>
          </a:p>
          <a:p>
            <a:r>
              <a:rPr lang="en-US" dirty="0" smtClean="0"/>
              <a:t>Generally better to avoid nested calls such as </a:t>
            </a:r>
            <a:r>
              <a:rPr lang="en-US" dirty="0" err="1" smtClean="0"/>
              <a:t>foo,bar</a:t>
            </a:r>
            <a:r>
              <a:rPr lang="en-US" dirty="0" smtClean="0"/>
              <a:t> example above, and as also shown in bank account example foil 17 where withdraw() calls </a:t>
            </a:r>
            <a:r>
              <a:rPr lang="en-US" dirty="0" err="1" smtClean="0"/>
              <a:t>setBalance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Can’t be used with try/catch exception handling (due to multiple exists from code block)</a:t>
            </a:r>
          </a:p>
          <a:p>
            <a:endParaRPr lang="en-US" dirty="0" smtClean="0"/>
          </a:p>
          <a:p>
            <a:r>
              <a:rPr lang="en-US" dirty="0" smtClean="0"/>
              <a:t>If try/catch is required, consider  using scoped locking – example to follow.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Scoped Locking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great &amp; is fairly simple to implement</a:t>
            </a:r>
          </a:p>
          <a:p>
            <a:r>
              <a:rPr lang="en-US" dirty="0" smtClean="0"/>
              <a:t>More complicated than critical section method</a:t>
            </a:r>
          </a:p>
          <a:p>
            <a:r>
              <a:rPr lang="en-US" u="sng" dirty="0" smtClean="0"/>
              <a:t>Can</a:t>
            </a:r>
            <a:r>
              <a:rPr lang="en-US" dirty="0" smtClean="0"/>
              <a:t> be used as nested function calls where each function sets a critical section. </a:t>
            </a:r>
          </a:p>
          <a:p>
            <a:pPr lvl="1"/>
            <a:r>
              <a:rPr lang="en-US" dirty="0" smtClean="0"/>
              <a:t>Generally it is still better to avoid nested calls such as </a:t>
            </a:r>
            <a:r>
              <a:rPr lang="en-US" dirty="0" err="1" smtClean="0"/>
              <a:t>foo,bar</a:t>
            </a:r>
            <a:r>
              <a:rPr lang="en-US" dirty="0" smtClean="0"/>
              <a:t> example above, and as also shown in bank account example foil 17 where withdraw() calls </a:t>
            </a:r>
            <a:r>
              <a:rPr lang="en-US" dirty="0" err="1" smtClean="0"/>
              <a:t>setBalance</a:t>
            </a:r>
            <a:r>
              <a:rPr lang="en-US" dirty="0" smtClean="0"/>
              <a:t>()</a:t>
            </a:r>
          </a:p>
          <a:p>
            <a:r>
              <a:rPr lang="en-US" u="sng" dirty="0" smtClean="0"/>
              <a:t>Can</a:t>
            </a:r>
            <a:r>
              <a:rPr lang="en-US" dirty="0" smtClean="0"/>
              <a:t> be used with try/catch exception handling</a:t>
            </a:r>
          </a:p>
          <a:p>
            <a:endParaRPr lang="en-US" dirty="0" smtClean="0"/>
          </a:p>
          <a:p>
            <a:r>
              <a:rPr lang="en-US" dirty="0" smtClean="0"/>
              <a:t>The lock is released when the object or function goes out of scope.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Scoped locking example constructor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balance;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omp_nest_lock_t</a:t>
            </a:r>
            <a:r>
              <a:rPr lang="en-US" sz="2000" kern="0" dirty="0" smtClean="0">
                <a:latin typeface="Courier New" pitchFamily="49" charset="0"/>
              </a:rPr>
              <a:t> _guard;</a:t>
            </a:r>
          </a:p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BankAccount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{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balance = 500.0;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</a:t>
            </a:r>
            <a:r>
              <a:rPr lang="en-US" sz="2000" kern="0" dirty="0" err="1" smtClean="0">
                <a:latin typeface="Courier New" pitchFamily="49" charset="0"/>
              </a:rPr>
              <a:t>omp_init_nest_lock</a:t>
            </a:r>
            <a:r>
              <a:rPr lang="en-US" sz="2000" kern="0" dirty="0" smtClean="0">
                <a:latin typeface="Courier New" pitchFamily="49" charset="0"/>
              </a:rPr>
              <a:t> (&amp;_guard);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…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deposit 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amount) {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my_guard</a:t>
            </a:r>
            <a:r>
              <a:rPr lang="en-US" sz="2000" kern="0" dirty="0" smtClean="0">
                <a:latin typeface="Courier New" pitchFamily="49" charset="0"/>
              </a:rPr>
              <a:t> (_guard);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balance += amount;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…</a:t>
            </a:r>
          </a:p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Scoped locking - withdraw, get, 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14400"/>
            <a:ext cx="7696200" cy="533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…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withdraw(double amount) {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my_guard</a:t>
            </a:r>
            <a:r>
              <a:rPr lang="en-US" sz="2000" kern="0" dirty="0" smtClean="0">
                <a:latin typeface="Courier New" pitchFamily="49" charset="0"/>
              </a:rPr>
              <a:t> (_guard);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if(balance &gt;= amount) balance -= amount;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my_guard</a:t>
            </a:r>
            <a:r>
              <a:rPr lang="en-US" sz="2000" kern="0" dirty="0" smtClean="0">
                <a:latin typeface="Courier New" pitchFamily="49" charset="0"/>
              </a:rPr>
              <a:t> (_guard);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return balance;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x) {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my_guard</a:t>
            </a:r>
            <a:r>
              <a:rPr lang="en-US" sz="2000" kern="0" dirty="0" smtClean="0">
                <a:latin typeface="Courier New" pitchFamily="49" charset="0"/>
              </a:rPr>
              <a:t> (_guard);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balance = x;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Scoped locking – guard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14400"/>
            <a:ext cx="7696200" cy="533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omp_guard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sz="2000" kern="0" dirty="0" smtClean="0">
                <a:latin typeface="Courier New" pitchFamily="49" charset="0"/>
              </a:rPr>
              <a:t>: 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omp_nest_lock_t</a:t>
            </a:r>
            <a:r>
              <a:rPr lang="en-US" sz="2000" kern="0" dirty="0" smtClean="0">
                <a:latin typeface="Courier New" pitchFamily="49" charset="0"/>
              </a:rPr>
              <a:t> &amp;lock);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acquire ();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release ();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~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();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z="2000" kern="0" dirty="0" smtClean="0">
                <a:latin typeface="Courier New" pitchFamily="49" charset="0"/>
              </a:rPr>
              <a:t>: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omp_nest_lock_t</a:t>
            </a:r>
            <a:r>
              <a:rPr lang="en-US" sz="2000" kern="0" dirty="0" smtClean="0">
                <a:latin typeface="Courier New" pitchFamily="49" charset="0"/>
              </a:rPr>
              <a:t> *lock_;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// Disallow copies or assignment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operator</a:t>
            </a:r>
            <a:r>
              <a:rPr lang="en-US" sz="2000" kern="0" dirty="0" smtClean="0">
                <a:latin typeface="Courier New" pitchFamily="49" charset="0"/>
              </a:rPr>
              <a:t> = 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r>
              <a:rPr lang="en-US" sz="2000" kern="0" dirty="0" smtClean="0">
                <a:latin typeface="Courier New" pitchFamily="49" charset="0"/>
              </a:rPr>
              <a:t>);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Scoped locking – guard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14400"/>
            <a:ext cx="7696200" cy="533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omp_guard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omp_nest_lock_t</a:t>
            </a:r>
            <a:r>
              <a:rPr lang="en-US" sz="2000" kern="0" dirty="0" smtClean="0">
                <a:latin typeface="Courier New" pitchFamily="49" charset="0"/>
              </a:rPr>
              <a:t> &amp;lock) : lock_ (&amp;lock)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{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acquire ();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::acquire ()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{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	 </a:t>
            </a:r>
            <a:r>
              <a:rPr lang="en-US" sz="2000" kern="0" dirty="0" err="1" smtClean="0">
                <a:latin typeface="Courier New" pitchFamily="49" charset="0"/>
              </a:rPr>
              <a:t>omp_set_nest_lock</a:t>
            </a:r>
            <a:r>
              <a:rPr lang="en-US" sz="2000" kern="0" dirty="0" smtClean="0">
                <a:latin typeface="Courier New" pitchFamily="49" charset="0"/>
              </a:rPr>
              <a:t> (lock_); 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}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…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Scoped locking – guard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14400"/>
            <a:ext cx="7696200" cy="533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omp_guard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omp_guard</a:t>
            </a:r>
            <a:r>
              <a:rPr lang="en-US" sz="2000" kern="0" dirty="0" smtClean="0">
                <a:latin typeface="Courier New" pitchFamily="49" charset="0"/>
              </a:rPr>
              <a:t>::release ()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{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omp_unset_nest_lock</a:t>
            </a:r>
            <a:r>
              <a:rPr lang="en-US" sz="2000" kern="0" dirty="0" smtClean="0">
                <a:latin typeface="Courier New" pitchFamily="49" charset="0"/>
              </a:rPr>
              <a:t> (lock_);</a:t>
            </a:r>
          </a:p>
          <a:p>
            <a:pPr marL="800100" lvl="1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ts val="19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Concurrency</a:t>
            </a:r>
            <a:r>
              <a:rPr lang="en-US" dirty="0" smtClean="0"/>
              <a:t>: Correctly and efficiently managing access to shared resources from multiple possibly-simultaneous clients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Requires </a:t>
            </a:r>
            <a:r>
              <a:rPr lang="en-US" i="1" dirty="0" smtClean="0"/>
              <a:t>coordination</a:t>
            </a:r>
            <a:r>
              <a:rPr lang="en-US" dirty="0" smtClean="0"/>
              <a:t>, particularly </a:t>
            </a:r>
            <a:r>
              <a:rPr lang="en-US" dirty="0" smtClean="0">
                <a:solidFill>
                  <a:schemeClr val="accent2"/>
                </a:solidFill>
              </a:rPr>
              <a:t>synchronization to avoid incorrect simultaneous access: </a:t>
            </a:r>
            <a:r>
              <a:rPr lang="en-US" dirty="0" smtClean="0"/>
              <a:t>make somebody </a:t>
            </a:r>
            <a:r>
              <a:rPr lang="en-US" i="1" dirty="0" smtClean="0"/>
              <a:t>block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dirty="0" smtClean="0"/>
              <a:t> is not what we want</a:t>
            </a:r>
          </a:p>
          <a:p>
            <a:pPr lvl="1"/>
            <a:r>
              <a:rPr lang="en-US" dirty="0" smtClean="0"/>
              <a:t>block until another thread is “done using what we need” not “completely done executing”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Even correct concurrent applications are usually highly              </a:t>
            </a:r>
            <a:r>
              <a:rPr lang="en-US" dirty="0" smtClean="0">
                <a:solidFill>
                  <a:schemeClr val="accent2"/>
                </a:solidFill>
              </a:rPr>
              <a:t>non-deterministic</a:t>
            </a:r>
            <a:r>
              <a:rPr lang="en-US" dirty="0" smtClean="0"/>
              <a:t>: how threads are scheduled affects what operations from other threads they see when</a:t>
            </a:r>
          </a:p>
          <a:p>
            <a:pPr lvl="1"/>
            <a:r>
              <a:rPr lang="en-US" dirty="0" smtClean="0"/>
              <a:t>non-repeatability complicates testing and 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Multiple threads: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Processing different bank-account operations</a:t>
            </a:r>
          </a:p>
          <a:p>
            <a:pPr marL="857250" lvl="1" indent="-457200"/>
            <a:r>
              <a:rPr lang="en-US" dirty="0" smtClean="0"/>
              <a:t>What if 2 threads change the same account at the same time?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a shared cache (e.g., </a:t>
            </a:r>
            <a:r>
              <a:rPr lang="en-US" dirty="0" err="1" smtClean="0"/>
              <a:t>hashtable</a:t>
            </a:r>
            <a:r>
              <a:rPr lang="en-US" dirty="0" smtClean="0"/>
              <a:t>) of recent files</a:t>
            </a:r>
          </a:p>
          <a:p>
            <a:pPr marL="857250" lvl="1" indent="-457200"/>
            <a:r>
              <a:rPr lang="en-US" dirty="0" smtClean="0"/>
              <a:t>What if 2 threads insert the same file at the same time?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Creating a pipeline (think assembly line) with a queue for handing work to next thread in sequence?</a:t>
            </a:r>
          </a:p>
          <a:p>
            <a:pPr marL="857250" lvl="1" indent="-457200"/>
            <a:r>
              <a:rPr lang="en-US" dirty="0" smtClean="0"/>
              <a:t>What if </a:t>
            </a:r>
            <a:r>
              <a:rPr lang="en-US" dirty="0" err="1" smtClean="0"/>
              <a:t>enqueuer</a:t>
            </a:r>
            <a:r>
              <a:rPr lang="en-US" dirty="0" smtClean="0"/>
              <a:t> and </a:t>
            </a:r>
            <a:r>
              <a:rPr lang="en-US" dirty="0" err="1" smtClean="0"/>
              <a:t>dequeuer</a:t>
            </a:r>
            <a:r>
              <a:rPr lang="en-US" dirty="0" smtClean="0"/>
              <a:t> adjust a circular array queue at the same time?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Unlike parallelism, not about implementing algorithms faster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 threads still useful for: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i="1" dirty="0" smtClean="0"/>
              <a:t>Code structure for responsiveness</a:t>
            </a:r>
            <a:endParaRPr lang="en-US" dirty="0" smtClean="0"/>
          </a:p>
          <a:p>
            <a:pPr lvl="1"/>
            <a:r>
              <a:rPr lang="en-US" dirty="0" smtClean="0"/>
              <a:t>Example: Respond to GUI events in one thread while another thread is performing an expensive computation</a:t>
            </a:r>
          </a:p>
          <a:p>
            <a:endParaRPr lang="en-US" sz="1000" dirty="0" smtClean="0"/>
          </a:p>
          <a:p>
            <a:r>
              <a:rPr lang="en-US" i="1" dirty="0" smtClean="0"/>
              <a:t>Processor utilization (mask I/O latency)</a:t>
            </a:r>
          </a:p>
          <a:p>
            <a:pPr lvl="1"/>
            <a:r>
              <a:rPr lang="en-US" dirty="0" smtClean="0"/>
              <a:t>If 1 thread “goes to disk,” have something else to do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i="1" dirty="0" smtClean="0"/>
              <a:t>Failure isolation</a:t>
            </a:r>
          </a:p>
          <a:p>
            <a:pPr lvl="1"/>
            <a:r>
              <a:rPr lang="en-US" dirty="0" smtClean="0"/>
              <a:t>Convenient structure if want to </a:t>
            </a:r>
            <a:r>
              <a:rPr lang="en-US" i="1" dirty="0" smtClean="0"/>
              <a:t>interleave</a:t>
            </a:r>
            <a:r>
              <a:rPr lang="en-US" dirty="0" smtClean="0"/>
              <a:t> multiple tasks and don’t want an exception in one to stop the other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 is common in concurrent programs that: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Different threads might access the same resources in an unpredictable order or even at about the same time</a:t>
            </a:r>
          </a:p>
          <a:p>
            <a:endParaRPr lang="en-US" dirty="0" smtClean="0"/>
          </a:p>
          <a:p>
            <a:r>
              <a:rPr lang="en-US" dirty="0" smtClean="0"/>
              <a:t>Program correctness requires that simultaneous access be prevented using synchronization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Simultaneous access is rare</a:t>
            </a:r>
          </a:p>
          <a:p>
            <a:pPr lvl="1"/>
            <a:r>
              <a:rPr lang="en-US" dirty="0" smtClean="0"/>
              <a:t>Makes testing difficult</a:t>
            </a:r>
          </a:p>
          <a:p>
            <a:pPr lvl="1"/>
            <a:r>
              <a:rPr lang="en-US" dirty="0" smtClean="0"/>
              <a:t>Must be much more disciplined when designing / implementing a concurrent program</a:t>
            </a:r>
          </a:p>
          <a:p>
            <a:pPr lvl="1"/>
            <a:r>
              <a:rPr lang="en-US" dirty="0" smtClean="0"/>
              <a:t>Will discuss common idioms known to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Correct code in a single-threaded world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286000"/>
            <a:ext cx="7010400" cy="3810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private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balance</a:t>
            </a:r>
            <a:r>
              <a:rPr lang="en-US" sz="2000" kern="0" dirty="0" smtClean="0">
                <a:latin typeface="Courier New" pitchFamily="49" charset="0"/>
              </a:rPr>
              <a:t> = 0;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119F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getBalance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      { 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balance; 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void </a:t>
            </a:r>
            <a:r>
              <a:rPr lang="en-US" sz="2000" kern="0" dirty="0" err="1" smtClean="0">
                <a:solidFill>
                  <a:srgbClr val="119F33"/>
                </a:solidFill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{ balance = x; } 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void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withdraw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amount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(amount &gt; b)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sz="2000" kern="0" dirty="0" smtClean="0">
                <a:latin typeface="Courier New" pitchFamily="49" charset="0"/>
              </a:rPr>
              <a:t> {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throw </a:t>
            </a:r>
            <a:r>
              <a:rPr lang="en-US" sz="2000" kern="0" dirty="0" err="1" smtClean="0">
                <a:latin typeface="Courier New" pitchFamily="49" charset="0"/>
              </a:rPr>
              <a:t>WithdrawTooLargeException</a:t>
            </a:r>
            <a:r>
              <a:rPr lang="en-US" sz="2000" kern="0" dirty="0" smtClean="0">
                <a:latin typeface="Courier New" pitchFamily="49" charset="0"/>
              </a:rPr>
              <a:t>;}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(b – amount);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…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other operations like deposit, etc.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Suppose:</a:t>
            </a:r>
          </a:p>
          <a:p>
            <a:pPr lvl="1"/>
            <a:r>
              <a:rPr lang="en-US" dirty="0" smtClean="0"/>
              <a:t>Thread </a:t>
            </a:r>
            <a:r>
              <a:rPr lang="en-US" b="1" dirty="0" smtClean="0"/>
              <a:t>T1</a:t>
            </a:r>
            <a:r>
              <a:rPr lang="en-US" dirty="0" smtClean="0"/>
              <a:t> calls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x.withdraw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(100)</a:t>
            </a:r>
          </a:p>
          <a:p>
            <a:pPr lvl="1"/>
            <a:r>
              <a:rPr lang="en-US" dirty="0" smtClean="0"/>
              <a:t>Thread </a:t>
            </a:r>
            <a:r>
              <a:rPr lang="en-US" b="1" dirty="0" smtClean="0"/>
              <a:t>T2</a:t>
            </a:r>
            <a:r>
              <a:rPr lang="en-US" dirty="0" smtClean="0"/>
              <a:t> calls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y.withdraw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(100)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If second call starts before first finishes, we say the calls </a:t>
            </a:r>
            <a:r>
              <a:rPr lang="en-US" dirty="0" smtClean="0">
                <a:solidFill>
                  <a:schemeClr val="accent2"/>
                </a:solidFill>
              </a:rPr>
              <a:t>interleave</a:t>
            </a:r>
          </a:p>
          <a:p>
            <a:pPr lvl="1"/>
            <a:r>
              <a:rPr lang="en-US" dirty="0" smtClean="0"/>
              <a:t>Could happen even with one processor since a thread can be </a:t>
            </a:r>
            <a:r>
              <a:rPr lang="en-US" dirty="0" smtClean="0">
                <a:solidFill>
                  <a:schemeClr val="accent2"/>
                </a:solidFill>
              </a:rPr>
              <a:t>pre-empted</a:t>
            </a:r>
            <a:r>
              <a:rPr lang="en-US" dirty="0" smtClean="0"/>
              <a:t> at any point for time-slicing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refer to different accounts, no problem</a:t>
            </a:r>
          </a:p>
          <a:p>
            <a:pPr lvl="1"/>
            <a:r>
              <a:rPr lang="en-US" dirty="0" smtClean="0"/>
              <a:t>“You cook in your kitchen while I cook in mine”</a:t>
            </a:r>
          </a:p>
          <a:p>
            <a:pPr lvl="1"/>
            <a:r>
              <a:rPr lang="en-US" dirty="0" smtClean="0"/>
              <a:t>But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alias, possible trouble…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interleaving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Interleaved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withdraw(100)</a:t>
            </a:r>
            <a:r>
              <a:rPr lang="en-US" dirty="0" smtClean="0"/>
              <a:t> calls on the same account</a:t>
            </a:r>
          </a:p>
          <a:p>
            <a:pPr lvl="1"/>
            <a:r>
              <a:rPr lang="en-US" dirty="0" smtClean="0"/>
              <a:t>Assume initial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balance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 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&amp; Concurrency, Lecture 4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743200"/>
            <a:ext cx="3810000" cy="259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(amount &gt; b)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try{throw </a:t>
            </a:r>
            <a:r>
              <a:rPr lang="en-US" sz="2000" kern="0" dirty="0" smtClean="0">
                <a:latin typeface="Courier New" pitchFamily="49" charset="0"/>
              </a:rPr>
              <a:t>…;}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(b – amount);</a:t>
            </a: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5400" y="2743200"/>
            <a:ext cx="3733800" cy="198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getBalance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(amount &gt; b)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try{throw </a:t>
            </a:r>
            <a:r>
              <a:rPr lang="en-US" sz="2000" kern="0" dirty="0" smtClean="0">
                <a:latin typeface="Courier New" pitchFamily="49" charset="0"/>
              </a:rPr>
              <a:t>…;}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latin typeface="Courier New" pitchFamily="49" charset="0"/>
              </a:rPr>
              <a:t>setBalance</a:t>
            </a:r>
            <a:r>
              <a:rPr lang="en-US" sz="2000" kern="0" dirty="0" smtClean="0">
                <a:latin typeface="Courier New" pitchFamily="49" charset="0"/>
              </a:rPr>
              <a:t>(b – amount);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212" y="2362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23430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Thread 2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-572294" y="4229100"/>
            <a:ext cx="28194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 rot="16200000">
            <a:off x="208134" y="3982868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7347" y="5410200"/>
            <a:ext cx="2206053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“Lost withdraw” – </a:t>
            </a:r>
          </a:p>
          <a:p>
            <a:r>
              <a:rPr lang="en-US" sz="2000" b="0" dirty="0" smtClean="0">
                <a:latin typeface="+mn-lt"/>
              </a:rPr>
              <a:t>unhappy bank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38649</TotalTime>
  <Words>2414</Words>
  <Application>Microsoft Office PowerPoint</Application>
  <PresentationFormat>On-screen Show (4:3)</PresentationFormat>
  <Paragraphs>472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dan_design_template</vt:lpstr>
      <vt:lpstr>A Sophomoric Introduction to Shared-Memory Parallelism and Concurrency  Lecture 4 Shared-Memory Concurrency &amp; Mutual Exclusion</vt:lpstr>
      <vt:lpstr>Toward sharing resources (memory)</vt:lpstr>
      <vt:lpstr>Concurrent Programming</vt:lpstr>
      <vt:lpstr>Examples</vt:lpstr>
      <vt:lpstr>Why threads?</vt:lpstr>
      <vt:lpstr>Sharing, again</vt:lpstr>
      <vt:lpstr>Canonical example</vt:lpstr>
      <vt:lpstr>Interleaving</vt:lpstr>
      <vt:lpstr>A bad interleaving</vt:lpstr>
      <vt:lpstr>Incorrect “fix”</vt:lpstr>
      <vt:lpstr>Mutual exclusion</vt:lpstr>
      <vt:lpstr>Wrong!</vt:lpstr>
      <vt:lpstr>Still just moved the problem!</vt:lpstr>
      <vt:lpstr>What we need</vt:lpstr>
      <vt:lpstr>Why that works</vt:lpstr>
      <vt:lpstr>Why that works</vt:lpstr>
      <vt:lpstr>Almost-correct pseudocode </vt:lpstr>
      <vt:lpstr>Some mistakes</vt:lpstr>
      <vt:lpstr>Other operations</vt:lpstr>
      <vt:lpstr>Re-acquiring locks?</vt:lpstr>
      <vt:lpstr>This code is easier to lock</vt:lpstr>
      <vt:lpstr>Critical Section version – that works</vt:lpstr>
      <vt:lpstr>OpenMP Critical Section method</vt:lpstr>
      <vt:lpstr>Scoped Locking method</vt:lpstr>
      <vt:lpstr>Scoped locking example constructor</vt:lpstr>
      <vt:lpstr>Scoped locking - withdraw, get, set</vt:lpstr>
      <vt:lpstr>Scoped locking – guard class</vt:lpstr>
      <vt:lpstr>Scoped locking – guard class</vt:lpstr>
      <vt:lpstr>Scoped locking – guard class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racheseb</cp:lastModifiedBy>
  <cp:revision>1933</cp:revision>
  <dcterms:created xsi:type="dcterms:W3CDTF">2009-03-13T20:43:19Z</dcterms:created>
  <dcterms:modified xsi:type="dcterms:W3CDTF">2012-02-27T17:32:01Z</dcterms:modified>
</cp:coreProperties>
</file>