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65" r:id="rId2"/>
    <p:sldId id="323" r:id="rId3"/>
    <p:sldId id="324" r:id="rId4"/>
    <p:sldId id="325" r:id="rId5"/>
    <p:sldId id="368" r:id="rId6"/>
    <p:sldId id="367" r:id="rId7"/>
    <p:sldId id="326" r:id="rId8"/>
    <p:sldId id="328" r:id="rId9"/>
    <p:sldId id="362" r:id="rId10"/>
    <p:sldId id="329" r:id="rId11"/>
    <p:sldId id="361" r:id="rId12"/>
    <p:sldId id="330" r:id="rId13"/>
    <p:sldId id="331" r:id="rId14"/>
    <p:sldId id="333" r:id="rId15"/>
    <p:sldId id="332" r:id="rId16"/>
    <p:sldId id="334" r:id="rId17"/>
    <p:sldId id="335" r:id="rId18"/>
    <p:sldId id="336" r:id="rId19"/>
    <p:sldId id="337" r:id="rId20"/>
    <p:sldId id="366" r:id="rId21"/>
    <p:sldId id="345" r:id="rId22"/>
    <p:sldId id="346" r:id="rId23"/>
    <p:sldId id="347" r:id="rId24"/>
    <p:sldId id="354" r:id="rId25"/>
    <p:sldId id="349" r:id="rId26"/>
    <p:sldId id="350" r:id="rId27"/>
    <p:sldId id="351" r:id="rId28"/>
    <p:sldId id="352" r:id="rId29"/>
    <p:sldId id="353" r:id="rId30"/>
    <p:sldId id="355" r:id="rId31"/>
    <p:sldId id="356" r:id="rId32"/>
    <p:sldId id="357" r:id="rId33"/>
    <p:sldId id="358" r:id="rId34"/>
    <p:sldId id="363" r:id="rId35"/>
    <p:sldId id="364" r:id="rId36"/>
    <p:sldId id="359" r:id="rId37"/>
    <p:sldId id="360" r:id="rId3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9F33"/>
    <a:srgbClr val="00FF99"/>
    <a:srgbClr val="FFFF99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6" autoAdjust="0"/>
    <p:restoredTop sz="86408" autoAdjust="0"/>
  </p:normalViewPr>
  <p:slideViewPr>
    <p:cSldViewPr>
      <p:cViewPr varScale="1">
        <p:scale>
          <a:sx n="96" d="100"/>
          <a:sy n="96" d="100"/>
        </p:scale>
        <p:origin x="-1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926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307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85800" y="6400800"/>
            <a:ext cx="3886200" cy="457200"/>
          </a:xfrm>
        </p:spPr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A Sophomoric Introduction to Shared-Memory Parallelism and Concurrency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2800" i="0" dirty="0" smtClean="0"/>
              <a:t>Lecture 5</a:t>
            </a:r>
            <a:br>
              <a:rPr lang="en-US" sz="2800" i="0" dirty="0" smtClean="0"/>
            </a:br>
            <a:r>
              <a:rPr lang="en-US" sz="2800" i="0" dirty="0" smtClean="0"/>
              <a:t> Programming with Locks and Critical Sections</a:t>
            </a:r>
            <a:endParaRPr lang="en-US" sz="2800" i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Work by: Dan Grossman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Converted to C++/OMP by: Bob Chesebrough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Updated: Jan 2012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see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http://www.cs.washington.edu/homes/djg/teachingMaterials/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http://software.intel.com/en-us/courseware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www.cs.kent.edu/~jbaker/SIGCSE-Workshop23-Intel-KSU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</a:t>
            </a:r>
            <a:r>
              <a:rPr lang="en-US" dirty="0" err="1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If there has been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no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, then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8206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3504406"/>
            <a:ext cx="3505200" cy="762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push(x)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boolean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isEmpty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3505200" y="3962399"/>
            <a:ext cx="1600200" cy="761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3733800" y="3429000"/>
            <a:ext cx="1371600" cy="22860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Values are returned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in LIFO order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9000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428206"/>
            <a:ext cx="1905000" cy="1143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push(x)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push(y)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 = pop()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Values are returned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in LIFO order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9000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428206"/>
            <a:ext cx="1905000" cy="1067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push(x)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push(y)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 = pop()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 bwMode="auto">
          <a:xfrm rot="10800000" flipV="1">
            <a:off x="3733800" y="3962003"/>
            <a:ext cx="2286000" cy="396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3733800" y="3429000"/>
            <a:ext cx="2286000" cy="152402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3429001" y="4266802"/>
            <a:ext cx="2667001" cy="83859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Values are returned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in LIFO order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8206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3886200" y="3276600"/>
            <a:ext cx="2209800" cy="2285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  <p:sp>
        <p:nvSpPr>
          <p:cNvPr id="17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19800" y="3428206"/>
            <a:ext cx="1905000" cy="1067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push(x)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push(y)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 = pop()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3886201" y="3352800"/>
            <a:ext cx="2133601" cy="53340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>
            <a:off x="3810001" y="3962400"/>
            <a:ext cx="2209800" cy="2285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doesn’t throw an exception if number of pushes exceeds number of pops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8206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sp>
        <p:nvSpPr>
          <p:cNvPr id="1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3428206"/>
            <a:ext cx="2743200" cy="1829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doesn’t throw an exception if number of pushes exceeds number of pops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8206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sp>
        <p:nvSpPr>
          <p:cNvPr id="1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3428206"/>
            <a:ext cx="2743200" cy="18295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2971800" y="3657202"/>
            <a:ext cx="2057400" cy="30519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 smtClean="0"/>
              <a:t>In short,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needs synchronization to disallow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pPr lvl="1"/>
            <a:r>
              <a:rPr lang="en-US" dirty="0" smtClean="0"/>
              <a:t>The key is to make a </a:t>
            </a:r>
            <a:r>
              <a:rPr lang="en-US" i="1" dirty="0" smtClean="0"/>
              <a:t>larger critical section</a:t>
            </a:r>
            <a:endParaRPr lang="en-US" dirty="0" smtClean="0"/>
          </a:p>
          <a:p>
            <a:pPr lvl="1"/>
            <a:r>
              <a:rPr lang="en-US" dirty="0" smtClean="0"/>
              <a:t>Re-entrant locks allow calls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2819400"/>
            <a:ext cx="39624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Stack</a:t>
            </a:r>
            <a:r>
              <a:rPr lang="en-US" sz="2000" kern="0" dirty="0" smtClean="0"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&gt;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synchronized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peek</a:t>
            </a:r>
            <a:r>
              <a:rPr lang="en-US" sz="2000" kern="0" dirty="0" smtClean="0">
                <a:latin typeface="Courier New" pitchFamily="49" charset="0"/>
              </a:rPr>
              <a:t>(){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19600" y="2819400"/>
            <a:ext cx="44958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C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&lt;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&gt; 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myPeek</a:t>
            </a:r>
            <a:r>
              <a:rPr lang="en-US" sz="2000" kern="0" dirty="0" smtClean="0">
                <a:latin typeface="Courier New" pitchFamily="49" charset="0"/>
              </a:rPr>
              <a:t>(Stack&lt;E&gt;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){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synchronized (s)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s.pop();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s.push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wrong “fix”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so far: problems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doing writes that lead to an incorrect intermediate state</a:t>
            </a:r>
          </a:p>
          <a:p>
            <a:endParaRPr lang="en-US" dirty="0" smtClean="0"/>
          </a:p>
          <a:p>
            <a:r>
              <a:rPr lang="en-US" dirty="0" smtClean="0"/>
              <a:t>Tempting but wrong: If an implementation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(or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) does not write anything, then maybe we can skip the synchronization?</a:t>
            </a:r>
          </a:p>
          <a:p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work due to </a:t>
            </a:r>
            <a:r>
              <a:rPr lang="en-US" i="1" dirty="0" smtClean="0"/>
              <a:t>data races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Example, again (no resizing or checking)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7924800" cy="556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Stack</a:t>
            </a:r>
            <a:r>
              <a:rPr lang="en-US" sz="2000" kern="0" dirty="0" smtClean="0"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&gt;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E[]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array</a:t>
            </a:r>
            <a:r>
              <a:rPr lang="en-US" sz="2000" kern="0" dirty="0" smtClean="0">
                <a:latin typeface="Courier New" pitchFamily="49" charset="0"/>
              </a:rPr>
              <a:t> = (E[])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Object[SIZE];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index</a:t>
            </a:r>
            <a:r>
              <a:rPr lang="en-US" sz="2000" kern="0" dirty="0" smtClean="0">
                <a:latin typeface="Courier New" pitchFamily="49" charset="0"/>
              </a:rPr>
              <a:t> = -1;</a:t>
            </a:r>
          </a:p>
          <a:p>
            <a:pPr marL="34290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boolean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isEmpty</a:t>
            </a:r>
            <a:r>
              <a:rPr lang="en-US" sz="2000" kern="0" dirty="0" smtClean="0">
                <a:latin typeface="Courier New" pitchFamily="49" charset="0"/>
              </a:rPr>
              <a:t>() {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unsynchronized: wrong?!</a:t>
            </a:r>
          </a:p>
          <a:p>
            <a:pPr marL="34290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return</a:t>
            </a:r>
            <a:r>
              <a:rPr lang="en-US" sz="2000" kern="0" dirty="0" smtClean="0">
                <a:latin typeface="Courier New" pitchFamily="49" charset="0"/>
              </a:rPr>
              <a:t> index==-1; </a:t>
            </a:r>
          </a:p>
          <a:p>
            <a:pPr marL="34290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  <a:endParaRPr kumimoji="0" lang="en-US" sz="20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push</a:t>
            </a:r>
            <a:r>
              <a:rPr lang="en-US" sz="2000" kern="0" dirty="0" smtClean="0">
                <a:latin typeface="Courier New" pitchFamily="49" charset="0"/>
              </a:rPr>
              <a:t>(E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#</a:t>
            </a:r>
            <a:r>
              <a:rPr lang="en-US" sz="2000" kern="0" dirty="0" err="1" smtClean="0">
                <a:latin typeface="Courier New" pitchFamily="49" charset="0"/>
              </a:rPr>
              <a:t>pragma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</a:t>
            </a:r>
            <a:r>
              <a:rPr lang="en-US" sz="2000" kern="0" dirty="0" smtClean="0">
                <a:latin typeface="Courier New" pitchFamily="49" charset="0"/>
              </a:rPr>
              <a:t> critical {array[++index] = </a:t>
            </a:r>
            <a:r>
              <a:rPr lang="en-US" sz="2000" kern="0" dirty="0" err="1" smtClean="0">
                <a:latin typeface="Courier New" pitchFamily="49" charset="0"/>
              </a:rPr>
              <a:t>val</a:t>
            </a:r>
            <a:r>
              <a:rPr lang="en-US" sz="2000" kern="0" dirty="0" smtClean="0">
                <a:latin typeface="Courier New" pitchFamily="49" charset="0"/>
              </a:rPr>
              <a:t>;}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E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pop</a:t>
            </a:r>
            <a:r>
              <a:rPr lang="en-US" sz="2000" kern="0" dirty="0" smtClean="0">
                <a:latin typeface="Courier New" pitchFamily="49" charset="0"/>
              </a:rPr>
              <a:t>() {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E temp;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#</a:t>
            </a:r>
            <a:r>
              <a:rPr lang="en-US" sz="2000" kern="0" dirty="0" err="1" smtClean="0">
                <a:latin typeface="Courier New" pitchFamily="49" charset="0"/>
              </a:rPr>
              <a:t>pragma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</a:t>
            </a:r>
            <a:r>
              <a:rPr lang="en-US" sz="2000" kern="0" dirty="0" smtClean="0">
                <a:latin typeface="Courier New" pitchFamily="49" charset="0"/>
              </a:rPr>
              <a:t> critical {temp = array[index--];}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temp;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E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peek</a:t>
            </a:r>
            <a:r>
              <a:rPr lang="en-US" sz="2000" kern="0" dirty="0" smtClean="0">
                <a:latin typeface="Courier New" pitchFamily="49" charset="0"/>
              </a:rPr>
              <a:t>() {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unsynchronized: wrong!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array[index];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i="1" dirty="0" smtClean="0"/>
              <a:t>looks like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can “get away with this” since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adjust the state “in one tiny step”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But this code is still </a:t>
            </a:r>
            <a:r>
              <a:rPr lang="en-US" i="1" dirty="0" smtClean="0"/>
              <a:t>wrong</a:t>
            </a:r>
            <a:r>
              <a:rPr lang="en-US" dirty="0" smtClean="0"/>
              <a:t> and depends on language-implementation details you cannot assume</a:t>
            </a:r>
          </a:p>
          <a:p>
            <a:pPr lvl="1"/>
            <a:r>
              <a:rPr lang="en-US" dirty="0" smtClean="0"/>
              <a:t>Even “tiny steps” may require multiple steps in the implementation: </a:t>
            </a:r>
            <a:r>
              <a:rPr lang="en-US" b="1" dirty="0" smtClean="0">
                <a:latin typeface="Courier New" pitchFamily="49" charset="0"/>
              </a:rPr>
              <a:t>array[++index] = </a:t>
            </a:r>
            <a:r>
              <a:rPr lang="en-US" b="1" dirty="0" err="1" smtClean="0">
                <a:latin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j-lt"/>
              </a:rPr>
              <a:t>probably takes at least two steps</a:t>
            </a:r>
            <a:endParaRPr lang="en-US" dirty="0" smtClean="0"/>
          </a:p>
          <a:p>
            <a:pPr lvl="1"/>
            <a:r>
              <a:rPr lang="en-US" dirty="0" smtClean="0"/>
              <a:t>Code has a </a:t>
            </a:r>
            <a:r>
              <a:rPr lang="en-US" dirty="0" smtClean="0">
                <a:solidFill>
                  <a:schemeClr val="accent2"/>
                </a:solidFill>
              </a:rPr>
              <a:t>data race</a:t>
            </a:r>
            <a:r>
              <a:rPr lang="en-US" dirty="0" smtClean="0"/>
              <a:t>, allowing very strange behavior </a:t>
            </a:r>
          </a:p>
          <a:p>
            <a:pPr lvl="2"/>
            <a:r>
              <a:rPr lang="en-US" dirty="0" smtClean="0"/>
              <a:t>Important discussion in next lecture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Moral: Don’t introduce a data race, even if every interleaving you can think of is correct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The semantics of locks</a:t>
            </a:r>
          </a:p>
          <a:p>
            <a:pPr lvl="1"/>
            <a:r>
              <a:rPr lang="en-US" dirty="0" smtClean="0"/>
              <a:t>Locks in OpenMP</a:t>
            </a:r>
          </a:p>
          <a:p>
            <a:pPr lvl="1"/>
            <a:r>
              <a:rPr lang="en-US" dirty="0" smtClean="0"/>
              <a:t>Using locks for mutual exclusion: bank-account example</a:t>
            </a:r>
            <a:endParaRPr lang="en-US" sz="1000" dirty="0" smtClean="0"/>
          </a:p>
          <a:p>
            <a:pPr>
              <a:buNone/>
            </a:pPr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More bad </a:t>
            </a:r>
            <a:r>
              <a:rPr lang="en-US" dirty="0" err="1" smtClean="0"/>
              <a:t>interleavings</a:t>
            </a:r>
            <a:r>
              <a:rPr lang="en-US" dirty="0" smtClean="0"/>
              <a:t> (learn to spot these!)</a:t>
            </a:r>
          </a:p>
          <a:p>
            <a:pPr lvl="1"/>
            <a:r>
              <a:rPr lang="en-US" dirty="0" smtClean="0"/>
              <a:t>Guidelines/idioms for shared-memory and using locks correctly</a:t>
            </a:r>
          </a:p>
          <a:p>
            <a:pPr lvl="1"/>
            <a:r>
              <a:rPr lang="en-US" dirty="0" smtClean="0"/>
              <a:t>Coarse-grained vs. fine-grained</a:t>
            </a:r>
          </a:p>
          <a:p>
            <a:pPr>
              <a:buNone/>
            </a:pPr>
            <a:r>
              <a:rPr lang="en-US" dirty="0" smtClean="0"/>
              <a:t>Next lecture:</a:t>
            </a:r>
          </a:p>
          <a:p>
            <a:pPr lvl="1"/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Data races and memory-consistency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distinction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0" indent="0" algn="ctr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(poor) term “race condition” can refer to two </a:t>
            </a:r>
            <a:r>
              <a:rPr lang="en-US" i="1" dirty="0" smtClean="0"/>
              <a:t>different</a:t>
            </a:r>
            <a:r>
              <a:rPr lang="en-US" dirty="0" smtClean="0"/>
              <a:t> things resulting from lack of synchronization:</a:t>
            </a:r>
          </a:p>
          <a:p>
            <a:pPr marL="0" indent="0">
              <a:buNone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Data races:</a:t>
            </a:r>
            <a:r>
              <a:rPr lang="en-US" dirty="0" smtClean="0"/>
              <a:t> Simultaneous read/write or write/write of the same memory location</a:t>
            </a:r>
          </a:p>
          <a:p>
            <a:pPr lvl="1"/>
            <a:r>
              <a:rPr lang="en-US" dirty="0" smtClean="0"/>
              <a:t> </a:t>
            </a:r>
            <a:r>
              <a:rPr lang="en-US" sz="1000" dirty="0" smtClean="0"/>
              <a:t>(for mortals)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 error</a:t>
            </a:r>
            <a:r>
              <a:rPr lang="en-US" dirty="0" smtClean="0"/>
              <a:t>, due to compiler &amp; HW (next lecture)</a:t>
            </a:r>
          </a:p>
          <a:p>
            <a:pPr lvl="1"/>
            <a:r>
              <a:rPr lang="en-US" dirty="0" smtClean="0"/>
              <a:t>Stack example has no data races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Bad </a:t>
            </a:r>
            <a:r>
              <a:rPr lang="en-US" dirty="0" err="1" smtClean="0">
                <a:solidFill>
                  <a:schemeClr val="accent2"/>
                </a:solidFill>
              </a:rPr>
              <a:t>interleavings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Despite lack of data races, exposing bad intermediate state</a:t>
            </a:r>
          </a:p>
          <a:p>
            <a:pPr lvl="1"/>
            <a:r>
              <a:rPr lang="en-US" dirty="0" smtClean="0"/>
              <a:t>“Bad” depends on your specification</a:t>
            </a:r>
          </a:p>
          <a:p>
            <a:pPr lvl="1"/>
            <a:r>
              <a:rPr lang="en-US" dirty="0" smtClean="0"/>
              <a:t>Stack example had several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40273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Avoiding race conditions on shared resources is difficult</a:t>
            </a:r>
          </a:p>
          <a:p>
            <a:pPr lvl="1"/>
            <a:r>
              <a:rPr lang="en-US" dirty="0" smtClean="0"/>
              <a:t>Decades of bugs have led to some </a:t>
            </a:r>
            <a:r>
              <a:rPr lang="en-US" i="1" dirty="0" smtClean="0"/>
              <a:t>conventional wisdom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general techniques that are known to work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Rest of lecture distills key ideas and trade-offs</a:t>
            </a:r>
          </a:p>
          <a:p>
            <a:pPr lvl="1"/>
            <a:r>
              <a:rPr lang="en-US" dirty="0" smtClean="0"/>
              <a:t>Parts paraphrased from “Java Concurrency in Practice”</a:t>
            </a:r>
          </a:p>
          <a:p>
            <a:pPr lvl="2"/>
            <a:r>
              <a:rPr lang="en-US" dirty="0" smtClean="0"/>
              <a:t>Chapter 2 (rest of book more advanced)</a:t>
            </a:r>
          </a:p>
          <a:p>
            <a:pPr lvl="1"/>
            <a:r>
              <a:rPr lang="en-US" dirty="0" smtClean="0"/>
              <a:t>But none of this is specific to Java or a particular book!</a:t>
            </a:r>
          </a:p>
          <a:p>
            <a:pPr lvl="1"/>
            <a:r>
              <a:rPr lang="en-US" dirty="0" smtClean="0"/>
              <a:t>May be hard to appreciate in beginning, but come back to these guidelines over the years – don’t be fancy!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every </a:t>
            </a:r>
            <a:r>
              <a:rPr lang="en-US" dirty="0" smtClean="0">
                <a:solidFill>
                  <a:schemeClr val="accent2"/>
                </a:solidFill>
              </a:rPr>
              <a:t>memory location</a:t>
            </a:r>
            <a:r>
              <a:rPr lang="en-US" dirty="0" smtClean="0"/>
              <a:t> (e.g., object field) in your program, you must obey at least one of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Thread-local:</a:t>
            </a:r>
            <a:r>
              <a:rPr lang="en-US" dirty="0" smtClean="0"/>
              <a:t> Don’t use the location in &gt; 1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Immutable:</a:t>
            </a:r>
            <a:r>
              <a:rPr lang="en-US" dirty="0" smtClean="0"/>
              <a:t> Don’t write to the memory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Synchronized:</a:t>
            </a:r>
            <a:r>
              <a:rPr lang="en-US" dirty="0" smtClean="0"/>
              <a:t> Use synchronization to control access to the location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066800" y="3864114"/>
            <a:ext cx="6858000" cy="2362200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572000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all memory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95600" y="4038600"/>
            <a:ext cx="2971800" cy="1959114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495800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thread-local</a:t>
            </a:r>
          </a:p>
          <a:p>
            <a:r>
              <a:rPr lang="en-US" sz="2000" b="0" dirty="0" smtClean="0">
                <a:latin typeface="+mn-lt"/>
              </a:rPr>
              <a:t>memory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34000" y="4572000"/>
            <a:ext cx="1981200" cy="914400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648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immutable</a:t>
            </a:r>
          </a:p>
          <a:p>
            <a:r>
              <a:rPr lang="en-US" sz="2000" b="0" dirty="0" smtClean="0">
                <a:latin typeface="+mn-lt"/>
              </a:rPr>
              <a:t>memory</a:t>
            </a:r>
          </a:p>
        </p:txBody>
      </p:sp>
      <p:cxnSp>
        <p:nvCxnSpPr>
          <p:cNvPr id="13" name="Straight Connector 12"/>
          <p:cNvCxnSpPr>
            <a:endCxn id="14" idx="1"/>
          </p:cNvCxnSpPr>
          <p:nvPr/>
        </p:nvCxnSpPr>
        <p:spPr bwMode="auto">
          <a:xfrm flipV="1">
            <a:off x="6172200" y="3859143"/>
            <a:ext cx="762000" cy="408057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934200" y="3505200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need </a:t>
            </a:r>
          </a:p>
          <a:p>
            <a:r>
              <a:rPr lang="en-US" sz="2000" b="0" dirty="0" smtClean="0">
                <a:latin typeface="+mn-lt"/>
              </a:rPr>
              <a:t>synchronization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Whenever possible, don’t share resources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Easier to have each thread have its own </a:t>
            </a:r>
            <a:r>
              <a:rPr lang="en-US" dirty="0" smtClean="0">
                <a:solidFill>
                  <a:schemeClr val="accent2"/>
                </a:solidFill>
              </a:rPr>
              <a:t>thread-local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copy</a:t>
            </a:r>
            <a:r>
              <a:rPr lang="en-US" dirty="0" smtClean="0"/>
              <a:t> of a resource than to have one with shared updates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This is correct only if threads don’t need to communicate through the resource</a:t>
            </a:r>
          </a:p>
          <a:p>
            <a:pPr marL="1257300" lvl="2" indent="-457200"/>
            <a:r>
              <a:rPr lang="en-US" dirty="0" smtClean="0"/>
              <a:t>That is, multiple copies are a correct approach</a:t>
            </a:r>
          </a:p>
          <a:p>
            <a:pPr marL="1257300" lvl="2" indent="-457200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 smtClean="0"/>
              <a:t> objects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Note: Since each call-stack is thread-local, never need to synchronize on local variables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None/>
            </a:pPr>
            <a:r>
              <a:rPr lang="en-US" i="1" dirty="0" smtClean="0"/>
              <a:t>In typical concurrent programs, the vast majority of objects should be thread-local: shared-memory should be rare – minimize it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Whenever possible, don’t update objects</a:t>
            </a:r>
          </a:p>
          <a:p>
            <a:pPr lvl="1"/>
            <a:r>
              <a:rPr lang="en-US" dirty="0" smtClean="0"/>
              <a:t>Make new objects instead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of the key tenets of </a:t>
            </a:r>
            <a:r>
              <a:rPr lang="en-US" i="1" dirty="0" smtClean="0"/>
              <a:t>functional 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Hopefully you study this in another course</a:t>
            </a:r>
          </a:p>
          <a:p>
            <a:pPr lvl="1"/>
            <a:r>
              <a:rPr lang="en-US" dirty="0" smtClean="0"/>
              <a:t>Generally helpful to avoid </a:t>
            </a:r>
            <a:r>
              <a:rPr lang="en-US" i="1" dirty="0" smtClean="0"/>
              <a:t>side-effects</a:t>
            </a:r>
          </a:p>
          <a:p>
            <a:pPr lvl="1"/>
            <a:r>
              <a:rPr lang="en-US" dirty="0" smtClean="0"/>
              <a:t>Much more helpful in a concurrent setting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location is only read, never written, then no synchronization is necessary!</a:t>
            </a:r>
          </a:p>
          <a:p>
            <a:pPr lvl="1"/>
            <a:r>
              <a:rPr lang="en-US" dirty="0" smtClean="0"/>
              <a:t>Simultaneous reads are </a:t>
            </a:r>
            <a:r>
              <a:rPr lang="en-US" i="1" dirty="0" smtClean="0"/>
              <a:t>not</a:t>
            </a:r>
            <a:r>
              <a:rPr lang="en-US" dirty="0" smtClean="0"/>
              <a:t> races and </a:t>
            </a:r>
            <a:r>
              <a:rPr lang="en-US" i="1" dirty="0" smtClean="0"/>
              <a:t>not</a:t>
            </a:r>
            <a:r>
              <a:rPr lang="en-US" dirty="0" smtClean="0"/>
              <a:t> a problem</a:t>
            </a: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n-US" i="1" dirty="0" smtClean="0"/>
              <a:t>In practice, programmers usually over-use mutation – minimize it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minimizing the amount of memory that is (1) thread-shared and (2) mutable, we need guidelines for how to use locks to keep other data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Guideline #0: No data races</a:t>
            </a:r>
          </a:p>
          <a:p>
            <a:r>
              <a:rPr lang="en-US" dirty="0" smtClean="0"/>
              <a:t>Never allow two threads to read/write or write/write the same location at the same time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Necessary</a:t>
            </a:r>
            <a:r>
              <a:rPr lang="en-US" dirty="0" smtClean="0"/>
              <a:t>: In Java or C, a program with a data race is almost always wrong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Not sufficient</a:t>
            </a:r>
            <a:r>
              <a:rPr lang="en-US" dirty="0" smtClean="0"/>
              <a:t>: Our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example had no data races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Guideline #1: For each location needing synchronization, have a lock that is always held when reading or writing the location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say the lock </a:t>
            </a:r>
            <a:r>
              <a:rPr lang="en-US" dirty="0" smtClean="0">
                <a:solidFill>
                  <a:schemeClr val="accent2"/>
                </a:solidFill>
              </a:rPr>
              <a:t>guards</a:t>
            </a:r>
            <a:r>
              <a:rPr lang="en-US" dirty="0" smtClean="0"/>
              <a:t> the location</a:t>
            </a:r>
          </a:p>
          <a:p>
            <a:endParaRPr lang="en-US" dirty="0" smtClean="0"/>
          </a:p>
          <a:p>
            <a:r>
              <a:rPr lang="en-US" dirty="0" smtClean="0"/>
              <a:t>The same lock can (and often should) guard multiple locations  </a:t>
            </a:r>
          </a:p>
          <a:p>
            <a:endParaRPr lang="en-US" dirty="0" smtClean="0"/>
          </a:p>
          <a:p>
            <a:r>
              <a:rPr lang="en-US" dirty="0" smtClean="0"/>
              <a:t>Clearly document the guard for each location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Locking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r>
              <a:rPr lang="en-US" dirty="0" smtClean="0"/>
              <a:t>The mapping from locations to guarding locks is </a:t>
            </a:r>
            <a:r>
              <a:rPr lang="en-US" i="1" dirty="0" smtClean="0"/>
              <a:t>conceptual</a:t>
            </a:r>
          </a:p>
          <a:p>
            <a:r>
              <a:rPr lang="en-US" dirty="0" smtClean="0"/>
              <a:t>It partitions the shared-&amp;-mutable locations into “which lock”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50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438400" y="2667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667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2438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62600" y="25908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0" y="2438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514600" y="3200400"/>
            <a:ext cx="533400" cy="533400"/>
            <a:chOff x="4717" y="731"/>
            <a:chExt cx="630" cy="672"/>
          </a:xfrm>
        </p:grpSpPr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4038600" y="3124200"/>
            <a:ext cx="533400" cy="533400"/>
            <a:chOff x="4717" y="731"/>
            <a:chExt cx="630" cy="672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4876800" y="3124200"/>
            <a:ext cx="533400" cy="533400"/>
            <a:chOff x="4717" y="731"/>
            <a:chExt cx="630" cy="672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6096000" y="3124200"/>
            <a:ext cx="533400" cy="533400"/>
            <a:chOff x="4717" y="731"/>
            <a:chExt cx="630" cy="672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cxnSp>
        <p:nvCxnSpPr>
          <p:cNvPr id="44" name="Straight Connector 43"/>
          <p:cNvCxnSpPr>
            <a:stCxn id="7" idx="4"/>
          </p:cNvCxnSpPr>
          <p:nvPr/>
        </p:nvCxnSpPr>
        <p:spPr bwMode="auto">
          <a:xfrm rot="16200000" flipH="1">
            <a:off x="2227289" y="2687610"/>
            <a:ext cx="423069" cy="6866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H="1">
            <a:off x="2609849" y="3028949"/>
            <a:ext cx="228600" cy="11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2" idx="4"/>
          </p:cNvCxnSpPr>
          <p:nvPr/>
        </p:nvCxnSpPr>
        <p:spPr bwMode="auto">
          <a:xfrm rot="5400000">
            <a:off x="2705100" y="2819400"/>
            <a:ext cx="457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9" idx="3"/>
          </p:cNvCxnSpPr>
          <p:nvPr/>
        </p:nvCxnSpPr>
        <p:spPr bwMode="auto">
          <a:xfrm rot="5400000">
            <a:off x="2996430" y="2712033"/>
            <a:ext cx="273237" cy="703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11" idx="4"/>
          </p:cNvCxnSpPr>
          <p:nvPr/>
        </p:nvCxnSpPr>
        <p:spPr bwMode="auto">
          <a:xfrm rot="5400000">
            <a:off x="4149632" y="2936968"/>
            <a:ext cx="349437" cy="114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0" idx="4"/>
          </p:cNvCxnSpPr>
          <p:nvPr/>
        </p:nvCxnSpPr>
        <p:spPr bwMode="auto">
          <a:xfrm rot="16200000" flipH="1">
            <a:off x="4925103" y="2885397"/>
            <a:ext cx="304799" cy="1728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13" idx="3"/>
          </p:cNvCxnSpPr>
          <p:nvPr/>
        </p:nvCxnSpPr>
        <p:spPr bwMode="auto">
          <a:xfrm rot="5400000">
            <a:off x="5244330" y="2750133"/>
            <a:ext cx="273237" cy="474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4" idx="4"/>
          </p:cNvCxnSpPr>
          <p:nvPr/>
        </p:nvCxnSpPr>
        <p:spPr bwMode="auto">
          <a:xfrm rot="16200000" flipH="1">
            <a:off x="6125253" y="2904446"/>
            <a:ext cx="380999" cy="585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685800" y="4038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</a:t>
            </a:r>
            <a:r>
              <a:rPr lang="en-US" sz="2000" b="0" kern="0" noProof="0" dirty="0" smtClean="0">
                <a:latin typeface="+mn-lt"/>
              </a:rPr>
              <a:t>t</a:t>
            </a:r>
            <a:r>
              <a:rPr lang="en-US" sz="2000" b="0" kern="0" dirty="0" smtClean="0">
                <a:latin typeface="+mn-lt"/>
              </a:rPr>
              <a:t> locking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b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0" i="1" kern="0" dirty="0" smtClean="0">
                <a:latin typeface="+mn-lt"/>
              </a:rPr>
              <a:t>Not sufficient</a:t>
            </a:r>
            <a:r>
              <a:rPr lang="en-US" sz="2000" b="0" kern="0" dirty="0" smtClean="0">
                <a:latin typeface="+mn-lt"/>
              </a:rPr>
              <a:t>: It prevents all data races but still allows bad </a:t>
            </a:r>
            <a:r>
              <a:rPr lang="en-US" sz="2000" b="0" kern="0" dirty="0" err="1" smtClean="0">
                <a:latin typeface="+mn-lt"/>
              </a:rPr>
              <a:t>interleavings</a:t>
            </a:r>
            <a:endParaRPr lang="en-US" sz="2000" b="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dirty="0" smtClean="0">
                <a:latin typeface="+mn-lt"/>
              </a:rPr>
              <a:t>Our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kern="0" dirty="0" smtClean="0">
                <a:latin typeface="+mn-lt"/>
              </a:rPr>
              <a:t> example used consistent locking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000" b="0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i="1" kern="0" dirty="0" smtClean="0">
                <a:latin typeface="+mn-lt"/>
              </a:rPr>
              <a:t>Not necessary</a:t>
            </a:r>
            <a:r>
              <a:rPr lang="en-US" sz="2000" b="0" kern="0" dirty="0" smtClean="0">
                <a:latin typeface="+mn-lt"/>
              </a:rPr>
              <a:t>: Can change the locking protocol dynamically…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consistent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Consistent locking is an excellent guideline</a:t>
            </a:r>
          </a:p>
          <a:p>
            <a:pPr lvl="1"/>
            <a:r>
              <a:rPr lang="en-US" dirty="0" smtClean="0"/>
              <a:t>A “default assumption” about program design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But it isn’t required for correctness: Can have different program phases use different invariants</a:t>
            </a:r>
          </a:p>
          <a:p>
            <a:pPr lvl="1"/>
            <a:r>
              <a:rPr lang="en-US" dirty="0" smtClean="0"/>
              <a:t>Provided all threads coordinate moving to the next phase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Example from the programming project attached to these notes:</a:t>
            </a:r>
          </a:p>
          <a:p>
            <a:pPr lvl="1"/>
            <a:r>
              <a:rPr lang="en-US" dirty="0" smtClean="0"/>
              <a:t>A shared grid being updated, so use a lock for each entry</a:t>
            </a:r>
          </a:p>
          <a:p>
            <a:pPr lvl="1"/>
            <a:r>
              <a:rPr lang="en-US" dirty="0" smtClean="0"/>
              <a:t>But after the grid is filled out, all threads except 1 terminate</a:t>
            </a:r>
          </a:p>
          <a:p>
            <a:pPr lvl="2"/>
            <a:r>
              <a:rPr lang="en-US" dirty="0" smtClean="0"/>
              <a:t>So synchronization no longer necessary (thread local)</a:t>
            </a:r>
          </a:p>
          <a:p>
            <a:pPr lvl="1"/>
            <a:r>
              <a:rPr lang="en-US" dirty="0" smtClean="0"/>
              <a:t>And later the grid becomes immutable</a:t>
            </a:r>
          </a:p>
          <a:p>
            <a:pPr lvl="2"/>
            <a:r>
              <a:rPr lang="en-US" dirty="0" smtClean="0"/>
              <a:t>So synchronization is doubly unnecessary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Coarse-grained:  Fewer locks, i.e., more objects per lock</a:t>
            </a:r>
          </a:p>
          <a:p>
            <a:pPr lvl="1"/>
            <a:r>
              <a:rPr lang="en-US" dirty="0" smtClean="0"/>
              <a:t>Example: One lock for entire data structure (e.g., array)</a:t>
            </a:r>
          </a:p>
          <a:p>
            <a:pPr lvl="1"/>
            <a:r>
              <a:rPr lang="en-US" dirty="0" smtClean="0"/>
              <a:t>Example: One lock for all bank accounts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Fine-grained: More locks, i.e., fewer objects per lock</a:t>
            </a:r>
          </a:p>
          <a:p>
            <a:pPr lvl="1"/>
            <a:r>
              <a:rPr lang="en-US" dirty="0" smtClean="0"/>
              <a:t>Example: One lock per data element (e.g., array index)</a:t>
            </a:r>
          </a:p>
          <a:p>
            <a:pPr lvl="1"/>
            <a:r>
              <a:rPr lang="en-US" dirty="0" smtClean="0"/>
              <a:t>Example: One lock per bank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“Coarse-grained vs. fine-grained” is really a continuum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5908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290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8674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7200" y="2514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191000" y="2971800"/>
            <a:ext cx="533400" cy="533400"/>
            <a:chOff x="4717" y="731"/>
            <a:chExt cx="630" cy="67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cxnSp>
        <p:nvCxnSpPr>
          <p:cNvPr id="18" name="Straight Connector 17"/>
          <p:cNvCxnSpPr>
            <a:stCxn id="7" idx="4"/>
            <a:endCxn id="13" idx="2"/>
          </p:cNvCxnSpPr>
          <p:nvPr/>
        </p:nvCxnSpPr>
        <p:spPr bwMode="auto">
          <a:xfrm rot="16200000" flipH="1">
            <a:off x="3355868" y="2244831"/>
            <a:ext cx="358776" cy="1507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3" idx="1"/>
          </p:cNvCxnSpPr>
          <p:nvPr/>
        </p:nvCxnSpPr>
        <p:spPr bwMode="auto">
          <a:xfrm>
            <a:off x="3733800" y="2819400"/>
            <a:ext cx="605010" cy="242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 bwMode="auto">
          <a:xfrm rot="16200000" flipH="1">
            <a:off x="4360889" y="2916210"/>
            <a:ext cx="194469" cy="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3"/>
            <a:endCxn id="14" idx="6"/>
          </p:cNvCxnSpPr>
          <p:nvPr/>
        </p:nvCxnSpPr>
        <p:spPr bwMode="auto">
          <a:xfrm rot="5400000">
            <a:off x="5043022" y="2307129"/>
            <a:ext cx="412541" cy="13478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7" idx="6"/>
            <a:endCxn id="8" idx="2"/>
          </p:cNvCxnSpPr>
          <p:nvPr/>
        </p:nvCxnSpPr>
        <p:spPr bwMode="auto">
          <a:xfrm>
            <a:off x="2971800" y="266700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3810000" y="266700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648200" y="266700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181600" y="2514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5486400" y="266700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4769433" y="2604271"/>
            <a:ext cx="273237" cy="703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743200" y="516249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581400" y="516249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019800" y="516249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419600" y="516249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2514600" y="4781490"/>
            <a:ext cx="533400" cy="533400"/>
            <a:chOff x="4717" y="731"/>
            <a:chExt cx="630" cy="672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4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34" idx="6"/>
            <a:endCxn id="35" idx="2"/>
          </p:cNvCxnSpPr>
          <p:nvPr/>
        </p:nvCxnSpPr>
        <p:spPr bwMode="auto">
          <a:xfrm>
            <a:off x="3124200" y="531489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962400" y="531489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800600" y="531489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334000" y="51624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638800" y="5314890"/>
            <a:ext cx="4572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3429000" y="4705290"/>
            <a:ext cx="533400" cy="533400"/>
            <a:chOff x="4717" y="731"/>
            <a:chExt cx="630" cy="672"/>
          </a:xfrm>
        </p:grpSpPr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1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62" name="Group 12"/>
          <p:cNvGrpSpPr>
            <a:grpSpLocks/>
          </p:cNvGrpSpPr>
          <p:nvPr/>
        </p:nvGrpSpPr>
        <p:grpSpPr bwMode="auto">
          <a:xfrm>
            <a:off x="4267200" y="4781490"/>
            <a:ext cx="533400" cy="533400"/>
            <a:chOff x="4717" y="731"/>
            <a:chExt cx="630" cy="672"/>
          </a:xfrm>
        </p:grpSpPr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8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5867400" y="4705290"/>
            <a:ext cx="533400" cy="533400"/>
            <a:chOff x="4717" y="731"/>
            <a:chExt cx="630" cy="672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4717" y="731"/>
              <a:ext cx="630" cy="6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833" y="784"/>
              <a:ext cx="400" cy="4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4891" y="840"/>
              <a:ext cx="280" cy="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836" y="951"/>
              <a:ext cx="397" cy="40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74" name="Oval 11"/>
            <p:cNvSpPr>
              <a:spLocks noChangeArrowheads="1"/>
            </p:cNvSpPr>
            <p:nvPr/>
          </p:nvSpPr>
          <p:spPr bwMode="auto">
            <a:xfrm>
              <a:off x="4961" y="1034"/>
              <a:ext cx="143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75" name="AutoShape 12"/>
            <p:cNvSpPr>
              <a:spLocks noChangeArrowheads="1"/>
            </p:cNvSpPr>
            <p:nvPr/>
          </p:nvSpPr>
          <p:spPr bwMode="auto">
            <a:xfrm flipV="1">
              <a:off x="4990" y="1149"/>
              <a:ext cx="96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en-US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race condition</a:t>
            </a:r>
            <a:r>
              <a:rPr lang="en-US" dirty="0" smtClean="0"/>
              <a:t> occurs when the computation result depends on scheduling (how threads are interleaved)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Bugs that exist only due to concurrency</a:t>
            </a:r>
          </a:p>
          <a:p>
            <a:pPr lvl="1"/>
            <a:r>
              <a:rPr lang="en-US" dirty="0" smtClean="0"/>
              <a:t>No interleaved scheduling with 1 thread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Typically, problem is some </a:t>
            </a:r>
            <a:r>
              <a:rPr lang="en-US" i="1" dirty="0" smtClean="0"/>
              <a:t>intermediate state</a:t>
            </a:r>
            <a:r>
              <a:rPr lang="en-US" dirty="0" smtClean="0"/>
              <a:t> that “messes up” a concurrent thread that “sees” that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Note: This and the next lecture make a big distinction between </a:t>
            </a:r>
            <a:r>
              <a:rPr lang="en-US" i="1" dirty="0" smtClean="0"/>
              <a:t>data races</a:t>
            </a:r>
            <a:r>
              <a:rPr lang="en-US" dirty="0" smtClean="0"/>
              <a:t> and </a:t>
            </a:r>
            <a:r>
              <a:rPr lang="en-US" i="1" dirty="0" smtClean="0"/>
              <a:t>bad </a:t>
            </a:r>
            <a:r>
              <a:rPr lang="en-US" i="1" dirty="0" err="1" smtClean="0"/>
              <a:t>interleavings</a:t>
            </a:r>
            <a:r>
              <a:rPr lang="en-US" dirty="0" smtClean="0"/>
              <a:t>, both kinds of race-condition bugs</a:t>
            </a:r>
          </a:p>
          <a:p>
            <a:pPr lvl="1"/>
            <a:r>
              <a:rPr lang="en-US" dirty="0" smtClean="0"/>
              <a:t>Confusion often results from not distinguishing these or using the ambiguous “race condition” to mean only one.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Coarse-grained advantages</a:t>
            </a:r>
          </a:p>
          <a:p>
            <a:pPr lvl="1"/>
            <a:r>
              <a:rPr lang="en-US" dirty="0" smtClean="0"/>
              <a:t>Simpler to implement</a:t>
            </a:r>
          </a:p>
          <a:p>
            <a:pPr lvl="1"/>
            <a:r>
              <a:rPr lang="en-US" dirty="0" smtClean="0"/>
              <a:t>Faster/easier to implement operations that access multiple locations (because all guarded by the same lock)</a:t>
            </a:r>
          </a:p>
          <a:p>
            <a:pPr lvl="1"/>
            <a:r>
              <a:rPr lang="en-US" dirty="0" smtClean="0"/>
              <a:t>Much easier: operations that modify data-structure shape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Fine-grained advantages</a:t>
            </a:r>
          </a:p>
          <a:p>
            <a:pPr lvl="1"/>
            <a:r>
              <a:rPr lang="en-US" dirty="0" smtClean="0"/>
              <a:t>More simultaneous access (performance when coarse-grained would lead to unnecessary blocking)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Guideline #2: Start with coarse-grained (simpler) and move to fine-grained (performance) only if </a:t>
            </a:r>
            <a:r>
              <a:rPr lang="en-US" i="1" dirty="0" smtClean="0"/>
              <a:t>contention</a:t>
            </a:r>
            <a:r>
              <a:rPr lang="en-US" dirty="0" smtClean="0"/>
              <a:t> on the coarser locks becomes an issue.  Alas, often leads to bugs.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Coarse-grained: One lock for entire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Fine-grained: One lock for each bucket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Which supports more concurrency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makes implementing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en-US" dirty="0" smtClean="0"/>
              <a:t> easier?</a:t>
            </a:r>
          </a:p>
          <a:p>
            <a:pPr lvl="1"/>
            <a:r>
              <a:rPr lang="en-US" dirty="0" smtClean="0"/>
              <a:t>How would you do it?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If a </a:t>
            </a:r>
            <a:r>
              <a:rPr lang="en-US" dirty="0" err="1" smtClean="0"/>
              <a:t>hashtable</a:t>
            </a:r>
            <a:r>
              <a:rPr lang="en-US" dirty="0" smtClean="0"/>
              <a:t> has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dirty="0" smtClean="0"/>
              <a:t> field, maintaining it will destroy the benefits of using separate locks for each bucket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Critical-section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second, orthogonal granularity issue is critical-section size</a:t>
            </a:r>
          </a:p>
          <a:p>
            <a:pPr lvl="1"/>
            <a:r>
              <a:rPr lang="en-US" dirty="0" smtClean="0"/>
              <a:t>How much work to do while holding lock(s)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If critical sections run for too long:</a:t>
            </a:r>
          </a:p>
          <a:p>
            <a:pPr lvl="1"/>
            <a:r>
              <a:rPr lang="en-US" dirty="0" smtClean="0"/>
              <a:t>Performance loss because other threads are blocked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If critical sections are too short:</a:t>
            </a:r>
          </a:p>
          <a:p>
            <a:pPr lvl="1"/>
            <a:r>
              <a:rPr lang="en-US" dirty="0" smtClean="0"/>
              <a:t>Bugs because you broke up something where other threads should not be able to see intermediate state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Guideline #3: Don’t do expensive computations or I/O in critical sections, but also don’t introduce race conditions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we want to change the value for a key in a </a:t>
            </a:r>
            <a:r>
              <a:rPr lang="en-US" dirty="0" err="1" smtClean="0"/>
              <a:t>hashtable</a:t>
            </a:r>
            <a:r>
              <a:rPr lang="en-US" dirty="0" smtClean="0"/>
              <a:t> without removing it from the table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critical section </a:t>
            </a:r>
            <a:r>
              <a:rPr lang="en-US" dirty="0" smtClean="0"/>
              <a:t>guards the whole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7200" y="3124200"/>
            <a:ext cx="37338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pragma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critical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v1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table.lookup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v2 = expensive(v1);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table.remove</a:t>
            </a:r>
            <a:r>
              <a:rPr lang="en-US" sz="2000" kern="0" dirty="0" smtClean="0">
                <a:latin typeface="Courier New" pitchFamily="49" charset="0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table.insert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(k,v2);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12420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Papa Bear’s critical section was too long</a:t>
            </a:r>
          </a:p>
          <a:p>
            <a:endParaRPr lang="en-US" sz="2000" b="0" i="1" dirty="0" smtClean="0">
              <a:latin typeface="+mn-lt"/>
            </a:endParaRPr>
          </a:p>
          <a:p>
            <a:r>
              <a:rPr lang="en-US" sz="2000" b="0" i="1" dirty="0" smtClean="0">
                <a:latin typeface="+mn-lt"/>
              </a:rPr>
              <a:t>(table locked during expensive call)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we want to change the value for a key in a </a:t>
            </a:r>
            <a:r>
              <a:rPr lang="en-US" dirty="0" err="1" smtClean="0"/>
              <a:t>hashtable</a:t>
            </a:r>
            <a:r>
              <a:rPr lang="en-US" dirty="0" smtClean="0"/>
              <a:t> without removing it from the table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critical section </a:t>
            </a:r>
            <a:r>
              <a:rPr lang="en-US" dirty="0" smtClean="0"/>
              <a:t>guards the whole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7200" y="3124200"/>
            <a:ext cx="3733800" cy="3200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pragma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critical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v1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table.lookup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v2 = expensive(v1);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#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pragma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critical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table.remove</a:t>
            </a:r>
            <a:r>
              <a:rPr lang="en-US" sz="2000" kern="0" dirty="0" smtClean="0">
                <a:latin typeface="Courier New" pitchFamily="49" charset="0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table.insert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(k,v2);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12420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Mama Bear’s critical section was too short</a:t>
            </a:r>
          </a:p>
          <a:p>
            <a:endParaRPr lang="en-US" sz="2000" b="0" i="1" dirty="0" smtClean="0">
              <a:latin typeface="+mn-lt"/>
            </a:endParaRPr>
          </a:p>
          <a:p>
            <a:r>
              <a:rPr lang="en-US" sz="2000" b="0" i="1" dirty="0" smtClean="0">
                <a:latin typeface="+mn-lt"/>
              </a:rPr>
              <a:t>(if another thread  updated the entry, we will lose an update)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we want to change the value for a key in a </a:t>
            </a:r>
            <a:r>
              <a:rPr lang="en-US" dirty="0" err="1" smtClean="0"/>
              <a:t>hashtable</a:t>
            </a:r>
            <a:r>
              <a:rPr lang="en-US" dirty="0" smtClean="0"/>
              <a:t> without removing it from the table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critical section </a:t>
            </a:r>
            <a:r>
              <a:rPr lang="en-US" dirty="0" smtClean="0"/>
              <a:t>guards the whole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0" y="1981200"/>
            <a:ext cx="48768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done = false;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while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(!done)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pragma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critical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v1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table.lookup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v2 = expensive(v1);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#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pragma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critical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table.lookup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(k)==v1)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done = true;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table.remove</a:t>
            </a:r>
            <a:r>
              <a:rPr lang="en-US" sz="2000" kern="0" dirty="0" smtClean="0">
                <a:latin typeface="Courier New" pitchFamily="49" charset="0"/>
              </a:rPr>
              <a:t>(k);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table.insert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(k,v2);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}}}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90800"/>
            <a:ext cx="228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Baby Bear’s critical section was just right</a:t>
            </a:r>
          </a:p>
          <a:p>
            <a:endParaRPr lang="en-US" sz="2000" b="0" i="1" dirty="0" smtClean="0">
              <a:latin typeface="+mn-lt"/>
            </a:endParaRPr>
          </a:p>
          <a:p>
            <a:r>
              <a:rPr lang="en-US" sz="2000" b="0" i="1" dirty="0" smtClean="0">
                <a:latin typeface="+mn-lt"/>
              </a:rPr>
              <a:t>(if another update</a:t>
            </a:r>
          </a:p>
          <a:p>
            <a:r>
              <a:rPr lang="en-US" sz="2000" b="0" i="1" dirty="0" smtClean="0">
                <a:latin typeface="+mn-lt"/>
              </a:rPr>
              <a:t>occurred, try our</a:t>
            </a:r>
          </a:p>
          <a:p>
            <a:r>
              <a:rPr lang="en-US" sz="2000" b="0" i="1" dirty="0" smtClean="0">
                <a:latin typeface="+mn-lt"/>
              </a:rPr>
              <a:t>update again)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operation is </a:t>
            </a:r>
            <a:r>
              <a:rPr lang="en-US" i="1" dirty="0" smtClean="0">
                <a:solidFill>
                  <a:schemeClr val="accent2"/>
                </a:solidFill>
              </a:rPr>
              <a:t>atomic</a:t>
            </a:r>
            <a:r>
              <a:rPr lang="en-US" dirty="0" smtClean="0"/>
              <a:t> if no other thread can see it partly executed</a:t>
            </a:r>
          </a:p>
          <a:p>
            <a:pPr lvl="1"/>
            <a:r>
              <a:rPr lang="en-US" dirty="0" smtClean="0"/>
              <a:t>Atomic as in “(appears) indivisible”</a:t>
            </a:r>
          </a:p>
          <a:p>
            <a:pPr lvl="1"/>
            <a:r>
              <a:rPr lang="en-US" dirty="0" smtClean="0"/>
              <a:t>Typically want ADT operations atomic, even to other threads running operations on the same ADT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Guideline #4:  Think in terms of what operations need to be </a:t>
            </a:r>
            <a:r>
              <a:rPr lang="en-US" i="1" dirty="0" smtClean="0">
                <a:solidFill>
                  <a:schemeClr val="accent2"/>
                </a:solidFill>
              </a:rPr>
              <a:t>atomic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Make critical sections just long enough to preserve atomicity</a:t>
            </a:r>
          </a:p>
          <a:p>
            <a:pPr lvl="1"/>
            <a:r>
              <a:rPr lang="en-US" i="1" dirty="0" smtClean="0"/>
              <a:t>Then</a:t>
            </a:r>
            <a:r>
              <a:rPr lang="en-US" dirty="0" smtClean="0"/>
              <a:t> design the locking protocol to implement the critical sections correctly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i="1" dirty="0" smtClean="0"/>
              <a:t>That is: Think about atomicity first and locks second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roll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rare that you should write your own data structure</a:t>
            </a:r>
          </a:p>
          <a:p>
            <a:pPr lvl="1"/>
            <a:r>
              <a:rPr lang="en-US" dirty="0" smtClean="0"/>
              <a:t>Provided in standard libraries</a:t>
            </a:r>
          </a:p>
          <a:p>
            <a:pPr lvl="1"/>
            <a:r>
              <a:rPr lang="en-US" dirty="0" smtClean="0"/>
              <a:t>Point of these lectures is to understand the key trade-offs and abstractions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Especially true for concurrent data structures</a:t>
            </a:r>
          </a:p>
          <a:p>
            <a:pPr lvl="1"/>
            <a:r>
              <a:rPr lang="en-US" dirty="0" smtClean="0"/>
              <a:t>Far too difficult to provide fine-grained synchronization without race conditions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 smtClean="0">
                <a:solidFill>
                  <a:schemeClr val="accent2"/>
                </a:solidFill>
              </a:rPr>
              <a:t>thread-safe</a:t>
            </a:r>
            <a:r>
              <a:rPr lang="en-US" dirty="0" smtClean="0"/>
              <a:t> libraries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 smtClean="0"/>
              <a:t> written by world experts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Guideline #5: Use built-in libraries whenever they meet your needs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 – stack constructor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85800"/>
            <a:ext cx="8077200" cy="579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omp_nest_lock_t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_lock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template </a:t>
            </a:r>
            <a:r>
              <a:rPr lang="en-US" sz="2000" kern="0" dirty="0" smtClean="0">
                <a:latin typeface="Courier New" pitchFamily="49" charset="0"/>
              </a:rPr>
              <a:t>&lt;class T&gt;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latin typeface="Courier New" pitchFamily="49" charset="0"/>
              </a:rPr>
              <a:t>Stack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Public: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Stack()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omp_init_nest_lock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(&amp;_lock);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index = -1;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~Stack()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	  </a:t>
            </a:r>
            <a:r>
              <a:rPr lang="en-US" sz="2000" kern="0" dirty="0" err="1" smtClean="0">
                <a:latin typeface="Courier New" pitchFamily="49" charset="0"/>
              </a:rPr>
              <a:t>omp_destroy_nest_lock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(&amp;_lock);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isEmpty</a:t>
            </a:r>
            <a:r>
              <a:rPr lang="en-US" sz="2000" kern="0" dirty="0" smtClean="0">
                <a:latin typeface="Courier New" pitchFamily="49" charset="0"/>
              </a:rPr>
              <a:t>() {…}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void </a:t>
            </a:r>
            <a:r>
              <a:rPr lang="en-US" sz="2000" kern="0" dirty="0" smtClean="0">
                <a:latin typeface="Courier New" pitchFamily="49" charset="0"/>
              </a:rPr>
              <a:t>push(T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 {…}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T pop() {…}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T peek() {…}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 – stack pop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077200" cy="449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 Stack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T pop()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{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omp_set_nest_lock</a:t>
            </a:r>
            <a:r>
              <a:rPr lang="en-US" sz="2000" kern="0" dirty="0" smtClean="0">
                <a:latin typeface="Courier New" pitchFamily="49" charset="0"/>
              </a:rPr>
              <a:t> (&amp;_lock);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 = array[index--];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omp_unset_nest_lock</a:t>
            </a:r>
            <a:r>
              <a:rPr lang="en-US" sz="2000" kern="0" dirty="0" smtClean="0">
                <a:latin typeface="Courier New" pitchFamily="49" charset="0"/>
              </a:rPr>
              <a:t> (&amp;_lock);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 – stack push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685800"/>
            <a:ext cx="8077200" cy="525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 Stack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T pop()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{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omp_set_nest_lock</a:t>
            </a:r>
            <a:r>
              <a:rPr lang="en-US" sz="2000" kern="0" dirty="0" smtClean="0">
                <a:latin typeface="Courier New" pitchFamily="49" charset="0"/>
              </a:rPr>
              <a:t> (&amp;_lock);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array[++index] =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800100" lvl="1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omp_unset_nest_lock</a:t>
            </a:r>
            <a:r>
              <a:rPr lang="en-US" sz="2000" kern="0" dirty="0" smtClean="0">
                <a:latin typeface="Courier New" pitchFamily="49" charset="0"/>
              </a:rPr>
              <a:t> (&amp;_lock); 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};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1676400"/>
          </a:xfrm>
        </p:spPr>
        <p:txBody>
          <a:bodyPr/>
          <a:lstStyle/>
          <a:p>
            <a:r>
              <a:rPr lang="en-US" dirty="0" smtClean="0"/>
              <a:t>In a sequential world (comment out the lock statements for sequential), this code is of questionable </a:t>
            </a:r>
            <a:r>
              <a:rPr lang="en-US" i="1" dirty="0" smtClean="0"/>
              <a:t>style</a:t>
            </a:r>
            <a:r>
              <a:rPr lang="en-US" dirty="0" smtClean="0"/>
              <a:t>, but unquestionably </a:t>
            </a:r>
            <a:r>
              <a:rPr lang="en-US" i="1" dirty="0" smtClean="0"/>
              <a:t>correct</a:t>
            </a:r>
          </a:p>
          <a:p>
            <a:pPr lvl="1"/>
            <a:r>
              <a:rPr lang="en-US" dirty="0" smtClean="0"/>
              <a:t>It is best not to call push/pop to implement peek in this way</a:t>
            </a:r>
          </a:p>
          <a:p>
            <a:endParaRPr lang="en-US" sz="1200" i="1" dirty="0" smtClean="0"/>
          </a:p>
          <a:p>
            <a:r>
              <a:rPr lang="en-US" dirty="0" smtClean="0"/>
              <a:t>The “algorithm” is the only way to write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helper method if all you had was this interface: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429000"/>
            <a:ext cx="64770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T peek()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{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omp_set_nest_lock</a:t>
            </a:r>
            <a:r>
              <a:rPr lang="en-US" sz="2000" kern="0" dirty="0" smtClean="0">
                <a:latin typeface="Courier New" pitchFamily="49" charset="0"/>
              </a:rPr>
              <a:t> (&amp;_lock);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push(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omp_unset_nest_lock</a:t>
            </a:r>
            <a:r>
              <a:rPr lang="en-US" sz="2000" kern="0" dirty="0" smtClean="0">
                <a:latin typeface="Courier New" pitchFamily="49" charset="0"/>
              </a:rPr>
              <a:t> (&amp;_lock);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tmp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};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, concurrently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has no </a:t>
            </a:r>
            <a:r>
              <a:rPr lang="en-US" i="1" dirty="0" smtClean="0"/>
              <a:t>overall</a:t>
            </a:r>
            <a:r>
              <a:rPr lang="en-US" dirty="0" smtClean="0"/>
              <a:t> effect on the shared data</a:t>
            </a:r>
          </a:p>
          <a:p>
            <a:pPr lvl="1"/>
            <a:r>
              <a:rPr lang="en-US" dirty="0" smtClean="0"/>
              <a:t>It is a “reader” not a “writer”</a:t>
            </a:r>
          </a:p>
          <a:p>
            <a:endParaRPr lang="en-US" sz="1500" i="1" dirty="0" smtClean="0"/>
          </a:p>
          <a:p>
            <a:r>
              <a:rPr lang="en-US" dirty="0" smtClean="0"/>
              <a:t>But the way it’s implemented creates an inconsistent </a:t>
            </a:r>
            <a:r>
              <a:rPr lang="en-US" i="1" dirty="0" smtClean="0"/>
              <a:t>intermediate state</a:t>
            </a:r>
          </a:p>
          <a:p>
            <a:pPr lvl="1"/>
            <a:r>
              <a:rPr lang="en-US" dirty="0" smtClean="0"/>
              <a:t>Even though calls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are synchronized so  there are no </a:t>
            </a:r>
            <a:r>
              <a:rPr lang="en-US" i="1" dirty="0" smtClean="0"/>
              <a:t>data races</a:t>
            </a:r>
            <a:r>
              <a:rPr lang="en-US" dirty="0" smtClean="0"/>
              <a:t> on the underlying array/list/whatever</a:t>
            </a:r>
          </a:p>
          <a:p>
            <a:pPr lvl="1"/>
            <a:r>
              <a:rPr lang="en-US" dirty="0" smtClean="0"/>
              <a:t>(A data race is simultaneous (unsynchronized) read/write or write/write of the same memory: more on this soon)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intermediate state should not be exposed</a:t>
            </a:r>
          </a:p>
          <a:p>
            <a:pPr lvl="1"/>
            <a:r>
              <a:rPr lang="en-US" dirty="0" smtClean="0"/>
              <a:t>Leads to several </a:t>
            </a:r>
            <a:r>
              <a:rPr lang="en-US" i="1" dirty="0" smtClean="0"/>
              <a:t>bad </a:t>
            </a:r>
            <a:r>
              <a:rPr lang="en-US" i="1" dirty="0" err="1" smtClean="0"/>
              <a:t>interleavings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and </a:t>
            </a:r>
            <a:r>
              <a:rPr lang="en-US" dirty="0" err="1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524000"/>
          </a:xfrm>
        </p:spPr>
        <p:txBody>
          <a:bodyPr/>
          <a:lstStyle/>
          <a:p>
            <a:r>
              <a:rPr lang="en-US" dirty="0" smtClean="0"/>
              <a:t>Property we want: If there has been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/>
              <a:t> and no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, then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sz="1200" dirty="0" smtClean="0"/>
          </a:p>
          <a:p>
            <a:r>
              <a:rPr lang="en-US" dirty="0" smtClean="0"/>
              <a:t>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dirty="0" smtClean="0"/>
              <a:t> as written, property can be violated – how?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5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428206"/>
            <a:ext cx="2743200" cy="1905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pop();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push(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3504406"/>
            <a:ext cx="3505200" cy="762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push(x)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boolean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isEmpty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113506" y="4533106"/>
            <a:ext cx="2209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 rot="16200000">
            <a:off x="417622" y="4227622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2952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304720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20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42624</TotalTime>
  <Words>2863</Words>
  <Application>Microsoft Office PowerPoint</Application>
  <PresentationFormat>On-screen Show (4:3)</PresentationFormat>
  <Paragraphs>587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dan_design_template</vt:lpstr>
      <vt:lpstr>A Sophomoric Introduction to Shared-Memory Parallelism and Concurrency  Lecture 5  Programming with Locks and Critical Sections</vt:lpstr>
      <vt:lpstr>Outline</vt:lpstr>
      <vt:lpstr>Races</vt:lpstr>
      <vt:lpstr>Example – stack constructor</vt:lpstr>
      <vt:lpstr>Example – stack pop</vt:lpstr>
      <vt:lpstr>Example – stack push</vt:lpstr>
      <vt:lpstr>peek</vt:lpstr>
      <vt:lpstr>peek, concurrently speaking</vt:lpstr>
      <vt:lpstr>peek and isEmpty</vt:lpstr>
      <vt:lpstr>peek and isEmpty</vt:lpstr>
      <vt:lpstr>peek and push</vt:lpstr>
      <vt:lpstr>peek and push</vt:lpstr>
      <vt:lpstr>peek and pop</vt:lpstr>
      <vt:lpstr>peek and peek</vt:lpstr>
      <vt:lpstr>peek and peek</vt:lpstr>
      <vt:lpstr>The fix</vt:lpstr>
      <vt:lpstr>The wrong “fix”</vt:lpstr>
      <vt:lpstr>Example, again (no resizing or checking)</vt:lpstr>
      <vt:lpstr>Why wrong?</vt:lpstr>
      <vt:lpstr>The distinction</vt:lpstr>
      <vt:lpstr>Getting it right</vt:lpstr>
      <vt:lpstr>3 choices</vt:lpstr>
      <vt:lpstr>Thread-local</vt:lpstr>
      <vt:lpstr>Immutable</vt:lpstr>
      <vt:lpstr>The rest</vt:lpstr>
      <vt:lpstr>Consistent Locking</vt:lpstr>
      <vt:lpstr>Consistent Locking continued</vt:lpstr>
      <vt:lpstr>Beyond consistent locking</vt:lpstr>
      <vt:lpstr>Lock granularity</vt:lpstr>
      <vt:lpstr>Trade-offs</vt:lpstr>
      <vt:lpstr>Example: Hashtable</vt:lpstr>
      <vt:lpstr>Critical-section granularity</vt:lpstr>
      <vt:lpstr>Example</vt:lpstr>
      <vt:lpstr>Example</vt:lpstr>
      <vt:lpstr>Example</vt:lpstr>
      <vt:lpstr>Atomicity</vt:lpstr>
      <vt:lpstr>Don’t roll your own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racheseb</cp:lastModifiedBy>
  <cp:revision>2252</cp:revision>
  <dcterms:created xsi:type="dcterms:W3CDTF">2009-03-13T20:43:19Z</dcterms:created>
  <dcterms:modified xsi:type="dcterms:W3CDTF">2012-01-27T06:51:06Z</dcterms:modified>
</cp:coreProperties>
</file>