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2.xml" ContentType="application/vnd.openxmlformats-officedocument.presentationml.notesSlide+xml"/>
  <Override PartName="/ppt/tags/tag3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6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33.xml" ContentType="application/vnd.openxmlformats-officedocument.presentationml.notesSlide+xml"/>
  <Override PartName="/ppt/tags/tag70.xml" ContentType="application/vnd.openxmlformats-officedocument.presentationml.tags+xml"/>
  <Override PartName="/ppt/notesSlides/notesSlide34.xml" ContentType="application/vnd.openxmlformats-officedocument.presentationml.notesSlide+xml"/>
  <Override PartName="/ppt/tags/tag71.xml" ContentType="application/vnd.openxmlformats-officedocument.presentationml.tags+xml"/>
  <Override PartName="/ppt/notesSlides/notesSlide35.xml" ContentType="application/vnd.openxmlformats-officedocument.presentationml.notesSlide+xml"/>
  <Override PartName="/ppt/tags/tag72.xml" ContentType="application/vnd.openxmlformats-officedocument.presentationml.tags+xml"/>
  <Override PartName="/ppt/notesSlides/notesSlide36.xml" ContentType="application/vnd.openxmlformats-officedocument.presentationml.notesSlide+xml"/>
  <Override PartName="/ppt/tags/tag73.xml" ContentType="application/vnd.openxmlformats-officedocument.presentationml.tags+xml"/>
  <Override PartName="/ppt/notesSlides/notesSlide37.xml" ContentType="application/vnd.openxmlformats-officedocument.presentationml.notesSlide+xml"/>
  <Override PartName="/ppt/tags/tag74.xml" ContentType="application/vnd.openxmlformats-officedocument.presentationml.tags+xml"/>
  <Override PartName="/ppt/notesSlides/notesSlide38.xml" ContentType="application/vnd.openxmlformats-officedocument.presentationml.notesSlide+xml"/>
  <Override PartName="/ppt/tags/tag75.xml" ContentType="application/vnd.openxmlformats-officedocument.presentationml.tags+xml"/>
  <Override PartName="/ppt/notesSlides/notesSlide39.xml" ContentType="application/vnd.openxmlformats-officedocument.presentationml.notesSlide+xml"/>
  <Override PartName="/ppt/tags/tag76.xml" ContentType="application/vnd.openxmlformats-officedocument.presentationml.tags+xml"/>
  <Override PartName="/ppt/notesSlides/notesSlide40.xml" ContentType="application/vnd.openxmlformats-officedocument.presentationml.notesSlide+xml"/>
  <Override PartName="/ppt/tags/tag77.xml" ContentType="application/vnd.openxmlformats-officedocument.presentationml.tags+xml"/>
  <Override PartName="/ppt/notesSlides/notesSlide41.xml" ContentType="application/vnd.openxmlformats-officedocument.presentationml.notesSlide+xml"/>
  <Override PartName="/ppt/tags/tag78.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2"/>
  </p:notesMasterIdLst>
  <p:handoutMasterIdLst>
    <p:handoutMasterId r:id="rId63"/>
  </p:handoutMasterIdLst>
  <p:sldIdLst>
    <p:sldId id="256" r:id="rId2"/>
    <p:sldId id="257" r:id="rId3"/>
    <p:sldId id="265" r:id="rId4"/>
    <p:sldId id="263" r:id="rId5"/>
    <p:sldId id="267" r:id="rId6"/>
    <p:sldId id="259" r:id="rId7"/>
    <p:sldId id="262" r:id="rId8"/>
    <p:sldId id="269" r:id="rId9"/>
    <p:sldId id="326" r:id="rId10"/>
    <p:sldId id="327" r:id="rId11"/>
    <p:sldId id="296" r:id="rId12"/>
    <p:sldId id="297" r:id="rId13"/>
    <p:sldId id="295" r:id="rId14"/>
    <p:sldId id="258" r:id="rId15"/>
    <p:sldId id="281" r:id="rId16"/>
    <p:sldId id="276" r:id="rId17"/>
    <p:sldId id="277" r:id="rId18"/>
    <p:sldId id="278" r:id="rId19"/>
    <p:sldId id="280" r:id="rId20"/>
    <p:sldId id="313" r:id="rId21"/>
    <p:sldId id="270" r:id="rId22"/>
    <p:sldId id="271" r:id="rId23"/>
    <p:sldId id="272" r:id="rId24"/>
    <p:sldId id="273" r:id="rId25"/>
    <p:sldId id="274" r:id="rId26"/>
    <p:sldId id="275" r:id="rId27"/>
    <p:sldId id="279" r:id="rId28"/>
    <p:sldId id="282" r:id="rId29"/>
    <p:sldId id="283" r:id="rId30"/>
    <p:sldId id="284" r:id="rId31"/>
    <p:sldId id="285" r:id="rId32"/>
    <p:sldId id="287" r:id="rId33"/>
    <p:sldId id="288" r:id="rId34"/>
    <p:sldId id="292" r:id="rId35"/>
    <p:sldId id="293" r:id="rId36"/>
    <p:sldId id="303" r:id="rId37"/>
    <p:sldId id="304" r:id="rId38"/>
    <p:sldId id="305" r:id="rId39"/>
    <p:sldId id="306" r:id="rId40"/>
    <p:sldId id="307" r:id="rId41"/>
    <p:sldId id="308" r:id="rId42"/>
    <p:sldId id="309" r:id="rId43"/>
    <p:sldId id="310" r:id="rId44"/>
    <p:sldId id="311" r:id="rId45"/>
    <p:sldId id="339" r:id="rId46"/>
    <p:sldId id="335" r:id="rId47"/>
    <p:sldId id="336" r:id="rId48"/>
    <p:sldId id="337" r:id="rId49"/>
    <p:sldId id="320" r:id="rId50"/>
    <p:sldId id="321" r:id="rId51"/>
    <p:sldId id="322" r:id="rId52"/>
    <p:sldId id="323" r:id="rId53"/>
    <p:sldId id="324" r:id="rId54"/>
    <p:sldId id="325" r:id="rId55"/>
    <p:sldId id="329" r:id="rId56"/>
    <p:sldId id="330" r:id="rId57"/>
    <p:sldId id="331" r:id="rId58"/>
    <p:sldId id="332" r:id="rId59"/>
    <p:sldId id="333" r:id="rId60"/>
    <p:sldId id="334" r:id="rId61"/>
  </p:sldIdLst>
  <p:sldSz cx="9144000" cy="6858000" type="screen4x3"/>
  <p:notesSz cx="6934200" cy="9220200"/>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99"/>
    <a:srgbClr val="99CCFF"/>
    <a:srgbClr val="66CCFF"/>
    <a:srgbClr val="6699FF"/>
    <a:srgbClr val="FF9900"/>
    <a:srgbClr val="FF6699"/>
    <a:srgbClr val="119F33"/>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7" autoAdjust="0"/>
    <p:restoredTop sz="86679" autoAdjust="0"/>
  </p:normalViewPr>
  <p:slideViewPr>
    <p:cSldViewPr>
      <p:cViewPr>
        <p:scale>
          <a:sx n="70" d="100"/>
          <a:sy n="70" d="100"/>
        </p:scale>
        <p:origin x="-1214" y="-48"/>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21" cy="460400"/>
          </a:xfrm>
          <a:prstGeom prst="rect">
            <a:avLst/>
          </a:prstGeom>
        </p:spPr>
        <p:txBody>
          <a:bodyPr vert="horz" lIns="87316" tIns="43658" rIns="87316" bIns="43658" rtlCol="0"/>
          <a:lstStyle>
            <a:lvl1pPr algn="l">
              <a:defRPr sz="1100"/>
            </a:lvl1pPr>
          </a:lstStyle>
          <a:p>
            <a:endParaRPr lang="en-US"/>
          </a:p>
        </p:txBody>
      </p:sp>
      <p:sp>
        <p:nvSpPr>
          <p:cNvPr id="3" name="Date Placeholder 2"/>
          <p:cNvSpPr>
            <a:spLocks noGrp="1"/>
          </p:cNvSpPr>
          <p:nvPr>
            <p:ph type="dt" sz="quarter" idx="1"/>
          </p:nvPr>
        </p:nvSpPr>
        <p:spPr>
          <a:xfrm>
            <a:off x="3927574" y="1"/>
            <a:ext cx="3005121" cy="460400"/>
          </a:xfrm>
          <a:prstGeom prst="rect">
            <a:avLst/>
          </a:prstGeom>
        </p:spPr>
        <p:txBody>
          <a:bodyPr vert="horz" lIns="87316" tIns="43658" rIns="87316" bIns="43658" rtlCol="0"/>
          <a:lstStyle>
            <a:lvl1pPr algn="r">
              <a:defRPr sz="1100"/>
            </a:lvl1pPr>
          </a:lstStyle>
          <a:p>
            <a:fld id="{52039197-9A5D-4426-8BE1-7E0DB9D27619}" type="datetimeFigureOut">
              <a:rPr lang="en-US" smtClean="0"/>
              <a:pPr/>
              <a:t>3/2/2012</a:t>
            </a:fld>
            <a:endParaRPr lang="en-US"/>
          </a:p>
        </p:txBody>
      </p:sp>
      <p:sp>
        <p:nvSpPr>
          <p:cNvPr id="4" name="Footer Placeholder 3"/>
          <p:cNvSpPr>
            <a:spLocks noGrp="1"/>
          </p:cNvSpPr>
          <p:nvPr>
            <p:ph type="ftr" sz="quarter" idx="2"/>
          </p:nvPr>
        </p:nvSpPr>
        <p:spPr>
          <a:xfrm>
            <a:off x="0" y="8758276"/>
            <a:ext cx="3005121" cy="460400"/>
          </a:xfrm>
          <a:prstGeom prst="rect">
            <a:avLst/>
          </a:prstGeom>
        </p:spPr>
        <p:txBody>
          <a:bodyPr vert="horz" lIns="87316" tIns="43658" rIns="87316" bIns="43658" rtlCol="0" anchor="b"/>
          <a:lstStyle>
            <a:lvl1pPr algn="l">
              <a:defRPr sz="1100"/>
            </a:lvl1pPr>
          </a:lstStyle>
          <a:p>
            <a:endParaRPr lang="en-US"/>
          </a:p>
        </p:txBody>
      </p:sp>
      <p:sp>
        <p:nvSpPr>
          <p:cNvPr id="5" name="Slide Number Placeholder 4"/>
          <p:cNvSpPr>
            <a:spLocks noGrp="1"/>
          </p:cNvSpPr>
          <p:nvPr>
            <p:ph type="sldNum" sz="quarter" idx="3"/>
          </p:nvPr>
        </p:nvSpPr>
        <p:spPr>
          <a:xfrm>
            <a:off x="3927574" y="8758276"/>
            <a:ext cx="3005121" cy="460400"/>
          </a:xfrm>
          <a:prstGeom prst="rect">
            <a:avLst/>
          </a:prstGeom>
        </p:spPr>
        <p:txBody>
          <a:bodyPr vert="horz" lIns="87316" tIns="43658" rIns="87316" bIns="43658" rtlCol="0" anchor="b"/>
          <a:lstStyle>
            <a:lvl1pPr algn="r">
              <a:defRPr sz="1100"/>
            </a:lvl1pPr>
          </a:lstStyle>
          <a:p>
            <a:fld id="{C77A13E8-25B5-4ABF-A87C-CEC207C206B4}" type="slidenum">
              <a:rPr lang="en-US" smtClean="0"/>
              <a:pPr/>
              <a:t>‹#›</a:t>
            </a:fld>
            <a:endParaRPr lang="en-US"/>
          </a:p>
        </p:txBody>
      </p:sp>
    </p:spTree>
    <p:extLst>
      <p:ext uri="{BB962C8B-B14F-4D97-AF65-F5344CB8AC3E}">
        <p14:creationId xmlns:p14="http://schemas.microsoft.com/office/powerpoint/2010/main" val="62812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defRPr sz="1200" b="0">
                <a:latin typeface="Arial" pitchFamily="34" charset="0"/>
              </a:defRPr>
            </a:lvl1pPr>
          </a:lstStyle>
          <a:p>
            <a:endParaRPr lang="en-US"/>
          </a:p>
        </p:txBody>
      </p:sp>
      <p:sp>
        <p:nvSpPr>
          <p:cNvPr id="3075" name="Rectangle 3"/>
          <p:cNvSpPr>
            <a:spLocks noGrp="1" noChangeArrowheads="1"/>
          </p:cNvSpPr>
          <p:nvPr>
            <p:ph type="dt" idx="1"/>
          </p:nvPr>
        </p:nvSpPr>
        <p:spPr bwMode="auto">
          <a:xfrm>
            <a:off x="3927775"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a:defRPr sz="1200" b="0">
                <a:latin typeface="Arial" pitchFamily="34" charset="0"/>
              </a:defRPr>
            </a:lvl1pPr>
          </a:lstStyle>
          <a:p>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3420" y="4379595"/>
            <a:ext cx="5547360" cy="414909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defRPr sz="1200" b="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3927775"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a:defRPr sz="1200" b="0">
                <a:latin typeface="Arial" pitchFamily="34" charset="0"/>
              </a:defRPr>
            </a:lvl1pPr>
          </a:lstStyle>
          <a:p>
            <a:fld id="{C142CCA2-2949-4325-A78A-A7C3B63D73CE}" type="slidenum">
              <a:rPr lang="en-US"/>
              <a:pPr/>
              <a:t>‹#›</a:t>
            </a:fld>
            <a:endParaRPr lang="en-US"/>
          </a:p>
        </p:txBody>
      </p:sp>
    </p:spTree>
    <p:extLst>
      <p:ext uri="{BB962C8B-B14F-4D97-AF65-F5344CB8AC3E}">
        <p14:creationId xmlns:p14="http://schemas.microsoft.com/office/powerpoint/2010/main" val="23529811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47610-A579-4DD1-AA62-8EA40B23FA17}"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59BCFC-F3AB-4484-B119-9B52A04D2BBD}"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59BCFC-F3AB-4484-B119-9B52A04D2BBD}"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7679DF5-2490-46C9-8694-D85977BF342C}" type="slidenum">
              <a:rPr lang="en-US" smtClean="0"/>
              <a:pPr>
                <a:defRPr/>
              </a:pPr>
              <a:t>27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7679DF5-2490-46C9-8694-D85977BF342C}" type="slidenum">
              <a:rPr lang="en-US" smtClean="0"/>
              <a:pPr>
                <a:defRPr/>
              </a:pPr>
              <a:t>28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1169988" y="698500"/>
            <a:ext cx="4592637" cy="3444875"/>
          </a:xfrm>
          <a:ln/>
        </p:spPr>
      </p:sp>
      <p:sp>
        <p:nvSpPr>
          <p:cNvPr id="116739" name="Rectangle 3"/>
          <p:cNvSpPr>
            <a:spLocks noGrp="1" noChangeArrowheads="1"/>
          </p:cNvSpPr>
          <p:nvPr>
            <p:ph type="body" idx="1"/>
          </p:nvPr>
        </p:nvSpPr>
        <p:spPr>
          <a:xfrm>
            <a:off x="922956" y="4379595"/>
            <a:ext cx="5088290" cy="4150691"/>
          </a:xfrm>
          <a:noFill/>
          <a:ln/>
        </p:spPr>
        <p:txBody>
          <a:bodyPr lIns="90899" tIns="45449" rIns="90899" bIns="45449"/>
          <a:lstStyle/>
          <a:p>
            <a:pPr defTabSz="948728">
              <a:lnSpc>
                <a:spcPct val="90000"/>
              </a:lnSpc>
            </a:pPr>
            <a:r>
              <a:rPr lang="en-US" sz="900" b="1" dirty="0" smtClean="0"/>
              <a:t>Script:</a:t>
            </a:r>
          </a:p>
          <a:p>
            <a:pPr defTabSz="948728">
              <a:lnSpc>
                <a:spcPct val="90000"/>
              </a:lnSpc>
              <a:spcBef>
                <a:spcPct val="0"/>
              </a:spcBef>
            </a:pPr>
            <a:r>
              <a:rPr lang="en-US" sz="900" dirty="0" smtClean="0"/>
              <a:t>What is OpenMP?</a:t>
            </a:r>
          </a:p>
          <a:p>
            <a:pPr defTabSz="948728">
              <a:lnSpc>
                <a:spcPct val="90000"/>
              </a:lnSpc>
              <a:spcBef>
                <a:spcPct val="0"/>
              </a:spcBef>
            </a:pPr>
            <a:endParaRPr lang="en-US" sz="900" dirty="0" smtClean="0"/>
          </a:p>
          <a:p>
            <a:pPr defTabSz="948728">
              <a:lnSpc>
                <a:spcPct val="90000"/>
              </a:lnSpc>
              <a:spcBef>
                <a:spcPct val="0"/>
              </a:spcBef>
            </a:pPr>
            <a:r>
              <a:rPr lang="en-US" sz="900" dirty="0" smtClean="0"/>
              <a:t>OpenMP is </a:t>
            </a:r>
            <a:r>
              <a:rPr lang="en-US" dirty="0" smtClean="0"/>
              <a:t>a portable (OpenMP codes can be moved between linux &amp; windows for example), shared-memory threading API that standardizes task &amp; loop level parallelism.  Because OpenMP clauses have both lexical and dynamic extent, it is possible support a broad multi-file course grained parallelism.  Often, the best parallelism technique is to parallel at the coarsest grain possible often parallelizing tasks or loops from with the main driver itself – as this gives the most bang for the buck (the most computation for the necessary threading overhead costs).</a:t>
            </a:r>
          </a:p>
          <a:p>
            <a:pPr defTabSz="948728">
              <a:lnSpc>
                <a:spcPct val="90000"/>
              </a:lnSpc>
              <a:spcBef>
                <a:spcPct val="0"/>
              </a:spcBef>
            </a:pPr>
            <a:endParaRPr lang="en-US" dirty="0" smtClean="0"/>
          </a:p>
          <a:p>
            <a:pPr defTabSz="948728">
              <a:lnSpc>
                <a:spcPct val="90000"/>
              </a:lnSpc>
              <a:spcBef>
                <a:spcPct val="0"/>
              </a:spcBef>
            </a:pPr>
            <a:r>
              <a:rPr lang="en-US" dirty="0" smtClean="0"/>
              <a:t>Another key benefits is that OpenMP allows for a developer to parallelize their applications incrementally.  Since OpenMP is primarily a </a:t>
            </a:r>
            <a:r>
              <a:rPr lang="en-US" dirty="0" err="1" smtClean="0"/>
              <a:t>pragma</a:t>
            </a:r>
            <a:r>
              <a:rPr lang="en-US" dirty="0" smtClean="0"/>
              <a:t> or directive based approach we can easily combine serial &amp; parallel code in a single source.  By simply compiling with or without the /OpenMP compiler flag we can turn OpenMP on or off.  Code compiled without the /OpenMP flag simply ignores the </a:t>
            </a:r>
            <a:r>
              <a:rPr lang="en-US" dirty="0" err="1" smtClean="0"/>
              <a:t>OpenMp</a:t>
            </a:r>
            <a:r>
              <a:rPr lang="en-US" dirty="0" smtClean="0"/>
              <a:t> </a:t>
            </a:r>
            <a:r>
              <a:rPr lang="en-US" dirty="0" err="1" smtClean="0"/>
              <a:t>pragmas</a:t>
            </a:r>
            <a:r>
              <a:rPr lang="en-US" dirty="0" smtClean="0"/>
              <a:t> which allows simple access back to the original serial application.</a:t>
            </a:r>
          </a:p>
          <a:p>
            <a:pPr defTabSz="948728">
              <a:lnSpc>
                <a:spcPct val="90000"/>
              </a:lnSpc>
              <a:spcBef>
                <a:spcPct val="0"/>
              </a:spcBef>
            </a:pPr>
            <a:endParaRPr lang="en-US" dirty="0" smtClean="0"/>
          </a:p>
          <a:p>
            <a:pPr defTabSz="948728">
              <a:lnSpc>
                <a:spcPct val="90000"/>
              </a:lnSpc>
              <a:spcBef>
                <a:spcPct val="0"/>
              </a:spcBef>
            </a:pPr>
            <a:r>
              <a:rPr lang="en-US" dirty="0" err="1" smtClean="0"/>
              <a:t>Openmp</a:t>
            </a:r>
            <a:r>
              <a:rPr lang="en-US" dirty="0" smtClean="0"/>
              <a:t> also standardizes about 20 years of compiler directed threading experience. </a:t>
            </a:r>
          </a:p>
          <a:p>
            <a:pPr defTabSz="948728">
              <a:lnSpc>
                <a:spcPct val="90000"/>
              </a:lnSpc>
              <a:spcBef>
                <a:spcPct val="0"/>
              </a:spcBef>
            </a:pPr>
            <a:endParaRPr lang="en-US" dirty="0" smtClean="0"/>
          </a:p>
          <a:p>
            <a:pPr defTabSz="948728">
              <a:lnSpc>
                <a:spcPct val="90000"/>
              </a:lnSpc>
              <a:spcBef>
                <a:spcPct val="0"/>
              </a:spcBef>
            </a:pPr>
            <a:r>
              <a:rPr lang="en-US" dirty="0" smtClean="0"/>
              <a:t>For more information or to review the latest OpenMP spec (currently the latest spec is OpenMP 3.0) – </a:t>
            </a:r>
            <a:r>
              <a:rPr lang="en-US" dirty="0" err="1" smtClean="0"/>
              <a:t>goto</a:t>
            </a:r>
            <a:r>
              <a:rPr lang="en-US" dirty="0" smtClean="0"/>
              <a:t> </a:t>
            </a:r>
            <a:r>
              <a:rPr lang="en-US" sz="900" b="1" dirty="0" smtClean="0">
                <a:solidFill>
                  <a:srgbClr val="000000"/>
                </a:solidFill>
              </a:rPr>
              <a:t>www.openmp.org</a:t>
            </a:r>
            <a:endParaRPr lang="en-US" dirty="0" smtClean="0"/>
          </a:p>
          <a:p>
            <a:pPr defTabSz="948728">
              <a:lnSpc>
                <a:spcPct val="90000"/>
              </a:lnSpc>
              <a:spcBef>
                <a:spcPct val="0"/>
              </a:spcBef>
            </a:pPr>
            <a:endParaRPr lang="en-US" dirty="0" smtClean="0"/>
          </a:p>
          <a:p>
            <a:pPr defTabSz="948728">
              <a:lnSpc>
                <a:spcPct val="90000"/>
              </a:lnSpc>
              <a:spcBef>
                <a:spcPct val="0"/>
              </a:spcBef>
            </a:pPr>
            <a:endParaRPr lang="en-US" sz="9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434975" y="376238"/>
            <a:ext cx="5894388" cy="4419600"/>
          </a:xfrm>
          <a:ln w="12700" cap="flat">
            <a:solidFill>
              <a:schemeClr val="tx1"/>
            </a:solidFill>
          </a:ln>
        </p:spPr>
      </p:sp>
      <p:sp>
        <p:nvSpPr>
          <p:cNvPr id="117763" name="Rectangle 3"/>
          <p:cNvSpPr>
            <a:spLocks noGrp="1" noChangeArrowheads="1"/>
          </p:cNvSpPr>
          <p:nvPr>
            <p:ph type="body" idx="1"/>
          </p:nvPr>
        </p:nvSpPr>
        <p:spPr>
          <a:xfrm>
            <a:off x="226325" y="4914239"/>
            <a:ext cx="6489576" cy="3929791"/>
          </a:xfrm>
          <a:noFill/>
          <a:ln/>
        </p:spPr>
        <p:txBody>
          <a:bodyPr lIns="93107" tIns="47345" rIns="93107" bIns="47345"/>
          <a:lstStyle/>
          <a:p>
            <a:pPr eaLnBrk="1" hangingPunct="1"/>
            <a:r>
              <a:rPr lang="en-US" b="1" smtClean="0"/>
              <a:t>Script:</a:t>
            </a:r>
          </a:p>
          <a:p>
            <a:pPr eaLnBrk="1" hangingPunct="1"/>
            <a:r>
              <a:rPr lang="en-US" smtClean="0"/>
              <a:t>OpenMP uses a fork join methodology to implement parallelism.  A master thread, shown in red, begins executing code.  At an OMP PARALLEL directive, the master thread forks other threads to do work.  At a specified point in the code called a barrier, the master thread will wait for all the child threads to finish work before proceeding.  Because we can have multiple parallel regions each created as above, we see that parallelism can be added incrementally.  We can work on one region of code and get it running well as a parallel region and we can simply turn off openmp in other more problematic parallel regions, until we get the desired program behaviour.</a:t>
            </a:r>
          </a:p>
          <a:p>
            <a:pPr eaLnBrk="1" hangingPunct="1"/>
            <a:endParaRPr lang="en-US" smtClean="0"/>
          </a:p>
          <a:p>
            <a:pPr eaLnBrk="1" hangingPunct="1"/>
            <a:r>
              <a:rPr lang="en-US" smtClean="0"/>
              <a:t>That’s the high level overview of OpenMP, now we will look at some of the details to get us started.</a:t>
            </a:r>
          </a:p>
          <a:p>
            <a:pPr eaLnBrk="1" hangingPunct="1"/>
            <a:endParaRPr lang="en-US" smtClean="0"/>
          </a:p>
          <a:p>
            <a:pPr eaLnBrk="1" hangingPunct="1"/>
            <a:r>
              <a:rPr lang="en-US" b="1" smtClean="0"/>
              <a:t>More Background info:</a:t>
            </a:r>
          </a:p>
          <a:p>
            <a:pPr eaLnBrk="1" hangingPunct="1"/>
            <a:r>
              <a:rPr lang="en-US" smtClean="0"/>
              <a:t>In case someone asks if the threads are really created and destroyed between parallel regions – here is some background info:</a:t>
            </a:r>
          </a:p>
          <a:p>
            <a:pPr eaLnBrk="1" hangingPunct="1"/>
            <a:r>
              <a:rPr lang="en-US" smtClean="0"/>
              <a:t>The Intel OpenMP implementation maintains a thread pool to minimize overhead from thread creation. Worker threads are reused from one parallel region to the next. In serial regions, the worker threads either sleep, spin, or spin for a user-specified amount of time before going to sleep. This behavior is controlled by the KMP_BLOCKTIME environment variable or the KMP_SET_BLOCKTIME function, which are described in the compiler documentation. Worker thread behavior in the serial regions can affect application performance. On shared systems, for example, spinning threads consume CPU resources that could be used by other applications. However, there is overhead associated with waking sleeping threads.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071563" y="855663"/>
            <a:ext cx="4614862" cy="3460750"/>
          </a:xfrm>
          <a:ln/>
        </p:spPr>
      </p:sp>
      <p:sp>
        <p:nvSpPr>
          <p:cNvPr id="118787" name="Rectangle 3"/>
          <p:cNvSpPr>
            <a:spLocks noGrp="1" noChangeArrowheads="1"/>
          </p:cNvSpPr>
          <p:nvPr>
            <p:ph type="body" idx="1"/>
          </p:nvPr>
        </p:nvSpPr>
        <p:spPr>
          <a:xfrm>
            <a:off x="231141" y="4458031"/>
            <a:ext cx="6487971" cy="3744105"/>
          </a:xfrm>
          <a:noFill/>
          <a:ln/>
        </p:spPr>
        <p:txBody>
          <a:bodyPr/>
          <a:lstStyle/>
          <a:p>
            <a:pPr eaLnBrk="1" hangingPunct="1"/>
            <a:r>
              <a:rPr lang="en-US" b="1" dirty="0" smtClean="0"/>
              <a:t>Script:</a:t>
            </a:r>
          </a:p>
          <a:p>
            <a:pPr eaLnBrk="1" hangingPunct="1"/>
            <a:r>
              <a:rPr lang="en-US" dirty="0" smtClean="0"/>
              <a:t>Most of the constructs we will looking at in OpenMP are compiler directives or </a:t>
            </a:r>
            <a:r>
              <a:rPr lang="en-US" dirty="0" err="1" smtClean="0"/>
              <a:t>pragmas</a:t>
            </a:r>
            <a:r>
              <a:rPr lang="en-US" dirty="0" smtClean="0"/>
              <a:t>.</a:t>
            </a:r>
          </a:p>
          <a:p>
            <a:pPr eaLnBrk="1" hangingPunct="1"/>
            <a:r>
              <a:rPr lang="en-US" dirty="0" smtClean="0"/>
              <a:t>The C/C++ and Fortran versions of these directives are shown here. </a:t>
            </a:r>
          </a:p>
          <a:p>
            <a:pPr eaLnBrk="1" hangingPunct="1"/>
            <a:endParaRPr lang="en-US" sz="1600" dirty="0" smtClean="0"/>
          </a:p>
          <a:p>
            <a:pPr eaLnBrk="1" hangingPunct="1"/>
            <a:r>
              <a:rPr lang="en-US" sz="1600" dirty="0" smtClean="0"/>
              <a:t>C and C++, the </a:t>
            </a:r>
            <a:r>
              <a:rPr lang="en-US" sz="1600" dirty="0" err="1" smtClean="0"/>
              <a:t>pragmas</a:t>
            </a:r>
            <a:r>
              <a:rPr lang="en-US" sz="1600" dirty="0" smtClean="0"/>
              <a:t> take the form:</a:t>
            </a:r>
          </a:p>
          <a:p>
            <a:pPr lvl="3" eaLnBrk="1" hangingPunct="1">
              <a:lnSpc>
                <a:spcPct val="85000"/>
              </a:lnSpc>
            </a:pPr>
            <a:r>
              <a:rPr lang="en-US" sz="1600" dirty="0" smtClean="0">
                <a:solidFill>
                  <a:srgbClr val="FFFF66"/>
                </a:solidFill>
                <a:latin typeface="Courier New" pitchFamily="49" charset="0"/>
              </a:rPr>
              <a:t>#</a:t>
            </a:r>
            <a:r>
              <a:rPr lang="en-US" sz="1600" dirty="0" err="1" smtClean="0">
                <a:solidFill>
                  <a:srgbClr val="FFFF66"/>
                </a:solidFill>
                <a:latin typeface="Courier New" pitchFamily="49" charset="0"/>
              </a:rPr>
              <a:t>pragma</a:t>
            </a:r>
            <a:r>
              <a:rPr lang="en-US" sz="1600" dirty="0" smtClean="0">
                <a:solidFill>
                  <a:srgbClr val="FFFF66"/>
                </a:solidFill>
                <a:latin typeface="Courier New" pitchFamily="49" charset="0"/>
              </a:rPr>
              <a:t> </a:t>
            </a:r>
            <a:r>
              <a:rPr lang="en-US" sz="1600" dirty="0" err="1" smtClean="0">
                <a:solidFill>
                  <a:srgbClr val="FFFF66"/>
                </a:solidFill>
                <a:latin typeface="Courier New" pitchFamily="49" charset="0"/>
              </a:rPr>
              <a:t>omp</a:t>
            </a:r>
            <a:r>
              <a:rPr lang="en-US" sz="1600" dirty="0" smtClean="0">
                <a:solidFill>
                  <a:srgbClr val="FFFF66"/>
                </a:solidFill>
                <a:latin typeface="Courier New" pitchFamily="49" charset="0"/>
              </a:rPr>
              <a:t> </a:t>
            </a:r>
            <a:r>
              <a:rPr lang="en-US" sz="1600" i="1" dirty="0" smtClean="0">
                <a:solidFill>
                  <a:srgbClr val="FFFF66"/>
                </a:solidFill>
                <a:latin typeface="Courier New" pitchFamily="49" charset="0"/>
              </a:rPr>
              <a:t>construct [clause [clause] where clauses are optional modifiers</a:t>
            </a:r>
            <a:endParaRPr lang="en-US" dirty="0" smtClean="0"/>
          </a:p>
          <a:p>
            <a:pPr eaLnBrk="1" hangingPunct="1"/>
            <a:endParaRPr lang="en-US" dirty="0" smtClean="0"/>
          </a:p>
          <a:p>
            <a:pPr eaLnBrk="1" hangingPunct="1"/>
            <a:r>
              <a:rPr lang="en-US" dirty="0" smtClean="0"/>
              <a:t>Be sure to include “</a:t>
            </a:r>
            <a:r>
              <a:rPr lang="en-US" dirty="0" err="1" smtClean="0"/>
              <a:t>omp.h</a:t>
            </a:r>
            <a:r>
              <a:rPr lang="en-US" dirty="0" smtClean="0"/>
              <a:t>” if you intend to use any routines from the OpenMP Library.</a:t>
            </a:r>
          </a:p>
          <a:p>
            <a:pPr eaLnBrk="1" hangingPunct="1"/>
            <a:endParaRPr lang="en-US" dirty="0" smtClean="0"/>
          </a:p>
          <a:p>
            <a:pPr eaLnBrk="1" hangingPunct="1"/>
            <a:r>
              <a:rPr lang="en-US" dirty="0" smtClean="0"/>
              <a:t>Now let look at some environment variables that control OpenMP behavior </a:t>
            </a:r>
          </a:p>
          <a:p>
            <a:pPr eaLnBrk="1" hangingPunct="1"/>
            <a:endParaRPr lang="en-US" dirty="0" smtClean="0"/>
          </a:p>
          <a:p>
            <a:pPr eaLnBrk="1" hangingPunct="1"/>
            <a:r>
              <a:rPr lang="en-US" b="1" dirty="0" smtClean="0"/>
              <a:t>Note to Fortran Users:</a:t>
            </a:r>
          </a:p>
          <a:p>
            <a:pPr eaLnBrk="1" hangingPunct="1"/>
            <a:r>
              <a:rPr lang="en-US" dirty="0" smtClean="0"/>
              <a:t>For Fortran, you can also use other sentinel’s (!$OMP), but these must exactly line up on columns 1-5.  Column 6 must be blank or contain a + indicating that this line is a continuation from the previous line.</a:t>
            </a:r>
          </a:p>
          <a:p>
            <a:pPr eaLnBrk="1" hangingPunct="1"/>
            <a:endParaRPr lang="en-US" dirty="0" smtClean="0">
              <a:solidFill>
                <a:srgbClr val="000000"/>
              </a:solidFill>
              <a:latin typeface="Courier New" pitchFamily="49" charset="0"/>
            </a:endParaRP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pPr eaLnBrk="1" hangingPunct="1"/>
            <a:r>
              <a:rPr lang="en-US" b="1" dirty="0" smtClean="0"/>
              <a:t>Script:</a:t>
            </a:r>
          </a:p>
          <a:p>
            <a:pPr eaLnBrk="1" hangingPunct="1">
              <a:lnSpc>
                <a:spcPct val="94000"/>
              </a:lnSpc>
            </a:pPr>
            <a:r>
              <a:rPr lang="en-US" sz="1400" b="1" dirty="0" err="1" smtClean="0"/>
              <a:t>Worksharing</a:t>
            </a:r>
            <a:r>
              <a:rPr lang="en-US" sz="1400" dirty="0" smtClean="0"/>
              <a:t> is the general term used in OpenMP to describe distribution of work across threads. There are three primary categories of </a:t>
            </a:r>
            <a:r>
              <a:rPr lang="en-US" sz="1400" dirty="0" err="1" smtClean="0"/>
              <a:t>worksharing</a:t>
            </a:r>
            <a:r>
              <a:rPr lang="en-US" sz="1400" dirty="0" smtClean="0"/>
              <a:t> in OpenMP</a:t>
            </a:r>
          </a:p>
          <a:p>
            <a:pPr eaLnBrk="1" hangingPunct="1"/>
            <a:r>
              <a:rPr lang="en-US" sz="1400" dirty="0" smtClean="0"/>
              <a:t>The three examples are:</a:t>
            </a:r>
          </a:p>
          <a:p>
            <a:pPr eaLnBrk="1" hangingPunct="1">
              <a:buFontTx/>
              <a:buChar char="•"/>
            </a:pPr>
            <a:r>
              <a:rPr lang="en-US" sz="1400" dirty="0" smtClean="0"/>
              <a:t>The </a:t>
            </a:r>
            <a:r>
              <a:rPr lang="en-US" sz="1400" dirty="0" err="1" smtClean="0"/>
              <a:t>omp</a:t>
            </a:r>
            <a:r>
              <a:rPr lang="en-US" sz="1400" dirty="0" smtClean="0"/>
              <a:t> for construct  - that automatically divides the a for loop’s work up and distributes the work across threads</a:t>
            </a:r>
          </a:p>
          <a:p>
            <a:pPr eaLnBrk="1" hangingPunct="1">
              <a:buFontTx/>
              <a:buChar char="•"/>
            </a:pPr>
            <a:r>
              <a:rPr lang="en-US" dirty="0" smtClean="0"/>
              <a:t>The </a:t>
            </a:r>
            <a:r>
              <a:rPr lang="en-US" b="1" dirty="0" err="1" smtClean="0"/>
              <a:t>omp</a:t>
            </a:r>
            <a:r>
              <a:rPr lang="en-US" b="1" dirty="0" smtClean="0"/>
              <a:t> sections</a:t>
            </a:r>
            <a:r>
              <a:rPr lang="en-US" dirty="0" smtClean="0"/>
              <a:t> directive distributes work among threads bound to a defined parallel region.  This construct is good for function level parallelism where the tasks or functions are well defined and known at compile time</a:t>
            </a:r>
            <a:endParaRPr lang="en-US" sz="1400" dirty="0" smtClean="0"/>
          </a:p>
          <a:p>
            <a:pPr eaLnBrk="1" hangingPunct="1">
              <a:buFontTx/>
              <a:buChar char="•"/>
            </a:pPr>
            <a:r>
              <a:rPr lang="en-US" sz="1400" dirty="0" smtClean="0"/>
              <a:t>The </a:t>
            </a:r>
            <a:r>
              <a:rPr lang="en-US" sz="1400" dirty="0" err="1" smtClean="0"/>
              <a:t>omp</a:t>
            </a:r>
            <a:r>
              <a:rPr lang="en-US" dirty="0" smtClean="0"/>
              <a:t> </a:t>
            </a:r>
            <a:r>
              <a:rPr lang="en-US" b="1" dirty="0" smtClean="0"/>
              <a:t>task</a:t>
            </a:r>
            <a:r>
              <a:rPr lang="en-US" dirty="0" smtClean="0"/>
              <a:t> </a:t>
            </a:r>
            <a:r>
              <a:rPr lang="en-US" dirty="0" err="1" smtClean="0"/>
              <a:t>pragma</a:t>
            </a:r>
            <a:r>
              <a:rPr lang="en-US" dirty="0" smtClean="0"/>
              <a:t> can be used to explicitly define a task. </a:t>
            </a:r>
          </a:p>
          <a:p>
            <a:pPr eaLnBrk="1" hangingPunct="1">
              <a:buFontTx/>
              <a:buChar char="•"/>
            </a:pPr>
            <a:endParaRPr lang="en-US" dirty="0" smtClean="0"/>
          </a:p>
          <a:p>
            <a:pPr eaLnBrk="1" hangingPunct="1">
              <a:buFontTx/>
              <a:buChar char="•"/>
            </a:pPr>
            <a:r>
              <a:rPr lang="en-US" dirty="0" smtClean="0"/>
              <a:t>Now we will look more closely at the </a:t>
            </a:r>
            <a:r>
              <a:rPr lang="en-US" dirty="0" err="1" smtClean="0"/>
              <a:t>omp</a:t>
            </a:r>
            <a:r>
              <a:rPr lang="en-US" dirty="0" smtClean="0"/>
              <a:t> for construct</a:t>
            </a:r>
            <a:endParaRPr lang="en-US" sz="1400" dirty="0" smtClean="0"/>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922956" y="4379595"/>
            <a:ext cx="5088290" cy="4149090"/>
          </a:xfrm>
          <a:noFill/>
          <a:ln/>
        </p:spPr>
        <p:txBody>
          <a:bodyPr lIns="91459" tIns="44927" rIns="91459" bIns="44927"/>
          <a:lstStyle/>
          <a:p>
            <a:pPr defTabSz="948728">
              <a:lnSpc>
                <a:spcPct val="80000"/>
              </a:lnSpc>
            </a:pPr>
            <a:r>
              <a:rPr lang="en-US" sz="800" b="1" dirty="0" smtClean="0"/>
              <a:t>Script</a:t>
            </a:r>
            <a:r>
              <a:rPr lang="en-US" sz="800" dirty="0" smtClean="0"/>
              <a:t>:</a:t>
            </a:r>
          </a:p>
          <a:p>
            <a:pPr defTabSz="948728">
              <a:lnSpc>
                <a:spcPct val="80000"/>
              </a:lnSpc>
            </a:pPr>
            <a:r>
              <a:rPr lang="en-US" sz="800" dirty="0" smtClean="0"/>
              <a:t>The </a:t>
            </a:r>
            <a:r>
              <a:rPr lang="en-US" sz="800" b="1" dirty="0" err="1" smtClean="0"/>
              <a:t>omp</a:t>
            </a:r>
            <a:r>
              <a:rPr lang="en-US" sz="800" b="1" dirty="0" smtClean="0"/>
              <a:t> for</a:t>
            </a:r>
            <a:r>
              <a:rPr lang="en-US" sz="800" dirty="0" smtClean="0"/>
              <a:t> directive instructs the compiler to distribute loop iterations within the team of threads that encounters this work-sharing construct.   In this example the </a:t>
            </a:r>
            <a:r>
              <a:rPr lang="en-US" sz="800" dirty="0" err="1" smtClean="0"/>
              <a:t>omp</a:t>
            </a:r>
            <a:r>
              <a:rPr lang="en-US" sz="800" dirty="0" smtClean="0"/>
              <a:t> for construct resides inside a parallel region where a team of threads has been created – for sake of argument – lets say that 3 threads are in the tread team.  The </a:t>
            </a:r>
            <a:r>
              <a:rPr lang="en-US" sz="800" dirty="0" err="1" smtClean="0"/>
              <a:t>omp</a:t>
            </a:r>
            <a:r>
              <a:rPr lang="en-US" sz="800" dirty="0" smtClean="0"/>
              <a:t> for construct takes the number of loop iterations, N, and divides N by the number of threads in a team – to arrive at a unit of work for each thread.  </a:t>
            </a:r>
            <a:r>
              <a:rPr lang="en-US" sz="800" dirty="0" err="1" smtClean="0"/>
              <a:t>Omp</a:t>
            </a:r>
            <a:r>
              <a:rPr lang="en-US" sz="800" dirty="0" smtClean="0"/>
              <a:t> for assigned a different set of iterations to each thread.  So lets say that N has the value 12.  Then each of the 3 threads gets to work on 4 loop iterations.  So one thread is assigned to work on iterations 1-4,  the next thread on 5-8, etc.  At the end of the parallel region, the threads rejoin and a single thread exits the parallel region.  </a:t>
            </a:r>
          </a:p>
          <a:p>
            <a:pPr defTabSz="948728">
              <a:lnSpc>
                <a:spcPct val="80000"/>
              </a:lnSpc>
            </a:pPr>
            <a:endParaRPr lang="en-US" sz="800" dirty="0" smtClean="0"/>
          </a:p>
          <a:p>
            <a:pPr defTabSz="948728">
              <a:lnSpc>
                <a:spcPct val="80000"/>
              </a:lnSpc>
            </a:pPr>
            <a:r>
              <a:rPr lang="en-US" sz="800" dirty="0" smtClean="0"/>
              <a:t>Effectively – </a:t>
            </a:r>
            <a:r>
              <a:rPr lang="en-US" sz="800" dirty="0" err="1" smtClean="0"/>
              <a:t>omp</a:t>
            </a:r>
            <a:r>
              <a:rPr lang="en-US" sz="800" dirty="0" smtClean="0"/>
              <a:t> for was able to cut the execution time down significantly and for this loop the execution time would be on the order of 33% of the serial time – a reduction of 66%.</a:t>
            </a:r>
          </a:p>
          <a:p>
            <a:pPr defTabSz="948728">
              <a:lnSpc>
                <a:spcPct val="80000"/>
              </a:lnSpc>
            </a:pPr>
            <a:endParaRPr lang="en-US" sz="800" dirty="0" smtClean="0"/>
          </a:p>
          <a:p>
            <a:pPr defTabSz="948728">
              <a:lnSpc>
                <a:spcPct val="80000"/>
              </a:lnSpc>
            </a:pPr>
            <a:r>
              <a:rPr lang="en-US" sz="800" dirty="0" smtClean="0"/>
              <a:t>To use the </a:t>
            </a:r>
            <a:r>
              <a:rPr lang="en-US" sz="800" dirty="0" err="1" smtClean="0"/>
              <a:t>omp</a:t>
            </a:r>
            <a:r>
              <a:rPr lang="en-US" sz="800" dirty="0" smtClean="0"/>
              <a:t> for directive, it must be place immediately prior to the loop in question as we see in the above code.</a:t>
            </a:r>
          </a:p>
          <a:p>
            <a:pPr defTabSz="948728">
              <a:lnSpc>
                <a:spcPct val="80000"/>
              </a:lnSpc>
            </a:pPr>
            <a:endParaRPr lang="en-US" sz="800" dirty="0" smtClean="0"/>
          </a:p>
          <a:p>
            <a:pPr defTabSz="948728">
              <a:lnSpc>
                <a:spcPct val="80000"/>
              </a:lnSpc>
            </a:pPr>
            <a:r>
              <a:rPr lang="en-US" sz="800" dirty="0" smtClean="0"/>
              <a:t>Next we’ll see how to combine </a:t>
            </a:r>
            <a:r>
              <a:rPr lang="en-US" sz="800" dirty="0" err="1" smtClean="0"/>
              <a:t>openmp</a:t>
            </a:r>
            <a:r>
              <a:rPr lang="en-US" sz="800" dirty="0" smtClean="0"/>
              <a:t> constructs</a:t>
            </a:r>
          </a:p>
          <a:p>
            <a:pPr defTabSz="948728">
              <a:lnSpc>
                <a:spcPct val="80000"/>
              </a:lnSpc>
            </a:pPr>
            <a:endParaRPr lang="en-US" sz="800" dirty="0" smtClean="0"/>
          </a:p>
          <a:p>
            <a:pPr defTabSz="948728">
              <a:lnSpc>
                <a:spcPct val="80000"/>
              </a:lnSpc>
            </a:pPr>
            <a:r>
              <a:rPr lang="en-US" sz="800" b="1" dirty="0" smtClean="0"/>
              <a:t>Background </a:t>
            </a:r>
          </a:p>
          <a:p>
            <a:pPr defTabSz="948728">
              <a:lnSpc>
                <a:spcPct val="80000"/>
              </a:lnSpc>
            </a:pPr>
            <a:r>
              <a:rPr lang="en-US" sz="800" dirty="0" smtClean="0"/>
              <a:t>see the </a:t>
            </a:r>
            <a:r>
              <a:rPr lang="en-US" sz="800" dirty="0" err="1" smtClean="0"/>
              <a:t>openmp</a:t>
            </a:r>
            <a:r>
              <a:rPr lang="en-US" sz="800" dirty="0" smtClean="0"/>
              <a:t> spec at </a:t>
            </a:r>
            <a:r>
              <a:rPr lang="en-US" sz="800" dirty="0" smtClean="0">
                <a:solidFill>
                  <a:srgbClr val="000000"/>
                </a:solidFill>
              </a:rPr>
              <a:t>www.openmp.org</a:t>
            </a:r>
          </a:p>
          <a:p>
            <a:pPr defTabSz="948728">
              <a:lnSpc>
                <a:spcPct val="80000"/>
              </a:lnSpc>
            </a:pPr>
            <a:r>
              <a:rPr lang="en-US" sz="800" dirty="0" smtClean="0"/>
              <a:t>or visit publib.boulder.ibm.com/</a:t>
            </a:r>
            <a:r>
              <a:rPr lang="en-US" sz="800" dirty="0" err="1" smtClean="0"/>
              <a:t>infocenter</a:t>
            </a:r>
            <a:r>
              <a:rPr lang="en-US" sz="800" dirty="0" smtClean="0"/>
              <a:t> at the </a:t>
            </a:r>
            <a:r>
              <a:rPr lang="en-US" sz="800" dirty="0" err="1" smtClean="0"/>
              <a:t>url</a:t>
            </a:r>
            <a:r>
              <a:rPr lang="en-US" sz="800" dirty="0" smtClean="0"/>
              <a:t> below to get at the definition and usage</a:t>
            </a:r>
          </a:p>
          <a:p>
            <a:pPr defTabSz="948728">
              <a:lnSpc>
                <a:spcPct val="80000"/>
              </a:lnSpc>
            </a:pPr>
            <a:r>
              <a:rPr lang="en-US" sz="800" dirty="0" smtClean="0"/>
              <a:t>http://publib.boulder.ibm.com/infocenter/lnxpcomp/v8v101/index.jsp?topic=/com.ibm.xlcpp8l.doc/compiler/ref/ruompplp.htm</a:t>
            </a:r>
          </a:p>
          <a:p>
            <a:pPr defTabSz="948728">
              <a:lnSpc>
                <a:spcPct val="80000"/>
              </a:lnSpc>
            </a:pPr>
            <a:r>
              <a:rPr lang="en-US" sz="800" b="1" i="1" dirty="0" err="1" smtClean="0"/>
              <a:t>Pragma</a:t>
            </a:r>
            <a:r>
              <a:rPr lang="en-US" sz="800" b="1" i="1" dirty="0" smtClean="0"/>
              <a:t> </a:t>
            </a:r>
            <a:r>
              <a:rPr lang="en-US" sz="800" b="1" i="1" dirty="0" err="1" smtClean="0"/>
              <a:t>omp</a:t>
            </a:r>
            <a:r>
              <a:rPr lang="en-US" sz="800" b="1" i="1" dirty="0" smtClean="0"/>
              <a:t> [clause]</a:t>
            </a:r>
          </a:p>
          <a:p>
            <a:pPr defTabSz="948728">
              <a:lnSpc>
                <a:spcPct val="80000"/>
              </a:lnSpc>
            </a:pPr>
            <a:r>
              <a:rPr lang="en-US" sz="800" b="1" i="1" dirty="0" smtClean="0"/>
              <a:t>clause</a:t>
            </a:r>
            <a:r>
              <a:rPr lang="en-US" sz="800" dirty="0" smtClean="0"/>
              <a:t> is any of the following:</a:t>
            </a:r>
          </a:p>
          <a:p>
            <a:pPr defTabSz="948728">
              <a:lnSpc>
                <a:spcPct val="80000"/>
              </a:lnSpc>
            </a:pPr>
            <a:r>
              <a:rPr lang="en-US" sz="800" dirty="0" smtClean="0"/>
              <a:t>private (</a:t>
            </a:r>
            <a:r>
              <a:rPr lang="en-US" sz="800" i="1" dirty="0" smtClean="0"/>
              <a:t>list</a:t>
            </a:r>
            <a:r>
              <a:rPr lang="en-US" sz="800" dirty="0" smtClean="0"/>
              <a:t>) </a:t>
            </a:r>
          </a:p>
          <a:p>
            <a:pPr marL="474364" lvl="1" defTabSz="948728">
              <a:lnSpc>
                <a:spcPct val="80000"/>
              </a:lnSpc>
            </a:pPr>
            <a:r>
              <a:rPr lang="en-US" sz="800" dirty="0" smtClean="0"/>
              <a:t>Declares the scope of the data variables in </a:t>
            </a:r>
            <a:r>
              <a:rPr lang="en-US" sz="800" i="1" dirty="0" smtClean="0"/>
              <a:t>list</a:t>
            </a:r>
            <a:r>
              <a:rPr lang="en-US" sz="800" dirty="0" smtClean="0"/>
              <a:t> to be private to each thread. Data variables in </a:t>
            </a:r>
            <a:r>
              <a:rPr lang="en-US" sz="800" i="1" dirty="0" smtClean="0"/>
              <a:t>list</a:t>
            </a:r>
            <a:r>
              <a:rPr lang="en-US" sz="800" dirty="0" smtClean="0"/>
              <a:t> are separated by commas. </a:t>
            </a:r>
          </a:p>
          <a:p>
            <a:pPr defTabSz="948728">
              <a:lnSpc>
                <a:spcPct val="80000"/>
              </a:lnSpc>
            </a:pPr>
            <a:r>
              <a:rPr lang="en-US" sz="800" dirty="0" err="1" smtClean="0"/>
              <a:t>firstprivate</a:t>
            </a:r>
            <a:r>
              <a:rPr lang="en-US" sz="800" dirty="0" smtClean="0"/>
              <a:t> (</a:t>
            </a:r>
            <a:r>
              <a:rPr lang="en-US" sz="800" i="1" dirty="0" smtClean="0"/>
              <a:t>list</a:t>
            </a:r>
            <a:r>
              <a:rPr lang="en-US" sz="800" dirty="0" smtClean="0"/>
              <a:t>) </a:t>
            </a:r>
          </a:p>
          <a:p>
            <a:pPr marL="474364" lvl="1" defTabSz="948728">
              <a:lnSpc>
                <a:spcPct val="80000"/>
              </a:lnSpc>
            </a:pPr>
            <a:r>
              <a:rPr lang="en-US" sz="800" dirty="0" smtClean="0"/>
              <a:t>Declares the scope of the data variables in </a:t>
            </a:r>
            <a:r>
              <a:rPr lang="en-US" sz="800" i="1" dirty="0" smtClean="0"/>
              <a:t>list</a:t>
            </a:r>
            <a:r>
              <a:rPr lang="en-US" sz="800" dirty="0" smtClean="0"/>
              <a:t> to be private to each thread. Each new private object is initialized as if there was an implied declaration within the statement block. Data variables in </a:t>
            </a:r>
            <a:r>
              <a:rPr lang="en-US" sz="800" i="1" dirty="0" smtClean="0"/>
              <a:t>list</a:t>
            </a:r>
            <a:r>
              <a:rPr lang="en-US" sz="800" dirty="0" smtClean="0"/>
              <a:t> are separated by commas. </a:t>
            </a:r>
          </a:p>
          <a:p>
            <a:pPr defTabSz="948728">
              <a:lnSpc>
                <a:spcPct val="80000"/>
              </a:lnSpc>
            </a:pPr>
            <a:r>
              <a:rPr lang="en-US" sz="800" dirty="0" err="1" smtClean="0"/>
              <a:t>lastprivate</a:t>
            </a:r>
            <a:r>
              <a:rPr lang="en-US" sz="800" dirty="0" smtClean="0"/>
              <a:t> (</a:t>
            </a:r>
            <a:r>
              <a:rPr lang="en-US" sz="800" i="1" dirty="0" smtClean="0"/>
              <a:t>list</a:t>
            </a:r>
            <a:r>
              <a:rPr lang="en-US" sz="800" dirty="0" smtClean="0"/>
              <a:t>) </a:t>
            </a:r>
          </a:p>
          <a:p>
            <a:pPr marL="474364" lvl="1" defTabSz="948728">
              <a:lnSpc>
                <a:spcPct val="80000"/>
              </a:lnSpc>
            </a:pPr>
            <a:r>
              <a:rPr lang="en-US" sz="800" dirty="0" smtClean="0"/>
              <a:t>Declares the scope of the data variables in </a:t>
            </a:r>
            <a:r>
              <a:rPr lang="en-US" sz="800" i="1" dirty="0" smtClean="0"/>
              <a:t>list</a:t>
            </a:r>
            <a:r>
              <a:rPr lang="en-US" sz="800" dirty="0" smtClean="0"/>
              <a:t> to be private to each thread. The final value of each variable in </a:t>
            </a:r>
            <a:r>
              <a:rPr lang="en-US" sz="800" i="1" dirty="0" smtClean="0"/>
              <a:t>list</a:t>
            </a:r>
            <a:r>
              <a:rPr lang="en-US" sz="800" dirty="0" smtClean="0"/>
              <a:t>, if assigned, will be the value assigned to that variable in the last iteration. Variables not assigned a value will have an indeterminate value. Data variables in </a:t>
            </a:r>
            <a:r>
              <a:rPr lang="en-US" sz="800" i="1" dirty="0" smtClean="0"/>
              <a:t>list</a:t>
            </a:r>
            <a:r>
              <a:rPr lang="en-US" sz="800" dirty="0" smtClean="0"/>
              <a:t> are separated by commas. </a:t>
            </a:r>
          </a:p>
          <a:p>
            <a:pPr defTabSz="948728">
              <a:lnSpc>
                <a:spcPct val="80000"/>
              </a:lnSpc>
            </a:pPr>
            <a:r>
              <a:rPr lang="en-US" sz="800" dirty="0" smtClean="0"/>
              <a:t>reduction (</a:t>
            </a:r>
            <a:r>
              <a:rPr lang="en-US" sz="800" i="1" dirty="0" err="1" smtClean="0"/>
              <a:t>operator</a:t>
            </a:r>
            <a:r>
              <a:rPr lang="en-US" sz="800" dirty="0" err="1" smtClean="0"/>
              <a:t>:</a:t>
            </a:r>
            <a:r>
              <a:rPr lang="en-US" sz="800" i="1" dirty="0" err="1" smtClean="0"/>
              <a:t>list</a:t>
            </a:r>
            <a:r>
              <a:rPr lang="en-US" sz="800" dirty="0" smtClean="0"/>
              <a:t>) </a:t>
            </a:r>
          </a:p>
          <a:p>
            <a:pPr marL="474364" lvl="1" defTabSz="948728">
              <a:lnSpc>
                <a:spcPct val="80000"/>
              </a:lnSpc>
            </a:pPr>
            <a:r>
              <a:rPr lang="en-US" sz="800" dirty="0" smtClean="0"/>
              <a:t>Performs a reduction on all scalar variables in </a:t>
            </a:r>
            <a:r>
              <a:rPr lang="en-US" sz="800" i="1" dirty="0" smtClean="0"/>
              <a:t>list</a:t>
            </a:r>
            <a:r>
              <a:rPr lang="en-US" sz="800" dirty="0" smtClean="0"/>
              <a:t> using the specified </a:t>
            </a:r>
            <a:r>
              <a:rPr lang="en-US" sz="800" i="1" dirty="0" smtClean="0"/>
              <a:t>operator</a:t>
            </a:r>
            <a:r>
              <a:rPr lang="en-US" sz="800" dirty="0" smtClean="0"/>
              <a:t>. Reduction variables in </a:t>
            </a:r>
            <a:r>
              <a:rPr lang="en-US" sz="800" i="1" dirty="0" smtClean="0"/>
              <a:t>list</a:t>
            </a:r>
            <a:r>
              <a:rPr lang="en-US" sz="800" dirty="0" smtClean="0"/>
              <a:t> are separated by commas. A private copy of each variable in </a:t>
            </a:r>
            <a:r>
              <a:rPr lang="en-US" sz="800" i="1" dirty="0" smtClean="0"/>
              <a:t>list</a:t>
            </a:r>
            <a:r>
              <a:rPr lang="en-US" sz="800" dirty="0" smtClean="0"/>
              <a:t> is created for each thread. At the end of the statement block, the final values of all private copies of the reduction variable are combined in a manner appropriate to the operator, and the result is placed back into the original value of the shared reduction variable.</a:t>
            </a:r>
          </a:p>
          <a:p>
            <a:pPr marL="474364" lvl="1" defTabSz="948728">
              <a:lnSpc>
                <a:spcPct val="80000"/>
              </a:lnSpc>
            </a:pPr>
            <a:r>
              <a:rPr lang="en-US" sz="800" dirty="0" smtClean="0"/>
              <a:t>Variables specified in the </a:t>
            </a:r>
            <a:r>
              <a:rPr lang="en-US" sz="800" b="1" dirty="0" smtClean="0"/>
              <a:t>reduction</a:t>
            </a:r>
            <a:r>
              <a:rPr lang="en-US" sz="800" dirty="0" smtClean="0"/>
              <a:t> clause:</a:t>
            </a:r>
          </a:p>
          <a:p>
            <a:pPr marL="1421490" lvl="3" defTabSz="948728">
              <a:lnSpc>
                <a:spcPct val="80000"/>
              </a:lnSpc>
            </a:pPr>
            <a:r>
              <a:rPr lang="en-US" sz="800" dirty="0" smtClean="0"/>
              <a:t>must be of a type appropriate to the operator. </a:t>
            </a:r>
          </a:p>
          <a:p>
            <a:pPr marL="1421490" lvl="3" defTabSz="948728">
              <a:lnSpc>
                <a:spcPct val="80000"/>
              </a:lnSpc>
            </a:pPr>
            <a:r>
              <a:rPr lang="en-US" sz="800" dirty="0" smtClean="0"/>
              <a:t>must be shared in the enclosing context. </a:t>
            </a:r>
          </a:p>
          <a:p>
            <a:pPr marL="1421490" lvl="3" defTabSz="948728">
              <a:lnSpc>
                <a:spcPct val="80000"/>
              </a:lnSpc>
            </a:pPr>
            <a:r>
              <a:rPr lang="en-US" sz="800" dirty="0" smtClean="0"/>
              <a:t>must not be const-qualified. </a:t>
            </a:r>
          </a:p>
          <a:p>
            <a:pPr marL="1421490" lvl="3" defTabSz="948728">
              <a:lnSpc>
                <a:spcPct val="80000"/>
              </a:lnSpc>
            </a:pPr>
            <a:r>
              <a:rPr lang="en-US" sz="800" dirty="0" smtClean="0"/>
              <a:t>must not have pointer type. </a:t>
            </a:r>
          </a:p>
          <a:p>
            <a:pPr defTabSz="948728">
              <a:lnSpc>
                <a:spcPct val="80000"/>
              </a:lnSpc>
            </a:pPr>
            <a:r>
              <a:rPr lang="en-US" sz="800" dirty="0" smtClean="0"/>
              <a:t>ordered </a:t>
            </a:r>
          </a:p>
          <a:p>
            <a:pPr marL="474364" lvl="1" defTabSz="948728">
              <a:lnSpc>
                <a:spcPct val="80000"/>
              </a:lnSpc>
            </a:pPr>
            <a:r>
              <a:rPr lang="en-US" sz="800" dirty="0" smtClean="0"/>
              <a:t>Specify this clause if an ordered construct is present within the dynamic extent of the </a:t>
            </a:r>
            <a:r>
              <a:rPr lang="en-US" sz="800" b="1" dirty="0" err="1" smtClean="0"/>
              <a:t>omp</a:t>
            </a:r>
            <a:r>
              <a:rPr lang="en-US" sz="800" b="1" dirty="0" smtClean="0"/>
              <a:t> for</a:t>
            </a:r>
            <a:r>
              <a:rPr lang="en-US" sz="800" dirty="0" smtClean="0"/>
              <a:t> directive. </a:t>
            </a:r>
          </a:p>
          <a:p>
            <a:pPr defTabSz="948728">
              <a:lnSpc>
                <a:spcPct val="80000"/>
              </a:lnSpc>
            </a:pPr>
            <a:r>
              <a:rPr lang="en-US" sz="800" dirty="0" smtClean="0"/>
              <a:t>schedule (</a:t>
            </a:r>
            <a:r>
              <a:rPr lang="en-US" sz="800" i="1" dirty="0" smtClean="0"/>
              <a:t>type</a:t>
            </a:r>
            <a:r>
              <a:rPr lang="en-US" sz="800" dirty="0" smtClean="0"/>
              <a:t>) </a:t>
            </a:r>
          </a:p>
          <a:p>
            <a:pPr marL="474364" lvl="1" defTabSz="948728">
              <a:lnSpc>
                <a:spcPct val="80000"/>
              </a:lnSpc>
            </a:pPr>
            <a:r>
              <a:rPr lang="en-US" sz="800" dirty="0" smtClean="0"/>
              <a:t>Specifies how iterations of the </a:t>
            </a:r>
            <a:r>
              <a:rPr lang="en-US" sz="800" b="1" dirty="0" smtClean="0"/>
              <a:t>for</a:t>
            </a:r>
            <a:r>
              <a:rPr lang="en-US" sz="800" dirty="0" smtClean="0"/>
              <a:t> loop are divided among available threads. Acceptable values for </a:t>
            </a:r>
            <a:r>
              <a:rPr lang="en-US" sz="800" i="1" dirty="0" smtClean="0"/>
              <a:t>type</a:t>
            </a:r>
            <a:r>
              <a:rPr lang="en-US" sz="800" dirty="0" smtClean="0"/>
              <a:t> are: </a:t>
            </a:r>
          </a:p>
          <a:p>
            <a:pPr marL="474364" lvl="1" defTabSz="948728">
              <a:lnSpc>
                <a:spcPct val="80000"/>
              </a:lnSpc>
            </a:pPr>
            <a:r>
              <a:rPr lang="en-US" sz="800" dirty="0" smtClean="0"/>
              <a:t>auto </a:t>
            </a:r>
          </a:p>
          <a:p>
            <a:pPr marL="948728" lvl="2" defTabSz="948728">
              <a:lnSpc>
                <a:spcPct val="80000"/>
              </a:lnSpc>
            </a:pPr>
            <a:r>
              <a:rPr lang="en-US" sz="800" dirty="0" err="1" smtClean="0"/>
              <a:t>With</a:t>
            </a:r>
            <a:r>
              <a:rPr lang="en-US" sz="800" b="1" dirty="0" err="1" smtClean="0"/>
              <a:t>auto</a:t>
            </a:r>
            <a:r>
              <a:rPr lang="en-US" sz="800" dirty="0" smtClean="0"/>
              <a:t>, scheduling is delegated to the compiler and runtime system. .The compiler and runtime system can choose any possible mapping of iterations to threads (including all possible valid schedules) and these may be different in different loops. </a:t>
            </a:r>
          </a:p>
          <a:p>
            <a:pPr marL="474364" lvl="1" defTabSz="948728">
              <a:lnSpc>
                <a:spcPct val="80000"/>
              </a:lnSpc>
            </a:pPr>
            <a:r>
              <a:rPr lang="en-US" sz="800" dirty="0" smtClean="0"/>
              <a:t>dynamic </a:t>
            </a:r>
          </a:p>
          <a:p>
            <a:pPr marL="948728" lvl="2" defTabSz="948728">
              <a:lnSpc>
                <a:spcPct val="80000"/>
              </a:lnSpc>
            </a:pPr>
            <a:r>
              <a:rPr lang="en-US" sz="800" dirty="0" smtClean="0"/>
              <a:t>Iterations of a loop are divided into chunks of size </a:t>
            </a:r>
            <a:r>
              <a:rPr lang="en-US" sz="800" b="1" dirty="0" smtClean="0"/>
              <a:t>ceiling</a:t>
            </a:r>
            <a:r>
              <a:rPr lang="en-US" sz="800" dirty="0" smtClean="0"/>
              <a:t>(</a:t>
            </a:r>
            <a:r>
              <a:rPr lang="en-US" sz="800" i="1" dirty="0" err="1" smtClean="0"/>
              <a:t>number_of_iterations</a:t>
            </a:r>
            <a:r>
              <a:rPr lang="en-US" sz="800" dirty="0" smtClean="0"/>
              <a:t>/</a:t>
            </a:r>
            <a:r>
              <a:rPr lang="en-US" sz="800" i="1" dirty="0" err="1" smtClean="0"/>
              <a:t>number_of_threads</a:t>
            </a:r>
            <a:r>
              <a:rPr lang="en-US" sz="800" dirty="0" smtClean="0"/>
              <a:t>). Chunks are dynamically assigned to threads on a first-come, first-serve basis as threads become available. This continues until all work is completed.</a:t>
            </a:r>
          </a:p>
          <a:p>
            <a:pPr marL="948728" lvl="2" defTabSz="948728">
              <a:lnSpc>
                <a:spcPct val="80000"/>
              </a:lnSpc>
            </a:pPr>
            <a:endParaRPr lang="en-US" sz="800" dirty="0" smtClean="0"/>
          </a:p>
          <a:p>
            <a:pPr marL="474364" lvl="1" defTabSz="948728">
              <a:lnSpc>
                <a:spcPct val="80000"/>
              </a:lnSpc>
            </a:pPr>
            <a:r>
              <a:rPr lang="en-US" sz="800" dirty="0" err="1" smtClean="0"/>
              <a:t>dynamic,</a:t>
            </a:r>
            <a:r>
              <a:rPr lang="en-US" sz="800" i="1" dirty="0" err="1" smtClean="0"/>
              <a:t>n</a:t>
            </a:r>
            <a:r>
              <a:rPr lang="en-US" sz="800" dirty="0" smtClean="0"/>
              <a:t> </a:t>
            </a:r>
          </a:p>
          <a:p>
            <a:pPr marL="948728" lvl="2" defTabSz="948728">
              <a:lnSpc>
                <a:spcPct val="80000"/>
              </a:lnSpc>
            </a:pPr>
            <a:r>
              <a:rPr lang="en-US" sz="800" dirty="0" smtClean="0"/>
              <a:t>As above, except chunks are set to size </a:t>
            </a:r>
            <a:r>
              <a:rPr lang="en-US" sz="800" i="1" dirty="0" smtClean="0"/>
              <a:t>n</a:t>
            </a:r>
            <a:r>
              <a:rPr lang="en-US" sz="800" dirty="0" smtClean="0"/>
              <a:t>. </a:t>
            </a:r>
            <a:r>
              <a:rPr lang="en-US" sz="800" i="1" dirty="0" smtClean="0"/>
              <a:t>n</a:t>
            </a:r>
            <a:r>
              <a:rPr lang="en-US" sz="800" dirty="0" smtClean="0"/>
              <a:t> must be an integral assignment expression of value 1 or greater. </a:t>
            </a:r>
          </a:p>
          <a:p>
            <a:pPr marL="474364" lvl="1" defTabSz="948728">
              <a:lnSpc>
                <a:spcPct val="80000"/>
              </a:lnSpc>
            </a:pPr>
            <a:r>
              <a:rPr lang="en-US" sz="800" dirty="0" smtClean="0"/>
              <a:t>guided </a:t>
            </a:r>
          </a:p>
          <a:p>
            <a:pPr marL="948728" lvl="2" defTabSz="948728">
              <a:lnSpc>
                <a:spcPct val="80000"/>
              </a:lnSpc>
            </a:pPr>
            <a:r>
              <a:rPr lang="en-US" sz="800" dirty="0" smtClean="0"/>
              <a:t>Chunks are made progressively smaller until the default minimum chunk size is reached. The first chunk is of size </a:t>
            </a:r>
            <a:r>
              <a:rPr lang="en-US" sz="800" b="1" dirty="0" smtClean="0"/>
              <a:t>ceiling</a:t>
            </a:r>
            <a:r>
              <a:rPr lang="en-US" sz="800" dirty="0" smtClean="0"/>
              <a:t>(</a:t>
            </a:r>
            <a:r>
              <a:rPr lang="en-US" sz="800" i="1" dirty="0" err="1" smtClean="0"/>
              <a:t>number_of_iterations</a:t>
            </a:r>
            <a:r>
              <a:rPr lang="en-US" sz="800" dirty="0" smtClean="0"/>
              <a:t>/</a:t>
            </a:r>
            <a:r>
              <a:rPr lang="en-US" sz="800" i="1" dirty="0" err="1" smtClean="0"/>
              <a:t>number_of_threads</a:t>
            </a:r>
            <a:r>
              <a:rPr lang="en-US" sz="800" dirty="0" smtClean="0"/>
              <a:t>). Remaining chunks are of size </a:t>
            </a:r>
            <a:r>
              <a:rPr lang="en-US" sz="800" b="1" dirty="0" smtClean="0"/>
              <a:t>ceiling</a:t>
            </a:r>
            <a:r>
              <a:rPr lang="en-US" sz="800" dirty="0" smtClean="0"/>
              <a:t>(</a:t>
            </a:r>
            <a:r>
              <a:rPr lang="en-US" sz="800" i="1" dirty="0" err="1" smtClean="0"/>
              <a:t>number_of_iterations_left</a:t>
            </a:r>
            <a:r>
              <a:rPr lang="en-US" sz="800" dirty="0" smtClean="0"/>
              <a:t>/</a:t>
            </a:r>
            <a:r>
              <a:rPr lang="en-US" sz="800" i="1" dirty="0" err="1" smtClean="0"/>
              <a:t>number_of_threads</a:t>
            </a:r>
            <a:r>
              <a:rPr lang="en-US" sz="800" dirty="0" smtClean="0"/>
              <a:t>). The minimum chunk size is 1. </a:t>
            </a:r>
          </a:p>
          <a:p>
            <a:pPr marL="948728" lvl="2" defTabSz="948728">
              <a:lnSpc>
                <a:spcPct val="80000"/>
              </a:lnSpc>
            </a:pPr>
            <a:r>
              <a:rPr lang="en-US" sz="800" dirty="0" smtClean="0"/>
              <a:t>Chunks are assigned to threads on a first-come, first-serve basis as threads become available. This continues until all work is completed.</a:t>
            </a:r>
          </a:p>
          <a:p>
            <a:pPr marL="474364" lvl="1" defTabSz="948728">
              <a:lnSpc>
                <a:spcPct val="80000"/>
              </a:lnSpc>
            </a:pPr>
            <a:r>
              <a:rPr lang="en-US" sz="800" dirty="0" err="1" smtClean="0"/>
              <a:t>guided,</a:t>
            </a:r>
            <a:r>
              <a:rPr lang="en-US" sz="800" i="1" dirty="0" err="1" smtClean="0"/>
              <a:t>n</a:t>
            </a:r>
            <a:r>
              <a:rPr lang="en-US" sz="800" dirty="0" smtClean="0"/>
              <a:t> </a:t>
            </a:r>
          </a:p>
          <a:p>
            <a:pPr marL="948728" lvl="2" defTabSz="948728">
              <a:lnSpc>
                <a:spcPct val="80000"/>
              </a:lnSpc>
            </a:pPr>
            <a:r>
              <a:rPr lang="en-US" sz="800" dirty="0" smtClean="0"/>
              <a:t>As above, except the minimum chunk size is set to </a:t>
            </a:r>
            <a:r>
              <a:rPr lang="en-US" sz="800" i="1" dirty="0" smtClean="0"/>
              <a:t>n</a:t>
            </a:r>
            <a:r>
              <a:rPr lang="en-US" sz="800" dirty="0" smtClean="0"/>
              <a:t>. </a:t>
            </a:r>
            <a:r>
              <a:rPr lang="en-US" sz="800" i="1" dirty="0" smtClean="0"/>
              <a:t>n</a:t>
            </a:r>
            <a:r>
              <a:rPr lang="en-US" sz="800" dirty="0" smtClean="0"/>
              <a:t> must be an integral assignment expression of value 1 or greater. </a:t>
            </a:r>
          </a:p>
          <a:p>
            <a:pPr marL="474364" lvl="1" defTabSz="948728">
              <a:lnSpc>
                <a:spcPct val="80000"/>
              </a:lnSpc>
            </a:pPr>
            <a:r>
              <a:rPr lang="en-US" sz="800" dirty="0" smtClean="0"/>
              <a:t>runtime </a:t>
            </a:r>
          </a:p>
          <a:p>
            <a:pPr marL="948728" lvl="2" defTabSz="948728">
              <a:lnSpc>
                <a:spcPct val="80000"/>
              </a:lnSpc>
            </a:pPr>
            <a:r>
              <a:rPr lang="en-US" sz="800" dirty="0" smtClean="0"/>
              <a:t>Scheduling policy is determined at run time. Use the OMP_SCHEDULE environment variable to set the scheduling type and chunk size. </a:t>
            </a:r>
          </a:p>
          <a:p>
            <a:pPr marL="474364" lvl="1" defTabSz="948728">
              <a:lnSpc>
                <a:spcPct val="80000"/>
              </a:lnSpc>
            </a:pPr>
            <a:r>
              <a:rPr lang="en-US" sz="800" dirty="0" smtClean="0"/>
              <a:t>static </a:t>
            </a:r>
          </a:p>
          <a:p>
            <a:pPr marL="948728" lvl="2" defTabSz="948728">
              <a:lnSpc>
                <a:spcPct val="80000"/>
              </a:lnSpc>
            </a:pPr>
            <a:r>
              <a:rPr lang="en-US" sz="800" dirty="0" smtClean="0"/>
              <a:t>Iterations of a loop are divided into chunks of size </a:t>
            </a:r>
            <a:r>
              <a:rPr lang="en-US" sz="800" b="1" dirty="0" smtClean="0"/>
              <a:t>ceiling</a:t>
            </a:r>
            <a:r>
              <a:rPr lang="en-US" sz="800" dirty="0" smtClean="0"/>
              <a:t>(</a:t>
            </a:r>
            <a:r>
              <a:rPr lang="en-US" sz="800" i="1" dirty="0" err="1" smtClean="0"/>
              <a:t>number_of_iterations</a:t>
            </a:r>
            <a:r>
              <a:rPr lang="en-US" sz="800" dirty="0" smtClean="0"/>
              <a:t>/</a:t>
            </a:r>
            <a:r>
              <a:rPr lang="en-US" sz="800" i="1" dirty="0" err="1" smtClean="0"/>
              <a:t>number_of_threads</a:t>
            </a:r>
            <a:r>
              <a:rPr lang="en-US" sz="800" dirty="0" smtClean="0"/>
              <a:t>). Each thread is assigned a separate chunk. This scheduling policy is also known as </a:t>
            </a:r>
            <a:r>
              <a:rPr lang="en-US" sz="800" i="1" dirty="0" smtClean="0"/>
              <a:t>block scheduling</a:t>
            </a:r>
            <a:r>
              <a:rPr lang="en-US" sz="800" dirty="0" smtClean="0"/>
              <a:t>.</a:t>
            </a:r>
          </a:p>
          <a:p>
            <a:pPr marL="948728" lvl="2" defTabSz="948728">
              <a:lnSpc>
                <a:spcPct val="80000"/>
              </a:lnSpc>
            </a:pPr>
            <a:endParaRPr lang="en-US" sz="800" dirty="0" smtClean="0"/>
          </a:p>
          <a:p>
            <a:pPr marL="474364" lvl="1" defTabSz="948728">
              <a:lnSpc>
                <a:spcPct val="80000"/>
              </a:lnSpc>
            </a:pPr>
            <a:r>
              <a:rPr lang="en-US" sz="800" dirty="0" err="1" smtClean="0"/>
              <a:t>static,</a:t>
            </a:r>
            <a:r>
              <a:rPr lang="en-US" sz="800" i="1" dirty="0" err="1" smtClean="0"/>
              <a:t>n</a:t>
            </a:r>
            <a:r>
              <a:rPr lang="en-US" sz="800" dirty="0" smtClean="0"/>
              <a:t> </a:t>
            </a:r>
          </a:p>
          <a:p>
            <a:pPr marL="948728" lvl="2" defTabSz="948728">
              <a:lnSpc>
                <a:spcPct val="80000"/>
              </a:lnSpc>
            </a:pPr>
            <a:r>
              <a:rPr lang="en-US" sz="800" dirty="0" smtClean="0"/>
              <a:t>Iterations of a loop are divided into chunks of size </a:t>
            </a:r>
            <a:r>
              <a:rPr lang="en-US" sz="800" i="1" dirty="0" smtClean="0"/>
              <a:t>n</a:t>
            </a:r>
            <a:r>
              <a:rPr lang="en-US" sz="800" dirty="0" smtClean="0"/>
              <a:t>. Each chunk is assigned to a thread in </a:t>
            </a:r>
            <a:r>
              <a:rPr lang="en-US" sz="800" i="1" dirty="0" smtClean="0"/>
              <a:t>round-robin</a:t>
            </a:r>
            <a:r>
              <a:rPr lang="en-US" sz="800" dirty="0" smtClean="0"/>
              <a:t> fashion. </a:t>
            </a:r>
            <a:r>
              <a:rPr lang="en-US" sz="800" i="1" dirty="0" smtClean="0"/>
              <a:t>n</a:t>
            </a:r>
            <a:r>
              <a:rPr lang="en-US" sz="800" dirty="0" smtClean="0"/>
              <a:t> must be an integral assignment expression of value 1 or greater.</a:t>
            </a:r>
          </a:p>
          <a:p>
            <a:pPr marL="948728" lvl="2" defTabSz="948728">
              <a:lnSpc>
                <a:spcPct val="80000"/>
              </a:lnSpc>
            </a:pPr>
            <a:r>
              <a:rPr lang="en-US" sz="800" dirty="0" smtClean="0"/>
              <a:t>This scheduling policy is also known as </a:t>
            </a:r>
            <a:r>
              <a:rPr lang="en-US" sz="800" i="1" dirty="0" smtClean="0"/>
              <a:t>block cyclic scheduling</a:t>
            </a:r>
            <a:r>
              <a:rPr lang="en-US" sz="800" dirty="0" smtClean="0"/>
              <a:t>.</a:t>
            </a:r>
            <a:endParaRPr lang="en-US" sz="800" b="1" dirty="0" smtClean="0"/>
          </a:p>
          <a:p>
            <a:pPr marL="948728" lvl="2" defTabSz="948728">
              <a:lnSpc>
                <a:spcPct val="80000"/>
              </a:lnSpc>
            </a:pPr>
            <a:r>
              <a:rPr lang="en-US" sz="800" b="1" dirty="0" smtClean="0"/>
              <a:t>Note:</a:t>
            </a:r>
            <a:r>
              <a:rPr lang="en-US" sz="800" dirty="0" smtClean="0"/>
              <a:t> if </a:t>
            </a:r>
            <a:r>
              <a:rPr lang="en-US" sz="800" i="1" dirty="0" smtClean="0"/>
              <a:t>n</a:t>
            </a:r>
            <a:r>
              <a:rPr lang="en-US" sz="800" dirty="0" smtClean="0"/>
              <a:t>=1, iterations of a loop are divided into chunks of size 1 and each chunk is assigned to a thread in </a:t>
            </a:r>
            <a:r>
              <a:rPr lang="en-US" sz="800" i="1" dirty="0" smtClean="0"/>
              <a:t>round-robin</a:t>
            </a:r>
            <a:r>
              <a:rPr lang="en-US" sz="800" dirty="0" smtClean="0"/>
              <a:t> fashion. This scheduling policy is also known as </a:t>
            </a:r>
            <a:r>
              <a:rPr lang="en-US" sz="800" i="1" dirty="0" smtClean="0"/>
              <a:t>block cyclic scheduling</a:t>
            </a:r>
            <a:endParaRPr lang="en-US" sz="800" dirty="0" smtClean="0"/>
          </a:p>
          <a:p>
            <a:pPr defTabSz="948728">
              <a:lnSpc>
                <a:spcPct val="80000"/>
              </a:lnSpc>
            </a:pPr>
            <a:r>
              <a:rPr lang="en-US" sz="800" dirty="0" err="1" smtClean="0"/>
              <a:t>nowait</a:t>
            </a:r>
            <a:r>
              <a:rPr lang="en-US" sz="800" dirty="0" smtClean="0"/>
              <a:t> </a:t>
            </a:r>
          </a:p>
          <a:p>
            <a:pPr marL="474364" lvl="1" defTabSz="948728">
              <a:lnSpc>
                <a:spcPct val="80000"/>
              </a:lnSpc>
            </a:pPr>
            <a:r>
              <a:rPr lang="en-US" sz="800" dirty="0" smtClean="0"/>
              <a:t>Use this clause to avoid the implied </a:t>
            </a:r>
            <a:r>
              <a:rPr lang="en-US" sz="800" b="1" dirty="0" smtClean="0"/>
              <a:t>barrier</a:t>
            </a:r>
            <a:r>
              <a:rPr lang="en-US" sz="800" dirty="0" smtClean="0"/>
              <a:t> at the end of the </a:t>
            </a:r>
            <a:r>
              <a:rPr lang="en-US" sz="800" b="1" dirty="0" smtClean="0"/>
              <a:t>for</a:t>
            </a:r>
            <a:r>
              <a:rPr lang="en-US" sz="800" dirty="0" smtClean="0"/>
              <a:t> directive. This is useful if you have multiple independent work-sharing sections or iterative loops within a given parallel region. Only one </a:t>
            </a:r>
            <a:r>
              <a:rPr lang="en-US" sz="800" b="1" dirty="0" err="1" smtClean="0"/>
              <a:t>nowait</a:t>
            </a:r>
            <a:r>
              <a:rPr lang="en-US" sz="800" dirty="0" smtClean="0"/>
              <a:t> clause can appear on a given </a:t>
            </a:r>
            <a:r>
              <a:rPr lang="en-US" sz="800" b="1" dirty="0" smtClean="0"/>
              <a:t>for</a:t>
            </a:r>
            <a:r>
              <a:rPr lang="en-US" sz="800" dirty="0" smtClean="0"/>
              <a:t> directive. </a:t>
            </a:r>
          </a:p>
          <a:p>
            <a:pPr defTabSz="948728">
              <a:lnSpc>
                <a:spcPct val="80000"/>
              </a:lnSpc>
            </a:pPr>
            <a:r>
              <a:rPr lang="en-US" sz="800" dirty="0" smtClean="0"/>
              <a:t>and where </a:t>
            </a:r>
            <a:r>
              <a:rPr lang="en-US" sz="800" i="1" dirty="0" err="1" smtClean="0"/>
              <a:t>for_loop</a:t>
            </a:r>
            <a:r>
              <a:rPr lang="en-US" sz="800" dirty="0" smtClean="0"/>
              <a:t> is a for loop construct with the following canonical shape: for (</a:t>
            </a:r>
            <a:r>
              <a:rPr lang="en-US" sz="800" i="1" dirty="0" err="1" smtClean="0"/>
              <a:t>init_expr</a:t>
            </a:r>
            <a:r>
              <a:rPr lang="en-US" sz="800" dirty="0" smtClean="0"/>
              <a:t>; </a:t>
            </a:r>
            <a:r>
              <a:rPr lang="en-US" sz="800" i="1" dirty="0" err="1" smtClean="0"/>
              <a:t>exit_cond</a:t>
            </a:r>
            <a:r>
              <a:rPr lang="en-US" sz="800" dirty="0" smtClean="0"/>
              <a:t>; </a:t>
            </a:r>
            <a:r>
              <a:rPr lang="en-US" sz="800" i="1" dirty="0" err="1" smtClean="0"/>
              <a:t>incr_expr</a:t>
            </a:r>
            <a:r>
              <a:rPr lang="en-US" sz="800" dirty="0" smtClean="0"/>
              <a:t>) </a:t>
            </a:r>
            <a:r>
              <a:rPr lang="en-US" sz="800" i="1" dirty="0" err="1" smtClean="0"/>
              <a:t>statement</a:t>
            </a:r>
            <a:r>
              <a:rPr lang="en-US" sz="800" dirty="0" err="1" smtClean="0"/>
              <a:t>where</a:t>
            </a:r>
            <a:r>
              <a:rPr lang="en-US" sz="800" dirty="0" smtClean="0"/>
              <a:t>:</a:t>
            </a:r>
            <a:endParaRPr lang="en-US" sz="800" i="1" dirty="0" smtClean="0"/>
          </a:p>
          <a:p>
            <a:pPr defTabSz="948728">
              <a:lnSpc>
                <a:spcPct val="80000"/>
              </a:lnSpc>
            </a:pPr>
            <a:r>
              <a:rPr lang="en-US" sz="800" i="1" dirty="0" err="1" smtClean="0"/>
              <a:t>init_exprtakes</a:t>
            </a:r>
            <a:r>
              <a:rPr lang="en-US" sz="800" i="1" dirty="0" smtClean="0"/>
              <a:t> </a:t>
            </a:r>
            <a:r>
              <a:rPr lang="en-US" sz="800" i="1" dirty="0" err="1" smtClean="0"/>
              <a:t>form:iv</a:t>
            </a:r>
            <a:r>
              <a:rPr lang="en-US" sz="800" i="1" dirty="0" smtClean="0"/>
              <a:t> = b integer-type iv = </a:t>
            </a:r>
            <a:r>
              <a:rPr lang="en-US" sz="800" i="1" dirty="0" err="1" smtClean="0"/>
              <a:t>bexit_condtakes</a:t>
            </a:r>
            <a:r>
              <a:rPr lang="en-US" sz="800" i="1" dirty="0" smtClean="0"/>
              <a:t> </a:t>
            </a:r>
            <a:r>
              <a:rPr lang="en-US" sz="800" i="1" dirty="0" err="1" smtClean="0"/>
              <a:t>form:iv</a:t>
            </a:r>
            <a:r>
              <a:rPr lang="en-US" sz="800" i="1" dirty="0" smtClean="0"/>
              <a:t> &lt;= </a:t>
            </a:r>
            <a:r>
              <a:rPr lang="en-US" sz="800" i="1" dirty="0" err="1" smtClean="0"/>
              <a:t>ub</a:t>
            </a:r>
            <a:r>
              <a:rPr lang="en-US" sz="800" i="1" dirty="0" smtClean="0"/>
              <a:t> iv &lt; </a:t>
            </a:r>
            <a:r>
              <a:rPr lang="en-US" sz="800" i="1" dirty="0" err="1" smtClean="0"/>
              <a:t>ub</a:t>
            </a:r>
            <a:r>
              <a:rPr lang="en-US" sz="800" i="1" dirty="0" smtClean="0"/>
              <a:t> iv &gt;= </a:t>
            </a:r>
            <a:r>
              <a:rPr lang="en-US" sz="800" i="1" dirty="0" err="1" smtClean="0"/>
              <a:t>ub</a:t>
            </a:r>
            <a:r>
              <a:rPr lang="en-US" sz="800" i="1" dirty="0" smtClean="0"/>
              <a:t> iv &gt; </a:t>
            </a:r>
            <a:r>
              <a:rPr lang="en-US" sz="800" i="1" dirty="0" err="1" smtClean="0"/>
              <a:t>ubincr_exprtakes</a:t>
            </a:r>
            <a:r>
              <a:rPr lang="en-US" sz="800" i="1" dirty="0" smtClean="0"/>
              <a:t> form:++iv </a:t>
            </a:r>
            <a:r>
              <a:rPr lang="en-US" sz="800" i="1" dirty="0" err="1" smtClean="0"/>
              <a:t>iv</a:t>
            </a:r>
            <a:r>
              <a:rPr lang="en-US" sz="800" i="1" dirty="0" smtClean="0"/>
              <a:t>++ --iv </a:t>
            </a:r>
            <a:r>
              <a:rPr lang="en-US" sz="800" i="1" dirty="0" err="1" smtClean="0"/>
              <a:t>iv</a:t>
            </a:r>
            <a:r>
              <a:rPr lang="en-US" sz="800" i="1" dirty="0" smtClean="0"/>
              <a:t>-- iv += </a:t>
            </a:r>
            <a:r>
              <a:rPr lang="en-US" sz="800" i="1" dirty="0" err="1" smtClean="0"/>
              <a:t>incr</a:t>
            </a:r>
            <a:r>
              <a:rPr lang="en-US" sz="800" i="1" dirty="0" smtClean="0"/>
              <a:t> iv -= </a:t>
            </a:r>
            <a:r>
              <a:rPr lang="en-US" sz="800" i="1" dirty="0" err="1" smtClean="0"/>
              <a:t>incr</a:t>
            </a:r>
            <a:r>
              <a:rPr lang="en-US" sz="800" i="1" dirty="0" smtClean="0"/>
              <a:t> iv = iv + </a:t>
            </a:r>
            <a:r>
              <a:rPr lang="en-US" sz="800" i="1" dirty="0" err="1" smtClean="0"/>
              <a:t>incr</a:t>
            </a:r>
            <a:r>
              <a:rPr lang="en-US" sz="800" i="1" dirty="0" smtClean="0"/>
              <a:t> iv = </a:t>
            </a:r>
            <a:r>
              <a:rPr lang="en-US" sz="800" i="1" dirty="0" err="1" smtClean="0"/>
              <a:t>incr</a:t>
            </a:r>
            <a:r>
              <a:rPr lang="en-US" sz="800" i="1" dirty="0" smtClean="0"/>
              <a:t> + iv </a:t>
            </a:r>
            <a:r>
              <a:rPr lang="en-US" sz="800" i="1" dirty="0" err="1" smtClean="0"/>
              <a:t>iv</a:t>
            </a:r>
            <a:r>
              <a:rPr lang="en-US" sz="800" i="1" dirty="0" smtClean="0"/>
              <a:t> = iv - </a:t>
            </a:r>
            <a:r>
              <a:rPr lang="en-US" sz="800" i="1" dirty="0" err="1" smtClean="0"/>
              <a:t>incr</a:t>
            </a:r>
            <a:r>
              <a:rPr lang="en-US" sz="800" dirty="0" err="1" smtClean="0"/>
              <a:t>and</a:t>
            </a:r>
            <a:r>
              <a:rPr lang="en-US" sz="800" dirty="0" smtClean="0"/>
              <a:t> where: </a:t>
            </a:r>
            <a:r>
              <a:rPr lang="en-US" sz="800" i="1" dirty="0" err="1" smtClean="0"/>
              <a:t>ivIteration</a:t>
            </a:r>
            <a:r>
              <a:rPr lang="en-US" sz="800" i="1" dirty="0" smtClean="0"/>
              <a:t> variable. The iteration variable must be a signed integer not modified anywhere within the for loop. It is implicitly made private for the duration of the for operation. If not specified as </a:t>
            </a:r>
            <a:r>
              <a:rPr lang="en-US" sz="800" b="1" i="1" dirty="0" err="1" smtClean="0"/>
              <a:t>lastprivate</a:t>
            </a:r>
            <a:r>
              <a:rPr lang="en-US" sz="800" i="1" dirty="0" smtClean="0"/>
              <a:t>, the iteration variable will have an indeterminate value after the operation </a:t>
            </a:r>
            <a:r>
              <a:rPr lang="en-US" sz="800" i="1" dirty="0" err="1" smtClean="0"/>
              <a:t>completes.b</a:t>
            </a:r>
            <a:r>
              <a:rPr lang="en-US" sz="800" i="1" dirty="0" smtClean="0"/>
              <a:t>, </a:t>
            </a:r>
            <a:r>
              <a:rPr lang="en-US" sz="800" i="1" dirty="0" err="1" smtClean="0"/>
              <a:t>ub</a:t>
            </a:r>
            <a:r>
              <a:rPr lang="en-US" sz="800" i="1" dirty="0" smtClean="0"/>
              <a:t>, </a:t>
            </a:r>
            <a:r>
              <a:rPr lang="en-US" sz="800" i="1" dirty="0" err="1" smtClean="0"/>
              <a:t>incrLoop</a:t>
            </a:r>
            <a:r>
              <a:rPr lang="en-US" sz="800" i="1" dirty="0" smtClean="0"/>
              <a:t> invariant signed integer expressions. No synchronization is performed when evaluating these expressions and evaluated side effects may result in indeterminate </a:t>
            </a:r>
            <a:r>
              <a:rPr lang="en-US" sz="800" i="1" dirty="0" err="1" smtClean="0"/>
              <a:t>values.</a:t>
            </a:r>
            <a:r>
              <a:rPr lang="en-US" sz="800" b="1" dirty="0" err="1" smtClean="0"/>
              <a:t>Usage</a:t>
            </a:r>
            <a:endParaRPr lang="en-US" sz="800" b="1" dirty="0" smtClean="0"/>
          </a:p>
          <a:p>
            <a:pPr defTabSz="948728">
              <a:lnSpc>
                <a:spcPct val="80000"/>
              </a:lnSpc>
            </a:pPr>
            <a:r>
              <a:rPr lang="en-US" sz="800" dirty="0" smtClean="0"/>
              <a:t>This </a:t>
            </a:r>
            <a:r>
              <a:rPr lang="en-US" sz="800" dirty="0" err="1" smtClean="0"/>
              <a:t>pragma</a:t>
            </a:r>
            <a:r>
              <a:rPr lang="en-US" sz="800" dirty="0" smtClean="0"/>
              <a:t> must appear immediately before the loop or loop block directive to be affected.</a:t>
            </a:r>
          </a:p>
          <a:p>
            <a:pPr defTabSz="948728">
              <a:lnSpc>
                <a:spcPct val="80000"/>
              </a:lnSpc>
            </a:pPr>
            <a:r>
              <a:rPr lang="en-US" sz="800" dirty="0" smtClean="0"/>
              <a:t>Program sections using the </a:t>
            </a:r>
            <a:r>
              <a:rPr lang="en-US" sz="800" b="1" dirty="0" err="1" smtClean="0"/>
              <a:t>omp</a:t>
            </a:r>
            <a:r>
              <a:rPr lang="en-US" sz="800" b="1" dirty="0" smtClean="0"/>
              <a:t> for</a:t>
            </a:r>
            <a:r>
              <a:rPr lang="en-US" sz="800" dirty="0" smtClean="0"/>
              <a:t> </a:t>
            </a:r>
            <a:r>
              <a:rPr lang="en-US" sz="800" dirty="0" err="1" smtClean="0"/>
              <a:t>pragma</a:t>
            </a:r>
            <a:r>
              <a:rPr lang="en-US" sz="800" dirty="0" smtClean="0"/>
              <a:t> must be able to produce a correct result regardless of which thread executes a particular iteration. Similarly, program correctness must not rely on using a particular scheduling algorithm.</a:t>
            </a:r>
          </a:p>
          <a:p>
            <a:pPr defTabSz="948728">
              <a:lnSpc>
                <a:spcPct val="80000"/>
              </a:lnSpc>
            </a:pPr>
            <a:r>
              <a:rPr lang="en-US" sz="800" dirty="0" smtClean="0"/>
              <a:t>The for loop iteration variable is implicitly made private in scope for the duration of loop execution. This variable must not be modified within the body of the for loop. The value of the increment variable is indeterminate unless the variable is specified as having a data scope of </a:t>
            </a:r>
            <a:r>
              <a:rPr lang="en-US" sz="800" b="1" dirty="0" err="1" smtClean="0"/>
              <a:t>lastprivate</a:t>
            </a:r>
            <a:r>
              <a:rPr lang="en-US" sz="800" dirty="0" smtClean="0"/>
              <a:t>.</a:t>
            </a:r>
          </a:p>
          <a:p>
            <a:pPr defTabSz="948728">
              <a:lnSpc>
                <a:spcPct val="80000"/>
              </a:lnSpc>
            </a:pPr>
            <a:r>
              <a:rPr lang="en-US" sz="800" dirty="0" smtClean="0"/>
              <a:t>An implicit barrier exists at the end of the for loop unless the </a:t>
            </a:r>
            <a:r>
              <a:rPr lang="en-US" sz="800" b="1" dirty="0" err="1" smtClean="0"/>
              <a:t>nowait</a:t>
            </a:r>
            <a:r>
              <a:rPr lang="en-US" sz="800" dirty="0" smtClean="0"/>
              <a:t> clause is specified.</a:t>
            </a:r>
          </a:p>
          <a:p>
            <a:pPr defTabSz="948728">
              <a:lnSpc>
                <a:spcPct val="80000"/>
              </a:lnSpc>
            </a:pPr>
            <a:r>
              <a:rPr lang="en-US" sz="800" dirty="0" smtClean="0"/>
              <a:t>Restrictions are: </a:t>
            </a:r>
          </a:p>
          <a:p>
            <a:pPr defTabSz="948728">
              <a:lnSpc>
                <a:spcPct val="80000"/>
              </a:lnSpc>
            </a:pPr>
            <a:r>
              <a:rPr lang="en-US" sz="800" dirty="0" smtClean="0"/>
              <a:t>The for loop must be a structured block, and must not be terminated by a break statement. </a:t>
            </a:r>
          </a:p>
          <a:p>
            <a:pPr defTabSz="948728">
              <a:lnSpc>
                <a:spcPct val="80000"/>
              </a:lnSpc>
            </a:pPr>
            <a:r>
              <a:rPr lang="en-US" sz="800" dirty="0" smtClean="0"/>
              <a:t>Values of the loop control expressions must be the same for all iterations of the loop. </a:t>
            </a:r>
          </a:p>
          <a:p>
            <a:pPr defTabSz="948728">
              <a:lnSpc>
                <a:spcPct val="80000"/>
              </a:lnSpc>
            </a:pPr>
            <a:r>
              <a:rPr lang="en-US" sz="800" dirty="0" smtClean="0"/>
              <a:t>An </a:t>
            </a:r>
            <a:r>
              <a:rPr lang="en-US" sz="800" b="1" dirty="0" err="1" smtClean="0"/>
              <a:t>omp</a:t>
            </a:r>
            <a:r>
              <a:rPr lang="en-US" sz="800" b="1" dirty="0" smtClean="0"/>
              <a:t> for</a:t>
            </a:r>
            <a:r>
              <a:rPr lang="en-US" sz="800" dirty="0" smtClean="0"/>
              <a:t> directive can accept only one </a:t>
            </a:r>
            <a:r>
              <a:rPr lang="en-US" sz="800" b="1" dirty="0" smtClean="0"/>
              <a:t>schedule</a:t>
            </a:r>
            <a:r>
              <a:rPr lang="en-US" sz="800" dirty="0" smtClean="0"/>
              <a:t> clauses. </a:t>
            </a:r>
          </a:p>
          <a:p>
            <a:pPr defTabSz="948728">
              <a:lnSpc>
                <a:spcPct val="80000"/>
              </a:lnSpc>
            </a:pPr>
            <a:r>
              <a:rPr lang="en-US" sz="800" dirty="0" smtClean="0"/>
              <a:t>The value of </a:t>
            </a:r>
            <a:r>
              <a:rPr lang="en-US" sz="800" i="1" dirty="0" smtClean="0"/>
              <a:t>n</a:t>
            </a:r>
            <a:r>
              <a:rPr lang="en-US" sz="800" dirty="0" smtClean="0"/>
              <a:t> (chunk size) must be the same for all threads of a parallel region. </a:t>
            </a:r>
          </a:p>
          <a:p>
            <a:pPr defTabSz="948728">
              <a:lnSpc>
                <a:spcPct val="80000"/>
              </a:lnSpc>
            </a:pPr>
            <a:endParaRPr lang="en-US" sz="800" dirty="0" smtClean="0"/>
          </a:p>
          <a:p>
            <a:pPr defTabSz="948728">
              <a:lnSpc>
                <a:spcPct val="80000"/>
              </a:lnSpc>
              <a:spcBef>
                <a:spcPct val="0"/>
              </a:spcBef>
            </a:pPr>
            <a:endParaRPr lang="en-US" sz="1700" dirty="0" smtClean="0"/>
          </a:p>
        </p:txBody>
      </p:sp>
      <p:sp>
        <p:nvSpPr>
          <p:cNvPr id="121859" name="Rectangle 3"/>
          <p:cNvSpPr>
            <a:spLocks noGrp="1" noRot="1" noChangeAspect="1" noChangeArrowheads="1" noTextEdit="1"/>
          </p:cNvSpPr>
          <p:nvPr>
            <p:ph type="sldImg"/>
          </p:nvPr>
        </p:nvSpPr>
        <p:spPr>
          <a:xfrm>
            <a:off x="1174750" y="700088"/>
            <a:ext cx="4591050" cy="3443287"/>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pPr marL="192310" indent="-192310">
              <a:lnSpc>
                <a:spcPct val="80000"/>
              </a:lnSpc>
            </a:pPr>
            <a:r>
              <a:rPr lang="en-US" sz="1000" b="1" dirty="0" smtClean="0"/>
              <a:t>Script</a:t>
            </a:r>
            <a:r>
              <a:rPr lang="en-US" sz="1000" dirty="0" smtClean="0"/>
              <a:t>:</a:t>
            </a:r>
          </a:p>
          <a:p>
            <a:pPr marL="192310" indent="-192310">
              <a:lnSpc>
                <a:spcPct val="80000"/>
              </a:lnSpc>
            </a:pPr>
            <a:r>
              <a:rPr lang="en-US" sz="1000" dirty="0" smtClean="0"/>
              <a:t>First of all, Tasks are independent units of work that get threads assigned to them in order to do some calculation.  The assigned threads might start executing immediately or their execution might be deferred depending on decision made by the OS &amp; runtime.</a:t>
            </a:r>
          </a:p>
          <a:p>
            <a:pPr marL="192310" indent="-192310">
              <a:lnSpc>
                <a:spcPct val="80000"/>
              </a:lnSpc>
            </a:pPr>
            <a:endParaRPr lang="en-US" sz="1000" dirty="0" smtClean="0"/>
          </a:p>
          <a:p>
            <a:pPr marL="192310" indent="-192310">
              <a:lnSpc>
                <a:spcPct val="80000"/>
              </a:lnSpc>
            </a:pPr>
            <a:r>
              <a:rPr lang="en-US" sz="1000" dirty="0" smtClean="0"/>
              <a:t>Tasks are composed of three components:</a:t>
            </a:r>
          </a:p>
          <a:p>
            <a:pPr marL="192310" indent="-192310">
              <a:lnSpc>
                <a:spcPct val="80000"/>
              </a:lnSpc>
              <a:buFontTx/>
              <a:buAutoNum type="arabicParenR"/>
            </a:pPr>
            <a:r>
              <a:rPr lang="en-US" sz="1000" dirty="0" smtClean="0"/>
              <a:t>Code to execute – the literal code in your program enclosed by the task directive</a:t>
            </a:r>
          </a:p>
          <a:p>
            <a:pPr marL="192310" indent="-192310">
              <a:lnSpc>
                <a:spcPct val="80000"/>
              </a:lnSpc>
            </a:pPr>
            <a:r>
              <a:rPr lang="en-US" sz="1000" dirty="0" smtClean="0"/>
              <a:t>2) A data environment – the shared &amp; private data the manipulated by the task</a:t>
            </a:r>
          </a:p>
          <a:p>
            <a:pPr marL="192310" indent="-192310">
              <a:lnSpc>
                <a:spcPct val="80000"/>
              </a:lnSpc>
            </a:pPr>
            <a:r>
              <a:rPr lang="en-US" sz="1000" dirty="0" smtClean="0"/>
              <a:t>3) Internal control variables – thread scheduling and environment variable type controls.</a:t>
            </a:r>
          </a:p>
          <a:p>
            <a:pPr marL="192310" indent="-192310">
              <a:lnSpc>
                <a:spcPct val="80000"/>
              </a:lnSpc>
            </a:pPr>
            <a:endParaRPr lang="en-US" sz="1000" b="1" dirty="0" smtClean="0"/>
          </a:p>
          <a:p>
            <a:pPr marL="192310" indent="-192310">
              <a:lnSpc>
                <a:spcPct val="80000"/>
              </a:lnSpc>
            </a:pPr>
            <a:r>
              <a:rPr lang="en-US" sz="1000" dirty="0" smtClean="0"/>
              <a:t>A </a:t>
            </a:r>
            <a:r>
              <a:rPr lang="en-US" sz="1000" b="1" dirty="0" smtClean="0"/>
              <a:t>task </a:t>
            </a:r>
            <a:r>
              <a:rPr lang="en-US" sz="1000" dirty="0" smtClean="0"/>
              <a:t>is a specific instance of executable code and its data environment, generated when a </a:t>
            </a:r>
            <a:r>
              <a:rPr lang="en-US" sz="1000" i="1" dirty="0" smtClean="0"/>
              <a:t>thread </a:t>
            </a:r>
            <a:r>
              <a:rPr lang="en-US" sz="1000" dirty="0" smtClean="0"/>
              <a:t>encounters a </a:t>
            </a:r>
            <a:r>
              <a:rPr lang="en-US" sz="1000" b="1" dirty="0" smtClean="0"/>
              <a:t>task </a:t>
            </a:r>
            <a:r>
              <a:rPr lang="en-US" sz="1000" i="1" dirty="0" smtClean="0"/>
              <a:t>construct </a:t>
            </a:r>
            <a:r>
              <a:rPr lang="en-US" sz="1000" b="1" dirty="0" smtClean="0"/>
              <a:t>or</a:t>
            </a:r>
            <a:r>
              <a:rPr lang="en-US" sz="1000" dirty="0" smtClean="0"/>
              <a:t> a </a:t>
            </a:r>
            <a:r>
              <a:rPr lang="en-US" sz="1000" b="1" dirty="0" smtClean="0"/>
              <a:t>parallel </a:t>
            </a:r>
            <a:r>
              <a:rPr lang="en-US" sz="1000" i="1" dirty="0" smtClean="0"/>
              <a:t>construct</a:t>
            </a:r>
            <a:r>
              <a:rPr lang="en-US" sz="1000" dirty="0" smtClean="0"/>
              <a:t>.</a:t>
            </a:r>
          </a:p>
          <a:p>
            <a:pPr marL="192310" indent="-192310">
              <a:lnSpc>
                <a:spcPct val="80000"/>
              </a:lnSpc>
            </a:pPr>
            <a:endParaRPr lang="en-US" sz="1000" dirty="0" smtClean="0"/>
          </a:p>
          <a:p>
            <a:pPr marL="192310" indent="-192310">
              <a:lnSpc>
                <a:spcPct val="80000"/>
              </a:lnSpc>
            </a:pPr>
            <a:endParaRPr lang="en-US" sz="1000" dirty="0" smtClean="0"/>
          </a:p>
          <a:p>
            <a:pPr marL="192310" indent="-192310">
              <a:lnSpc>
                <a:spcPct val="80000"/>
              </a:lnSpc>
            </a:pPr>
            <a:r>
              <a:rPr lang="en-US" sz="1000" b="1" dirty="0" smtClean="0"/>
              <a:t>Background:</a:t>
            </a:r>
          </a:p>
          <a:p>
            <a:pPr marL="192310" indent="-192310">
              <a:lnSpc>
                <a:spcPct val="80000"/>
              </a:lnSpc>
            </a:pPr>
            <a:r>
              <a:rPr lang="en-US" sz="900" b="1" dirty="0" smtClean="0"/>
              <a:t>New concept in OpenMP 3.0:</a:t>
            </a:r>
            <a:r>
              <a:rPr lang="en-US" sz="900" dirty="0" smtClean="0"/>
              <a:t> explicit task - We have simply added a way to create a task explicitly for a team of threads to execute. </a:t>
            </a:r>
          </a:p>
          <a:p>
            <a:pPr marL="192310" indent="-192310">
              <a:lnSpc>
                <a:spcPct val="80000"/>
              </a:lnSpc>
            </a:pPr>
            <a:endParaRPr lang="en-US" sz="1000" dirty="0" smtClean="0"/>
          </a:p>
          <a:p>
            <a:pPr marL="192310" indent="-192310">
              <a:lnSpc>
                <a:spcPct val="80000"/>
              </a:lnSpc>
            </a:pPr>
            <a:r>
              <a:rPr lang="en-US" sz="1000" b="1" dirty="0" smtClean="0"/>
              <a:t>Key Concept:</a:t>
            </a:r>
            <a:r>
              <a:rPr lang="en-US" sz="1000" dirty="0" smtClean="0"/>
              <a:t> All parallel execution is done in the context of a parallel region</a:t>
            </a:r>
          </a:p>
          <a:p>
            <a:pPr marL="192310" indent="-192310">
              <a:lnSpc>
                <a:spcPct val="80000"/>
              </a:lnSpc>
            </a:pPr>
            <a:r>
              <a:rPr lang="en-US" sz="1000" dirty="0" smtClean="0"/>
              <a:t>  - Thread encountering parallel construct packages up a set of </a:t>
            </a:r>
            <a:r>
              <a:rPr lang="en-US" sz="1000" b="1" dirty="0" smtClean="0"/>
              <a:t>N </a:t>
            </a:r>
            <a:r>
              <a:rPr lang="en-US" sz="1000" dirty="0" smtClean="0"/>
              <a:t>implicit tasks, one per thread.</a:t>
            </a:r>
          </a:p>
          <a:p>
            <a:pPr marL="192310" indent="-192310">
              <a:lnSpc>
                <a:spcPct val="80000"/>
              </a:lnSpc>
            </a:pPr>
            <a:r>
              <a:rPr lang="en-US" sz="1000" dirty="0" smtClean="0"/>
              <a:t>  - Team of </a:t>
            </a:r>
            <a:r>
              <a:rPr lang="en-US" sz="1000" b="1" dirty="0" smtClean="0"/>
              <a:t>N </a:t>
            </a:r>
            <a:r>
              <a:rPr lang="en-US" sz="1000" dirty="0" smtClean="0"/>
              <a:t>threads is created</a:t>
            </a:r>
          </a:p>
          <a:p>
            <a:pPr marL="192310" indent="-192310">
              <a:lnSpc>
                <a:spcPct val="80000"/>
              </a:lnSpc>
            </a:pPr>
            <a:r>
              <a:rPr lang="en-US" sz="1000" dirty="0" smtClean="0"/>
              <a:t>  - Each thread begins execution of a separate implicit task immediately</a:t>
            </a:r>
          </a:p>
          <a:p>
            <a:pPr marL="192310" indent="-192310">
              <a:lnSpc>
                <a:spcPct val="80000"/>
              </a:lnSpc>
            </a:pPr>
            <a:r>
              <a:rPr lang="en-US" sz="1000" b="1" dirty="0" smtClean="0"/>
              <a:t>New concept:</a:t>
            </a:r>
            <a:r>
              <a:rPr lang="en-US" sz="1000" dirty="0" smtClean="0"/>
              <a:t> explicit task – OpenMP has simply added a way to create a task explicitly for the team to execute.</a:t>
            </a:r>
          </a:p>
          <a:p>
            <a:pPr marL="192310" indent="-192310">
              <a:lnSpc>
                <a:spcPct val="80000"/>
              </a:lnSpc>
            </a:pPr>
            <a:r>
              <a:rPr lang="en-US" sz="1000" dirty="0" smtClean="0"/>
              <a:t>Every part of an OpenMP program is part of one task or another!</a:t>
            </a:r>
            <a:endParaRPr lang="en-US" sz="900" dirty="0" smtClean="0"/>
          </a:p>
          <a:p>
            <a:pPr marL="192310" indent="-192310">
              <a:lnSpc>
                <a:spcPct val="80000"/>
              </a:lnSpc>
            </a:pPr>
            <a:endParaRPr lang="en-US" sz="10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Date Placeholder 5"/>
          <p:cNvSpPr>
            <a:spLocks noGrp="1"/>
          </p:cNvSpPr>
          <p:nvPr>
            <p:ph type="dt" idx="10"/>
          </p:nvPr>
        </p:nvSpPr>
        <p:spPr/>
        <p:txBody>
          <a:bodyPr/>
          <a:lstStyle/>
          <a:p>
            <a:r>
              <a:rPr lang="en-US" smtClean="0"/>
              <a:t>3/11/2011</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pPr eaLnBrk="1" hangingPunct="1">
              <a:lnSpc>
                <a:spcPct val="80000"/>
              </a:lnSpc>
            </a:pPr>
            <a:r>
              <a:rPr lang="en-US" sz="1000" b="1" dirty="0" smtClean="0"/>
              <a:t>Script</a:t>
            </a:r>
            <a:r>
              <a:rPr lang="en-US" sz="1000" dirty="0" smtClean="0"/>
              <a:t>:</a:t>
            </a:r>
          </a:p>
          <a:p>
            <a:pPr eaLnBrk="1" hangingPunct="1">
              <a:lnSpc>
                <a:spcPct val="80000"/>
              </a:lnSpc>
            </a:pPr>
            <a:r>
              <a:rPr lang="en-US" sz="1000" dirty="0" smtClean="0"/>
              <a:t>In this example, we are looking at a pointer chasing linked list.  We create a parallel region using the #</a:t>
            </a:r>
            <a:r>
              <a:rPr lang="en-US" sz="1000" dirty="0" err="1" smtClean="0"/>
              <a:t>pragma</a:t>
            </a:r>
            <a:r>
              <a:rPr lang="en-US" sz="1000" dirty="0" smtClean="0"/>
              <a:t> </a:t>
            </a:r>
            <a:r>
              <a:rPr lang="en-US" sz="1000" dirty="0" err="1" smtClean="0"/>
              <a:t>omp</a:t>
            </a:r>
            <a:r>
              <a:rPr lang="en-US" sz="1000" dirty="0" smtClean="0"/>
              <a:t> parallel construct – and we are assuming, for the sake of the illustration, that 8 threads are created once the master thread crosses into the parallel region. At this point we have a team of 8 threads created.  Let’s also assume that the linked list contains ~1000 nodes.</a:t>
            </a:r>
          </a:p>
          <a:p>
            <a:pPr eaLnBrk="1" hangingPunct="1">
              <a:lnSpc>
                <a:spcPct val="80000"/>
              </a:lnSpc>
            </a:pPr>
            <a:endParaRPr lang="en-US" sz="1000" dirty="0" smtClean="0"/>
          </a:p>
          <a:p>
            <a:pPr eaLnBrk="1" hangingPunct="1">
              <a:lnSpc>
                <a:spcPct val="80000"/>
              </a:lnSpc>
            </a:pPr>
            <a:r>
              <a:rPr lang="en-US" sz="1000" dirty="0" smtClean="0"/>
              <a:t>We immediately limit the number of thread which will operate the while loop.  We only want one while loop running.  With out the single construct – we would have 8 identical copies of while loops all trying to process work and getting into each others way.  </a:t>
            </a:r>
          </a:p>
          <a:p>
            <a:pPr eaLnBrk="1" hangingPunct="1">
              <a:lnSpc>
                <a:spcPct val="80000"/>
              </a:lnSpc>
            </a:pPr>
            <a:endParaRPr lang="en-US" sz="1000" dirty="0" smtClean="0"/>
          </a:p>
          <a:p>
            <a:pPr eaLnBrk="1" hangingPunct="1">
              <a:lnSpc>
                <a:spcPct val="80000"/>
              </a:lnSpc>
            </a:pPr>
            <a:r>
              <a:rPr lang="en-US" sz="1000" dirty="0" smtClean="0"/>
              <a:t>The </a:t>
            </a:r>
            <a:r>
              <a:rPr lang="en-US" sz="1000" dirty="0" err="1" smtClean="0"/>
              <a:t>omp</a:t>
            </a:r>
            <a:r>
              <a:rPr lang="en-US" sz="1000" dirty="0" smtClean="0"/>
              <a:t> task construct copies the code and data and internal control variables to a new task – lets call it task01 and gives that task a thread from the team to execute the task’s instance of the code and data.</a:t>
            </a:r>
          </a:p>
          <a:p>
            <a:pPr eaLnBrk="1" hangingPunct="1">
              <a:lnSpc>
                <a:spcPct val="80000"/>
              </a:lnSpc>
            </a:pPr>
            <a:endParaRPr lang="en-US" sz="1000" dirty="0" smtClean="0"/>
          </a:p>
          <a:p>
            <a:pPr eaLnBrk="1" hangingPunct="1">
              <a:lnSpc>
                <a:spcPct val="80000"/>
              </a:lnSpc>
            </a:pPr>
            <a:r>
              <a:rPr lang="en-US" sz="1000" dirty="0" smtClean="0"/>
              <a:t>Since the </a:t>
            </a:r>
            <a:r>
              <a:rPr lang="en-US" sz="1000" dirty="0" err="1" smtClean="0"/>
              <a:t>omp</a:t>
            </a:r>
            <a:r>
              <a:rPr lang="en-US" sz="1000" dirty="0" smtClean="0"/>
              <a:t> task construct is called from within the while loop, and since the while loop is going to traverse all 1000 nodes, then at some point 1000 tasks will be generated.  It is unlikely that all 1000 tasks will be generated at the same time. Since we only have 8 threads to service the 1000 tasks, and the master thread is busy controlling the while loop – we will effectively have 7 threads to do actual </a:t>
            </a:r>
            <a:r>
              <a:rPr lang="en-US" sz="1000" dirty="0" err="1" smtClean="0"/>
              <a:t>processwork</a:t>
            </a:r>
            <a:r>
              <a:rPr lang="en-US" sz="1000" dirty="0" smtClean="0"/>
              <a:t>.  </a:t>
            </a:r>
          </a:p>
          <a:p>
            <a:pPr eaLnBrk="1" hangingPunct="1">
              <a:lnSpc>
                <a:spcPct val="80000"/>
              </a:lnSpc>
            </a:pPr>
            <a:endParaRPr lang="en-US" sz="1000" dirty="0" smtClean="0"/>
          </a:p>
          <a:p>
            <a:pPr eaLnBrk="1" hangingPunct="1">
              <a:lnSpc>
                <a:spcPct val="80000"/>
              </a:lnSpc>
            </a:pPr>
            <a:r>
              <a:rPr lang="en-US" sz="1000" dirty="0" smtClean="0"/>
              <a:t>Lets say that the master thread keeps generating tasks and the 7 worker threads can’t consume these tasks quickly enough.  Then eventually, the master thread may “task switch”.  It may suspend the work of controlling the while loop and creating tasks.  The runtime may decide that the master should begin servicing the tasks just like the rest of the threads.  When the task pool drains enough due to the extra help, the master thread may task switch back to executing the while loop and begin generating new tasks once more.</a:t>
            </a:r>
          </a:p>
          <a:p>
            <a:pPr eaLnBrk="1" hangingPunct="1">
              <a:lnSpc>
                <a:spcPct val="80000"/>
              </a:lnSpc>
            </a:pPr>
            <a:endParaRPr lang="en-US" sz="1000" dirty="0" smtClean="0"/>
          </a:p>
          <a:p>
            <a:pPr eaLnBrk="1" hangingPunct="1">
              <a:lnSpc>
                <a:spcPct val="80000"/>
              </a:lnSpc>
            </a:pPr>
            <a:r>
              <a:rPr lang="en-US" sz="1000" dirty="0" smtClean="0"/>
              <a:t>This process is at the heart of </a:t>
            </a:r>
            <a:r>
              <a:rPr lang="en-US" sz="1000" dirty="0" err="1" smtClean="0"/>
              <a:t>openmp</a:t>
            </a:r>
            <a:r>
              <a:rPr lang="en-US" sz="1000" dirty="0" smtClean="0"/>
              <a:t> tasks.  We’ll see some animations to demonstrate this in the next few foils</a:t>
            </a:r>
          </a:p>
          <a:p>
            <a:pPr eaLnBrk="1" hangingPunct="1">
              <a:lnSpc>
                <a:spcPct val="80000"/>
              </a:lnSpc>
            </a:pPr>
            <a:endParaRPr lang="en-US" sz="100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when deposit is called, and </a:t>
            </a:r>
            <a:r>
              <a:rPr lang="en-US" baseline="0" dirty="0" err="1" smtClean="0"/>
              <a:t>omp_lock</a:t>
            </a:r>
            <a:r>
              <a:rPr lang="en-US" baseline="0" dirty="0" smtClean="0"/>
              <a:t> is set by the construction of the guard object.  When deposit() returns, the guard object goes out of scope, calling the guard destructor </a:t>
            </a:r>
            <a:r>
              <a:rPr lang="en-US" baseline="0" smtClean="0"/>
              <a:t>which releases </a:t>
            </a:r>
            <a:r>
              <a:rPr lang="en-US" baseline="0" dirty="0" smtClean="0"/>
              <a:t>the lock</a:t>
            </a:r>
            <a:endParaRPr lang="en-US" dirty="0"/>
          </a:p>
        </p:txBody>
      </p:sp>
      <p:sp>
        <p:nvSpPr>
          <p:cNvPr id="4" name="Slide Number Placeholder 3"/>
          <p:cNvSpPr>
            <a:spLocks noGrp="1"/>
          </p:cNvSpPr>
          <p:nvPr>
            <p:ph type="sldNum" sz="quarter" idx="10"/>
          </p:nvPr>
        </p:nvSpPr>
        <p:spPr/>
        <p:txBody>
          <a:bodyPr/>
          <a:lstStyle/>
          <a:p>
            <a:fld id="{C142CCA2-2949-4325-A78A-A7C3B63D73CE}" type="slidenum">
              <a:rPr lang="en-US" smtClean="0"/>
              <a:pPr/>
              <a:t>49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58</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59</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Date Placeholder 5"/>
          <p:cNvSpPr>
            <a:spLocks noGrp="1"/>
          </p:cNvSpPr>
          <p:nvPr>
            <p:ph type="dt" idx="10"/>
          </p:nvPr>
        </p:nvSpPr>
        <p:spPr/>
        <p:txBody>
          <a:bodyPr/>
          <a:lstStyle/>
          <a:p>
            <a:r>
              <a:rPr lang="en-US" smtClean="0"/>
              <a:t>3/11/2011</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a:lstStyle/>
          <a:p>
            <a:pPr>
              <a:spcBef>
                <a:spcPct val="0"/>
              </a:spcBef>
            </a:pPr>
            <a:endParaRPr lang="zh-CN" altLang="en-US" smtClean="0"/>
          </a:p>
        </p:txBody>
      </p:sp>
      <p:sp>
        <p:nvSpPr>
          <p:cNvPr id="74755" name="Slide Number Placeholder 3"/>
          <p:cNvSpPr txBox="1">
            <a:spLocks noGrp="1"/>
          </p:cNvSpPr>
          <p:nvPr/>
        </p:nvSpPr>
        <p:spPr bwMode="auto">
          <a:xfrm>
            <a:off x="3927776" y="8757590"/>
            <a:ext cx="3004820" cy="461010"/>
          </a:xfrm>
          <a:prstGeom prst="rect">
            <a:avLst/>
          </a:prstGeom>
          <a:noFill/>
          <a:ln w="9525">
            <a:noFill/>
            <a:miter lim="800000"/>
            <a:headEnd/>
            <a:tailEnd/>
          </a:ln>
        </p:spPr>
        <p:txBody>
          <a:bodyPr lIns="92309" tIns="46154" rIns="92309" bIns="46154" anchor="b"/>
          <a:lstStyle/>
          <a:p>
            <a:pPr algn="r"/>
            <a:fld id="{726DD007-EF92-4991-BBA1-389A4471C629}" type="slidenum">
              <a:rPr lang="zh-CN" altLang="en-US" sz="1200">
                <a:latin typeface="Calibri" pitchFamily="34" charset="0"/>
              </a:rPr>
              <a:pPr algn="r"/>
              <a:t>16</a:t>
            </a:fld>
            <a:endParaRPr lang="en-US" altLang="zh-CN" sz="1200" dirty="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59BCFC-F3AB-4484-B119-9B52A04D2BBD}"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dirty="0"/>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Slide Number Placeholder 4"/>
          <p:cNvSpPr>
            <a:spLocks noGrp="1"/>
          </p:cNvSpPr>
          <p:nvPr>
            <p:ph type="sldNum" sz="quarter" idx="11"/>
          </p:nvPr>
        </p:nvSpPr>
        <p:spPr/>
        <p:txBody>
          <a:bodyPr/>
          <a:lstStyle/>
          <a:p>
            <a:fld id="{3B048AC8-D41E-4C7B-8EE3-A52489AA1F05}" type="slidenum">
              <a:rPr lang="en-US" smtClean="0"/>
              <a:pPr/>
              <a:t>‹#›</a:t>
            </a:fld>
            <a:endParaRPr lang="en-US"/>
          </a:p>
        </p:txBody>
      </p:sp>
      <p:sp>
        <p:nvSpPr>
          <p:cNvPr id="6" name="Footer Placeholder 5"/>
          <p:cNvSpPr>
            <a:spLocks noGrp="1"/>
          </p:cNvSpPr>
          <p:nvPr>
            <p:ph type="ftr" sz="quarter" idx="12"/>
          </p:nvPr>
        </p:nvSpPr>
        <p:spPr/>
        <p:txBody>
          <a:bodyPr/>
          <a:lstStyle>
            <a:lvl1pPr>
              <a:defRPr sz="1400"/>
            </a:lvl1pPr>
          </a:lstStyle>
          <a:p>
            <a:r>
              <a:rPr lang="en-US" dirty="0" smtClean="0"/>
              <a:t>Parallelism and Concurrency for Data-Structures &amp; Algorithms courses</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6" name="Slide Number Placeholder 5"/>
          <p:cNvSpPr>
            <a:spLocks noGrp="1"/>
          </p:cNvSpPr>
          <p:nvPr>
            <p:ph type="sldNum" sz="quarter" idx="12"/>
          </p:nvPr>
        </p:nvSpPr>
        <p:spPr/>
        <p:txBody>
          <a:bodyPr/>
          <a:lstStyle>
            <a:lvl1pPr>
              <a:defRPr/>
            </a:lvl1pPr>
          </a:lstStyle>
          <a:p>
            <a:fld id="{47E115C0-909B-4E1C-9E6E-04B3E9103591}"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6" name="Slide Number Placeholder 5"/>
          <p:cNvSpPr>
            <a:spLocks noGrp="1"/>
          </p:cNvSpPr>
          <p:nvPr>
            <p:ph type="sldNum" sz="quarter" idx="12"/>
          </p:nvPr>
        </p:nvSpPr>
        <p:spPr/>
        <p:txBody>
          <a:bodyPr/>
          <a:lstStyle>
            <a:lvl1pPr>
              <a:defRPr/>
            </a:lvl1pPr>
          </a:lstStyle>
          <a:p>
            <a:fld id="{D082AAE3-B489-4A15-89C7-18993943A37A}"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430B31BB-2B15-4348-86ED-6F94EFEF162C}"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7"/>
          <p:cNvSpPr>
            <a:spLocks noGrp="1"/>
          </p:cNvSpPr>
          <p:nvPr>
            <p:ph type="sldNum" sz="quarter" idx="11"/>
          </p:nvPr>
        </p:nvSpPr>
        <p:spPr/>
        <p:txBody>
          <a:bodyPr/>
          <a:lstStyle/>
          <a:p>
            <a:fld id="{3B048AC8-D41E-4C7B-8EE3-A52489AA1F05}" type="slidenum">
              <a:rPr lang="en-US" smtClean="0"/>
              <a:pPr/>
              <a:t>‹#›</a:t>
            </a:fld>
            <a:endParaRPr lang="en-US"/>
          </a:p>
        </p:txBody>
      </p:sp>
      <p:sp>
        <p:nvSpPr>
          <p:cNvPr id="9" name="Footer Placeholder 8"/>
          <p:cNvSpPr>
            <a:spLocks noGrp="1"/>
          </p:cNvSpPr>
          <p:nvPr>
            <p:ph type="ftr" sz="quarter" idx="12"/>
          </p:nvPr>
        </p:nvSpPr>
        <p:spPr>
          <a:xfrm>
            <a:off x="762000" y="6400800"/>
            <a:ext cx="5715000" cy="457200"/>
          </a:xfrm>
        </p:spPr>
        <p:txBody>
          <a:bodyPr/>
          <a:lstStyle>
            <a:lvl1pPr>
              <a:defRPr sz="1400"/>
            </a:lvl1pPr>
          </a:lstStyle>
          <a:p>
            <a:r>
              <a:rPr lang="en-US" dirty="0" smtClean="0"/>
              <a:t>Parallelism and Concurrency for Data-Structures &amp; Algorithms courses</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6" name="Slide Number Placeholder 5"/>
          <p:cNvSpPr>
            <a:spLocks noGrp="1"/>
          </p:cNvSpPr>
          <p:nvPr>
            <p:ph type="sldNum" sz="quarter" idx="12"/>
          </p:nvPr>
        </p:nvSpPr>
        <p:spPr/>
        <p:txBody>
          <a:bodyPr/>
          <a:lstStyle>
            <a:lvl1pPr>
              <a:defRPr/>
            </a:lvl1pPr>
          </a:lstStyle>
          <a:p>
            <a:fld id="{53883048-0376-4A94-A445-C2F5CD3FC350}"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7" name="Slide Number Placeholder 6"/>
          <p:cNvSpPr>
            <a:spLocks noGrp="1"/>
          </p:cNvSpPr>
          <p:nvPr>
            <p:ph type="sldNum" sz="quarter" idx="12"/>
          </p:nvPr>
        </p:nvSpPr>
        <p:spPr/>
        <p:txBody>
          <a:bodyPr/>
          <a:lstStyle>
            <a:lvl1pPr>
              <a:defRPr/>
            </a:lvl1pPr>
          </a:lstStyle>
          <a:p>
            <a:fld id="{B5EA12F5-03B5-4BEE-BF40-7EC1D15EBEE1}"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9" name="Slide Number Placeholder 8"/>
          <p:cNvSpPr>
            <a:spLocks noGrp="1"/>
          </p:cNvSpPr>
          <p:nvPr>
            <p:ph type="sldNum" sz="quarter" idx="12"/>
          </p:nvPr>
        </p:nvSpPr>
        <p:spPr/>
        <p:txBody>
          <a:bodyPr/>
          <a:lstStyle>
            <a:lvl1pPr>
              <a:defRPr/>
            </a:lvl1pPr>
          </a:lstStyle>
          <a:p>
            <a:fld id="{957FCB40-9664-45B5-BAA8-170CAD353393}"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endParaRPr lang="en-US"/>
          </a:p>
        </p:txBody>
      </p:sp>
      <p:sp>
        <p:nvSpPr>
          <p:cNvPr id="7" name="Slide Number Placeholder 6"/>
          <p:cNvSpPr>
            <a:spLocks noGrp="1"/>
          </p:cNvSpPr>
          <p:nvPr>
            <p:ph type="sldNum" sz="quarter" idx="11"/>
          </p:nvPr>
        </p:nvSpPr>
        <p:spPr/>
        <p:txBody>
          <a:bodyPr/>
          <a:lstStyle/>
          <a:p>
            <a:fld id="{3B048AC8-D41E-4C7B-8EE3-A52489AA1F05}"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Parallelism and Concurrency for Data-Structures &amp; Algorithms courses</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4" name="Slide Number Placeholder 3"/>
          <p:cNvSpPr>
            <a:spLocks noGrp="1"/>
          </p:cNvSpPr>
          <p:nvPr>
            <p:ph type="sldNum" sz="quarter" idx="12"/>
          </p:nvPr>
        </p:nvSpPr>
        <p:spPr/>
        <p:txBody>
          <a:bodyPr/>
          <a:lstStyle>
            <a:lvl1pPr>
              <a:defRPr/>
            </a:lvl1pPr>
          </a:lstStyle>
          <a:p>
            <a:fld id="{B53CE0B5-4587-46C9-88FF-288BD15E3202}"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7" name="Slide Number Placeholder 6"/>
          <p:cNvSpPr>
            <a:spLocks noGrp="1"/>
          </p:cNvSpPr>
          <p:nvPr>
            <p:ph type="sldNum" sz="quarter" idx="12"/>
          </p:nvPr>
        </p:nvSpPr>
        <p:spPr/>
        <p:txBody>
          <a:bodyPr/>
          <a:lstStyle>
            <a:lvl1pPr>
              <a:defRPr/>
            </a:lvl1pPr>
          </a:lstStyle>
          <a:p>
            <a:fld id="{EDD7DB5F-D2ED-41DB-B30F-B019AB82D775}"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sz="1400"/>
            </a:lvl1pPr>
          </a:lstStyle>
          <a:p>
            <a:r>
              <a:rPr lang="en-US" dirty="0" smtClean="0"/>
              <a:t>Parallelism and Concurrency for Data-Structures &amp; Algorithms courses</a:t>
            </a:r>
            <a:endParaRPr lang="en-US" dirty="0"/>
          </a:p>
        </p:txBody>
      </p:sp>
      <p:sp>
        <p:nvSpPr>
          <p:cNvPr id="7" name="Slide Number Placeholder 6"/>
          <p:cNvSpPr>
            <a:spLocks noGrp="1"/>
          </p:cNvSpPr>
          <p:nvPr>
            <p:ph type="sldNum" sz="quarter" idx="12"/>
          </p:nvPr>
        </p:nvSpPr>
        <p:spPr/>
        <p:txBody>
          <a:bodyPr/>
          <a:lstStyle>
            <a:lvl1pPr>
              <a:defRPr/>
            </a:lvl1pPr>
          </a:lstStyle>
          <a:p>
            <a:fld id="{892279E5-AC96-4A1A-8381-1C3686D4000A}"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3048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685800" y="1600200"/>
            <a:ext cx="7772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148" name="Rectangle 4"/>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6149" name="Rectangle 5"/>
          <p:cNvSpPr>
            <a:spLocks noGrp="1" noChangeArrowheads="1"/>
          </p:cNvSpPr>
          <p:nvPr>
            <p:ph type="ftr" sz="quarter" idx="3"/>
          </p:nvPr>
        </p:nvSpPr>
        <p:spPr bwMode="auto">
          <a:xfrm>
            <a:off x="2895600" y="6400800"/>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r>
              <a:rPr lang="en-US" dirty="0" smtClean="0"/>
              <a:t>Parallelism and Concurrency for Data-Structures &amp; Algorithms courses</a:t>
            </a:r>
            <a:endParaRPr lang="en-US" dirty="0"/>
          </a:p>
        </p:txBody>
      </p:sp>
      <p:sp>
        <p:nvSpPr>
          <p:cNvPr id="6150" name="Rectangle 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3B048AC8-D41E-4C7B-8EE3-A52489AA1F0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hf hdr="0" dt="0"/>
  <p:txStyles>
    <p:titleStyle>
      <a:lvl1pPr algn="l" rtl="0" fontAlgn="base">
        <a:spcBef>
          <a:spcPct val="0"/>
        </a:spcBef>
        <a:spcAft>
          <a:spcPct val="0"/>
        </a:spcAft>
        <a:defRPr sz="3600" i="1">
          <a:solidFill>
            <a:schemeClr val="tx1"/>
          </a:solidFill>
          <a:latin typeface="+mj-lt"/>
          <a:ea typeface="+mj-ea"/>
          <a:cs typeface="+mj-cs"/>
        </a:defRPr>
      </a:lvl1pPr>
      <a:lvl2pPr algn="l" rtl="0" fontAlgn="base">
        <a:spcBef>
          <a:spcPct val="0"/>
        </a:spcBef>
        <a:spcAft>
          <a:spcPct val="0"/>
        </a:spcAft>
        <a:defRPr sz="3600" i="1">
          <a:solidFill>
            <a:schemeClr val="tx1"/>
          </a:solidFill>
          <a:latin typeface="Arial" pitchFamily="34" charset="0"/>
        </a:defRPr>
      </a:lvl2pPr>
      <a:lvl3pPr algn="l" rtl="0" fontAlgn="base">
        <a:spcBef>
          <a:spcPct val="0"/>
        </a:spcBef>
        <a:spcAft>
          <a:spcPct val="0"/>
        </a:spcAft>
        <a:defRPr sz="3600" i="1">
          <a:solidFill>
            <a:schemeClr val="tx1"/>
          </a:solidFill>
          <a:latin typeface="Arial" pitchFamily="34" charset="0"/>
        </a:defRPr>
      </a:lvl3pPr>
      <a:lvl4pPr algn="l" rtl="0" fontAlgn="base">
        <a:spcBef>
          <a:spcPct val="0"/>
        </a:spcBef>
        <a:spcAft>
          <a:spcPct val="0"/>
        </a:spcAft>
        <a:defRPr sz="3600" i="1">
          <a:solidFill>
            <a:schemeClr val="tx1"/>
          </a:solidFill>
          <a:latin typeface="Arial" pitchFamily="34" charset="0"/>
        </a:defRPr>
      </a:lvl4pPr>
      <a:lvl5pPr algn="l" rtl="0" fontAlgn="base">
        <a:spcBef>
          <a:spcPct val="0"/>
        </a:spcBef>
        <a:spcAft>
          <a:spcPct val="0"/>
        </a:spcAft>
        <a:defRPr sz="3600" i="1">
          <a:solidFill>
            <a:schemeClr val="tx1"/>
          </a:solidFill>
          <a:latin typeface="Arial" pitchFamily="34" charset="0"/>
        </a:defRPr>
      </a:lvl5pPr>
      <a:lvl6pPr marL="457200" algn="l" rtl="0" fontAlgn="base">
        <a:spcBef>
          <a:spcPct val="0"/>
        </a:spcBef>
        <a:spcAft>
          <a:spcPct val="0"/>
        </a:spcAft>
        <a:defRPr sz="3600" i="1">
          <a:solidFill>
            <a:schemeClr val="tx1"/>
          </a:solidFill>
          <a:latin typeface="Arial" pitchFamily="34" charset="0"/>
        </a:defRPr>
      </a:lvl6pPr>
      <a:lvl7pPr marL="914400" algn="l" rtl="0" fontAlgn="base">
        <a:spcBef>
          <a:spcPct val="0"/>
        </a:spcBef>
        <a:spcAft>
          <a:spcPct val="0"/>
        </a:spcAft>
        <a:defRPr sz="3600" i="1">
          <a:solidFill>
            <a:schemeClr val="tx1"/>
          </a:solidFill>
          <a:latin typeface="Arial" pitchFamily="34" charset="0"/>
        </a:defRPr>
      </a:lvl7pPr>
      <a:lvl8pPr marL="1371600" algn="l" rtl="0" fontAlgn="base">
        <a:spcBef>
          <a:spcPct val="0"/>
        </a:spcBef>
        <a:spcAft>
          <a:spcPct val="0"/>
        </a:spcAft>
        <a:defRPr sz="3600" i="1">
          <a:solidFill>
            <a:schemeClr val="tx1"/>
          </a:solidFill>
          <a:latin typeface="Arial" pitchFamily="34" charset="0"/>
        </a:defRPr>
      </a:lvl8pPr>
      <a:lvl9pPr marL="1828800" algn="l" rtl="0" fontAlgn="base">
        <a:spcBef>
          <a:spcPct val="0"/>
        </a:spcBef>
        <a:spcAft>
          <a:spcPct val="0"/>
        </a:spcAft>
        <a:defRPr sz="3600" i="1">
          <a:solidFill>
            <a:schemeClr val="tx1"/>
          </a:solidFill>
          <a:latin typeface="Arial"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hyperlink" Target="http://www.cs.washington.edu/homes/djg/teachingMaterials/spac/" TargetMode="External"/><Relationship Id="rId2" Type="http://schemas.openxmlformats.org/officeDocument/2006/relationships/hyperlink" Target="http://www.cs.washington.edu/homes/djg/teachingMaterials/spac/grossman_sigcse_workshop2011.pdf" TargetMode="External"/><Relationship Id="rId1" Type="http://schemas.openxmlformats.org/officeDocument/2006/relationships/slideLayout" Target="../slideLayouts/slideLayout2.xml"/><Relationship Id="rId4" Type="http://schemas.openxmlformats.org/officeDocument/2006/relationships/hyperlink" Target="http://www.cs.washington.edu/homes/djg/papers/SIGCSE2012.pdf"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slideLayout" Target="../slideLayouts/slideLayout2.xml"/><Relationship Id="rId3" Type="http://schemas.openxmlformats.org/officeDocument/2006/relationships/tags" Target="../tags/tag11.xml"/><Relationship Id="rId21" Type="http://schemas.openxmlformats.org/officeDocument/2006/relationships/tags" Target="../tags/tag29.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10" Type="http://schemas.openxmlformats.org/officeDocument/2006/relationships/tags" Target="../tags/tag18.xml"/><Relationship Id="rId19" Type="http://schemas.openxmlformats.org/officeDocument/2006/relationships/tags" Target="../tags/tag27.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cs.washington.edu/homes/djg/teachingMaterials/spa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notesSlide" Target="../notesSlides/notesSlide25.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slideLayout" Target="../slideLayouts/slideLayout2.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1.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notesSlide" Target="../notesSlides/notesSlide26.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slideLayout" Target="../slideLayouts/slideLayout2.xml"/><Relationship Id="rId2" Type="http://schemas.openxmlformats.org/officeDocument/2006/relationships/tags" Target="../tags/tag52.xml"/><Relationship Id="rId16" Type="http://schemas.openxmlformats.org/officeDocument/2006/relationships/tags" Target="../tags/tag66.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tags" Target="../tags/tag6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3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 y="1447800"/>
            <a:ext cx="8610600" cy="2057400"/>
          </a:xfrm>
        </p:spPr>
        <p:txBody>
          <a:bodyPr/>
          <a:lstStyle/>
          <a:p>
            <a:pPr algn="ctr"/>
            <a:r>
              <a:rPr lang="en-US" sz="2800" dirty="0" smtClean="0">
                <a:solidFill>
                  <a:schemeClr val="accent2"/>
                </a:solidFill>
              </a:rPr>
              <a:t>Parallelism and Concurrency for Data-Structures &amp; Algorithms courses</a:t>
            </a:r>
            <a:endParaRPr lang="en-US" sz="2800" i="0" dirty="0">
              <a:solidFill>
                <a:schemeClr val="accent2"/>
              </a:solidFill>
            </a:endParaRPr>
          </a:p>
        </p:txBody>
      </p:sp>
      <p:sp>
        <p:nvSpPr>
          <p:cNvPr id="5" name="Rectangle 3"/>
          <p:cNvSpPr txBox="1">
            <a:spLocks noChangeArrowheads="1"/>
          </p:cNvSpPr>
          <p:nvPr/>
        </p:nvSpPr>
        <p:spPr bwMode="auto">
          <a:xfrm>
            <a:off x="1905000" y="3581400"/>
            <a:ext cx="6934200" cy="205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3">
              <a:spcBef>
                <a:spcPct val="20000"/>
              </a:spcBef>
              <a:defRPr/>
            </a:pPr>
            <a:r>
              <a:rPr lang="en-US" b="0" kern="0" dirty="0" smtClean="0">
                <a:solidFill>
                  <a:schemeClr val="accent2"/>
                </a:solidFill>
              </a:rPr>
              <a:t>Bob Chesebrough</a:t>
            </a:r>
          </a:p>
          <a:p>
            <a:pPr lvl="3">
              <a:spcBef>
                <a:spcPct val="20000"/>
              </a:spcBef>
              <a:defRPr/>
            </a:pPr>
            <a:r>
              <a:rPr lang="en-US" b="0" kern="0" dirty="0" smtClean="0">
                <a:solidFill>
                  <a:schemeClr val="accent2"/>
                </a:solidFill>
              </a:rPr>
              <a:t>	</a:t>
            </a:r>
            <a:r>
              <a:rPr lang="en-US" sz="1800" b="0" kern="0" dirty="0" err="1" smtClean="0">
                <a:solidFill>
                  <a:schemeClr val="accent2"/>
                </a:solidFill>
              </a:rPr>
              <a:t>Sr</a:t>
            </a:r>
            <a:r>
              <a:rPr lang="en-US" sz="1800" b="0" kern="0" dirty="0" smtClean="0">
                <a:solidFill>
                  <a:schemeClr val="accent2"/>
                </a:solidFill>
              </a:rPr>
              <a:t> Course Architect, Intel Corp.</a:t>
            </a:r>
            <a:endParaRPr lang="en-US" b="0" kern="0" dirty="0" smtClean="0">
              <a:solidFill>
                <a:schemeClr val="accent2"/>
              </a:solidFill>
            </a:endParaRPr>
          </a:p>
          <a:p>
            <a:pPr lvl="3">
              <a:spcBef>
                <a:spcPct val="20000"/>
              </a:spcBef>
              <a:defRPr/>
            </a:pPr>
            <a:r>
              <a:rPr lang="en-US" b="0" kern="0" dirty="0" smtClean="0">
                <a:solidFill>
                  <a:schemeClr val="accent2"/>
                </a:solidFill>
              </a:rPr>
              <a:t>Professor Johnnie Baker</a:t>
            </a:r>
          </a:p>
          <a:p>
            <a:pPr lvl="3">
              <a:spcBef>
                <a:spcPct val="20000"/>
              </a:spcBef>
              <a:defRPr/>
            </a:pPr>
            <a:r>
              <a:rPr lang="en-US" b="0" kern="0" dirty="0" smtClean="0">
                <a:solidFill>
                  <a:schemeClr val="accent2"/>
                </a:solidFill>
              </a:rPr>
              <a:t>	 </a:t>
            </a:r>
            <a:r>
              <a:rPr lang="en-US" sz="1800" b="0" kern="0" dirty="0" smtClean="0">
                <a:solidFill>
                  <a:schemeClr val="accent2"/>
                </a:solidFill>
              </a:rPr>
              <a:t>Professor Kent State University, </a:t>
            </a:r>
          </a:p>
          <a:p>
            <a:pPr marL="0" marR="0" lvl="0" indent="0" defTabSz="914400" rtl="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accent2"/>
              </a:solidFill>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accent2"/>
                </a:solidFill>
                <a:effectLst/>
                <a:uLnTx/>
                <a:uFillTx/>
                <a:latin typeface="+mn-lt"/>
                <a:ea typeface="+mn-ea"/>
                <a:cs typeface="+mn-cs"/>
              </a:rPr>
              <a:t>Last Updated: Feb 2012</a:t>
            </a:r>
          </a:p>
          <a:p>
            <a:pPr marL="0" marR="0" lvl="0" indent="0" defTabSz="914400" rtl="0" eaLnBrk="1" fontAlgn="base" latinLnBrk="0" hangingPunct="1">
              <a:lnSpc>
                <a:spcPct val="100000"/>
              </a:lnSpc>
              <a:spcBef>
                <a:spcPct val="20000"/>
              </a:spcBef>
              <a:spcAft>
                <a:spcPct val="0"/>
              </a:spcAft>
              <a:buClrTx/>
              <a:buSzTx/>
              <a:buFontTx/>
              <a:buNone/>
              <a:tabLst/>
              <a:defRPr/>
            </a:pPr>
            <a:r>
              <a:rPr kumimoji="0" lang="en-US" sz="1200" b="0" i="0" u="none" strike="noStrike" kern="0" cap="none" spc="0" normalizeH="0" baseline="0" noProof="0" dirty="0" smtClean="0">
                <a:ln>
                  <a:noFill/>
                </a:ln>
                <a:solidFill>
                  <a:schemeClr val="accent2"/>
                </a:solidFill>
                <a:effectLst/>
                <a:uLnTx/>
                <a:uFillTx/>
                <a:latin typeface="+mn-lt"/>
                <a:ea typeface="+mn-ea"/>
                <a:cs typeface="+mn-cs"/>
              </a:rPr>
              <a:t>For more information, see http://www.cs.washington.edu/homes/djg/teachingMaterials/</a:t>
            </a:r>
          </a:p>
          <a:p>
            <a:pPr lvl="0">
              <a:spcBef>
                <a:spcPct val="20000"/>
              </a:spcBef>
            </a:pPr>
            <a:r>
              <a:rPr lang="en-US" sz="1200" b="0" kern="0" dirty="0" smtClean="0">
                <a:solidFill>
                  <a:schemeClr val="accent2"/>
                </a:solidFill>
                <a:latin typeface="+mn-lt"/>
              </a:rPr>
              <a:t>http://software.intel.com/en-us/courseware</a:t>
            </a:r>
          </a:p>
          <a:p>
            <a:pPr lvl="0">
              <a:spcBef>
                <a:spcPct val="20000"/>
              </a:spcBef>
            </a:pPr>
            <a:r>
              <a:rPr lang="en-US" sz="1200" b="0" kern="0" dirty="0" smtClean="0">
                <a:solidFill>
                  <a:schemeClr val="accent2"/>
                </a:solidFill>
                <a:latin typeface="+mn-lt"/>
              </a:rPr>
              <a:t>http://www.cs.kent.edu/~jbaker/23Workshop/index.htm</a:t>
            </a:r>
            <a:endParaRPr lang="en-US" sz="1200" b="0" kern="0" dirty="0">
              <a:solidFill>
                <a:schemeClr val="accent2"/>
              </a:solidFill>
              <a:latin typeface="+mn-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Reductions</a:t>
            </a:r>
            <a:endParaRPr lang="en-US" dirty="0">
              <a:solidFill>
                <a:schemeClr val="accent2"/>
              </a:solidFill>
            </a:endParaRPr>
          </a:p>
        </p:txBody>
      </p:sp>
      <p:sp>
        <p:nvSpPr>
          <p:cNvPr id="3" name="Content Placeholder 2"/>
          <p:cNvSpPr>
            <a:spLocks noGrp="1"/>
          </p:cNvSpPr>
          <p:nvPr>
            <p:ph idx="1"/>
          </p:nvPr>
        </p:nvSpPr>
        <p:spPr>
          <a:xfrm>
            <a:off x="685800" y="1600200"/>
            <a:ext cx="7924800" cy="4495800"/>
          </a:xfrm>
        </p:spPr>
        <p:txBody>
          <a:bodyPr/>
          <a:lstStyle/>
          <a:p>
            <a:r>
              <a:rPr lang="en-US" dirty="0" smtClean="0">
                <a:solidFill>
                  <a:schemeClr val="accent2"/>
                </a:solidFill>
              </a:rPr>
              <a:t>Computations of this form are called </a:t>
            </a:r>
            <a:r>
              <a:rPr lang="en-US" dirty="0" smtClean="0"/>
              <a:t>reductions</a:t>
            </a:r>
            <a:r>
              <a:rPr lang="en-US" dirty="0" smtClean="0">
                <a:solidFill>
                  <a:schemeClr val="accent2"/>
                </a:solidFill>
              </a:rPr>
              <a:t> (or </a:t>
            </a:r>
            <a:r>
              <a:rPr lang="en-US" dirty="0" smtClean="0"/>
              <a:t>reduces</a:t>
            </a:r>
            <a:r>
              <a:rPr lang="en-US" dirty="0" smtClean="0">
                <a:solidFill>
                  <a:schemeClr val="accent2"/>
                </a:solidFill>
              </a:rPr>
              <a:t>?)</a:t>
            </a:r>
          </a:p>
          <a:p>
            <a:endParaRPr lang="en-US" sz="1000" dirty="0" smtClean="0">
              <a:solidFill>
                <a:schemeClr val="accent2"/>
              </a:solidFill>
            </a:endParaRPr>
          </a:p>
          <a:p>
            <a:r>
              <a:rPr lang="en-US" dirty="0" smtClean="0">
                <a:solidFill>
                  <a:schemeClr val="accent2"/>
                </a:solidFill>
              </a:rPr>
              <a:t>Produce single answer from collection via an associative operator</a:t>
            </a:r>
          </a:p>
          <a:p>
            <a:pPr lvl="1"/>
            <a:r>
              <a:rPr lang="en-US" dirty="0" smtClean="0">
                <a:solidFill>
                  <a:schemeClr val="accent2"/>
                </a:solidFill>
              </a:rPr>
              <a:t>Examples: max, count, leftmost, rightmost, sum, …</a:t>
            </a:r>
          </a:p>
          <a:p>
            <a:pPr lvl="1"/>
            <a:r>
              <a:rPr lang="en-US" dirty="0" smtClean="0">
                <a:solidFill>
                  <a:schemeClr val="accent2"/>
                </a:solidFill>
              </a:rPr>
              <a:t>Non-example: median</a:t>
            </a:r>
          </a:p>
          <a:p>
            <a:endParaRPr lang="en-US" sz="1000" dirty="0" smtClean="0">
              <a:solidFill>
                <a:schemeClr val="accent2"/>
              </a:solidFill>
            </a:endParaRPr>
          </a:p>
          <a:p>
            <a:r>
              <a:rPr lang="en-US" dirty="0" smtClean="0">
                <a:solidFill>
                  <a:schemeClr val="accent2"/>
                </a:solidFill>
              </a:rPr>
              <a:t>Note: (Recursive) results don’t have to be single numbers or strings.  They can be arrays or objects with multiple fields.</a:t>
            </a:r>
          </a:p>
          <a:p>
            <a:pPr lvl="1"/>
            <a:r>
              <a:rPr lang="en-US" dirty="0" smtClean="0">
                <a:solidFill>
                  <a:schemeClr val="accent2"/>
                </a:solidFill>
              </a:rPr>
              <a:t>Example: Histogram of test results is a variant of sum</a:t>
            </a:r>
          </a:p>
          <a:p>
            <a:pPr>
              <a:buNone/>
            </a:pPr>
            <a:endParaRPr lang="en-US" sz="1000" dirty="0" smtClean="0">
              <a:solidFill>
                <a:schemeClr val="accent2"/>
              </a:solidFill>
            </a:endParaRPr>
          </a:p>
          <a:p>
            <a:r>
              <a:rPr lang="en-US" dirty="0" smtClean="0">
                <a:solidFill>
                  <a:schemeClr val="accent2"/>
                </a:solidFill>
              </a:rPr>
              <a:t>But some things are inherently sequential</a:t>
            </a:r>
          </a:p>
          <a:p>
            <a:pPr lvl="1"/>
            <a:r>
              <a:rPr lang="en-US" dirty="0" smtClean="0">
                <a:solidFill>
                  <a:schemeClr val="accent2"/>
                </a:solidFill>
              </a:rPr>
              <a:t>How we process </a:t>
            </a:r>
            <a:r>
              <a:rPr lang="en-US" b="1" dirty="0" err="1" smtClean="0">
                <a:solidFill>
                  <a:schemeClr val="accent2"/>
                </a:solidFill>
                <a:latin typeface="Courier New" pitchFamily="49" charset="0"/>
                <a:cs typeface="Courier New" pitchFamily="49" charset="0"/>
              </a:rPr>
              <a:t>arr</a:t>
            </a:r>
            <a:r>
              <a:rPr lang="en-US" b="1" dirty="0" smtClean="0">
                <a:solidFill>
                  <a:schemeClr val="accent2"/>
                </a:solidFill>
                <a:latin typeface="Courier New" pitchFamily="49" charset="0"/>
                <a:cs typeface="Courier New" pitchFamily="49" charset="0"/>
              </a:rPr>
              <a:t>[</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a:t>
            </a:r>
            <a:r>
              <a:rPr lang="en-US" dirty="0" smtClean="0">
                <a:solidFill>
                  <a:schemeClr val="accent2"/>
                </a:solidFill>
              </a:rPr>
              <a:t> may depend entirely on the result of processing </a:t>
            </a:r>
            <a:r>
              <a:rPr lang="en-US" b="1" dirty="0" err="1" smtClean="0">
                <a:solidFill>
                  <a:schemeClr val="accent2"/>
                </a:solidFill>
                <a:latin typeface="Courier New" pitchFamily="49" charset="0"/>
                <a:cs typeface="Courier New" pitchFamily="49" charset="0"/>
              </a:rPr>
              <a:t>arr</a:t>
            </a:r>
            <a:r>
              <a:rPr lang="en-US" b="1" dirty="0" smtClean="0">
                <a:solidFill>
                  <a:schemeClr val="accent2"/>
                </a:solidFill>
                <a:latin typeface="Courier New" pitchFamily="49" charset="0"/>
                <a:cs typeface="Courier New" pitchFamily="49" charset="0"/>
              </a:rPr>
              <a:t>[i-1]</a:t>
            </a:r>
            <a:endParaRPr lang="en-US" b="1" dirty="0">
              <a:solidFill>
                <a:schemeClr val="accent2"/>
              </a:solidFill>
              <a:latin typeface="Courier New" pitchFamily="49" charset="0"/>
              <a:cs typeface="Courier New" pitchFamily="49" charset="0"/>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10</a:t>
            </a:fld>
            <a:endParaRPr lang="en-US"/>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2</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Canonical example: array sum</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11</a:t>
            </a:fld>
            <a:endParaRPr lang="en-US"/>
          </a:p>
        </p:txBody>
      </p:sp>
      <p:sp>
        <p:nvSpPr>
          <p:cNvPr id="7" name="Content Placeholder 2"/>
          <p:cNvSpPr>
            <a:spLocks noGrp="1"/>
          </p:cNvSpPr>
          <p:nvPr>
            <p:ph idx="1"/>
          </p:nvPr>
        </p:nvSpPr>
        <p:spPr>
          <a:xfrm>
            <a:off x="609600" y="1447800"/>
            <a:ext cx="7772400" cy="4495800"/>
          </a:xfrm>
        </p:spPr>
        <p:txBody>
          <a:bodyPr/>
          <a:lstStyle/>
          <a:p>
            <a:r>
              <a:rPr lang="en-US" dirty="0" smtClean="0">
                <a:solidFill>
                  <a:schemeClr val="accent2"/>
                </a:solidFill>
              </a:rPr>
              <a:t>Sum elements of a large array</a:t>
            </a:r>
          </a:p>
          <a:p>
            <a:r>
              <a:rPr lang="en-US" dirty="0" smtClean="0">
                <a:solidFill>
                  <a:schemeClr val="accent2"/>
                </a:solidFill>
              </a:rPr>
              <a:t>Idea: Have 4 simultaneous tasks each sum 1/4 the array</a:t>
            </a:r>
          </a:p>
          <a:p>
            <a:pPr lvl="1"/>
            <a:r>
              <a:rPr lang="en-US" dirty="0" smtClean="0">
                <a:solidFill>
                  <a:schemeClr val="accent2"/>
                </a:solidFill>
              </a:rPr>
              <a:t>Warning: Inferior first approach</a:t>
            </a:r>
          </a:p>
          <a:p>
            <a:endParaRPr lang="en-US" dirty="0" smtClean="0">
              <a:solidFill>
                <a:schemeClr val="accent2"/>
              </a:solidFill>
            </a:endParaRPr>
          </a:p>
          <a:p>
            <a:endParaRPr lang="en-US" dirty="0" smtClean="0">
              <a:solidFill>
                <a:schemeClr val="accent2"/>
              </a:solidFill>
            </a:endParaRPr>
          </a:p>
          <a:p>
            <a:endParaRPr lang="en-US" sz="1000" dirty="0" smtClean="0">
              <a:solidFill>
                <a:schemeClr val="accent2"/>
              </a:solidFill>
            </a:endParaRPr>
          </a:p>
          <a:p>
            <a:pPr>
              <a:buNone/>
            </a:pPr>
            <a:r>
              <a:rPr lang="en-US" dirty="0" smtClean="0">
                <a:solidFill>
                  <a:schemeClr val="accent2"/>
                </a:solidFill>
              </a:rPr>
              <a:t>           </a:t>
            </a:r>
            <a:r>
              <a:rPr lang="en-US" b="1" dirty="0" smtClean="0">
                <a:solidFill>
                  <a:schemeClr val="accent2"/>
                </a:solidFill>
                <a:latin typeface="Courier New" pitchFamily="49" charset="0"/>
                <a:cs typeface="Courier New" pitchFamily="49" charset="0"/>
              </a:rPr>
              <a:t>ans0         ans1        ans2         ans3</a:t>
            </a:r>
          </a:p>
          <a:p>
            <a:pPr>
              <a:buNone/>
            </a:pPr>
            <a:r>
              <a:rPr lang="en-US" dirty="0" smtClean="0">
                <a:solidFill>
                  <a:schemeClr val="accent2"/>
                </a:solidFill>
              </a:rPr>
              <a:t>                                                       +</a:t>
            </a:r>
          </a:p>
          <a:p>
            <a:pPr>
              <a:buNone/>
            </a:pPr>
            <a:r>
              <a:rPr lang="en-US" dirty="0" smtClean="0">
                <a:solidFill>
                  <a:schemeClr val="accent2"/>
                </a:solidFill>
              </a:rPr>
              <a:t>                                                     </a:t>
            </a:r>
            <a:r>
              <a:rPr lang="en-US" b="1" dirty="0" err="1" smtClean="0">
                <a:solidFill>
                  <a:schemeClr val="accent2"/>
                </a:solidFill>
                <a:latin typeface="Courier New" pitchFamily="49" charset="0"/>
                <a:cs typeface="Courier New" pitchFamily="49" charset="0"/>
              </a:rPr>
              <a:t>ans</a:t>
            </a:r>
            <a:endParaRPr lang="en-US" b="1" dirty="0" smtClean="0">
              <a:solidFill>
                <a:schemeClr val="accent2"/>
              </a:solidFill>
              <a:latin typeface="Courier New" pitchFamily="49" charset="0"/>
              <a:cs typeface="Courier New" pitchFamily="49" charset="0"/>
            </a:endParaRPr>
          </a:p>
          <a:p>
            <a:pPr lvl="1"/>
            <a:r>
              <a:rPr lang="en-US" dirty="0" smtClean="0">
                <a:solidFill>
                  <a:schemeClr val="accent2"/>
                </a:solidFill>
              </a:rPr>
              <a:t>Create 4 </a:t>
            </a:r>
            <a:r>
              <a:rPr lang="en-US" i="1" dirty="0" smtClean="0"/>
              <a:t>special</a:t>
            </a:r>
            <a:r>
              <a:rPr lang="en-US" dirty="0" smtClean="0"/>
              <a:t> </a:t>
            </a:r>
            <a:r>
              <a:rPr lang="en-US" i="1" dirty="0" smtClean="0"/>
              <a:t>objects</a:t>
            </a:r>
            <a:r>
              <a:rPr lang="en-US" dirty="0" smtClean="0">
                <a:solidFill>
                  <a:schemeClr val="accent2"/>
                </a:solidFill>
              </a:rPr>
              <a:t>, assigned a portion of the work</a:t>
            </a:r>
          </a:p>
          <a:p>
            <a:pPr lvl="1"/>
            <a:r>
              <a:rPr lang="en-US" dirty="0" smtClean="0">
                <a:solidFill>
                  <a:schemeClr val="accent2"/>
                </a:solidFill>
              </a:rPr>
              <a:t>Call </a:t>
            </a:r>
            <a:r>
              <a:rPr lang="en-US" b="1" dirty="0" smtClean="0">
                <a:solidFill>
                  <a:schemeClr val="accent2"/>
                </a:solidFill>
                <a:latin typeface="Courier New" pitchFamily="49" charset="0"/>
                <a:cs typeface="Courier New" pitchFamily="49" charset="0"/>
              </a:rPr>
              <a:t>fork()</a:t>
            </a:r>
            <a:r>
              <a:rPr lang="en-US" dirty="0" smtClean="0">
                <a:solidFill>
                  <a:schemeClr val="accent2"/>
                </a:solidFill>
              </a:rPr>
              <a:t> on each object to actually </a:t>
            </a:r>
            <a:r>
              <a:rPr lang="en-US" i="1" dirty="0" smtClean="0"/>
              <a:t>run</a:t>
            </a:r>
            <a:r>
              <a:rPr lang="en-US" dirty="0" smtClean="0">
                <a:solidFill>
                  <a:schemeClr val="accent2"/>
                </a:solidFill>
              </a:rPr>
              <a:t> it in parallel</a:t>
            </a:r>
          </a:p>
          <a:p>
            <a:pPr lvl="1"/>
            <a:r>
              <a:rPr lang="en-US" i="1" dirty="0" smtClean="0"/>
              <a:t>Wait</a:t>
            </a:r>
            <a:r>
              <a:rPr lang="en-US" dirty="0" smtClean="0">
                <a:solidFill>
                  <a:schemeClr val="accent2"/>
                </a:solidFill>
              </a:rPr>
              <a:t> for each object to finish using </a:t>
            </a:r>
            <a:r>
              <a:rPr lang="en-US" b="1" dirty="0" smtClean="0">
                <a:solidFill>
                  <a:schemeClr val="accent2"/>
                </a:solidFill>
                <a:latin typeface="Courier New" pitchFamily="49" charset="0"/>
                <a:cs typeface="Courier New" pitchFamily="49" charset="0"/>
              </a:rPr>
              <a:t>join()</a:t>
            </a:r>
          </a:p>
          <a:p>
            <a:pPr lvl="1"/>
            <a:r>
              <a:rPr lang="en-US" dirty="0" smtClean="0">
                <a:solidFill>
                  <a:schemeClr val="accent2"/>
                </a:solidFill>
              </a:rPr>
              <a:t>Sum 4 answers for the </a:t>
            </a:r>
            <a:r>
              <a:rPr lang="en-US" i="1" dirty="0" smtClean="0"/>
              <a:t>final result</a:t>
            </a:r>
          </a:p>
          <a:p>
            <a:pPr lvl="1"/>
            <a:endParaRPr lang="en-US" dirty="0">
              <a:solidFill>
                <a:schemeClr val="accent2"/>
              </a:solidFill>
            </a:endParaRPr>
          </a:p>
        </p:txBody>
      </p:sp>
      <p:grpSp>
        <p:nvGrpSpPr>
          <p:cNvPr id="3" name="Group 65"/>
          <p:cNvGrpSpPr/>
          <p:nvPr/>
        </p:nvGrpSpPr>
        <p:grpSpPr>
          <a:xfrm>
            <a:off x="838200" y="2895600"/>
            <a:ext cx="7620000" cy="1295400"/>
            <a:chOff x="838200" y="2514600"/>
            <a:chExt cx="7620000" cy="1295400"/>
          </a:xfrm>
        </p:grpSpPr>
        <p:sp>
          <p:nvSpPr>
            <p:cNvPr id="8" name="Rectangle 7"/>
            <p:cNvSpPr/>
            <p:nvPr/>
          </p:nvSpPr>
          <p:spPr bwMode="auto">
            <a:xfrm>
              <a:off x="838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990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1295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1143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1447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1600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1905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1752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2057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2209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2514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2362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2667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2819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2" name="Rectangle 21"/>
            <p:cNvSpPr/>
            <p:nvPr/>
          </p:nvSpPr>
          <p:spPr bwMode="auto">
            <a:xfrm>
              <a:off x="3124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Rectangle 22"/>
            <p:cNvSpPr/>
            <p:nvPr/>
          </p:nvSpPr>
          <p:spPr bwMode="auto">
            <a:xfrm>
              <a:off x="2971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Rectangle 23"/>
            <p:cNvSpPr/>
            <p:nvPr/>
          </p:nvSpPr>
          <p:spPr bwMode="auto">
            <a:xfrm>
              <a:off x="3276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ectangle 24"/>
            <p:cNvSpPr/>
            <p:nvPr/>
          </p:nvSpPr>
          <p:spPr bwMode="auto">
            <a:xfrm>
              <a:off x="3429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6" name="Rectangle 25"/>
            <p:cNvSpPr/>
            <p:nvPr/>
          </p:nvSpPr>
          <p:spPr bwMode="auto">
            <a:xfrm>
              <a:off x="3733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Rectangle 26"/>
            <p:cNvSpPr/>
            <p:nvPr/>
          </p:nvSpPr>
          <p:spPr bwMode="auto">
            <a:xfrm>
              <a:off x="3581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ctangle 27"/>
            <p:cNvSpPr/>
            <p:nvPr/>
          </p:nvSpPr>
          <p:spPr bwMode="auto">
            <a:xfrm>
              <a:off x="3886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9" name="Rectangle 28"/>
            <p:cNvSpPr/>
            <p:nvPr/>
          </p:nvSpPr>
          <p:spPr bwMode="auto">
            <a:xfrm>
              <a:off x="4038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ectangle 29"/>
            <p:cNvSpPr/>
            <p:nvPr/>
          </p:nvSpPr>
          <p:spPr bwMode="auto">
            <a:xfrm>
              <a:off x="4343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ectangle 30"/>
            <p:cNvSpPr/>
            <p:nvPr/>
          </p:nvSpPr>
          <p:spPr bwMode="auto">
            <a:xfrm>
              <a:off x="4191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Rectangle 31"/>
            <p:cNvSpPr/>
            <p:nvPr/>
          </p:nvSpPr>
          <p:spPr bwMode="auto">
            <a:xfrm>
              <a:off x="4495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ectangle 32"/>
            <p:cNvSpPr/>
            <p:nvPr/>
          </p:nvSpPr>
          <p:spPr bwMode="auto">
            <a:xfrm>
              <a:off x="4648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ectangle 33"/>
            <p:cNvSpPr/>
            <p:nvPr/>
          </p:nvSpPr>
          <p:spPr bwMode="auto">
            <a:xfrm>
              <a:off x="4953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ectangle 34"/>
            <p:cNvSpPr/>
            <p:nvPr/>
          </p:nvSpPr>
          <p:spPr bwMode="auto">
            <a:xfrm>
              <a:off x="4800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ectangle 35"/>
            <p:cNvSpPr/>
            <p:nvPr/>
          </p:nvSpPr>
          <p:spPr bwMode="auto">
            <a:xfrm>
              <a:off x="5105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ectangle 36"/>
            <p:cNvSpPr/>
            <p:nvPr/>
          </p:nvSpPr>
          <p:spPr bwMode="auto">
            <a:xfrm>
              <a:off x="5257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Rectangle 37"/>
            <p:cNvSpPr/>
            <p:nvPr/>
          </p:nvSpPr>
          <p:spPr bwMode="auto">
            <a:xfrm>
              <a:off x="5562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9" name="Rectangle 38"/>
            <p:cNvSpPr/>
            <p:nvPr/>
          </p:nvSpPr>
          <p:spPr bwMode="auto">
            <a:xfrm>
              <a:off x="5410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ectangle 39"/>
            <p:cNvSpPr/>
            <p:nvPr/>
          </p:nvSpPr>
          <p:spPr bwMode="auto">
            <a:xfrm>
              <a:off x="5715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1" name="Rectangle 40"/>
            <p:cNvSpPr/>
            <p:nvPr/>
          </p:nvSpPr>
          <p:spPr bwMode="auto">
            <a:xfrm>
              <a:off x="5867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Rectangle 41"/>
            <p:cNvSpPr/>
            <p:nvPr/>
          </p:nvSpPr>
          <p:spPr bwMode="auto">
            <a:xfrm>
              <a:off x="6172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Rectangle 42"/>
            <p:cNvSpPr/>
            <p:nvPr/>
          </p:nvSpPr>
          <p:spPr bwMode="auto">
            <a:xfrm>
              <a:off x="6019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nvSpPr>
          <p:spPr bwMode="auto">
            <a:xfrm>
              <a:off x="6324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Rectangle 44"/>
            <p:cNvSpPr/>
            <p:nvPr/>
          </p:nvSpPr>
          <p:spPr bwMode="auto">
            <a:xfrm>
              <a:off x="6477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6" name="Rectangle 45"/>
            <p:cNvSpPr/>
            <p:nvPr/>
          </p:nvSpPr>
          <p:spPr bwMode="auto">
            <a:xfrm>
              <a:off x="6781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7" name="Rectangle 46"/>
            <p:cNvSpPr/>
            <p:nvPr/>
          </p:nvSpPr>
          <p:spPr bwMode="auto">
            <a:xfrm>
              <a:off x="6629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8" name="Rectangle 47"/>
            <p:cNvSpPr/>
            <p:nvPr/>
          </p:nvSpPr>
          <p:spPr bwMode="auto">
            <a:xfrm>
              <a:off x="6934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nvSpPr>
          <p:spPr bwMode="auto">
            <a:xfrm>
              <a:off x="7086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0" name="Rectangle 49"/>
            <p:cNvSpPr/>
            <p:nvPr/>
          </p:nvSpPr>
          <p:spPr bwMode="auto">
            <a:xfrm>
              <a:off x="7391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1" name="Rectangle 50"/>
            <p:cNvSpPr/>
            <p:nvPr/>
          </p:nvSpPr>
          <p:spPr bwMode="auto">
            <a:xfrm>
              <a:off x="7239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Rectangle 51"/>
            <p:cNvSpPr/>
            <p:nvPr/>
          </p:nvSpPr>
          <p:spPr bwMode="auto">
            <a:xfrm>
              <a:off x="7543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3" name="Rectangle 52"/>
            <p:cNvSpPr/>
            <p:nvPr/>
          </p:nvSpPr>
          <p:spPr bwMode="auto">
            <a:xfrm>
              <a:off x="7696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4" name="Rectangle 53"/>
            <p:cNvSpPr/>
            <p:nvPr/>
          </p:nvSpPr>
          <p:spPr bwMode="auto">
            <a:xfrm>
              <a:off x="8001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5" name="Rectangle 54"/>
            <p:cNvSpPr/>
            <p:nvPr/>
          </p:nvSpPr>
          <p:spPr bwMode="auto">
            <a:xfrm>
              <a:off x="7848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6" name="Left Brace 55"/>
            <p:cNvSpPr/>
            <p:nvPr/>
          </p:nvSpPr>
          <p:spPr bwMode="auto">
            <a:xfrm rot="16200000">
              <a:off x="1600200" y="2057400"/>
              <a:ext cx="304800" cy="1828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7" name="Left Brace 56"/>
            <p:cNvSpPr/>
            <p:nvPr/>
          </p:nvSpPr>
          <p:spPr bwMode="auto">
            <a:xfrm rot="16200000">
              <a:off x="3505200" y="2057400"/>
              <a:ext cx="304800" cy="1828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8" name="Left Brace 57"/>
            <p:cNvSpPr/>
            <p:nvPr/>
          </p:nvSpPr>
          <p:spPr bwMode="auto">
            <a:xfrm rot="16200000">
              <a:off x="5410200" y="2057401"/>
              <a:ext cx="304800" cy="1828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9" name="Left Brace 58"/>
            <p:cNvSpPr/>
            <p:nvPr/>
          </p:nvSpPr>
          <p:spPr bwMode="auto">
            <a:xfrm rot="16200000">
              <a:off x="7315200" y="2057401"/>
              <a:ext cx="304800" cy="1828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Rectangle 59"/>
            <p:cNvSpPr/>
            <p:nvPr/>
          </p:nvSpPr>
          <p:spPr bwMode="auto">
            <a:xfrm>
              <a:off x="8153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Rectangle 60"/>
            <p:cNvSpPr/>
            <p:nvPr/>
          </p:nvSpPr>
          <p:spPr bwMode="auto">
            <a:xfrm>
              <a:off x="8305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62" name="Straight Connector 61"/>
            <p:cNvCxnSpPr/>
            <p:nvPr/>
          </p:nvCxnSpPr>
          <p:spPr bwMode="auto">
            <a:xfrm>
              <a:off x="2057400" y="3429000"/>
              <a:ext cx="24384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3810000" y="3429000"/>
              <a:ext cx="7620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rot="10800000" flipV="1">
              <a:off x="4648200" y="3429000"/>
              <a:ext cx="9144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rot="10800000" flipV="1">
              <a:off x="4800602" y="3428999"/>
              <a:ext cx="2514599" cy="38099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6" name="Footer Placeholder 5"/>
          <p:cNvSpPr>
            <a:spLocks noGrp="1"/>
          </p:cNvSpPr>
          <p:nvPr>
            <p:ph type="ftr" sz="quarter" idx="12"/>
          </p:nvPr>
        </p:nvSpPr>
        <p:spPr>
          <a:xfrm>
            <a:off x="1524000" y="6400800"/>
            <a:ext cx="5715000" cy="457200"/>
          </a:xfrm>
        </p:spPr>
        <p:txBody>
          <a:bodyPr/>
          <a:lstStyle/>
          <a:p>
            <a:r>
              <a:rPr lang="en-US" dirty="0" smtClean="0">
                <a:solidFill>
                  <a:schemeClr val="accent2"/>
                </a:solidFill>
              </a:rPr>
              <a:t>From – Dan Grossman’s Parallelism/Concurrency in Data Structures (SIGCSE Workshop 19)</a:t>
            </a:r>
            <a:endParaRPr lang="en-US" dirty="0">
              <a:solidFill>
                <a:schemeClr val="accent2"/>
              </a:solidFill>
            </a:endParaRPr>
          </a:p>
        </p:txBody>
      </p:sp>
    </p:spTree>
    <p:extLst>
      <p:ext uri="{BB962C8B-B14F-4D97-AF65-F5344CB8AC3E}">
        <p14:creationId xmlns:p14="http://schemas.microsoft.com/office/powerpoint/2010/main" val="221056759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Canonical example: array sum</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12</a:t>
            </a:fld>
            <a:endParaRPr lang="en-US"/>
          </a:p>
        </p:txBody>
      </p:sp>
      <p:sp>
        <p:nvSpPr>
          <p:cNvPr id="7" name="Content Placeholder 2"/>
          <p:cNvSpPr>
            <a:spLocks noGrp="1"/>
          </p:cNvSpPr>
          <p:nvPr>
            <p:ph idx="1"/>
          </p:nvPr>
        </p:nvSpPr>
        <p:spPr>
          <a:xfrm>
            <a:off x="609600" y="1447800"/>
            <a:ext cx="7772400" cy="4495800"/>
          </a:xfrm>
        </p:spPr>
        <p:txBody>
          <a:bodyPr/>
          <a:lstStyle/>
          <a:p>
            <a:r>
              <a:rPr lang="en-US" dirty="0" smtClean="0">
                <a:solidFill>
                  <a:schemeClr val="accent2"/>
                </a:solidFill>
              </a:rPr>
              <a:t>Sum elements of a large array</a:t>
            </a:r>
          </a:p>
          <a:p>
            <a:r>
              <a:rPr lang="en-US" dirty="0" smtClean="0">
                <a:solidFill>
                  <a:schemeClr val="accent2"/>
                </a:solidFill>
              </a:rPr>
              <a:t>Extend the idea to multiple simultaneous tasks </a:t>
            </a:r>
          </a:p>
          <a:p>
            <a:endParaRPr lang="en-US" dirty="0" smtClean="0">
              <a:solidFill>
                <a:schemeClr val="accent2"/>
              </a:solidFill>
            </a:endParaRPr>
          </a:p>
          <a:p>
            <a:endParaRPr lang="en-US" dirty="0" smtClean="0">
              <a:solidFill>
                <a:schemeClr val="accent2"/>
              </a:solidFill>
            </a:endParaRPr>
          </a:p>
          <a:p>
            <a:endParaRPr lang="en-US" sz="1000" dirty="0" smtClean="0">
              <a:solidFill>
                <a:schemeClr val="accent2"/>
              </a:solidFill>
            </a:endParaRPr>
          </a:p>
          <a:p>
            <a:pPr>
              <a:buNone/>
            </a:pPr>
            <a:r>
              <a:rPr lang="en-US" dirty="0" smtClean="0">
                <a:solidFill>
                  <a:schemeClr val="accent2"/>
                </a:solidFill>
              </a:rPr>
              <a:t>      </a:t>
            </a:r>
            <a:r>
              <a:rPr lang="en-US" b="1" dirty="0" smtClean="0">
                <a:solidFill>
                  <a:schemeClr val="accent2"/>
                </a:solidFill>
                <a:latin typeface="Courier New" pitchFamily="49" charset="0"/>
                <a:cs typeface="Courier New" pitchFamily="49" charset="0"/>
              </a:rPr>
              <a:t>ans0   ans1   ans2   ans3                  </a:t>
            </a:r>
            <a:r>
              <a:rPr lang="en-US" b="1" dirty="0" err="1" smtClean="0">
                <a:solidFill>
                  <a:schemeClr val="accent2"/>
                </a:solidFill>
                <a:latin typeface="Courier New" pitchFamily="49" charset="0"/>
                <a:cs typeface="Courier New" pitchFamily="49" charset="0"/>
              </a:rPr>
              <a:t>ansN</a:t>
            </a:r>
            <a:endParaRPr lang="en-US" b="1" dirty="0" smtClean="0">
              <a:solidFill>
                <a:schemeClr val="accent2"/>
              </a:solidFill>
              <a:latin typeface="Courier New" pitchFamily="49" charset="0"/>
              <a:cs typeface="Courier New" pitchFamily="49" charset="0"/>
            </a:endParaRPr>
          </a:p>
          <a:p>
            <a:pPr>
              <a:buNone/>
            </a:pPr>
            <a:r>
              <a:rPr lang="en-US" dirty="0" smtClean="0">
                <a:solidFill>
                  <a:schemeClr val="accent2"/>
                </a:solidFill>
              </a:rPr>
              <a:t>                                                       +</a:t>
            </a:r>
          </a:p>
          <a:p>
            <a:pPr>
              <a:buNone/>
            </a:pPr>
            <a:r>
              <a:rPr lang="en-US" dirty="0" smtClean="0">
                <a:solidFill>
                  <a:schemeClr val="accent2"/>
                </a:solidFill>
              </a:rPr>
              <a:t>                                                     </a:t>
            </a:r>
            <a:r>
              <a:rPr lang="en-US" b="1" dirty="0" err="1" smtClean="0">
                <a:solidFill>
                  <a:schemeClr val="accent2"/>
                </a:solidFill>
                <a:latin typeface="Courier New" pitchFamily="49" charset="0"/>
                <a:cs typeface="Courier New" pitchFamily="49" charset="0"/>
              </a:rPr>
              <a:t>ans</a:t>
            </a:r>
            <a:endParaRPr lang="en-US" b="1" dirty="0" smtClean="0">
              <a:solidFill>
                <a:schemeClr val="accent2"/>
              </a:solidFill>
              <a:latin typeface="Courier New" pitchFamily="49" charset="0"/>
              <a:cs typeface="Courier New" pitchFamily="49" charset="0"/>
            </a:endParaRPr>
          </a:p>
          <a:p>
            <a:pPr lvl="1"/>
            <a:r>
              <a:rPr lang="en-US" dirty="0" smtClean="0">
                <a:solidFill>
                  <a:schemeClr val="accent2"/>
                </a:solidFill>
              </a:rPr>
              <a:t>Create N </a:t>
            </a:r>
            <a:r>
              <a:rPr lang="en-US" i="1" dirty="0" smtClean="0"/>
              <a:t>special</a:t>
            </a:r>
            <a:r>
              <a:rPr lang="en-US" dirty="0" smtClean="0"/>
              <a:t> </a:t>
            </a:r>
            <a:r>
              <a:rPr lang="en-US" i="1" dirty="0" smtClean="0"/>
              <a:t>objects</a:t>
            </a:r>
            <a:r>
              <a:rPr lang="en-US" dirty="0" smtClean="0">
                <a:solidFill>
                  <a:schemeClr val="accent2"/>
                </a:solidFill>
              </a:rPr>
              <a:t>, assigned a portion of the work</a:t>
            </a:r>
          </a:p>
          <a:p>
            <a:pPr lvl="1"/>
            <a:r>
              <a:rPr lang="en-US" dirty="0" smtClean="0">
                <a:solidFill>
                  <a:schemeClr val="accent2"/>
                </a:solidFill>
              </a:rPr>
              <a:t>Call </a:t>
            </a:r>
            <a:r>
              <a:rPr lang="en-US" b="1" dirty="0" smtClean="0">
                <a:solidFill>
                  <a:schemeClr val="accent2"/>
                </a:solidFill>
                <a:latin typeface="Courier New" pitchFamily="49" charset="0"/>
                <a:cs typeface="Courier New" pitchFamily="49" charset="0"/>
              </a:rPr>
              <a:t>fork()</a:t>
            </a:r>
            <a:r>
              <a:rPr lang="en-US" dirty="0" smtClean="0">
                <a:solidFill>
                  <a:schemeClr val="accent2"/>
                </a:solidFill>
              </a:rPr>
              <a:t> on each object to actually </a:t>
            </a:r>
            <a:r>
              <a:rPr lang="en-US" i="1" dirty="0" smtClean="0"/>
              <a:t>run</a:t>
            </a:r>
            <a:r>
              <a:rPr lang="en-US" dirty="0" smtClean="0">
                <a:solidFill>
                  <a:schemeClr val="accent2"/>
                </a:solidFill>
              </a:rPr>
              <a:t> it in parallel</a:t>
            </a:r>
          </a:p>
          <a:p>
            <a:pPr lvl="1"/>
            <a:r>
              <a:rPr lang="en-US" i="1" dirty="0" smtClean="0"/>
              <a:t>Wait</a:t>
            </a:r>
            <a:r>
              <a:rPr lang="en-US" dirty="0" smtClean="0">
                <a:solidFill>
                  <a:schemeClr val="accent2"/>
                </a:solidFill>
              </a:rPr>
              <a:t> for each object to finish using </a:t>
            </a:r>
            <a:r>
              <a:rPr lang="en-US" b="1" dirty="0" smtClean="0">
                <a:solidFill>
                  <a:schemeClr val="accent2"/>
                </a:solidFill>
                <a:latin typeface="Courier New" pitchFamily="49" charset="0"/>
                <a:cs typeface="Courier New" pitchFamily="49" charset="0"/>
              </a:rPr>
              <a:t>join()</a:t>
            </a:r>
          </a:p>
          <a:p>
            <a:pPr lvl="1"/>
            <a:r>
              <a:rPr lang="en-US" dirty="0" smtClean="0">
                <a:solidFill>
                  <a:schemeClr val="accent2"/>
                </a:solidFill>
              </a:rPr>
              <a:t>Sum N answers for the </a:t>
            </a:r>
            <a:r>
              <a:rPr lang="en-US" i="1" dirty="0" smtClean="0"/>
              <a:t>final result</a:t>
            </a:r>
          </a:p>
          <a:p>
            <a:pPr lvl="1"/>
            <a:r>
              <a:rPr lang="en-US" dirty="0" smtClean="0">
                <a:solidFill>
                  <a:schemeClr val="accent2"/>
                </a:solidFill>
              </a:rPr>
              <a:t>Let a compiler do this for you</a:t>
            </a:r>
          </a:p>
          <a:p>
            <a:pPr lvl="1"/>
            <a:endParaRPr lang="en-US" dirty="0">
              <a:solidFill>
                <a:schemeClr val="accent2"/>
              </a:solidFill>
            </a:endParaRPr>
          </a:p>
        </p:txBody>
      </p:sp>
      <p:grpSp>
        <p:nvGrpSpPr>
          <p:cNvPr id="3" name="Group 65"/>
          <p:cNvGrpSpPr/>
          <p:nvPr/>
        </p:nvGrpSpPr>
        <p:grpSpPr>
          <a:xfrm>
            <a:off x="838200" y="2514600"/>
            <a:ext cx="7620000" cy="1295400"/>
            <a:chOff x="838200" y="2514600"/>
            <a:chExt cx="7620000" cy="1295400"/>
          </a:xfrm>
        </p:grpSpPr>
        <p:sp>
          <p:nvSpPr>
            <p:cNvPr id="8" name="Rectangle 7"/>
            <p:cNvSpPr/>
            <p:nvPr/>
          </p:nvSpPr>
          <p:spPr bwMode="auto">
            <a:xfrm>
              <a:off x="838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990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1295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1143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1447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1600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1905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1752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2057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2209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2514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2362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2667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2819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2" name="Rectangle 21"/>
            <p:cNvSpPr/>
            <p:nvPr/>
          </p:nvSpPr>
          <p:spPr bwMode="auto">
            <a:xfrm>
              <a:off x="3124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Rectangle 22"/>
            <p:cNvSpPr/>
            <p:nvPr/>
          </p:nvSpPr>
          <p:spPr bwMode="auto">
            <a:xfrm>
              <a:off x="2971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Rectangle 23"/>
            <p:cNvSpPr/>
            <p:nvPr/>
          </p:nvSpPr>
          <p:spPr bwMode="auto">
            <a:xfrm>
              <a:off x="3276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ectangle 24"/>
            <p:cNvSpPr/>
            <p:nvPr/>
          </p:nvSpPr>
          <p:spPr bwMode="auto">
            <a:xfrm>
              <a:off x="3429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6" name="Rectangle 25"/>
            <p:cNvSpPr/>
            <p:nvPr/>
          </p:nvSpPr>
          <p:spPr bwMode="auto">
            <a:xfrm>
              <a:off x="3733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Rectangle 26"/>
            <p:cNvSpPr/>
            <p:nvPr/>
          </p:nvSpPr>
          <p:spPr bwMode="auto">
            <a:xfrm>
              <a:off x="3581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ctangle 27"/>
            <p:cNvSpPr/>
            <p:nvPr/>
          </p:nvSpPr>
          <p:spPr bwMode="auto">
            <a:xfrm>
              <a:off x="3886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9" name="Rectangle 28"/>
            <p:cNvSpPr/>
            <p:nvPr/>
          </p:nvSpPr>
          <p:spPr bwMode="auto">
            <a:xfrm>
              <a:off x="4038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ectangle 29"/>
            <p:cNvSpPr/>
            <p:nvPr/>
          </p:nvSpPr>
          <p:spPr bwMode="auto">
            <a:xfrm>
              <a:off x="4343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ectangle 30"/>
            <p:cNvSpPr/>
            <p:nvPr/>
          </p:nvSpPr>
          <p:spPr bwMode="auto">
            <a:xfrm>
              <a:off x="4191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Rectangle 31"/>
            <p:cNvSpPr/>
            <p:nvPr/>
          </p:nvSpPr>
          <p:spPr bwMode="auto">
            <a:xfrm>
              <a:off x="4495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ectangle 32"/>
            <p:cNvSpPr/>
            <p:nvPr/>
          </p:nvSpPr>
          <p:spPr bwMode="auto">
            <a:xfrm>
              <a:off x="4648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ectangle 33"/>
            <p:cNvSpPr/>
            <p:nvPr/>
          </p:nvSpPr>
          <p:spPr bwMode="auto">
            <a:xfrm>
              <a:off x="4953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ectangle 34"/>
            <p:cNvSpPr/>
            <p:nvPr/>
          </p:nvSpPr>
          <p:spPr bwMode="auto">
            <a:xfrm>
              <a:off x="4800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ectangle 35"/>
            <p:cNvSpPr/>
            <p:nvPr/>
          </p:nvSpPr>
          <p:spPr bwMode="auto">
            <a:xfrm>
              <a:off x="5105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ectangle 36"/>
            <p:cNvSpPr/>
            <p:nvPr/>
          </p:nvSpPr>
          <p:spPr bwMode="auto">
            <a:xfrm>
              <a:off x="5257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Rectangle 37"/>
            <p:cNvSpPr/>
            <p:nvPr/>
          </p:nvSpPr>
          <p:spPr bwMode="auto">
            <a:xfrm>
              <a:off x="5562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9" name="Rectangle 38"/>
            <p:cNvSpPr/>
            <p:nvPr/>
          </p:nvSpPr>
          <p:spPr bwMode="auto">
            <a:xfrm>
              <a:off x="5410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ectangle 39"/>
            <p:cNvSpPr/>
            <p:nvPr/>
          </p:nvSpPr>
          <p:spPr bwMode="auto">
            <a:xfrm>
              <a:off x="5715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1" name="Rectangle 40"/>
            <p:cNvSpPr/>
            <p:nvPr/>
          </p:nvSpPr>
          <p:spPr bwMode="auto">
            <a:xfrm>
              <a:off x="5867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Rectangle 41"/>
            <p:cNvSpPr/>
            <p:nvPr/>
          </p:nvSpPr>
          <p:spPr bwMode="auto">
            <a:xfrm>
              <a:off x="6172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Rectangle 42"/>
            <p:cNvSpPr/>
            <p:nvPr/>
          </p:nvSpPr>
          <p:spPr bwMode="auto">
            <a:xfrm>
              <a:off x="6019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nvSpPr>
          <p:spPr bwMode="auto">
            <a:xfrm>
              <a:off x="6324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Rectangle 44"/>
            <p:cNvSpPr/>
            <p:nvPr/>
          </p:nvSpPr>
          <p:spPr bwMode="auto">
            <a:xfrm>
              <a:off x="6477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6" name="Rectangle 45"/>
            <p:cNvSpPr/>
            <p:nvPr/>
          </p:nvSpPr>
          <p:spPr bwMode="auto">
            <a:xfrm>
              <a:off x="6781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7" name="Rectangle 46"/>
            <p:cNvSpPr/>
            <p:nvPr/>
          </p:nvSpPr>
          <p:spPr bwMode="auto">
            <a:xfrm>
              <a:off x="6629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8" name="Rectangle 47"/>
            <p:cNvSpPr/>
            <p:nvPr/>
          </p:nvSpPr>
          <p:spPr bwMode="auto">
            <a:xfrm>
              <a:off x="6934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nvSpPr>
          <p:spPr bwMode="auto">
            <a:xfrm>
              <a:off x="7086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0" name="Rectangle 49"/>
            <p:cNvSpPr/>
            <p:nvPr/>
          </p:nvSpPr>
          <p:spPr bwMode="auto">
            <a:xfrm>
              <a:off x="7391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1" name="Rectangle 50"/>
            <p:cNvSpPr/>
            <p:nvPr/>
          </p:nvSpPr>
          <p:spPr bwMode="auto">
            <a:xfrm>
              <a:off x="7239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Rectangle 51"/>
            <p:cNvSpPr/>
            <p:nvPr/>
          </p:nvSpPr>
          <p:spPr bwMode="auto">
            <a:xfrm>
              <a:off x="7543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3" name="Rectangle 52"/>
            <p:cNvSpPr/>
            <p:nvPr/>
          </p:nvSpPr>
          <p:spPr bwMode="auto">
            <a:xfrm>
              <a:off x="76962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4" name="Rectangle 53"/>
            <p:cNvSpPr/>
            <p:nvPr/>
          </p:nvSpPr>
          <p:spPr bwMode="auto">
            <a:xfrm>
              <a:off x="80010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5" name="Rectangle 54"/>
            <p:cNvSpPr/>
            <p:nvPr/>
          </p:nvSpPr>
          <p:spPr bwMode="auto">
            <a:xfrm>
              <a:off x="78486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6" name="Left Brace 55"/>
            <p:cNvSpPr/>
            <p:nvPr/>
          </p:nvSpPr>
          <p:spPr bwMode="auto">
            <a:xfrm rot="16200000">
              <a:off x="1219200" y="2438400"/>
              <a:ext cx="304800" cy="1066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Rectangle 59"/>
            <p:cNvSpPr/>
            <p:nvPr/>
          </p:nvSpPr>
          <p:spPr bwMode="auto">
            <a:xfrm>
              <a:off x="81534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Rectangle 60"/>
            <p:cNvSpPr/>
            <p:nvPr/>
          </p:nvSpPr>
          <p:spPr bwMode="auto">
            <a:xfrm>
              <a:off x="8305800" y="2514600"/>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62" name="Straight Connector 61"/>
            <p:cNvCxnSpPr/>
            <p:nvPr/>
          </p:nvCxnSpPr>
          <p:spPr bwMode="auto">
            <a:xfrm>
              <a:off x="1600200" y="3429000"/>
              <a:ext cx="28956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2895600" y="3429000"/>
              <a:ext cx="16764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3886200" y="3429000"/>
              <a:ext cx="7620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rot="10800000" flipV="1">
              <a:off x="4800602" y="3428999"/>
              <a:ext cx="2514599" cy="38099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6" name="Footer Placeholder 5"/>
          <p:cNvSpPr>
            <a:spLocks noGrp="1"/>
          </p:cNvSpPr>
          <p:nvPr>
            <p:ph type="ftr" sz="quarter" idx="12"/>
          </p:nvPr>
        </p:nvSpPr>
        <p:spPr>
          <a:xfrm>
            <a:off x="1524000" y="6400800"/>
            <a:ext cx="5715000" cy="457200"/>
          </a:xfrm>
        </p:spPr>
        <p:txBody>
          <a:bodyPr/>
          <a:lstStyle/>
          <a:p>
            <a:r>
              <a:rPr lang="en-US" dirty="0" smtClean="0">
                <a:solidFill>
                  <a:schemeClr val="accent2"/>
                </a:solidFill>
              </a:rPr>
              <a:t>From – Dan Grossman’s Parallelism/Concurrency in Data Structures (SIGCSE Workshop 19)</a:t>
            </a:r>
            <a:endParaRPr lang="en-US" dirty="0">
              <a:solidFill>
                <a:schemeClr val="accent2"/>
              </a:solidFill>
            </a:endParaRPr>
          </a:p>
        </p:txBody>
      </p:sp>
      <p:sp>
        <p:nvSpPr>
          <p:cNvPr id="67" name="Left Brace 66"/>
          <p:cNvSpPr/>
          <p:nvPr/>
        </p:nvSpPr>
        <p:spPr bwMode="auto">
          <a:xfrm rot="16200000">
            <a:off x="2286000" y="2438400"/>
            <a:ext cx="304800" cy="1066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8" name="Left Brace 67"/>
          <p:cNvSpPr/>
          <p:nvPr/>
        </p:nvSpPr>
        <p:spPr bwMode="auto">
          <a:xfrm rot="16200000">
            <a:off x="3352800" y="2438400"/>
            <a:ext cx="304800" cy="1066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9" name="Left Brace 68"/>
          <p:cNvSpPr/>
          <p:nvPr/>
        </p:nvSpPr>
        <p:spPr bwMode="auto">
          <a:xfrm rot="16200000">
            <a:off x="4419600" y="2438400"/>
            <a:ext cx="304800" cy="1066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1" name="Left Brace 70"/>
          <p:cNvSpPr/>
          <p:nvPr/>
        </p:nvSpPr>
        <p:spPr bwMode="auto">
          <a:xfrm rot="16200000">
            <a:off x="7772400" y="2438400"/>
            <a:ext cx="304800" cy="10668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2105675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Divide and Conquer</a:t>
            </a:r>
            <a:endParaRPr lang="en-US" dirty="0">
              <a:solidFill>
                <a:schemeClr val="accent2"/>
              </a:solidFill>
            </a:endParaRPr>
          </a:p>
        </p:txBody>
      </p:sp>
      <p:sp>
        <p:nvSpPr>
          <p:cNvPr id="3" name="Content Placeholder 2"/>
          <p:cNvSpPr>
            <a:spLocks noGrp="1"/>
          </p:cNvSpPr>
          <p:nvPr>
            <p:ph idx="1"/>
          </p:nvPr>
        </p:nvSpPr>
        <p:spPr>
          <a:xfrm>
            <a:off x="609600" y="4267200"/>
            <a:ext cx="7772400" cy="1905000"/>
          </a:xfrm>
        </p:spPr>
        <p:txBody>
          <a:bodyPr/>
          <a:lstStyle/>
          <a:p>
            <a:pPr>
              <a:buNone/>
            </a:pPr>
            <a:r>
              <a:rPr lang="en-US" dirty="0" smtClean="0">
                <a:solidFill>
                  <a:schemeClr val="accent2"/>
                </a:solidFill>
              </a:rPr>
              <a:t>Straightforward to implement using </a:t>
            </a:r>
            <a:r>
              <a:rPr lang="en-US" dirty="0" smtClean="0"/>
              <a:t>divide-and-conquer</a:t>
            </a:r>
          </a:p>
          <a:p>
            <a:pPr lvl="1"/>
            <a:r>
              <a:rPr lang="en-US" dirty="0" smtClean="0">
                <a:solidFill>
                  <a:schemeClr val="accent2"/>
                </a:solidFill>
              </a:rPr>
              <a:t>Parallelism for the recursive calls</a:t>
            </a:r>
          </a:p>
          <a:p>
            <a:pPr lvl="1"/>
            <a:r>
              <a:rPr lang="en-US" dirty="0" smtClean="0">
                <a:solidFill>
                  <a:schemeClr val="accent2"/>
                </a:solidFill>
              </a:rPr>
              <a:t>Will write all our parallel algorithms in this style</a:t>
            </a:r>
          </a:p>
          <a:p>
            <a:pPr lvl="1"/>
            <a:r>
              <a:rPr lang="en-US" dirty="0" smtClean="0">
                <a:solidFill>
                  <a:schemeClr val="accent2"/>
                </a:solidFill>
              </a:rPr>
              <a:t>Asymptotic exponential speedup “with enough processors”</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13</a:t>
            </a:fld>
            <a:endParaRPr lang="en-US"/>
          </a:p>
        </p:txBody>
      </p:sp>
      <p:sp>
        <p:nvSpPr>
          <p:cNvPr id="7" name="Rectangle 6"/>
          <p:cNvSpPr/>
          <p:nvPr/>
        </p:nvSpPr>
        <p:spPr bwMode="auto">
          <a:xfrm>
            <a:off x="914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1066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1371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1219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1524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1676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1981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1828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2133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2286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2590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2438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2743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2895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3200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2" name="Rectangle 21"/>
          <p:cNvSpPr/>
          <p:nvPr/>
        </p:nvSpPr>
        <p:spPr bwMode="auto">
          <a:xfrm>
            <a:off x="3048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3" name="Rectangle 22"/>
          <p:cNvSpPr/>
          <p:nvPr/>
        </p:nvSpPr>
        <p:spPr bwMode="auto">
          <a:xfrm>
            <a:off x="3352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Rectangle 23"/>
          <p:cNvSpPr/>
          <p:nvPr/>
        </p:nvSpPr>
        <p:spPr bwMode="auto">
          <a:xfrm>
            <a:off x="3505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5" name="Rectangle 24"/>
          <p:cNvSpPr/>
          <p:nvPr/>
        </p:nvSpPr>
        <p:spPr bwMode="auto">
          <a:xfrm>
            <a:off x="3810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6" name="Rectangle 25"/>
          <p:cNvSpPr/>
          <p:nvPr/>
        </p:nvSpPr>
        <p:spPr bwMode="auto">
          <a:xfrm>
            <a:off x="3657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7" name="Rectangle 26"/>
          <p:cNvSpPr/>
          <p:nvPr/>
        </p:nvSpPr>
        <p:spPr bwMode="auto">
          <a:xfrm>
            <a:off x="3962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ctangle 27"/>
          <p:cNvSpPr/>
          <p:nvPr/>
        </p:nvSpPr>
        <p:spPr bwMode="auto">
          <a:xfrm>
            <a:off x="4114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9" name="Rectangle 28"/>
          <p:cNvSpPr/>
          <p:nvPr/>
        </p:nvSpPr>
        <p:spPr bwMode="auto">
          <a:xfrm>
            <a:off x="4419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0" name="Rectangle 29"/>
          <p:cNvSpPr/>
          <p:nvPr/>
        </p:nvSpPr>
        <p:spPr bwMode="auto">
          <a:xfrm>
            <a:off x="4267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Rectangle 30"/>
          <p:cNvSpPr/>
          <p:nvPr/>
        </p:nvSpPr>
        <p:spPr bwMode="auto">
          <a:xfrm>
            <a:off x="4572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Rectangle 31"/>
          <p:cNvSpPr/>
          <p:nvPr/>
        </p:nvSpPr>
        <p:spPr bwMode="auto">
          <a:xfrm>
            <a:off x="4724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Rectangle 32"/>
          <p:cNvSpPr/>
          <p:nvPr/>
        </p:nvSpPr>
        <p:spPr bwMode="auto">
          <a:xfrm>
            <a:off x="5029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4" name="Rectangle 33"/>
          <p:cNvSpPr/>
          <p:nvPr/>
        </p:nvSpPr>
        <p:spPr bwMode="auto">
          <a:xfrm>
            <a:off x="4876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ectangle 34"/>
          <p:cNvSpPr/>
          <p:nvPr/>
        </p:nvSpPr>
        <p:spPr bwMode="auto">
          <a:xfrm>
            <a:off x="5181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Rectangle 35"/>
          <p:cNvSpPr/>
          <p:nvPr/>
        </p:nvSpPr>
        <p:spPr bwMode="auto">
          <a:xfrm>
            <a:off x="5334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ectangle 36"/>
          <p:cNvSpPr/>
          <p:nvPr/>
        </p:nvSpPr>
        <p:spPr bwMode="auto">
          <a:xfrm>
            <a:off x="5638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Rectangle 37"/>
          <p:cNvSpPr/>
          <p:nvPr/>
        </p:nvSpPr>
        <p:spPr bwMode="auto">
          <a:xfrm>
            <a:off x="5486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9" name="Rectangle 38"/>
          <p:cNvSpPr/>
          <p:nvPr/>
        </p:nvSpPr>
        <p:spPr bwMode="auto">
          <a:xfrm>
            <a:off x="5791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ectangle 39"/>
          <p:cNvSpPr/>
          <p:nvPr/>
        </p:nvSpPr>
        <p:spPr bwMode="auto">
          <a:xfrm>
            <a:off x="5943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1" name="Rectangle 40"/>
          <p:cNvSpPr/>
          <p:nvPr/>
        </p:nvSpPr>
        <p:spPr bwMode="auto">
          <a:xfrm>
            <a:off x="6248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Rectangle 41"/>
          <p:cNvSpPr/>
          <p:nvPr/>
        </p:nvSpPr>
        <p:spPr bwMode="auto">
          <a:xfrm>
            <a:off x="6096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Rectangle 42"/>
          <p:cNvSpPr/>
          <p:nvPr/>
        </p:nvSpPr>
        <p:spPr bwMode="auto">
          <a:xfrm>
            <a:off x="6400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nvSpPr>
        <p:spPr bwMode="auto">
          <a:xfrm>
            <a:off x="6553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5" name="Rectangle 44"/>
          <p:cNvSpPr/>
          <p:nvPr/>
        </p:nvSpPr>
        <p:spPr bwMode="auto">
          <a:xfrm>
            <a:off x="6858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6" name="Rectangle 45"/>
          <p:cNvSpPr/>
          <p:nvPr/>
        </p:nvSpPr>
        <p:spPr bwMode="auto">
          <a:xfrm>
            <a:off x="6705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7" name="Rectangle 46"/>
          <p:cNvSpPr/>
          <p:nvPr/>
        </p:nvSpPr>
        <p:spPr bwMode="auto">
          <a:xfrm>
            <a:off x="7010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8" name="Rectangle 47"/>
          <p:cNvSpPr/>
          <p:nvPr/>
        </p:nvSpPr>
        <p:spPr bwMode="auto">
          <a:xfrm>
            <a:off x="7162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nvSpPr>
        <p:spPr bwMode="auto">
          <a:xfrm>
            <a:off x="74676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0" name="Rectangle 49"/>
          <p:cNvSpPr/>
          <p:nvPr/>
        </p:nvSpPr>
        <p:spPr bwMode="auto">
          <a:xfrm>
            <a:off x="7315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1" name="Rectangle 50"/>
          <p:cNvSpPr/>
          <p:nvPr/>
        </p:nvSpPr>
        <p:spPr bwMode="auto">
          <a:xfrm>
            <a:off x="76200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Rectangle 51"/>
          <p:cNvSpPr/>
          <p:nvPr/>
        </p:nvSpPr>
        <p:spPr bwMode="auto">
          <a:xfrm>
            <a:off x="77724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3" name="Rectangle 52"/>
          <p:cNvSpPr/>
          <p:nvPr/>
        </p:nvSpPr>
        <p:spPr bwMode="auto">
          <a:xfrm>
            <a:off x="80772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4" name="Rectangle 53"/>
          <p:cNvSpPr/>
          <p:nvPr/>
        </p:nvSpPr>
        <p:spPr bwMode="auto">
          <a:xfrm>
            <a:off x="7924800" y="1733487"/>
            <a:ext cx="1524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5" name="Left Brace 54"/>
          <p:cNvSpPr/>
          <p:nvPr/>
        </p:nvSpPr>
        <p:spPr bwMode="auto">
          <a:xfrm rot="16200000">
            <a:off x="952500" y="200018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56" name="Straight Connector 55"/>
          <p:cNvCxnSpPr/>
          <p:nvPr/>
        </p:nvCxnSpPr>
        <p:spPr bwMode="auto">
          <a:xfrm rot="16200000" flipH="1">
            <a:off x="10287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rot="5400000">
            <a:off x="13335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Left Brace 57"/>
          <p:cNvSpPr/>
          <p:nvPr/>
        </p:nvSpPr>
        <p:spPr bwMode="auto">
          <a:xfrm rot="16200000">
            <a:off x="14097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9" name="Left Brace 58"/>
          <p:cNvSpPr/>
          <p:nvPr/>
        </p:nvSpPr>
        <p:spPr bwMode="auto">
          <a:xfrm rot="16200000">
            <a:off x="18669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Left Brace 59"/>
          <p:cNvSpPr/>
          <p:nvPr/>
        </p:nvSpPr>
        <p:spPr bwMode="auto">
          <a:xfrm rot="16200000">
            <a:off x="23241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Left Brace 60"/>
          <p:cNvSpPr/>
          <p:nvPr/>
        </p:nvSpPr>
        <p:spPr bwMode="auto">
          <a:xfrm rot="16200000">
            <a:off x="2781300" y="2000190"/>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2" name="Left Brace 61"/>
          <p:cNvSpPr/>
          <p:nvPr/>
        </p:nvSpPr>
        <p:spPr bwMode="auto">
          <a:xfrm rot="16200000">
            <a:off x="3238500" y="20001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3" name="Left Brace 62"/>
          <p:cNvSpPr/>
          <p:nvPr/>
        </p:nvSpPr>
        <p:spPr bwMode="auto">
          <a:xfrm rot="16200000">
            <a:off x="3695700" y="20001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4" name="Left Brace 63"/>
          <p:cNvSpPr/>
          <p:nvPr/>
        </p:nvSpPr>
        <p:spPr bwMode="auto">
          <a:xfrm rot="16200000">
            <a:off x="4152900" y="2000193"/>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5" name="Left Brace 64"/>
          <p:cNvSpPr/>
          <p:nvPr/>
        </p:nvSpPr>
        <p:spPr bwMode="auto">
          <a:xfrm rot="16200000">
            <a:off x="4610100" y="2000191"/>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6" name="Left Brace 65"/>
          <p:cNvSpPr/>
          <p:nvPr/>
        </p:nvSpPr>
        <p:spPr bwMode="auto">
          <a:xfrm rot="16200000">
            <a:off x="50673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7" name="Left Brace 66"/>
          <p:cNvSpPr/>
          <p:nvPr/>
        </p:nvSpPr>
        <p:spPr bwMode="auto">
          <a:xfrm rot="16200000">
            <a:off x="55245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8" name="Left Brace 67"/>
          <p:cNvSpPr/>
          <p:nvPr/>
        </p:nvSpPr>
        <p:spPr bwMode="auto">
          <a:xfrm rot="16200000">
            <a:off x="59817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9" name="Left Brace 68"/>
          <p:cNvSpPr/>
          <p:nvPr/>
        </p:nvSpPr>
        <p:spPr bwMode="auto">
          <a:xfrm rot="16200000">
            <a:off x="6438900" y="2000194"/>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0" name="Left Brace 69"/>
          <p:cNvSpPr/>
          <p:nvPr/>
        </p:nvSpPr>
        <p:spPr bwMode="auto">
          <a:xfrm rot="16200000">
            <a:off x="6896100" y="20001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1" name="Left Brace 70"/>
          <p:cNvSpPr/>
          <p:nvPr/>
        </p:nvSpPr>
        <p:spPr bwMode="auto">
          <a:xfrm rot="16200000">
            <a:off x="7353300" y="20001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2" name="Left Brace 71"/>
          <p:cNvSpPr/>
          <p:nvPr/>
        </p:nvSpPr>
        <p:spPr bwMode="auto">
          <a:xfrm rot="16200000">
            <a:off x="7810500" y="2000197"/>
            <a:ext cx="304800" cy="381000"/>
          </a:xfrm>
          <a:prstGeom prst="leftBrac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3" name="TextBox 72"/>
          <p:cNvSpPr txBox="1"/>
          <p:nvPr/>
        </p:nvSpPr>
        <p:spPr>
          <a:xfrm>
            <a:off x="1143000" y="2476380"/>
            <a:ext cx="333746" cy="400110"/>
          </a:xfrm>
          <a:prstGeom prst="rect">
            <a:avLst/>
          </a:prstGeom>
          <a:noFill/>
        </p:spPr>
        <p:txBody>
          <a:bodyPr wrap="none" rtlCol="0">
            <a:spAutoFit/>
          </a:bodyPr>
          <a:lstStyle/>
          <a:p>
            <a:r>
              <a:rPr lang="en-US" sz="2000" b="0" dirty="0" smtClean="0">
                <a:latin typeface="+mn-lt"/>
              </a:rPr>
              <a:t>+</a:t>
            </a:r>
          </a:p>
        </p:txBody>
      </p:sp>
      <p:cxnSp>
        <p:nvCxnSpPr>
          <p:cNvPr id="74" name="Straight Connector 73"/>
          <p:cNvCxnSpPr/>
          <p:nvPr/>
        </p:nvCxnSpPr>
        <p:spPr bwMode="auto">
          <a:xfrm rot="16200000" flipH="1">
            <a:off x="1943100" y="243828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rot="5400000">
            <a:off x="2247900" y="243828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2057400" y="2476380"/>
            <a:ext cx="333746" cy="400110"/>
          </a:xfrm>
          <a:prstGeom prst="rect">
            <a:avLst/>
          </a:prstGeom>
          <a:noFill/>
        </p:spPr>
        <p:txBody>
          <a:bodyPr wrap="none" rtlCol="0">
            <a:spAutoFit/>
          </a:bodyPr>
          <a:lstStyle/>
          <a:p>
            <a:r>
              <a:rPr lang="en-US" sz="2000" b="0" dirty="0" smtClean="0">
                <a:latin typeface="+mn-lt"/>
              </a:rPr>
              <a:t>+</a:t>
            </a:r>
          </a:p>
        </p:txBody>
      </p:sp>
      <p:cxnSp>
        <p:nvCxnSpPr>
          <p:cNvPr id="77" name="Straight Connector 76"/>
          <p:cNvCxnSpPr/>
          <p:nvPr/>
        </p:nvCxnSpPr>
        <p:spPr bwMode="auto">
          <a:xfrm rot="16200000" flipH="1">
            <a:off x="29337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rot="5400000">
            <a:off x="3238500" y="2457390"/>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nvSpPr>
        <p:spPr>
          <a:xfrm>
            <a:off x="3048000" y="2476380"/>
            <a:ext cx="333746" cy="400110"/>
          </a:xfrm>
          <a:prstGeom prst="rect">
            <a:avLst/>
          </a:prstGeom>
          <a:noFill/>
        </p:spPr>
        <p:txBody>
          <a:bodyPr wrap="none" rtlCol="0">
            <a:spAutoFit/>
          </a:bodyPr>
          <a:lstStyle/>
          <a:p>
            <a:r>
              <a:rPr lang="en-US" sz="2000" b="0" dirty="0" smtClean="0">
                <a:latin typeface="+mn-lt"/>
              </a:rPr>
              <a:t>+</a:t>
            </a:r>
          </a:p>
        </p:txBody>
      </p:sp>
      <p:cxnSp>
        <p:nvCxnSpPr>
          <p:cNvPr id="80" name="Straight Connector 79"/>
          <p:cNvCxnSpPr/>
          <p:nvPr/>
        </p:nvCxnSpPr>
        <p:spPr bwMode="auto">
          <a:xfrm rot="16200000" flipH="1">
            <a:off x="38481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rot="5400000">
            <a:off x="41529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2" name="TextBox 81"/>
          <p:cNvSpPr txBox="1"/>
          <p:nvPr/>
        </p:nvSpPr>
        <p:spPr>
          <a:xfrm>
            <a:off x="3962400" y="2476381"/>
            <a:ext cx="333746" cy="400110"/>
          </a:xfrm>
          <a:prstGeom prst="rect">
            <a:avLst/>
          </a:prstGeom>
          <a:noFill/>
        </p:spPr>
        <p:txBody>
          <a:bodyPr wrap="none" rtlCol="0">
            <a:spAutoFit/>
          </a:bodyPr>
          <a:lstStyle/>
          <a:p>
            <a:r>
              <a:rPr lang="en-US" sz="2000" b="0" dirty="0" smtClean="0">
                <a:latin typeface="+mn-lt"/>
              </a:rPr>
              <a:t>+</a:t>
            </a:r>
          </a:p>
        </p:txBody>
      </p:sp>
      <p:cxnSp>
        <p:nvCxnSpPr>
          <p:cNvPr id="83" name="Straight Connector 82"/>
          <p:cNvCxnSpPr/>
          <p:nvPr/>
        </p:nvCxnSpPr>
        <p:spPr bwMode="auto">
          <a:xfrm rot="16200000" flipH="1">
            <a:off x="47625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rot="5400000">
            <a:off x="5067300" y="24573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TextBox 84"/>
          <p:cNvSpPr txBox="1"/>
          <p:nvPr/>
        </p:nvSpPr>
        <p:spPr>
          <a:xfrm>
            <a:off x="4876800" y="2476381"/>
            <a:ext cx="333746" cy="400110"/>
          </a:xfrm>
          <a:prstGeom prst="rect">
            <a:avLst/>
          </a:prstGeom>
          <a:noFill/>
        </p:spPr>
        <p:txBody>
          <a:bodyPr wrap="none" rtlCol="0">
            <a:spAutoFit/>
          </a:bodyPr>
          <a:lstStyle/>
          <a:p>
            <a:r>
              <a:rPr lang="en-US" sz="2000" b="0" dirty="0" smtClean="0">
                <a:latin typeface="+mn-lt"/>
              </a:rPr>
              <a:t>+</a:t>
            </a:r>
          </a:p>
        </p:txBody>
      </p:sp>
      <p:cxnSp>
        <p:nvCxnSpPr>
          <p:cNvPr id="86" name="Straight Connector 85"/>
          <p:cNvCxnSpPr/>
          <p:nvPr/>
        </p:nvCxnSpPr>
        <p:spPr bwMode="auto">
          <a:xfrm rot="16200000" flipH="1">
            <a:off x="56769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rot="5400000">
            <a:off x="59817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8" name="TextBox 87"/>
          <p:cNvSpPr txBox="1"/>
          <p:nvPr/>
        </p:nvSpPr>
        <p:spPr>
          <a:xfrm>
            <a:off x="5791200" y="2400181"/>
            <a:ext cx="333746" cy="400110"/>
          </a:xfrm>
          <a:prstGeom prst="rect">
            <a:avLst/>
          </a:prstGeom>
          <a:noFill/>
        </p:spPr>
        <p:txBody>
          <a:bodyPr wrap="none" rtlCol="0">
            <a:spAutoFit/>
          </a:bodyPr>
          <a:lstStyle/>
          <a:p>
            <a:r>
              <a:rPr lang="en-US" sz="2000" b="0" dirty="0" smtClean="0">
                <a:latin typeface="+mn-lt"/>
              </a:rPr>
              <a:t>+</a:t>
            </a:r>
          </a:p>
        </p:txBody>
      </p:sp>
      <p:cxnSp>
        <p:nvCxnSpPr>
          <p:cNvPr id="89" name="Straight Connector 88"/>
          <p:cNvCxnSpPr/>
          <p:nvPr/>
        </p:nvCxnSpPr>
        <p:spPr bwMode="auto">
          <a:xfrm rot="16200000" flipH="1">
            <a:off x="65913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rot="5400000">
            <a:off x="6896100"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TextBox 90"/>
          <p:cNvSpPr txBox="1"/>
          <p:nvPr/>
        </p:nvSpPr>
        <p:spPr>
          <a:xfrm>
            <a:off x="6705600" y="2400181"/>
            <a:ext cx="333746" cy="400110"/>
          </a:xfrm>
          <a:prstGeom prst="rect">
            <a:avLst/>
          </a:prstGeom>
          <a:noFill/>
        </p:spPr>
        <p:txBody>
          <a:bodyPr wrap="none" rtlCol="0">
            <a:spAutoFit/>
          </a:bodyPr>
          <a:lstStyle/>
          <a:p>
            <a:r>
              <a:rPr lang="en-US" sz="2000" b="0" dirty="0" smtClean="0">
                <a:latin typeface="+mn-lt"/>
              </a:rPr>
              <a:t>+</a:t>
            </a:r>
          </a:p>
        </p:txBody>
      </p:sp>
      <p:cxnSp>
        <p:nvCxnSpPr>
          <p:cNvPr id="92" name="Straight Connector 91"/>
          <p:cNvCxnSpPr/>
          <p:nvPr/>
        </p:nvCxnSpPr>
        <p:spPr bwMode="auto">
          <a:xfrm rot="16200000" flipH="1">
            <a:off x="7505699"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Straight Connector 92"/>
          <p:cNvCxnSpPr/>
          <p:nvPr/>
        </p:nvCxnSpPr>
        <p:spPr bwMode="auto">
          <a:xfrm rot="5400000">
            <a:off x="7810499" y="2381191"/>
            <a:ext cx="228600" cy="152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4" name="TextBox 93"/>
          <p:cNvSpPr txBox="1"/>
          <p:nvPr/>
        </p:nvSpPr>
        <p:spPr>
          <a:xfrm>
            <a:off x="7619999" y="2400181"/>
            <a:ext cx="333746" cy="400110"/>
          </a:xfrm>
          <a:prstGeom prst="rect">
            <a:avLst/>
          </a:prstGeom>
          <a:noFill/>
        </p:spPr>
        <p:txBody>
          <a:bodyPr wrap="none" rtlCol="0">
            <a:spAutoFit/>
          </a:bodyPr>
          <a:lstStyle/>
          <a:p>
            <a:r>
              <a:rPr lang="en-US" sz="2000" b="0" dirty="0" smtClean="0">
                <a:latin typeface="+mn-lt"/>
              </a:rPr>
              <a:t>+</a:t>
            </a:r>
          </a:p>
        </p:txBody>
      </p:sp>
      <p:cxnSp>
        <p:nvCxnSpPr>
          <p:cNvPr id="95" name="Straight Connector 94"/>
          <p:cNvCxnSpPr>
            <a:stCxn id="73" idx="2"/>
          </p:cNvCxnSpPr>
          <p:nvPr/>
        </p:nvCxnSpPr>
        <p:spPr bwMode="auto">
          <a:xfrm rot="16200000" flipH="1">
            <a:off x="1416936" y="2769427"/>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Straight Connector 95"/>
          <p:cNvCxnSpPr>
            <a:stCxn id="76" idx="2"/>
          </p:cNvCxnSpPr>
          <p:nvPr/>
        </p:nvCxnSpPr>
        <p:spPr bwMode="auto">
          <a:xfrm rot="5400000">
            <a:off x="1950337" y="2754954"/>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7" name="TextBox 96"/>
          <p:cNvSpPr txBox="1"/>
          <p:nvPr/>
        </p:nvSpPr>
        <p:spPr>
          <a:xfrm>
            <a:off x="1600200" y="2857380"/>
            <a:ext cx="333746" cy="400110"/>
          </a:xfrm>
          <a:prstGeom prst="rect">
            <a:avLst/>
          </a:prstGeom>
          <a:noFill/>
        </p:spPr>
        <p:txBody>
          <a:bodyPr wrap="none" rtlCol="0">
            <a:spAutoFit/>
          </a:bodyPr>
          <a:lstStyle/>
          <a:p>
            <a:r>
              <a:rPr lang="en-US" sz="2000" b="0" dirty="0" smtClean="0">
                <a:latin typeface="+mn-lt"/>
              </a:rPr>
              <a:t>+</a:t>
            </a:r>
          </a:p>
        </p:txBody>
      </p:sp>
      <p:cxnSp>
        <p:nvCxnSpPr>
          <p:cNvPr id="98" name="Straight Connector 97"/>
          <p:cNvCxnSpPr/>
          <p:nvPr/>
        </p:nvCxnSpPr>
        <p:spPr bwMode="auto">
          <a:xfrm rot="16200000" flipH="1">
            <a:off x="3307463" y="27503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rot="5400000">
            <a:off x="3840864" y="27358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0" name="TextBox 99"/>
          <p:cNvSpPr txBox="1"/>
          <p:nvPr/>
        </p:nvSpPr>
        <p:spPr>
          <a:xfrm>
            <a:off x="3476254" y="2857380"/>
            <a:ext cx="333746" cy="400110"/>
          </a:xfrm>
          <a:prstGeom prst="rect">
            <a:avLst/>
          </a:prstGeom>
          <a:noFill/>
        </p:spPr>
        <p:txBody>
          <a:bodyPr wrap="none" rtlCol="0">
            <a:spAutoFit/>
          </a:bodyPr>
          <a:lstStyle/>
          <a:p>
            <a:r>
              <a:rPr lang="en-US" sz="2000" b="0" dirty="0" smtClean="0">
                <a:latin typeface="+mn-lt"/>
              </a:rPr>
              <a:t>+</a:t>
            </a:r>
          </a:p>
        </p:txBody>
      </p:sp>
      <p:cxnSp>
        <p:nvCxnSpPr>
          <p:cNvPr id="101" name="Straight Connector 100"/>
          <p:cNvCxnSpPr/>
          <p:nvPr/>
        </p:nvCxnSpPr>
        <p:spPr bwMode="auto">
          <a:xfrm rot="16200000" flipH="1">
            <a:off x="5136263" y="27503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rot="5400000">
            <a:off x="5669664" y="27358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3" name="TextBox 102"/>
          <p:cNvSpPr txBox="1"/>
          <p:nvPr/>
        </p:nvSpPr>
        <p:spPr>
          <a:xfrm>
            <a:off x="5305054" y="2857380"/>
            <a:ext cx="333746" cy="400110"/>
          </a:xfrm>
          <a:prstGeom prst="rect">
            <a:avLst/>
          </a:prstGeom>
          <a:noFill/>
        </p:spPr>
        <p:txBody>
          <a:bodyPr wrap="none" rtlCol="0">
            <a:spAutoFit/>
          </a:bodyPr>
          <a:lstStyle/>
          <a:p>
            <a:r>
              <a:rPr lang="en-US" sz="2000" b="0" dirty="0" smtClean="0">
                <a:latin typeface="+mn-lt"/>
              </a:rPr>
              <a:t>+</a:t>
            </a:r>
          </a:p>
        </p:txBody>
      </p:sp>
      <p:cxnSp>
        <p:nvCxnSpPr>
          <p:cNvPr id="104" name="Straight Connector 103"/>
          <p:cNvCxnSpPr/>
          <p:nvPr/>
        </p:nvCxnSpPr>
        <p:spPr bwMode="auto">
          <a:xfrm rot="16200000" flipH="1">
            <a:off x="6965062" y="2674118"/>
            <a:ext cx="152400" cy="3665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rot="5400000">
            <a:off x="7498463" y="2659645"/>
            <a:ext cx="152400" cy="395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6" name="TextBox 105"/>
          <p:cNvSpPr txBox="1"/>
          <p:nvPr/>
        </p:nvSpPr>
        <p:spPr>
          <a:xfrm>
            <a:off x="7133853" y="2781180"/>
            <a:ext cx="333746" cy="400110"/>
          </a:xfrm>
          <a:prstGeom prst="rect">
            <a:avLst/>
          </a:prstGeom>
          <a:noFill/>
        </p:spPr>
        <p:txBody>
          <a:bodyPr wrap="none" rtlCol="0">
            <a:spAutoFit/>
          </a:bodyPr>
          <a:lstStyle/>
          <a:p>
            <a:r>
              <a:rPr lang="en-US" sz="2000" b="0" dirty="0" smtClean="0">
                <a:latin typeface="+mn-lt"/>
              </a:rPr>
              <a:t>+</a:t>
            </a:r>
          </a:p>
        </p:txBody>
      </p:sp>
      <p:cxnSp>
        <p:nvCxnSpPr>
          <p:cNvPr id="107" name="Straight Connector 106"/>
          <p:cNvCxnSpPr/>
          <p:nvPr/>
        </p:nvCxnSpPr>
        <p:spPr bwMode="auto">
          <a:xfrm>
            <a:off x="1905000" y="3181290"/>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rot="10800000" flipV="1">
            <a:off x="2728730" y="3181290"/>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9" name="TextBox 108"/>
          <p:cNvSpPr txBox="1"/>
          <p:nvPr/>
        </p:nvSpPr>
        <p:spPr>
          <a:xfrm>
            <a:off x="2485653" y="3314580"/>
            <a:ext cx="333746" cy="400110"/>
          </a:xfrm>
          <a:prstGeom prst="rect">
            <a:avLst/>
          </a:prstGeom>
          <a:noFill/>
        </p:spPr>
        <p:txBody>
          <a:bodyPr wrap="square" rtlCol="0">
            <a:spAutoFit/>
          </a:bodyPr>
          <a:lstStyle/>
          <a:p>
            <a:r>
              <a:rPr lang="en-US" sz="2000" b="0" dirty="0" smtClean="0">
                <a:latin typeface="+mn-lt"/>
              </a:rPr>
              <a:t>+</a:t>
            </a:r>
          </a:p>
        </p:txBody>
      </p:sp>
      <p:cxnSp>
        <p:nvCxnSpPr>
          <p:cNvPr id="110" name="Straight Connector 109"/>
          <p:cNvCxnSpPr/>
          <p:nvPr/>
        </p:nvCxnSpPr>
        <p:spPr bwMode="auto">
          <a:xfrm>
            <a:off x="5638799" y="3181290"/>
            <a:ext cx="671325"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rot="10800000" flipV="1">
            <a:off x="6462529" y="3181290"/>
            <a:ext cx="776471"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2" name="TextBox 111"/>
          <p:cNvSpPr txBox="1"/>
          <p:nvPr/>
        </p:nvSpPr>
        <p:spPr>
          <a:xfrm>
            <a:off x="6219452" y="3314580"/>
            <a:ext cx="333746" cy="400110"/>
          </a:xfrm>
          <a:prstGeom prst="rect">
            <a:avLst/>
          </a:prstGeom>
          <a:noFill/>
        </p:spPr>
        <p:txBody>
          <a:bodyPr wrap="square" rtlCol="0">
            <a:spAutoFit/>
          </a:bodyPr>
          <a:lstStyle/>
          <a:p>
            <a:r>
              <a:rPr lang="en-US" sz="2000" b="0" dirty="0" smtClean="0">
                <a:latin typeface="+mn-lt"/>
              </a:rPr>
              <a:t>+</a:t>
            </a:r>
          </a:p>
        </p:txBody>
      </p:sp>
      <p:cxnSp>
        <p:nvCxnSpPr>
          <p:cNvPr id="113" name="Straight Connector 112"/>
          <p:cNvCxnSpPr/>
          <p:nvPr/>
        </p:nvCxnSpPr>
        <p:spPr bwMode="auto">
          <a:xfrm>
            <a:off x="2819400" y="3638490"/>
            <a:ext cx="1585724" cy="2856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4" name="Straight Connector 113"/>
          <p:cNvCxnSpPr/>
          <p:nvPr/>
        </p:nvCxnSpPr>
        <p:spPr bwMode="auto">
          <a:xfrm rot="10800000" flipV="1">
            <a:off x="4557530" y="3638490"/>
            <a:ext cx="1690870" cy="2856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5" name="TextBox 114"/>
          <p:cNvSpPr txBox="1"/>
          <p:nvPr/>
        </p:nvSpPr>
        <p:spPr>
          <a:xfrm>
            <a:off x="4343400" y="3638490"/>
            <a:ext cx="333746" cy="400110"/>
          </a:xfrm>
          <a:prstGeom prst="rect">
            <a:avLst/>
          </a:prstGeom>
          <a:noFill/>
        </p:spPr>
        <p:txBody>
          <a:bodyPr wrap="square" rtlCol="0">
            <a:spAutoFit/>
          </a:bodyPr>
          <a:lstStyle/>
          <a:p>
            <a:r>
              <a:rPr lang="en-US" sz="2000" b="0" dirty="0" smtClean="0">
                <a:latin typeface="+mn-lt"/>
              </a:rPr>
              <a:t>+</a:t>
            </a:r>
          </a:p>
        </p:txBody>
      </p:sp>
      <p:sp>
        <p:nvSpPr>
          <p:cNvPr id="116" name="Footer Placeholder 5"/>
          <p:cNvSpPr>
            <a:spLocks noGrp="1"/>
          </p:cNvSpPr>
          <p:nvPr>
            <p:ph type="ftr" sz="quarter" idx="12"/>
          </p:nvPr>
        </p:nvSpPr>
        <p:spPr>
          <a:xfrm>
            <a:off x="1524000" y="6400800"/>
            <a:ext cx="5715000" cy="457200"/>
          </a:xfrm>
        </p:spPr>
        <p:txBody>
          <a:bodyPr/>
          <a:lstStyle/>
          <a:p>
            <a:r>
              <a:rPr lang="en-US" dirty="0" smtClean="0">
                <a:solidFill>
                  <a:schemeClr val="accent2"/>
                </a:solidFill>
              </a:rPr>
              <a:t>From – Dan Grossman’s Parallelism/Concurrency in Data Structures (SIGCSE Workshop 19)</a:t>
            </a:r>
            <a:endParaRPr lang="en-US" dirty="0">
              <a:solidFill>
                <a:schemeClr val="accent2"/>
              </a:solidFill>
            </a:endParaRPr>
          </a:p>
        </p:txBody>
      </p:sp>
    </p:spTree>
    <p:extLst>
      <p:ext uri="{BB962C8B-B14F-4D97-AF65-F5344CB8AC3E}">
        <p14:creationId xmlns:p14="http://schemas.microsoft.com/office/powerpoint/2010/main" val="166932362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Fork Join Parallelism</a:t>
            </a:r>
            <a:endParaRPr lang="en-US" dirty="0">
              <a:solidFill>
                <a:schemeClr val="accent2"/>
              </a:solidFill>
            </a:endParaRPr>
          </a:p>
        </p:txBody>
      </p:sp>
      <p:sp>
        <p:nvSpPr>
          <p:cNvPr id="3" name="Content Placeholder 2"/>
          <p:cNvSpPr>
            <a:spLocks noGrp="1"/>
          </p:cNvSpPr>
          <p:nvPr>
            <p:ph idx="1"/>
          </p:nvPr>
        </p:nvSpPr>
        <p:spPr/>
        <p:txBody>
          <a:bodyPr/>
          <a:lstStyle/>
          <a:p>
            <a:pPr marL="285750" indent="-285750">
              <a:lnSpc>
                <a:spcPct val="94000"/>
              </a:lnSpc>
              <a:spcBef>
                <a:spcPct val="30000"/>
              </a:spcBef>
              <a:buClr>
                <a:schemeClr val="tx2"/>
              </a:buClr>
              <a:buSzPct val="130000"/>
            </a:pPr>
            <a:r>
              <a:rPr lang="en-US" b="1" dirty="0" smtClean="0"/>
              <a:t>Master</a:t>
            </a:r>
            <a:r>
              <a:rPr lang="en-US" b="1" dirty="0" smtClean="0">
                <a:solidFill>
                  <a:schemeClr val="accent2"/>
                </a:solidFill>
              </a:rPr>
              <a:t> thread spawns/forks a </a:t>
            </a:r>
            <a:r>
              <a:rPr lang="en-US" b="1" dirty="0" smtClean="0"/>
              <a:t>team of threads </a:t>
            </a:r>
            <a:r>
              <a:rPr lang="en-US" b="1" dirty="0" smtClean="0">
                <a:solidFill>
                  <a:schemeClr val="accent2"/>
                </a:solidFill>
              </a:rPr>
              <a:t>as needed</a:t>
            </a:r>
          </a:p>
          <a:p>
            <a:pPr marL="285750" indent="-285750">
              <a:lnSpc>
                <a:spcPct val="94000"/>
              </a:lnSpc>
              <a:spcBef>
                <a:spcPct val="50000"/>
              </a:spcBef>
              <a:buClr>
                <a:schemeClr val="tx2"/>
              </a:buClr>
              <a:buSzPct val="130000"/>
            </a:pPr>
            <a:r>
              <a:rPr lang="en-US" b="1" dirty="0" smtClean="0">
                <a:solidFill>
                  <a:schemeClr val="accent2"/>
                </a:solidFill>
              </a:rPr>
              <a:t>The threads are joined at the end of a parallel region</a:t>
            </a:r>
          </a:p>
          <a:p>
            <a:pPr>
              <a:buNone/>
            </a:pPr>
            <a:endParaRPr lang="en-US" dirty="0" smtClean="0">
              <a:solidFill>
                <a:schemeClr val="accent2"/>
              </a:solidFill>
            </a:endParaRPr>
          </a:p>
          <a:p>
            <a:pPr>
              <a:buNone/>
            </a:pPr>
            <a:endParaRPr lang="en-US" dirty="0">
              <a:solidFill>
                <a:schemeClr val="accent2"/>
              </a:solidFill>
            </a:endParaRPr>
          </a:p>
        </p:txBody>
      </p:sp>
      <p:sp>
        <p:nvSpPr>
          <p:cNvPr id="4" name="Slide Number Placeholder 3"/>
          <p:cNvSpPr>
            <a:spLocks noGrp="1"/>
          </p:cNvSpPr>
          <p:nvPr>
            <p:ph type="sldNum" sz="quarter" idx="11"/>
          </p:nvPr>
        </p:nvSpPr>
        <p:spPr/>
        <p:txBody>
          <a:bodyPr/>
          <a:lstStyle/>
          <a:p>
            <a:fld id="{3B048AC8-D41E-4C7B-8EE3-A52489AA1F05}" type="slidenum">
              <a:rPr lang="en-US" smtClean="0">
                <a:solidFill>
                  <a:schemeClr val="accent2"/>
                </a:solidFill>
              </a:rPr>
              <a:pPr/>
              <a:t>14</a:t>
            </a:fld>
            <a:endParaRPr lang="en-US">
              <a:solidFill>
                <a:schemeClr val="accent2"/>
              </a:solidFill>
            </a:endParaRPr>
          </a:p>
        </p:txBody>
      </p:sp>
      <p:sp>
        <p:nvSpPr>
          <p:cNvPr id="5" name="Footer Placeholder 4"/>
          <p:cNvSpPr>
            <a:spLocks noGrp="1"/>
          </p:cNvSpPr>
          <p:nvPr>
            <p:ph type="ftr" sz="quarter" idx="12"/>
          </p:nvPr>
        </p:nvSpPr>
        <p:spPr>
          <a:xfrm>
            <a:off x="1676400" y="6400800"/>
            <a:ext cx="5715000" cy="457200"/>
          </a:xfrm>
        </p:spPr>
        <p:txBody>
          <a:bodyPr/>
          <a:lstStyle/>
          <a:p>
            <a:r>
              <a:rPr lang="en-US" dirty="0" smtClean="0">
                <a:solidFill>
                  <a:schemeClr val="accent2"/>
                </a:solidFill>
              </a:rPr>
              <a:t>Parallelism and Concurrency for Data-Structures &amp; Algorithms courses</a:t>
            </a:r>
            <a:endParaRPr lang="en-US" dirty="0">
              <a:solidFill>
                <a:schemeClr val="accent2"/>
              </a:solidFill>
            </a:endParaRPr>
          </a:p>
        </p:txBody>
      </p:sp>
      <p:sp>
        <p:nvSpPr>
          <p:cNvPr id="63" name="Rectangle 4"/>
          <p:cNvSpPr>
            <a:spLocks noChangeArrowheads="1"/>
          </p:cNvSpPr>
          <p:nvPr/>
        </p:nvSpPr>
        <p:spPr bwMode="auto">
          <a:xfrm>
            <a:off x="6248400" y="3200400"/>
            <a:ext cx="1524000" cy="1981200"/>
          </a:xfrm>
          <a:prstGeom prst="rect">
            <a:avLst/>
          </a:prstGeom>
          <a:solidFill>
            <a:srgbClr val="99CCFF"/>
          </a:solidFill>
          <a:ln w="9525">
            <a:noFill/>
            <a:miter lim="800000"/>
            <a:headEnd/>
            <a:tailEnd/>
          </a:ln>
          <a:effectLst/>
        </p:spPr>
        <p:txBody>
          <a:bodyPr wrap="none" anchor="ctr"/>
          <a:lstStyle/>
          <a:p>
            <a:endParaRPr lang="en-US">
              <a:solidFill>
                <a:schemeClr val="accent2"/>
              </a:solidFill>
            </a:endParaRPr>
          </a:p>
        </p:txBody>
      </p:sp>
      <p:sp>
        <p:nvSpPr>
          <p:cNvPr id="64" name="Rectangle 5"/>
          <p:cNvSpPr>
            <a:spLocks noChangeArrowheads="1"/>
          </p:cNvSpPr>
          <p:nvPr/>
        </p:nvSpPr>
        <p:spPr bwMode="auto">
          <a:xfrm>
            <a:off x="3962400" y="3200400"/>
            <a:ext cx="1600200" cy="1981200"/>
          </a:xfrm>
          <a:prstGeom prst="rect">
            <a:avLst/>
          </a:prstGeom>
          <a:solidFill>
            <a:srgbClr val="99CCFF"/>
          </a:solidFill>
          <a:ln w="9525">
            <a:noFill/>
            <a:miter lim="800000"/>
            <a:headEnd/>
            <a:tailEnd/>
          </a:ln>
          <a:effectLst/>
        </p:spPr>
        <p:txBody>
          <a:bodyPr wrap="none" anchor="ctr"/>
          <a:lstStyle/>
          <a:p>
            <a:endParaRPr lang="en-US">
              <a:solidFill>
                <a:schemeClr val="accent2"/>
              </a:solidFill>
            </a:endParaRPr>
          </a:p>
        </p:txBody>
      </p:sp>
      <p:sp>
        <p:nvSpPr>
          <p:cNvPr id="65" name="Rectangle 6"/>
          <p:cNvSpPr>
            <a:spLocks noChangeArrowheads="1"/>
          </p:cNvSpPr>
          <p:nvPr/>
        </p:nvSpPr>
        <p:spPr bwMode="auto">
          <a:xfrm>
            <a:off x="1600200" y="3200400"/>
            <a:ext cx="1600200" cy="1981200"/>
          </a:xfrm>
          <a:prstGeom prst="rect">
            <a:avLst/>
          </a:prstGeom>
          <a:solidFill>
            <a:srgbClr val="99CCFF"/>
          </a:solidFill>
          <a:ln w="9525">
            <a:noFill/>
            <a:miter lim="800000"/>
            <a:headEnd/>
            <a:tailEnd/>
          </a:ln>
          <a:effectLst/>
        </p:spPr>
        <p:txBody>
          <a:bodyPr wrap="none" anchor="ctr"/>
          <a:lstStyle/>
          <a:p>
            <a:endParaRPr lang="en-US">
              <a:solidFill>
                <a:schemeClr val="accent2"/>
              </a:solidFill>
            </a:endParaRPr>
          </a:p>
        </p:txBody>
      </p:sp>
      <p:sp>
        <p:nvSpPr>
          <p:cNvPr id="66" name="Line 7"/>
          <p:cNvSpPr>
            <a:spLocks noChangeShapeType="1"/>
          </p:cNvSpPr>
          <p:nvPr/>
        </p:nvSpPr>
        <p:spPr bwMode="auto">
          <a:xfrm>
            <a:off x="920750" y="4119563"/>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67" name="Line 8"/>
          <p:cNvSpPr>
            <a:spLocks noChangeShapeType="1"/>
          </p:cNvSpPr>
          <p:nvPr/>
        </p:nvSpPr>
        <p:spPr bwMode="auto">
          <a:xfrm>
            <a:off x="2063750" y="3687763"/>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68" name="Line 9"/>
          <p:cNvSpPr>
            <a:spLocks noChangeShapeType="1"/>
          </p:cNvSpPr>
          <p:nvPr/>
        </p:nvSpPr>
        <p:spPr bwMode="auto">
          <a:xfrm>
            <a:off x="2063750" y="3946525"/>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69" name="Line 10"/>
          <p:cNvSpPr>
            <a:spLocks noChangeShapeType="1"/>
          </p:cNvSpPr>
          <p:nvPr/>
        </p:nvSpPr>
        <p:spPr bwMode="auto">
          <a:xfrm>
            <a:off x="2063750" y="4206875"/>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70" name="Line 11"/>
          <p:cNvSpPr>
            <a:spLocks noChangeShapeType="1"/>
          </p:cNvSpPr>
          <p:nvPr/>
        </p:nvSpPr>
        <p:spPr bwMode="auto">
          <a:xfrm>
            <a:off x="2063750" y="4465638"/>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71" name="Line 12"/>
          <p:cNvSpPr>
            <a:spLocks noChangeShapeType="1"/>
          </p:cNvSpPr>
          <p:nvPr/>
        </p:nvSpPr>
        <p:spPr bwMode="auto">
          <a:xfrm flipV="1">
            <a:off x="1679575" y="3690938"/>
            <a:ext cx="374650" cy="425450"/>
          </a:xfrm>
          <a:prstGeom prst="line">
            <a:avLst/>
          </a:prstGeom>
          <a:noFill/>
          <a:ln w="50800">
            <a:solidFill>
              <a:srgbClr val="FFC000"/>
            </a:solidFill>
            <a:prstDash val="dash"/>
            <a:round/>
            <a:headEnd type="none" w="sm" len="sm"/>
            <a:tailEnd type="none" w="sm" len="sm"/>
          </a:ln>
          <a:effectLst/>
        </p:spPr>
        <p:txBody>
          <a:bodyPr wrap="none" anchor="ctr"/>
          <a:lstStyle/>
          <a:p>
            <a:endParaRPr lang="en-US">
              <a:solidFill>
                <a:schemeClr val="accent2"/>
              </a:solidFill>
            </a:endParaRPr>
          </a:p>
        </p:txBody>
      </p:sp>
      <p:sp>
        <p:nvSpPr>
          <p:cNvPr id="72" name="Line 13"/>
          <p:cNvSpPr>
            <a:spLocks noChangeShapeType="1"/>
          </p:cNvSpPr>
          <p:nvPr/>
        </p:nvSpPr>
        <p:spPr bwMode="auto">
          <a:xfrm flipV="1">
            <a:off x="1679575" y="3949700"/>
            <a:ext cx="374650" cy="166688"/>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73" name="Line 14"/>
          <p:cNvSpPr>
            <a:spLocks noChangeShapeType="1"/>
          </p:cNvSpPr>
          <p:nvPr/>
        </p:nvSpPr>
        <p:spPr bwMode="auto">
          <a:xfrm>
            <a:off x="1682750" y="4125913"/>
            <a:ext cx="374650" cy="80962"/>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74" name="Line 15"/>
          <p:cNvSpPr>
            <a:spLocks noChangeShapeType="1"/>
          </p:cNvSpPr>
          <p:nvPr/>
        </p:nvSpPr>
        <p:spPr bwMode="auto">
          <a:xfrm>
            <a:off x="1682750" y="4125913"/>
            <a:ext cx="374650" cy="339725"/>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75" name="Line 16"/>
          <p:cNvSpPr>
            <a:spLocks noChangeShapeType="1"/>
          </p:cNvSpPr>
          <p:nvPr/>
        </p:nvSpPr>
        <p:spPr bwMode="auto">
          <a:xfrm>
            <a:off x="2825750" y="3694113"/>
            <a:ext cx="374650" cy="425450"/>
          </a:xfrm>
          <a:prstGeom prst="line">
            <a:avLst/>
          </a:prstGeom>
          <a:noFill/>
          <a:ln w="50800">
            <a:solidFill>
              <a:srgbClr val="FFC000"/>
            </a:solidFill>
            <a:prstDash val="dash"/>
            <a:round/>
            <a:headEnd type="none" w="sm" len="sm"/>
            <a:tailEnd type="none" w="sm" len="sm"/>
          </a:ln>
          <a:effectLst/>
        </p:spPr>
        <p:txBody>
          <a:bodyPr wrap="none" anchor="ctr"/>
          <a:lstStyle/>
          <a:p>
            <a:endParaRPr lang="en-US">
              <a:solidFill>
                <a:schemeClr val="accent2"/>
              </a:solidFill>
            </a:endParaRPr>
          </a:p>
        </p:txBody>
      </p:sp>
      <p:sp>
        <p:nvSpPr>
          <p:cNvPr id="76" name="Line 17"/>
          <p:cNvSpPr>
            <a:spLocks noChangeShapeType="1"/>
          </p:cNvSpPr>
          <p:nvPr/>
        </p:nvSpPr>
        <p:spPr bwMode="auto">
          <a:xfrm>
            <a:off x="2825750" y="3952875"/>
            <a:ext cx="374650" cy="166688"/>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77" name="Line 18"/>
          <p:cNvSpPr>
            <a:spLocks noChangeShapeType="1"/>
          </p:cNvSpPr>
          <p:nvPr/>
        </p:nvSpPr>
        <p:spPr bwMode="auto">
          <a:xfrm flipV="1">
            <a:off x="2822575" y="4122738"/>
            <a:ext cx="374650" cy="80962"/>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78" name="Line 19"/>
          <p:cNvSpPr>
            <a:spLocks noChangeShapeType="1"/>
          </p:cNvSpPr>
          <p:nvPr/>
        </p:nvSpPr>
        <p:spPr bwMode="auto">
          <a:xfrm flipV="1">
            <a:off x="2822575" y="4122738"/>
            <a:ext cx="374650" cy="339725"/>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79" name="Line 20"/>
          <p:cNvSpPr>
            <a:spLocks noChangeShapeType="1"/>
          </p:cNvSpPr>
          <p:nvPr/>
        </p:nvSpPr>
        <p:spPr bwMode="auto">
          <a:xfrm>
            <a:off x="3206750" y="4119563"/>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80" name="Line 21"/>
          <p:cNvSpPr>
            <a:spLocks noChangeShapeType="1"/>
          </p:cNvSpPr>
          <p:nvPr/>
        </p:nvSpPr>
        <p:spPr bwMode="auto">
          <a:xfrm>
            <a:off x="4349750" y="3687763"/>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81" name="Line 22"/>
          <p:cNvSpPr>
            <a:spLocks noChangeShapeType="1"/>
          </p:cNvSpPr>
          <p:nvPr/>
        </p:nvSpPr>
        <p:spPr bwMode="auto">
          <a:xfrm>
            <a:off x="4349750" y="3946525"/>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82" name="Line 23"/>
          <p:cNvSpPr>
            <a:spLocks noChangeShapeType="1"/>
          </p:cNvSpPr>
          <p:nvPr/>
        </p:nvSpPr>
        <p:spPr bwMode="auto">
          <a:xfrm>
            <a:off x="4349750" y="4206875"/>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83" name="Line 24"/>
          <p:cNvSpPr>
            <a:spLocks noChangeShapeType="1"/>
          </p:cNvSpPr>
          <p:nvPr/>
        </p:nvSpPr>
        <p:spPr bwMode="auto">
          <a:xfrm>
            <a:off x="4349750" y="4465638"/>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84" name="Line 25"/>
          <p:cNvSpPr>
            <a:spLocks noChangeShapeType="1"/>
          </p:cNvSpPr>
          <p:nvPr/>
        </p:nvSpPr>
        <p:spPr bwMode="auto">
          <a:xfrm flipV="1">
            <a:off x="3965575" y="3690938"/>
            <a:ext cx="374650" cy="425450"/>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85" name="Line 26"/>
          <p:cNvSpPr>
            <a:spLocks noChangeShapeType="1"/>
          </p:cNvSpPr>
          <p:nvPr/>
        </p:nvSpPr>
        <p:spPr bwMode="auto">
          <a:xfrm flipV="1">
            <a:off x="3965575" y="3949700"/>
            <a:ext cx="374650" cy="166688"/>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86" name="Line 27"/>
          <p:cNvSpPr>
            <a:spLocks noChangeShapeType="1"/>
          </p:cNvSpPr>
          <p:nvPr/>
        </p:nvSpPr>
        <p:spPr bwMode="auto">
          <a:xfrm>
            <a:off x="3968750" y="4125913"/>
            <a:ext cx="374650" cy="80962"/>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87" name="Line 28"/>
          <p:cNvSpPr>
            <a:spLocks noChangeShapeType="1"/>
          </p:cNvSpPr>
          <p:nvPr/>
        </p:nvSpPr>
        <p:spPr bwMode="auto">
          <a:xfrm>
            <a:off x="3968750" y="4125913"/>
            <a:ext cx="374650" cy="339725"/>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88" name="Line 29"/>
          <p:cNvSpPr>
            <a:spLocks noChangeShapeType="1"/>
          </p:cNvSpPr>
          <p:nvPr/>
        </p:nvSpPr>
        <p:spPr bwMode="auto">
          <a:xfrm>
            <a:off x="5111750" y="3694113"/>
            <a:ext cx="374650" cy="425450"/>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89" name="Line 30"/>
          <p:cNvSpPr>
            <a:spLocks noChangeShapeType="1"/>
          </p:cNvSpPr>
          <p:nvPr/>
        </p:nvSpPr>
        <p:spPr bwMode="auto">
          <a:xfrm>
            <a:off x="5111750" y="3952875"/>
            <a:ext cx="374650" cy="166688"/>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90" name="Line 31"/>
          <p:cNvSpPr>
            <a:spLocks noChangeShapeType="1"/>
          </p:cNvSpPr>
          <p:nvPr/>
        </p:nvSpPr>
        <p:spPr bwMode="auto">
          <a:xfrm flipV="1">
            <a:off x="5108575" y="4122738"/>
            <a:ext cx="374650" cy="80962"/>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91" name="Line 32"/>
          <p:cNvSpPr>
            <a:spLocks noChangeShapeType="1"/>
          </p:cNvSpPr>
          <p:nvPr/>
        </p:nvSpPr>
        <p:spPr bwMode="auto">
          <a:xfrm flipV="1">
            <a:off x="5108575" y="4122738"/>
            <a:ext cx="374650" cy="339725"/>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92" name="Line 33"/>
          <p:cNvSpPr>
            <a:spLocks noChangeShapeType="1"/>
          </p:cNvSpPr>
          <p:nvPr/>
        </p:nvSpPr>
        <p:spPr bwMode="auto">
          <a:xfrm>
            <a:off x="5492750" y="4119563"/>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93" name="Line 34"/>
          <p:cNvSpPr>
            <a:spLocks noChangeShapeType="1"/>
          </p:cNvSpPr>
          <p:nvPr/>
        </p:nvSpPr>
        <p:spPr bwMode="auto">
          <a:xfrm>
            <a:off x="6635750" y="3687763"/>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94" name="Line 35"/>
          <p:cNvSpPr>
            <a:spLocks noChangeShapeType="1"/>
          </p:cNvSpPr>
          <p:nvPr/>
        </p:nvSpPr>
        <p:spPr bwMode="auto">
          <a:xfrm>
            <a:off x="6635750" y="3946525"/>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95" name="Line 36"/>
          <p:cNvSpPr>
            <a:spLocks noChangeShapeType="1"/>
          </p:cNvSpPr>
          <p:nvPr/>
        </p:nvSpPr>
        <p:spPr bwMode="auto">
          <a:xfrm>
            <a:off x="6635750" y="4206875"/>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96" name="Line 37"/>
          <p:cNvSpPr>
            <a:spLocks noChangeShapeType="1"/>
          </p:cNvSpPr>
          <p:nvPr/>
        </p:nvSpPr>
        <p:spPr bwMode="auto">
          <a:xfrm>
            <a:off x="6635750" y="4465638"/>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97" name="Line 38"/>
          <p:cNvSpPr>
            <a:spLocks noChangeShapeType="1"/>
          </p:cNvSpPr>
          <p:nvPr/>
        </p:nvSpPr>
        <p:spPr bwMode="auto">
          <a:xfrm flipV="1">
            <a:off x="6251575" y="3690938"/>
            <a:ext cx="374650" cy="425450"/>
          </a:xfrm>
          <a:prstGeom prst="line">
            <a:avLst/>
          </a:prstGeom>
          <a:noFill/>
          <a:ln w="50800">
            <a:solidFill>
              <a:srgbClr val="FFC000"/>
            </a:solidFill>
            <a:prstDash val="dash"/>
            <a:round/>
            <a:headEnd type="none" w="sm" len="sm"/>
            <a:tailEnd type="none" w="sm" len="sm"/>
          </a:ln>
          <a:effectLst/>
        </p:spPr>
        <p:txBody>
          <a:bodyPr wrap="none" anchor="ctr"/>
          <a:lstStyle/>
          <a:p>
            <a:endParaRPr lang="en-US">
              <a:solidFill>
                <a:schemeClr val="accent2"/>
              </a:solidFill>
            </a:endParaRPr>
          </a:p>
        </p:txBody>
      </p:sp>
      <p:sp>
        <p:nvSpPr>
          <p:cNvPr id="98" name="Line 39"/>
          <p:cNvSpPr>
            <a:spLocks noChangeShapeType="1"/>
          </p:cNvSpPr>
          <p:nvPr/>
        </p:nvSpPr>
        <p:spPr bwMode="auto">
          <a:xfrm flipV="1">
            <a:off x="6251575" y="3949700"/>
            <a:ext cx="374650" cy="166688"/>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99" name="Line 40"/>
          <p:cNvSpPr>
            <a:spLocks noChangeShapeType="1"/>
          </p:cNvSpPr>
          <p:nvPr/>
        </p:nvSpPr>
        <p:spPr bwMode="auto">
          <a:xfrm>
            <a:off x="6254750" y="4125913"/>
            <a:ext cx="374650" cy="80962"/>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00" name="Line 41"/>
          <p:cNvSpPr>
            <a:spLocks noChangeShapeType="1"/>
          </p:cNvSpPr>
          <p:nvPr/>
        </p:nvSpPr>
        <p:spPr bwMode="auto">
          <a:xfrm>
            <a:off x="6254750" y="4125913"/>
            <a:ext cx="374650" cy="339725"/>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01" name="Line 42"/>
          <p:cNvSpPr>
            <a:spLocks noChangeShapeType="1"/>
          </p:cNvSpPr>
          <p:nvPr/>
        </p:nvSpPr>
        <p:spPr bwMode="auto">
          <a:xfrm>
            <a:off x="7397750" y="3694113"/>
            <a:ext cx="374650" cy="425450"/>
          </a:xfrm>
          <a:prstGeom prst="line">
            <a:avLst/>
          </a:prstGeom>
          <a:noFill/>
          <a:ln w="50800">
            <a:solidFill>
              <a:srgbClr val="FFC000"/>
            </a:solidFill>
            <a:prstDash val="dash"/>
            <a:round/>
            <a:headEnd type="none" w="sm" len="sm"/>
            <a:tailEnd type="none" w="sm" len="sm"/>
          </a:ln>
          <a:effectLst/>
        </p:spPr>
        <p:txBody>
          <a:bodyPr wrap="none" anchor="ctr"/>
          <a:lstStyle/>
          <a:p>
            <a:endParaRPr lang="en-US">
              <a:solidFill>
                <a:schemeClr val="accent2"/>
              </a:solidFill>
            </a:endParaRPr>
          </a:p>
        </p:txBody>
      </p:sp>
      <p:sp>
        <p:nvSpPr>
          <p:cNvPr id="102" name="Line 43"/>
          <p:cNvSpPr>
            <a:spLocks noChangeShapeType="1"/>
          </p:cNvSpPr>
          <p:nvPr/>
        </p:nvSpPr>
        <p:spPr bwMode="auto">
          <a:xfrm>
            <a:off x="7397750" y="3952875"/>
            <a:ext cx="374650" cy="166688"/>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03" name="Line 44"/>
          <p:cNvSpPr>
            <a:spLocks noChangeShapeType="1"/>
          </p:cNvSpPr>
          <p:nvPr/>
        </p:nvSpPr>
        <p:spPr bwMode="auto">
          <a:xfrm flipV="1">
            <a:off x="7394575" y="4122738"/>
            <a:ext cx="374650" cy="80962"/>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04" name="Line 45"/>
          <p:cNvSpPr>
            <a:spLocks noChangeShapeType="1"/>
          </p:cNvSpPr>
          <p:nvPr/>
        </p:nvSpPr>
        <p:spPr bwMode="auto">
          <a:xfrm flipV="1">
            <a:off x="7394575" y="4122738"/>
            <a:ext cx="374650" cy="339725"/>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05" name="Line 46"/>
          <p:cNvSpPr>
            <a:spLocks noChangeShapeType="1"/>
          </p:cNvSpPr>
          <p:nvPr/>
        </p:nvSpPr>
        <p:spPr bwMode="auto">
          <a:xfrm>
            <a:off x="4349750" y="3429000"/>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106" name="Line 47"/>
          <p:cNvSpPr>
            <a:spLocks noChangeShapeType="1"/>
          </p:cNvSpPr>
          <p:nvPr/>
        </p:nvSpPr>
        <p:spPr bwMode="auto">
          <a:xfrm>
            <a:off x="4349750" y="4724400"/>
            <a:ext cx="755650" cy="0"/>
          </a:xfrm>
          <a:prstGeom prst="line">
            <a:avLst/>
          </a:prstGeom>
          <a:noFill/>
          <a:ln w="25400">
            <a:solidFill>
              <a:schemeClr val="tx1"/>
            </a:solidFill>
            <a:round/>
            <a:headEnd type="none" w="sm" len="sm"/>
            <a:tailEnd type="none" w="sm" len="sm"/>
          </a:ln>
          <a:effectLst/>
        </p:spPr>
        <p:txBody>
          <a:bodyPr wrap="none" anchor="ctr"/>
          <a:lstStyle/>
          <a:p>
            <a:endParaRPr lang="en-US">
              <a:solidFill>
                <a:schemeClr val="accent2"/>
              </a:solidFill>
            </a:endParaRPr>
          </a:p>
        </p:txBody>
      </p:sp>
      <p:sp>
        <p:nvSpPr>
          <p:cNvPr id="107" name="Line 48"/>
          <p:cNvSpPr>
            <a:spLocks noChangeShapeType="1"/>
          </p:cNvSpPr>
          <p:nvPr/>
        </p:nvSpPr>
        <p:spPr bwMode="auto">
          <a:xfrm flipV="1">
            <a:off x="3965575" y="3432175"/>
            <a:ext cx="374650" cy="684213"/>
          </a:xfrm>
          <a:prstGeom prst="line">
            <a:avLst/>
          </a:prstGeom>
          <a:noFill/>
          <a:ln w="50800">
            <a:solidFill>
              <a:srgbClr val="FFC000"/>
            </a:solidFill>
            <a:prstDash val="dash"/>
            <a:round/>
            <a:headEnd type="none" w="sm" len="sm"/>
            <a:tailEnd type="none" w="sm" len="sm"/>
          </a:ln>
          <a:effectLst/>
        </p:spPr>
        <p:txBody>
          <a:bodyPr wrap="none" anchor="ctr"/>
          <a:lstStyle/>
          <a:p>
            <a:endParaRPr lang="en-US">
              <a:solidFill>
                <a:schemeClr val="accent2"/>
              </a:solidFill>
            </a:endParaRPr>
          </a:p>
        </p:txBody>
      </p:sp>
      <p:sp>
        <p:nvSpPr>
          <p:cNvPr id="108" name="Line 49"/>
          <p:cNvSpPr>
            <a:spLocks noChangeShapeType="1"/>
          </p:cNvSpPr>
          <p:nvPr/>
        </p:nvSpPr>
        <p:spPr bwMode="auto">
          <a:xfrm>
            <a:off x="3968750" y="4125913"/>
            <a:ext cx="374650" cy="598487"/>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09" name="Line 50"/>
          <p:cNvSpPr>
            <a:spLocks noChangeShapeType="1"/>
          </p:cNvSpPr>
          <p:nvPr/>
        </p:nvSpPr>
        <p:spPr bwMode="auto">
          <a:xfrm>
            <a:off x="5111750" y="3435350"/>
            <a:ext cx="374650" cy="684213"/>
          </a:xfrm>
          <a:prstGeom prst="line">
            <a:avLst/>
          </a:prstGeom>
          <a:noFill/>
          <a:ln w="50800">
            <a:solidFill>
              <a:srgbClr val="FFC000"/>
            </a:solidFill>
            <a:prstDash val="dash"/>
            <a:round/>
            <a:headEnd type="none" w="sm" len="sm"/>
            <a:tailEnd type="none" w="sm" len="sm"/>
          </a:ln>
          <a:effectLst/>
        </p:spPr>
        <p:txBody>
          <a:bodyPr wrap="none" anchor="ctr"/>
          <a:lstStyle/>
          <a:p>
            <a:endParaRPr lang="en-US">
              <a:solidFill>
                <a:schemeClr val="accent2"/>
              </a:solidFill>
            </a:endParaRPr>
          </a:p>
        </p:txBody>
      </p:sp>
      <p:sp>
        <p:nvSpPr>
          <p:cNvPr id="110" name="Line 51"/>
          <p:cNvSpPr>
            <a:spLocks noChangeShapeType="1"/>
          </p:cNvSpPr>
          <p:nvPr/>
        </p:nvSpPr>
        <p:spPr bwMode="auto">
          <a:xfrm flipV="1">
            <a:off x="5108575" y="4122738"/>
            <a:ext cx="374650" cy="598487"/>
          </a:xfrm>
          <a:prstGeom prst="line">
            <a:avLst/>
          </a:prstGeom>
          <a:noFill/>
          <a:ln w="25400">
            <a:solidFill>
              <a:schemeClr val="tx1"/>
            </a:solidFill>
            <a:prstDash val="dash"/>
            <a:round/>
            <a:headEnd type="none" w="sm" len="sm"/>
            <a:tailEnd type="none" w="sm" len="sm"/>
          </a:ln>
          <a:effectLst/>
        </p:spPr>
        <p:txBody>
          <a:bodyPr wrap="none" anchor="ctr"/>
          <a:lstStyle/>
          <a:p>
            <a:endParaRPr lang="en-US">
              <a:solidFill>
                <a:schemeClr val="accent2"/>
              </a:solidFill>
            </a:endParaRPr>
          </a:p>
        </p:txBody>
      </p:sp>
      <p:sp>
        <p:nvSpPr>
          <p:cNvPr id="111" name="Line 52"/>
          <p:cNvSpPr>
            <a:spLocks noChangeShapeType="1"/>
          </p:cNvSpPr>
          <p:nvPr/>
        </p:nvSpPr>
        <p:spPr bwMode="auto">
          <a:xfrm>
            <a:off x="7778750" y="4119563"/>
            <a:ext cx="755650" cy="0"/>
          </a:xfrm>
          <a:prstGeom prst="line">
            <a:avLst/>
          </a:prstGeom>
          <a:noFill/>
          <a:ln w="50800">
            <a:solidFill>
              <a:srgbClr val="FFC000"/>
            </a:solidFill>
            <a:round/>
            <a:headEnd type="none" w="sm" len="sm"/>
            <a:tailEnd type="none" w="sm" len="sm"/>
          </a:ln>
          <a:effectLst/>
        </p:spPr>
        <p:txBody>
          <a:bodyPr wrap="none" anchor="ctr"/>
          <a:lstStyle/>
          <a:p>
            <a:endParaRPr lang="en-US">
              <a:solidFill>
                <a:schemeClr val="accent2"/>
              </a:solidFill>
            </a:endParaRPr>
          </a:p>
        </p:txBody>
      </p:sp>
      <p:sp>
        <p:nvSpPr>
          <p:cNvPr id="112" name="Rectangle 53"/>
          <p:cNvSpPr>
            <a:spLocks noChangeArrowheads="1"/>
          </p:cNvSpPr>
          <p:nvPr/>
        </p:nvSpPr>
        <p:spPr bwMode="auto">
          <a:xfrm>
            <a:off x="2857500" y="5435600"/>
            <a:ext cx="3886200" cy="400752"/>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2000" b="1">
                <a:solidFill>
                  <a:schemeClr val="accent2"/>
                </a:solidFill>
              </a:rPr>
              <a:t>Parallel Regions</a:t>
            </a:r>
          </a:p>
        </p:txBody>
      </p:sp>
      <p:sp>
        <p:nvSpPr>
          <p:cNvPr id="113" name="Line 54"/>
          <p:cNvSpPr>
            <a:spLocks noChangeShapeType="1"/>
          </p:cNvSpPr>
          <p:nvPr/>
        </p:nvSpPr>
        <p:spPr bwMode="auto">
          <a:xfrm flipV="1">
            <a:off x="5905500" y="5184775"/>
            <a:ext cx="349250" cy="250825"/>
          </a:xfrm>
          <a:prstGeom prst="line">
            <a:avLst/>
          </a:prstGeom>
          <a:noFill/>
          <a:ln w="19050">
            <a:solidFill>
              <a:schemeClr val="tx1"/>
            </a:solidFill>
            <a:round/>
            <a:headEnd type="none" w="sm" len="sm"/>
            <a:tailEnd type="triangle" w="med" len="med"/>
          </a:ln>
          <a:effectLst/>
        </p:spPr>
        <p:txBody>
          <a:bodyPr wrap="none" anchor="ctr"/>
          <a:lstStyle/>
          <a:p>
            <a:endParaRPr lang="en-US">
              <a:solidFill>
                <a:schemeClr val="accent2"/>
              </a:solidFill>
            </a:endParaRPr>
          </a:p>
        </p:txBody>
      </p:sp>
      <p:sp>
        <p:nvSpPr>
          <p:cNvPr id="114" name="Line 55"/>
          <p:cNvSpPr>
            <a:spLocks noChangeShapeType="1"/>
          </p:cNvSpPr>
          <p:nvPr/>
        </p:nvSpPr>
        <p:spPr bwMode="auto">
          <a:xfrm flipH="1" flipV="1">
            <a:off x="3200400" y="5159375"/>
            <a:ext cx="571500" cy="276225"/>
          </a:xfrm>
          <a:prstGeom prst="line">
            <a:avLst/>
          </a:prstGeom>
          <a:noFill/>
          <a:ln w="19050">
            <a:solidFill>
              <a:schemeClr val="tx1"/>
            </a:solidFill>
            <a:round/>
            <a:headEnd/>
            <a:tailEnd type="triangle" w="med" len="med"/>
          </a:ln>
          <a:effectLst/>
        </p:spPr>
        <p:txBody>
          <a:bodyPr wrap="none" anchor="ctr"/>
          <a:lstStyle/>
          <a:p>
            <a:endParaRPr lang="en-US">
              <a:solidFill>
                <a:schemeClr val="accent2"/>
              </a:solidFill>
            </a:endParaRPr>
          </a:p>
        </p:txBody>
      </p:sp>
      <p:sp>
        <p:nvSpPr>
          <p:cNvPr id="115" name="Line 56"/>
          <p:cNvSpPr>
            <a:spLocks noChangeShapeType="1"/>
          </p:cNvSpPr>
          <p:nvPr/>
        </p:nvSpPr>
        <p:spPr bwMode="auto">
          <a:xfrm flipV="1">
            <a:off x="4838700" y="5184775"/>
            <a:ext cx="0" cy="250825"/>
          </a:xfrm>
          <a:prstGeom prst="line">
            <a:avLst/>
          </a:prstGeom>
          <a:noFill/>
          <a:ln w="19050">
            <a:solidFill>
              <a:schemeClr val="tx1"/>
            </a:solidFill>
            <a:round/>
            <a:headEnd type="none" w="sm" len="sm"/>
            <a:tailEnd type="triangle" w="med" len="med"/>
          </a:ln>
          <a:effectLst/>
        </p:spPr>
        <p:txBody>
          <a:bodyPr wrap="none" anchor="ctr"/>
          <a:lstStyle/>
          <a:p>
            <a:endParaRPr lang="en-US">
              <a:solidFill>
                <a:schemeClr val="accent2"/>
              </a:solidFill>
            </a:endParaRPr>
          </a:p>
        </p:txBody>
      </p:sp>
      <p:sp>
        <p:nvSpPr>
          <p:cNvPr id="116" name="Rectangle 57"/>
          <p:cNvSpPr>
            <a:spLocks noChangeArrowheads="1"/>
          </p:cNvSpPr>
          <p:nvPr/>
        </p:nvSpPr>
        <p:spPr bwMode="auto">
          <a:xfrm>
            <a:off x="190500" y="4457700"/>
            <a:ext cx="1206500" cy="708528"/>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2000" b="1" dirty="0">
                <a:solidFill>
                  <a:schemeClr val="accent2"/>
                </a:solidFill>
              </a:rPr>
              <a:t>Master Thread</a:t>
            </a:r>
          </a:p>
        </p:txBody>
      </p:sp>
      <p:sp>
        <p:nvSpPr>
          <p:cNvPr id="117" name="Line 58"/>
          <p:cNvSpPr>
            <a:spLocks noChangeShapeType="1"/>
          </p:cNvSpPr>
          <p:nvPr/>
        </p:nvSpPr>
        <p:spPr bwMode="auto">
          <a:xfrm flipV="1">
            <a:off x="827088" y="4167188"/>
            <a:ext cx="377825" cy="327025"/>
          </a:xfrm>
          <a:prstGeom prst="line">
            <a:avLst/>
          </a:prstGeom>
          <a:noFill/>
          <a:ln w="19050">
            <a:solidFill>
              <a:schemeClr val="tx1"/>
            </a:solidFill>
            <a:round/>
            <a:headEnd type="none" w="sm" len="sm"/>
            <a:tailEnd type="triangle" w="med" len="med"/>
          </a:ln>
          <a:effectLst/>
        </p:spPr>
        <p:txBody>
          <a:bodyPr wrap="none" anchor="ctr"/>
          <a:lstStyle/>
          <a:p>
            <a:endParaRPr lang="en-US">
              <a:solidFill>
                <a:schemeClr val="accent2"/>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Implementation of Fork Join</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solidFill>
                  <a:schemeClr val="accent2"/>
                </a:solidFill>
              </a:rPr>
              <a:t>Dan Grossman demonstrated this last year in Java</a:t>
            </a:r>
          </a:p>
          <a:p>
            <a:r>
              <a:rPr lang="en-US" dirty="0" smtClean="0">
                <a:solidFill>
                  <a:schemeClr val="accent2"/>
                </a:solidFill>
              </a:rPr>
              <a:t>This year, we are </a:t>
            </a:r>
            <a:r>
              <a:rPr lang="en-US" dirty="0" err="1" smtClean="0">
                <a:solidFill>
                  <a:schemeClr val="accent2"/>
                </a:solidFill>
              </a:rPr>
              <a:t>extneding</a:t>
            </a:r>
            <a:r>
              <a:rPr lang="en-US" dirty="0" smtClean="0">
                <a:solidFill>
                  <a:schemeClr val="accent2"/>
                </a:solidFill>
              </a:rPr>
              <a:t> this with:</a:t>
            </a:r>
          </a:p>
          <a:p>
            <a:pPr lvl="1"/>
            <a:r>
              <a:rPr lang="en-US" dirty="0" smtClean="0">
                <a:solidFill>
                  <a:schemeClr val="accent2"/>
                </a:solidFill>
              </a:rPr>
              <a:t>Intel® Cilk Plus™</a:t>
            </a:r>
          </a:p>
          <a:p>
            <a:pPr lvl="1"/>
            <a:r>
              <a:rPr lang="en-US" dirty="0" smtClean="0">
                <a:solidFill>
                  <a:schemeClr val="accent2"/>
                </a:solidFill>
              </a:rPr>
              <a:t>C/C++ with OpenMP</a:t>
            </a:r>
          </a:p>
        </p:txBody>
      </p:sp>
      <p:sp>
        <p:nvSpPr>
          <p:cNvPr id="4" name="Slide Number Placeholder 3"/>
          <p:cNvSpPr>
            <a:spLocks noGrp="1"/>
          </p:cNvSpPr>
          <p:nvPr>
            <p:ph type="sldNum" sz="quarter" idx="11"/>
          </p:nvPr>
        </p:nvSpPr>
        <p:spPr/>
        <p:txBody>
          <a:bodyPr/>
          <a:lstStyle/>
          <a:p>
            <a:fld id="{3B048AC8-D41E-4C7B-8EE3-A52489AA1F05}" type="slidenum">
              <a:rPr lang="en-US" smtClean="0">
                <a:solidFill>
                  <a:schemeClr val="accent2"/>
                </a:solidFill>
              </a:rPr>
              <a:pPr/>
              <a:t>15</a:t>
            </a:fld>
            <a:endParaRPr lang="en-US">
              <a:solidFill>
                <a:schemeClr val="accent2"/>
              </a:solidFill>
            </a:endParaRPr>
          </a:p>
        </p:txBody>
      </p:sp>
      <p:sp>
        <p:nvSpPr>
          <p:cNvPr id="5" name="Footer Placeholder 4"/>
          <p:cNvSpPr>
            <a:spLocks noGrp="1"/>
          </p:cNvSpPr>
          <p:nvPr>
            <p:ph type="ftr" sz="quarter" idx="12"/>
          </p:nvPr>
        </p:nvSpPr>
        <p:spPr/>
        <p:txBody>
          <a:bodyPr/>
          <a:lstStyle/>
          <a:p>
            <a:r>
              <a:rPr lang="en-US" smtClean="0">
                <a:solidFill>
                  <a:schemeClr val="accent2"/>
                </a:solidFill>
              </a:rPr>
              <a:t>Parallelism and Concurrency for Data-Structures &amp; Algorithms courses</a:t>
            </a:r>
            <a:endParaRPr lang="en-US" dirty="0">
              <a:solidFill>
                <a:schemeClr val="accent2"/>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41" name="Text Box 4"/>
          <p:cNvSpPr txBox="1">
            <a:spLocks noChangeArrowheads="1"/>
          </p:cNvSpPr>
          <p:nvPr/>
        </p:nvSpPr>
        <p:spPr bwMode="auto">
          <a:xfrm rot="16200000">
            <a:off x="2344313" y="1304620"/>
            <a:ext cx="805711" cy="1727200"/>
          </a:xfrm>
          <a:prstGeom prst="rect">
            <a:avLst/>
          </a:prstGeom>
          <a:noFill/>
          <a:ln w="9525">
            <a:noFill/>
            <a:miter lim="800000"/>
            <a:headEnd/>
            <a:tailEnd/>
          </a:ln>
        </p:spPr>
        <p:txBody>
          <a:bodyPr vert="eaVert"/>
          <a:lstStyle/>
          <a:p>
            <a:pPr defTabSz="1306513"/>
            <a:endParaRPr lang="zh-CN" altLang="en-US" sz="2600">
              <a:solidFill>
                <a:srgbClr val="000000"/>
              </a:solidFill>
              <a:latin typeface="Neo Sans Intel Medium" pitchFamily="34" charset="0"/>
              <a:ea typeface="SimSun" pitchFamily="2" charset="-122"/>
            </a:endParaRPr>
          </a:p>
        </p:txBody>
      </p:sp>
      <p:sp>
        <p:nvSpPr>
          <p:cNvPr id="73729" name="Slide Number Placeholder 22"/>
          <p:cNvSpPr>
            <a:spLocks noGrp="1"/>
          </p:cNvSpPr>
          <p:nvPr>
            <p:ph type="sldNum" sz="quarter" idx="11"/>
          </p:nvPr>
        </p:nvSpPr>
        <p:spPr bwMode="auto">
          <a:xfrm>
            <a:off x="7862888" y="6492875"/>
            <a:ext cx="1109662" cy="365125"/>
          </a:xfrm>
          <a:noFill/>
          <a:ln>
            <a:miter lim="800000"/>
            <a:headEnd/>
            <a:tailEnd/>
          </a:ln>
        </p:spPr>
        <p:txBody>
          <a:bodyPr/>
          <a:lstStyle/>
          <a:p>
            <a:fld id="{D46AC62F-0265-4798-B8DE-0EE464771822}" type="slidenum">
              <a:rPr lang="en-US" smtClean="0"/>
              <a:pPr/>
              <a:t>16</a:t>
            </a:fld>
            <a:endParaRPr lang="en-US" dirty="0" smtClean="0"/>
          </a:p>
        </p:txBody>
      </p:sp>
      <p:sp>
        <p:nvSpPr>
          <p:cNvPr id="73732" name="Rectangle 34"/>
          <p:cNvSpPr>
            <a:spLocks noChangeArrowheads="1"/>
          </p:cNvSpPr>
          <p:nvPr/>
        </p:nvSpPr>
        <p:spPr bwMode="auto">
          <a:xfrm>
            <a:off x="3365500" y="5654675"/>
            <a:ext cx="5181600" cy="812800"/>
          </a:xfrm>
          <a:prstGeom prst="rect">
            <a:avLst/>
          </a:prstGeom>
          <a:noFill/>
          <a:ln w="9525">
            <a:noFill/>
            <a:miter lim="800000"/>
            <a:headEnd/>
            <a:tailEnd/>
          </a:ln>
        </p:spPr>
        <p:txBody>
          <a:bodyPr anchor="ctr" anchorCtr="1"/>
          <a:lstStyle/>
          <a:p>
            <a:pPr algn="ctr" defTabSz="1306513">
              <a:spcBef>
                <a:spcPts val="600"/>
              </a:spcBef>
            </a:pPr>
            <a:endParaRPr lang="en-US" altLang="zh-CN" sz="1200" baseline="30000">
              <a:latin typeface="Verdana" pitchFamily="34" charset="0"/>
              <a:ea typeface="SimSun" pitchFamily="2" charset="-122"/>
            </a:endParaRPr>
          </a:p>
        </p:txBody>
      </p:sp>
      <p:sp>
        <p:nvSpPr>
          <p:cNvPr id="2" name="Rectangle 30"/>
          <p:cNvSpPr/>
          <p:nvPr/>
        </p:nvSpPr>
        <p:spPr bwMode="auto">
          <a:xfrm>
            <a:off x="3413125" y="1165225"/>
            <a:ext cx="5575300" cy="1570038"/>
          </a:xfrm>
          <a:prstGeom prst="rect">
            <a:avLst/>
          </a:prstGeom>
          <a:gradFill flip="none" rotWithShape="1">
            <a:gsLst>
              <a:gs pos="0">
                <a:schemeClr val="tx2">
                  <a:lumMod val="40000"/>
                  <a:lumOff val="60000"/>
                  <a:alpha val="0"/>
                </a:schemeClr>
              </a:gs>
              <a:gs pos="50000">
                <a:schemeClr val="tx2">
                  <a:lumMod val="20000"/>
                  <a:lumOff val="80000"/>
                </a:schemeClr>
              </a:gs>
              <a:gs pos="100000">
                <a:schemeClr val="tx2">
                  <a:lumMod val="40000"/>
                  <a:lumOff val="60000"/>
                  <a:alpha val="0"/>
                </a:schemeClr>
              </a:gs>
            </a:gsLst>
            <a:lin ang="0" scaled="1"/>
            <a:tileRect/>
          </a:gradFill>
          <a:ln w="19050" cap="flat" cmpd="sng" algn="ctr">
            <a:noFill/>
            <a:prstDash val="solid"/>
            <a:round/>
            <a:headEnd type="none" w="med" len="med"/>
            <a:tailEnd type="none" w="med" len="med"/>
          </a:ln>
          <a:effectLst/>
        </p:spPr>
        <p:txBody>
          <a:bodyPr anchor="ctr" anchorCtr="1"/>
          <a:lstStyle/>
          <a:p>
            <a:pPr algn="ctr" defTabSz="1306513">
              <a:spcBef>
                <a:spcPts val="600"/>
              </a:spcBef>
              <a:defRPr/>
            </a:pPr>
            <a:endParaRPr lang="en-US" altLang="zh-CN" sz="1200">
              <a:latin typeface="Verdana" pitchFamily="34" charset="0"/>
              <a:ea typeface="宋体" pitchFamily="2" charset="-122"/>
            </a:endParaRPr>
          </a:p>
        </p:txBody>
      </p:sp>
      <p:sp>
        <p:nvSpPr>
          <p:cNvPr id="17" name="Date Placeholder 16"/>
          <p:cNvSpPr>
            <a:spLocks noGrp="1"/>
          </p:cNvSpPr>
          <p:nvPr>
            <p:ph type="dt" sz="half" idx="11"/>
          </p:nvPr>
        </p:nvSpPr>
        <p:spPr>
          <a:xfrm>
            <a:off x="7437438" y="6467475"/>
            <a:ext cx="1109662" cy="365125"/>
          </a:xfrm>
        </p:spPr>
        <p:txBody>
          <a:bodyPr/>
          <a:lstStyle/>
          <a:p>
            <a:pPr>
              <a:defRPr/>
            </a:pPr>
            <a:fld id="{55D6BBC0-C062-48E4-A82B-FAA5CE5CDB04}" type="datetime1">
              <a:rPr lang="en-US" smtClean="0"/>
              <a:pPr>
                <a:defRPr/>
              </a:pPr>
              <a:t>3/2/2012</a:t>
            </a:fld>
            <a:endParaRPr lang="en-US" dirty="0"/>
          </a:p>
        </p:txBody>
      </p:sp>
      <p:sp>
        <p:nvSpPr>
          <p:cNvPr id="18" name="Title 1"/>
          <p:cNvSpPr txBox="1">
            <a:spLocks/>
          </p:cNvSpPr>
          <p:nvPr/>
        </p:nvSpPr>
        <p:spPr>
          <a:xfrm>
            <a:off x="685800" y="304800"/>
            <a:ext cx="77724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1" u="none" strike="noStrike" kern="0" cap="none" spc="0" normalizeH="0" baseline="0" noProof="0" dirty="0" smtClean="0">
                <a:ln>
                  <a:noFill/>
                </a:ln>
                <a:solidFill>
                  <a:schemeClr val="tx1"/>
                </a:solidFill>
                <a:effectLst/>
                <a:uLnTx/>
                <a:uFillTx/>
                <a:latin typeface="+mj-lt"/>
                <a:ea typeface="+mj-ea"/>
                <a:cs typeface="+mj-cs"/>
              </a:rPr>
              <a:t>Intel® Cilk Plus™</a:t>
            </a:r>
            <a:endParaRPr kumimoji="0" lang="en-US" sz="3600" b="0" i="1" u="none" strike="noStrike" kern="0" cap="none" spc="0" normalizeH="0" baseline="0" noProof="0" dirty="0">
              <a:ln>
                <a:noFill/>
              </a:ln>
              <a:solidFill>
                <a:schemeClr val="tx1"/>
              </a:solidFill>
              <a:effectLst/>
              <a:uLnTx/>
              <a:uFillTx/>
              <a:latin typeface="+mj-lt"/>
              <a:ea typeface="+mj-ea"/>
              <a:cs typeface="+mj-cs"/>
            </a:endParaRPr>
          </a:p>
        </p:txBody>
      </p:sp>
      <p:graphicFrame>
        <p:nvGraphicFramePr>
          <p:cNvPr id="19" name="Table 18"/>
          <p:cNvGraphicFramePr>
            <a:graphicFrameLocks noGrp="1"/>
          </p:cNvGraphicFramePr>
          <p:nvPr/>
        </p:nvGraphicFramePr>
        <p:xfrm>
          <a:off x="609600" y="1066800"/>
          <a:ext cx="8077200" cy="5254752"/>
        </p:xfrm>
        <a:graphic>
          <a:graphicData uri="http://schemas.openxmlformats.org/drawingml/2006/table">
            <a:tbl>
              <a:tblPr firstRow="1" bandRow="1">
                <a:tableStyleId>{5C22544A-7EE6-4342-B048-85BDC9FD1C3A}</a:tableStyleId>
              </a:tblPr>
              <a:tblGrid>
                <a:gridCol w="1600200"/>
                <a:gridCol w="6477000"/>
              </a:tblGrid>
              <a:tr h="2425700">
                <a:tc>
                  <a:txBody>
                    <a:bodyPr/>
                    <a:lstStyle/>
                    <a:p>
                      <a:pPr algn="ctr"/>
                      <a:r>
                        <a:rPr lang="en-US" sz="1600" b="0" kern="1200" dirty="0" smtClean="0">
                          <a:solidFill>
                            <a:schemeClr val="dk1"/>
                          </a:solidFill>
                          <a:latin typeface="Verdana" pitchFamily="34" charset="0"/>
                          <a:ea typeface="+mn-ea"/>
                          <a:cs typeface="+mn-cs"/>
                        </a:rPr>
                        <a:t>Intel Cilk Plus</a:t>
                      </a:r>
                    </a:p>
                    <a:p>
                      <a:pPr algn="ctr"/>
                      <a:r>
                        <a:rPr lang="en-US" sz="1600" b="0" kern="1200" dirty="0" smtClean="0">
                          <a:solidFill>
                            <a:schemeClr val="dk1"/>
                          </a:solidFill>
                          <a:latin typeface="Verdana" pitchFamily="34" charset="0"/>
                          <a:ea typeface="+mn-ea"/>
                          <a:cs typeface="+mn-cs"/>
                        </a:rPr>
                        <a:t>What is it?</a:t>
                      </a:r>
                    </a:p>
                    <a:p>
                      <a:endParaRPr lang="en-US" sz="1600" b="0" dirty="0"/>
                    </a:p>
                  </a:txBody>
                  <a:tcPr>
                    <a:solidFill>
                      <a:srgbClr val="99CCFF"/>
                    </a:solidFill>
                  </a:tcPr>
                </a:tc>
                <a:tc>
                  <a:txBody>
                    <a:bodyPr/>
                    <a:lstStyle/>
                    <a:p>
                      <a:pPr marL="225425" indent="-225425" eaLnBrk="0" hangingPunct="0">
                        <a:spcBef>
                          <a:spcPct val="20000"/>
                        </a:spcBef>
                        <a:buFontTx/>
                        <a:buChar char="•"/>
                      </a:pPr>
                      <a:r>
                        <a:rPr lang="en-US" sz="1600" b="0" dirty="0" smtClean="0">
                          <a:solidFill>
                            <a:schemeClr val="accent2"/>
                          </a:solidFill>
                          <a:latin typeface="Verdana" pitchFamily="34" charset="0"/>
                          <a:ea typeface="ＭＳ Ｐゴシック" pitchFamily="34" charset="-128"/>
                        </a:rPr>
                        <a:t>Intel® Cilk™ Plus is now available in open-source and for GCC 4.7! </a:t>
                      </a:r>
                    </a:p>
                    <a:p>
                      <a:pPr marL="225425" indent="-225425" eaLnBrk="0" hangingPunct="0">
                        <a:spcBef>
                          <a:spcPct val="20000"/>
                        </a:spcBef>
                        <a:buFontTx/>
                        <a:buChar char="•"/>
                      </a:pPr>
                      <a:r>
                        <a:rPr lang="en-US" sz="1600" b="0" kern="1200" dirty="0" smtClean="0">
                          <a:solidFill>
                            <a:schemeClr val="dk1"/>
                          </a:solidFill>
                          <a:latin typeface="Verdana" pitchFamily="34" charset="0"/>
                          <a:ea typeface="ＭＳ Ｐゴシック" pitchFamily="34" charset="-128"/>
                          <a:cs typeface="+mn-cs"/>
                        </a:rPr>
                        <a:t>Compiler supported solution offering a tasking system via 3 simple keywords</a:t>
                      </a:r>
                    </a:p>
                    <a:p>
                      <a:pPr marL="225425" indent="-225425" eaLnBrk="0" hangingPunct="0">
                        <a:spcBef>
                          <a:spcPct val="20000"/>
                        </a:spcBef>
                        <a:buFontTx/>
                        <a:buChar char="•"/>
                      </a:pPr>
                      <a:r>
                        <a:rPr lang="en-US" sz="1600" b="0" kern="1200" dirty="0" smtClean="0">
                          <a:solidFill>
                            <a:schemeClr val="dk1"/>
                          </a:solidFill>
                          <a:latin typeface="Verdana" pitchFamily="34" charset="0"/>
                          <a:ea typeface="ＭＳ Ｐゴシック" pitchFamily="34" charset="-128"/>
                          <a:cs typeface="+mn-cs"/>
                        </a:rPr>
                        <a:t>Reducers - powerful parallel data structures to efficiently prevent races</a:t>
                      </a:r>
                    </a:p>
                    <a:p>
                      <a:pPr marL="225425" indent="-225425" eaLnBrk="0" hangingPunct="0">
                        <a:spcBef>
                          <a:spcPct val="20000"/>
                        </a:spcBef>
                        <a:buFontTx/>
                        <a:buChar char="•"/>
                      </a:pPr>
                      <a:r>
                        <a:rPr lang="en-US" sz="1600" b="0" kern="1200" dirty="0" smtClean="0">
                          <a:solidFill>
                            <a:schemeClr val="dk1"/>
                          </a:solidFill>
                          <a:latin typeface="Verdana" pitchFamily="34" charset="0"/>
                          <a:ea typeface="ＭＳ Ｐゴシック" pitchFamily="34" charset="-128"/>
                          <a:cs typeface="+mn-cs"/>
                        </a:rPr>
                        <a:t>Based on 15 years of research at MIT</a:t>
                      </a:r>
                    </a:p>
                    <a:p>
                      <a:pPr marL="225425" indent="-225425" eaLnBrk="0" hangingPunct="0">
                        <a:spcBef>
                          <a:spcPct val="20000"/>
                        </a:spcBef>
                        <a:buFontTx/>
                        <a:buChar char="•"/>
                      </a:pPr>
                      <a:r>
                        <a:rPr lang="en-US" sz="1600" b="0" kern="1200" dirty="0" smtClean="0">
                          <a:solidFill>
                            <a:schemeClr val="dk1"/>
                          </a:solidFill>
                          <a:latin typeface="Verdana" pitchFamily="34" charset="0"/>
                          <a:ea typeface="ＭＳ Ｐゴシック" pitchFamily="34" charset="-128"/>
                          <a:cs typeface="+mn-cs"/>
                        </a:rPr>
                        <a:t>Includes array notation to specify vector code</a:t>
                      </a:r>
                    </a:p>
                    <a:p>
                      <a:endParaRPr lang="en-US" sz="1600" b="0" dirty="0"/>
                    </a:p>
                  </a:txBody>
                  <a:tcPr>
                    <a:solidFill>
                      <a:srgbClr val="99CCFF"/>
                    </a:solidFill>
                  </a:tcPr>
                </a:tc>
              </a:tr>
              <a:tr h="2425700">
                <a:tc>
                  <a:txBody>
                    <a:bodyPr/>
                    <a:lstStyle/>
                    <a:p>
                      <a:pPr algn="ctr"/>
                      <a:r>
                        <a:rPr lang="en-US" sz="1600" b="0" dirty="0" smtClean="0">
                          <a:latin typeface="Verdana" pitchFamily="34" charset="0"/>
                        </a:rPr>
                        <a:t>Intel Cilk Plus</a:t>
                      </a:r>
                    </a:p>
                    <a:p>
                      <a:pPr algn="ctr"/>
                      <a:r>
                        <a:rPr lang="en-US" sz="1000" b="0" dirty="0" smtClean="0">
                          <a:latin typeface="Verdana" pitchFamily="34" charset="0"/>
                        </a:rPr>
                        <a:t>Key Benefits</a:t>
                      </a:r>
                    </a:p>
                    <a:p>
                      <a:endParaRPr lang="en-US" sz="1600" b="0" dirty="0"/>
                    </a:p>
                  </a:txBody>
                  <a:tcPr>
                    <a:solidFill>
                      <a:srgbClr val="99CCFF"/>
                    </a:solidFill>
                  </a:tcPr>
                </a:tc>
                <a:tc>
                  <a:txBody>
                    <a:bodyPr/>
                    <a:lstStyle/>
                    <a:p>
                      <a:pPr marL="225425" indent="-225425" eaLnBrk="0" hangingPunct="0">
                        <a:spcBef>
                          <a:spcPct val="20000"/>
                        </a:spcBef>
                        <a:buFontTx/>
                        <a:buChar char="•"/>
                      </a:pPr>
                      <a:r>
                        <a:rPr lang="en-US" sz="1600" b="0" dirty="0" smtClean="0">
                          <a:latin typeface="Verdana" pitchFamily="34" charset="0"/>
                          <a:ea typeface="ＭＳ Ｐゴシック" pitchFamily="34" charset="-128"/>
                        </a:rPr>
                        <a:t>Simple syntax which is very easy to learn and use</a:t>
                      </a:r>
                    </a:p>
                    <a:p>
                      <a:pPr marL="225425" indent="-225425" eaLnBrk="0" hangingPunct="0">
                        <a:spcBef>
                          <a:spcPct val="20000"/>
                        </a:spcBef>
                        <a:buFontTx/>
                        <a:buChar char="•"/>
                      </a:pPr>
                      <a:r>
                        <a:rPr lang="en-US" sz="1600" b="0" dirty="0" smtClean="0">
                          <a:latin typeface="Verdana" pitchFamily="34" charset="0"/>
                          <a:ea typeface="ＭＳ Ｐゴシック" pitchFamily="34" charset="-128"/>
                        </a:rPr>
                        <a:t>Array notation guarantees fast vector code</a:t>
                      </a:r>
                    </a:p>
                    <a:p>
                      <a:pPr marL="225425" indent="-225425" eaLnBrk="0" hangingPunct="0">
                        <a:spcBef>
                          <a:spcPct val="20000"/>
                        </a:spcBef>
                        <a:buFontTx/>
                        <a:buChar char="•"/>
                      </a:pPr>
                      <a:r>
                        <a:rPr lang="en-US" sz="1600" b="0" dirty="0" smtClean="0">
                          <a:latin typeface="Verdana" pitchFamily="34" charset="0"/>
                          <a:ea typeface="ＭＳ Ｐゴシック" pitchFamily="34" charset="-128"/>
                        </a:rPr>
                        <a:t>Fork/join tasking system is simple to understand and mimics serial behavior</a:t>
                      </a:r>
                    </a:p>
                    <a:p>
                      <a:pPr marL="225425" indent="-225425" eaLnBrk="0" hangingPunct="0">
                        <a:spcBef>
                          <a:spcPct val="20000"/>
                        </a:spcBef>
                        <a:buFontTx/>
                        <a:buChar char="•"/>
                      </a:pPr>
                      <a:r>
                        <a:rPr lang="en-US" sz="1600" b="0" dirty="0" smtClean="0">
                          <a:latin typeface="Verdana" pitchFamily="34" charset="0"/>
                          <a:ea typeface="ＭＳ Ｐゴシック" pitchFamily="34" charset="-128"/>
                        </a:rPr>
                        <a:t>Low overhead tasks offer scalability to high core counts</a:t>
                      </a:r>
                    </a:p>
                    <a:p>
                      <a:pPr marL="225425" indent="-225425" eaLnBrk="0" hangingPunct="0">
                        <a:spcBef>
                          <a:spcPct val="20000"/>
                        </a:spcBef>
                        <a:buFontTx/>
                        <a:buChar char="•"/>
                      </a:pPr>
                      <a:r>
                        <a:rPr lang="en-US" sz="1600" b="0" dirty="0" smtClean="0">
                          <a:latin typeface="Verdana" pitchFamily="34" charset="0"/>
                          <a:ea typeface="ＭＳ Ｐゴシック" pitchFamily="34" charset="-128"/>
                        </a:rPr>
                        <a:t>Reducers give better performance than </a:t>
                      </a:r>
                      <a:r>
                        <a:rPr lang="en-US" sz="1600" b="0" dirty="0" err="1" smtClean="0">
                          <a:latin typeface="Verdana" pitchFamily="34" charset="0"/>
                          <a:ea typeface="ＭＳ Ｐゴシック" pitchFamily="34" charset="-128"/>
                        </a:rPr>
                        <a:t>mutex</a:t>
                      </a:r>
                      <a:r>
                        <a:rPr lang="en-US" sz="1600" b="0" dirty="0" smtClean="0">
                          <a:latin typeface="Verdana" pitchFamily="34" charset="0"/>
                          <a:ea typeface="ＭＳ Ｐゴシック" pitchFamily="34" charset="-128"/>
                        </a:rPr>
                        <a:t> locks and maintain serial semantics</a:t>
                      </a:r>
                    </a:p>
                    <a:p>
                      <a:pPr marL="225425" indent="-225425" eaLnBrk="0" hangingPunct="0">
                        <a:spcBef>
                          <a:spcPct val="20000"/>
                        </a:spcBef>
                        <a:buFontTx/>
                        <a:buChar char="•"/>
                      </a:pPr>
                      <a:r>
                        <a:rPr lang="en-US" sz="1600" b="0" dirty="0" smtClean="0">
                          <a:latin typeface="Verdana" pitchFamily="34" charset="0"/>
                          <a:ea typeface="ＭＳ Ｐゴシック" pitchFamily="34" charset="-128"/>
                        </a:rPr>
                        <a:t>Mixes with Intel® TBB for a complete task and vector parallel solution</a:t>
                      </a:r>
                    </a:p>
                    <a:p>
                      <a:endParaRPr lang="en-US" sz="1600" b="0" dirty="0"/>
                    </a:p>
                  </a:txBody>
                  <a:tcPr>
                    <a:solidFill>
                      <a:srgbClr val="99CCFF"/>
                    </a:solidFill>
                  </a:tcPr>
                </a:tc>
              </a:tr>
            </a:tbl>
          </a:graphicData>
        </a:graphic>
      </p:graphicFrame>
      <p:sp>
        <p:nvSpPr>
          <p:cNvPr id="73735" name="Content Placeholder 2"/>
          <p:cNvSpPr>
            <a:spLocks/>
          </p:cNvSpPr>
          <p:nvPr/>
        </p:nvSpPr>
        <p:spPr bwMode="auto">
          <a:xfrm>
            <a:off x="3200400" y="3581400"/>
            <a:ext cx="5791200" cy="2940050"/>
          </a:xfrm>
          <a:prstGeom prst="rect">
            <a:avLst/>
          </a:prstGeom>
          <a:noFill/>
          <a:ln w="9525">
            <a:noFill/>
            <a:miter lim="800000"/>
            <a:headEnd/>
            <a:tailEnd/>
          </a:ln>
        </p:spPr>
        <p:txBody>
          <a:bodyPr lIns="0" tIns="0" rIns="0" bIns="0"/>
          <a:lstStyle/>
          <a:p>
            <a:pPr marL="225425" indent="-225425" eaLnBrk="0" hangingPunct="0">
              <a:spcBef>
                <a:spcPct val="20000"/>
              </a:spcBef>
              <a:buFontTx/>
              <a:buChar char="•"/>
            </a:pPr>
            <a:endParaRPr lang="en-US" sz="1400" dirty="0" smtClean="0">
              <a:latin typeface="Verdana" pitchFamily="34" charset="0"/>
              <a:ea typeface="ＭＳ Ｐゴシック" pitchFamily="34" charset="-128"/>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Intel® </a:t>
            </a:r>
            <a:r>
              <a:rPr lang="en-US" dirty="0" err="1" smtClean="0">
                <a:solidFill>
                  <a:schemeClr val="accent2"/>
                </a:solidFill>
              </a:rPr>
              <a:t>Cilk</a:t>
            </a:r>
            <a:r>
              <a:rPr lang="en-US" dirty="0" smtClean="0">
                <a:solidFill>
                  <a:schemeClr val="accent2"/>
                </a:solidFill>
              </a:rPr>
              <a:t>™ Plus keywords</a:t>
            </a:r>
            <a:endParaRPr lang="en-US" dirty="0">
              <a:solidFill>
                <a:schemeClr val="accent2"/>
              </a:solidFill>
            </a:endParaRPr>
          </a:p>
        </p:txBody>
      </p:sp>
      <p:sp>
        <p:nvSpPr>
          <p:cNvPr id="3" name="Content Placeholder 2"/>
          <p:cNvSpPr>
            <a:spLocks noGrp="1"/>
          </p:cNvSpPr>
          <p:nvPr>
            <p:ph idx="1"/>
          </p:nvPr>
        </p:nvSpPr>
        <p:spPr/>
        <p:txBody>
          <a:bodyPr/>
          <a:lstStyle/>
          <a:p>
            <a:r>
              <a:rPr lang="en-US" sz="1800" dirty="0" err="1" smtClean="0">
                <a:solidFill>
                  <a:schemeClr val="accent2"/>
                </a:solidFill>
              </a:rPr>
              <a:t>Cilk</a:t>
            </a:r>
            <a:r>
              <a:rPr lang="en-US" sz="1800" dirty="0" smtClean="0">
                <a:solidFill>
                  <a:schemeClr val="accent2"/>
                </a:solidFill>
              </a:rPr>
              <a:t> Plus adds three keywords to C and C++:</a:t>
            </a:r>
          </a:p>
          <a:p>
            <a:pPr lvl="2">
              <a:buNone/>
            </a:pPr>
            <a:r>
              <a:rPr lang="en-US" sz="1800" b="1" dirty="0" smtClean="0">
                <a:solidFill>
                  <a:schemeClr val="accent2"/>
                </a:solidFill>
                <a:ea typeface="+mn-ea"/>
                <a:cs typeface="+mn-cs"/>
              </a:rPr>
              <a:t>_</a:t>
            </a:r>
            <a:r>
              <a:rPr lang="en-US" sz="1800" b="1" dirty="0" err="1" smtClean="0">
                <a:solidFill>
                  <a:schemeClr val="accent2"/>
                </a:solidFill>
                <a:ea typeface="+mn-ea"/>
                <a:cs typeface="+mn-cs"/>
              </a:rPr>
              <a:t>Cilk_spawn</a:t>
            </a:r>
            <a:endParaRPr lang="en-US" sz="1800" b="1" dirty="0" smtClean="0">
              <a:solidFill>
                <a:schemeClr val="accent2"/>
              </a:solidFill>
              <a:ea typeface="+mn-ea"/>
              <a:cs typeface="+mn-cs"/>
            </a:endParaRPr>
          </a:p>
          <a:p>
            <a:pPr lvl="2">
              <a:buNone/>
            </a:pPr>
            <a:r>
              <a:rPr lang="en-US" sz="1800" b="1" dirty="0" smtClean="0">
                <a:solidFill>
                  <a:schemeClr val="accent2"/>
                </a:solidFill>
                <a:ea typeface="+mn-ea"/>
                <a:cs typeface="+mn-cs"/>
              </a:rPr>
              <a:t>_Cilk_sync</a:t>
            </a:r>
          </a:p>
          <a:p>
            <a:pPr lvl="2">
              <a:buNone/>
            </a:pPr>
            <a:r>
              <a:rPr lang="en-US" sz="1800" b="1" dirty="0" smtClean="0">
                <a:solidFill>
                  <a:schemeClr val="accent2"/>
                </a:solidFill>
                <a:ea typeface="+mn-ea"/>
                <a:cs typeface="+mn-cs"/>
              </a:rPr>
              <a:t>_</a:t>
            </a:r>
            <a:r>
              <a:rPr lang="en-US" sz="1800" b="1" dirty="0" err="1" smtClean="0">
                <a:solidFill>
                  <a:schemeClr val="accent2"/>
                </a:solidFill>
                <a:ea typeface="+mn-ea"/>
                <a:cs typeface="+mn-cs"/>
              </a:rPr>
              <a:t>Cilk_for</a:t>
            </a:r>
            <a:endParaRPr lang="en-US" sz="1800" b="1" dirty="0" smtClean="0">
              <a:solidFill>
                <a:schemeClr val="accent2"/>
              </a:solidFill>
              <a:ea typeface="+mn-ea"/>
              <a:cs typeface="+mn-cs"/>
            </a:endParaRPr>
          </a:p>
          <a:p>
            <a:pPr lvl="0"/>
            <a:r>
              <a:rPr lang="en-US" sz="1800" dirty="0" smtClean="0">
                <a:solidFill>
                  <a:schemeClr val="accent2"/>
                </a:solidFill>
              </a:rPr>
              <a:t>If you </a:t>
            </a:r>
            <a:r>
              <a:rPr lang="en-US" sz="1800" b="1" dirty="0" smtClean="0">
                <a:solidFill>
                  <a:schemeClr val="accent2"/>
                </a:solidFill>
              </a:rPr>
              <a:t>#include &lt;</a:t>
            </a:r>
            <a:r>
              <a:rPr lang="en-US" sz="1800" b="1" dirty="0" err="1" smtClean="0">
                <a:solidFill>
                  <a:schemeClr val="accent2"/>
                </a:solidFill>
              </a:rPr>
              <a:t>cilk</a:t>
            </a:r>
            <a:r>
              <a:rPr lang="en-US" sz="1800" b="1" dirty="0" smtClean="0">
                <a:solidFill>
                  <a:schemeClr val="accent2"/>
                </a:solidFill>
              </a:rPr>
              <a:t>/</a:t>
            </a:r>
            <a:r>
              <a:rPr lang="en-US" sz="1800" b="1" dirty="0" err="1" smtClean="0">
                <a:solidFill>
                  <a:schemeClr val="accent2"/>
                </a:solidFill>
              </a:rPr>
              <a:t>cilk.h</a:t>
            </a:r>
            <a:r>
              <a:rPr lang="en-US" sz="1800" b="1" dirty="0" smtClean="0">
                <a:solidFill>
                  <a:schemeClr val="accent2"/>
                </a:solidFill>
              </a:rPr>
              <a:t>&gt;, </a:t>
            </a:r>
            <a:r>
              <a:rPr lang="en-US" sz="1800" dirty="0" smtClean="0">
                <a:solidFill>
                  <a:schemeClr val="accent2"/>
                </a:solidFill>
              </a:rPr>
              <a:t>you can write the keywords as </a:t>
            </a:r>
            <a:r>
              <a:rPr lang="en-US" sz="1800" b="1" dirty="0" err="1" smtClean="0">
                <a:solidFill>
                  <a:schemeClr val="accent2"/>
                </a:solidFill>
              </a:rPr>
              <a:t>cilk_spawn</a:t>
            </a:r>
            <a:r>
              <a:rPr lang="en-US" sz="1800" b="1" dirty="0" smtClean="0">
                <a:solidFill>
                  <a:schemeClr val="accent2"/>
                </a:solidFill>
              </a:rPr>
              <a:t>, cilk_sync</a:t>
            </a:r>
            <a:r>
              <a:rPr lang="en-US" sz="1800" dirty="0" smtClean="0">
                <a:solidFill>
                  <a:schemeClr val="accent2"/>
                </a:solidFill>
              </a:rPr>
              <a:t>, and </a:t>
            </a:r>
            <a:r>
              <a:rPr lang="en-US" sz="1800" b="1" dirty="0" err="1" smtClean="0">
                <a:solidFill>
                  <a:schemeClr val="accent2"/>
                </a:solidFill>
              </a:rPr>
              <a:t>cilk_for</a:t>
            </a:r>
            <a:r>
              <a:rPr lang="en-US" sz="1800" dirty="0" smtClean="0">
                <a:solidFill>
                  <a:schemeClr val="accent2"/>
                </a:solidFill>
              </a:rPr>
              <a:t>.</a:t>
            </a:r>
          </a:p>
          <a:p>
            <a:pPr lvl="0"/>
            <a:r>
              <a:rPr lang="en-US" sz="1800" dirty="0" err="1" smtClean="0">
                <a:solidFill>
                  <a:schemeClr val="accent2"/>
                </a:solidFill>
              </a:rPr>
              <a:t>Cilk</a:t>
            </a:r>
            <a:r>
              <a:rPr lang="en-US" sz="1800" dirty="0" smtClean="0">
                <a:solidFill>
                  <a:schemeClr val="accent2"/>
                </a:solidFill>
              </a:rPr>
              <a:t> Plus runtime controls thread creation and scheduling.  A thread pool is created prior to use of </a:t>
            </a:r>
            <a:r>
              <a:rPr lang="en-US" sz="1800" dirty="0" err="1" smtClean="0">
                <a:solidFill>
                  <a:schemeClr val="accent2"/>
                </a:solidFill>
              </a:rPr>
              <a:t>Cilk</a:t>
            </a:r>
            <a:r>
              <a:rPr lang="en-US" sz="1800" dirty="0" smtClean="0">
                <a:solidFill>
                  <a:schemeClr val="accent2"/>
                </a:solidFill>
              </a:rPr>
              <a:t> Plus keywords.</a:t>
            </a:r>
          </a:p>
          <a:p>
            <a:pPr lvl="0"/>
            <a:r>
              <a:rPr lang="en-US" sz="1800" dirty="0" smtClean="0">
                <a:solidFill>
                  <a:schemeClr val="accent2"/>
                </a:solidFill>
              </a:rPr>
              <a:t>The number of threads matches the number of cores by default, but can be controlled by the user.</a:t>
            </a:r>
          </a:p>
          <a:p>
            <a:pPr lvl="0"/>
            <a:r>
              <a:rPr lang="en-US" sz="1800" dirty="0" smtClean="0">
                <a:solidFill>
                  <a:schemeClr val="accent2"/>
                </a:solidFill>
              </a:rPr>
              <a:t>Add a reducer: </a:t>
            </a:r>
            <a:r>
              <a:rPr lang="en-US" sz="1800" dirty="0" err="1" smtClean="0">
                <a:solidFill>
                  <a:schemeClr val="accent2"/>
                </a:solidFill>
              </a:rPr>
              <a:t>cilk</a:t>
            </a:r>
            <a:r>
              <a:rPr lang="en-US" sz="1800" dirty="0" smtClean="0">
                <a:solidFill>
                  <a:schemeClr val="accent2"/>
                </a:solidFill>
              </a:rPr>
              <a:t>::</a:t>
            </a:r>
            <a:r>
              <a:rPr lang="en-US" sz="1800" dirty="0" err="1" smtClean="0">
                <a:solidFill>
                  <a:schemeClr val="accent2"/>
                </a:solidFill>
              </a:rPr>
              <a:t>reducer_opadd</a:t>
            </a:r>
            <a:r>
              <a:rPr lang="en-US" sz="1800" dirty="0" smtClean="0">
                <a:solidFill>
                  <a:schemeClr val="accent2"/>
                </a:solidFill>
              </a:rPr>
              <a:t>&lt;</a:t>
            </a:r>
            <a:r>
              <a:rPr lang="en-US" sz="1800" dirty="0" err="1" smtClean="0">
                <a:solidFill>
                  <a:schemeClr val="accent2"/>
                </a:solidFill>
              </a:rPr>
              <a:t>int</a:t>
            </a:r>
            <a:r>
              <a:rPr lang="en-US" sz="1800" dirty="0" smtClean="0">
                <a:solidFill>
                  <a:schemeClr val="accent2"/>
                </a:solidFill>
              </a:rPr>
              <a:t>&gt; </a:t>
            </a:r>
            <a:r>
              <a:rPr lang="en-US" sz="1800" dirty="0" err="1" smtClean="0">
                <a:solidFill>
                  <a:schemeClr val="accent2"/>
                </a:solidFill>
              </a:rPr>
              <a:t>ans</a:t>
            </a:r>
            <a:r>
              <a:rPr lang="en-US" sz="1800" dirty="0" smtClean="0">
                <a:solidFill>
                  <a:schemeClr val="accent2"/>
                </a:solidFill>
              </a:rPr>
              <a:t>;</a:t>
            </a:r>
          </a:p>
          <a:p>
            <a:pPr lvl="0">
              <a:buNone/>
            </a:pPr>
            <a:endParaRPr lang="en-US" sz="1800" dirty="0" smtClean="0">
              <a:solidFill>
                <a:schemeClr val="accent2"/>
              </a:solidFill>
            </a:endParaRPr>
          </a:p>
        </p:txBody>
      </p:sp>
      <p:sp>
        <p:nvSpPr>
          <p:cNvPr id="4" name="Date Placeholder 3"/>
          <p:cNvSpPr>
            <a:spLocks noGrp="1"/>
          </p:cNvSpPr>
          <p:nvPr>
            <p:ph type="dt" sz="half" idx="11"/>
          </p:nvPr>
        </p:nvSpPr>
        <p:spPr/>
        <p:txBody>
          <a:bodyPr/>
          <a:lstStyle/>
          <a:p>
            <a:pPr>
              <a:defRPr/>
            </a:pPr>
            <a:fld id="{110A3A5B-E7D8-4155-98C4-45D3ABDB13C5}" type="datetime1">
              <a:rPr lang="en-US" smtClean="0">
                <a:solidFill>
                  <a:schemeClr val="accent2"/>
                </a:solidFill>
              </a:rPr>
              <a:pPr>
                <a:defRPr/>
              </a:pPr>
              <a:t>3/2/2012</a:t>
            </a:fld>
            <a:endParaRPr lang="en-US" dirty="0">
              <a:solidFill>
                <a:schemeClr val="accent2"/>
              </a:solidFill>
            </a:endParaRPr>
          </a:p>
        </p:txBody>
      </p:sp>
      <p:sp>
        <p:nvSpPr>
          <p:cNvPr id="5" name="Slide Number Placeholder 4"/>
          <p:cNvSpPr>
            <a:spLocks noGrp="1"/>
          </p:cNvSpPr>
          <p:nvPr>
            <p:ph type="sldNum" sz="quarter" idx="12"/>
          </p:nvPr>
        </p:nvSpPr>
        <p:spPr/>
        <p:txBody>
          <a:bodyPr/>
          <a:lstStyle/>
          <a:p>
            <a:pPr>
              <a:defRPr/>
            </a:pPr>
            <a:fld id="{67136164-F79E-49F3-A10F-55808D14B991}" type="slidenum">
              <a:rPr lang="en-US" smtClean="0">
                <a:solidFill>
                  <a:schemeClr val="accent2"/>
                </a:solidFill>
              </a:rPr>
              <a:pPr>
                <a:defRPr/>
              </a:pPr>
              <a:t>17</a:t>
            </a:fld>
            <a:endParaRPr lang="en-US">
              <a:solidFill>
                <a:schemeClr val="accent2"/>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solidFill>
                <a:latin typeface="Lucida Console" pitchFamily="49" charset="0"/>
              </a:rPr>
              <a:t>cilk_spawn</a:t>
            </a:r>
            <a:endParaRPr lang="en-US" dirty="0">
              <a:solidFill>
                <a:schemeClr val="accent2"/>
              </a:solidFill>
              <a:latin typeface="Lucida Console" pitchFamily="49" charset="0"/>
            </a:endParaRPr>
          </a:p>
        </p:txBody>
      </p:sp>
      <p:sp>
        <p:nvSpPr>
          <p:cNvPr id="3" name="Content Placeholder 2"/>
          <p:cNvSpPr>
            <a:spLocks noGrp="1"/>
          </p:cNvSpPr>
          <p:nvPr>
            <p:ph idx="1"/>
          </p:nvPr>
        </p:nvSpPr>
        <p:spPr/>
        <p:txBody>
          <a:bodyPr/>
          <a:lstStyle/>
          <a:p>
            <a:pPr lvl="0"/>
            <a:r>
              <a:rPr lang="en-US" sz="1800" b="1" dirty="0" err="1" smtClean="0">
                <a:solidFill>
                  <a:schemeClr val="accent2"/>
                </a:solidFill>
                <a:latin typeface="Lucida Console" pitchFamily="49" charset="0"/>
              </a:rPr>
              <a:t>cilk_spawn</a:t>
            </a:r>
            <a:r>
              <a:rPr lang="en-US" sz="1800" dirty="0" smtClean="0">
                <a:solidFill>
                  <a:schemeClr val="accent2"/>
                </a:solidFill>
              </a:rPr>
              <a:t> gives the runtime </a:t>
            </a:r>
            <a:r>
              <a:rPr lang="en-US" sz="1800" i="1" dirty="0" smtClean="0">
                <a:solidFill>
                  <a:schemeClr val="accent2"/>
                </a:solidFill>
              </a:rPr>
              <a:t>permission</a:t>
            </a:r>
            <a:r>
              <a:rPr lang="en-US" sz="1800" dirty="0" smtClean="0">
                <a:solidFill>
                  <a:schemeClr val="accent2"/>
                </a:solidFill>
              </a:rPr>
              <a:t> to run a child function asynchronously.</a:t>
            </a:r>
          </a:p>
          <a:p>
            <a:pPr lvl="1"/>
            <a:r>
              <a:rPr lang="en-US" sz="1800" dirty="0" smtClean="0">
                <a:solidFill>
                  <a:schemeClr val="accent2"/>
                </a:solidFill>
              </a:rPr>
              <a:t>No 2</a:t>
            </a:r>
            <a:r>
              <a:rPr lang="en-US" sz="1800" baseline="30000" dirty="0" smtClean="0">
                <a:solidFill>
                  <a:schemeClr val="accent2"/>
                </a:solidFill>
              </a:rPr>
              <a:t>nd</a:t>
            </a:r>
            <a:r>
              <a:rPr lang="en-US" sz="1800" dirty="0" smtClean="0">
                <a:solidFill>
                  <a:schemeClr val="accent2"/>
                </a:solidFill>
              </a:rPr>
              <a:t> thread is created or required!</a:t>
            </a:r>
          </a:p>
          <a:p>
            <a:pPr lvl="1"/>
            <a:r>
              <a:rPr lang="en-US" sz="1800" dirty="0" smtClean="0">
                <a:solidFill>
                  <a:schemeClr val="accent2"/>
                </a:solidFill>
              </a:rPr>
              <a:t>If there are no available workers, then the child will execute as a serial function call.</a:t>
            </a:r>
          </a:p>
          <a:p>
            <a:pPr lvl="1"/>
            <a:r>
              <a:rPr lang="en-US" sz="1800" dirty="0" smtClean="0">
                <a:solidFill>
                  <a:schemeClr val="accent2"/>
                </a:solidFill>
              </a:rPr>
              <a:t>The scheduler may </a:t>
            </a:r>
            <a:r>
              <a:rPr lang="en-US" sz="1800" i="1" dirty="0" smtClean="0">
                <a:solidFill>
                  <a:schemeClr val="accent2"/>
                </a:solidFill>
              </a:rPr>
              <a:t>steal</a:t>
            </a:r>
            <a:r>
              <a:rPr lang="en-US" sz="1800" dirty="0" smtClean="0">
                <a:solidFill>
                  <a:schemeClr val="accent2"/>
                </a:solidFill>
              </a:rPr>
              <a:t> the parent and run it in parallel with the child function.</a:t>
            </a:r>
          </a:p>
          <a:p>
            <a:pPr lvl="1"/>
            <a:r>
              <a:rPr lang="en-US" sz="1800" dirty="0" smtClean="0">
                <a:solidFill>
                  <a:schemeClr val="accent2"/>
                </a:solidFill>
              </a:rPr>
              <a:t>The parent is not </a:t>
            </a:r>
            <a:r>
              <a:rPr lang="en-US" sz="1800" i="1" dirty="0" smtClean="0">
                <a:solidFill>
                  <a:schemeClr val="accent2"/>
                </a:solidFill>
              </a:rPr>
              <a:t>guaranteed</a:t>
            </a:r>
            <a:r>
              <a:rPr lang="en-US" sz="1800" dirty="0" smtClean="0">
                <a:solidFill>
                  <a:schemeClr val="accent2"/>
                </a:solidFill>
              </a:rPr>
              <a:t> to run in parallel with the child.</a:t>
            </a:r>
          </a:p>
          <a:p>
            <a:pPr lvl="1"/>
            <a:r>
              <a:rPr lang="en-US" sz="1800" dirty="0" smtClean="0">
                <a:solidFill>
                  <a:schemeClr val="accent2"/>
                </a:solidFill>
              </a:rPr>
              <a:t>No 2nd thread is created or required!</a:t>
            </a:r>
          </a:p>
          <a:p>
            <a:pPr lvl="1"/>
            <a:r>
              <a:rPr lang="en-US" sz="1800" dirty="0" smtClean="0">
                <a:solidFill>
                  <a:schemeClr val="accent2"/>
                </a:solidFill>
              </a:rPr>
              <a:t>A </a:t>
            </a:r>
            <a:r>
              <a:rPr lang="en-US" sz="1800" b="1" dirty="0" err="1" smtClean="0">
                <a:solidFill>
                  <a:schemeClr val="accent2"/>
                </a:solidFill>
                <a:latin typeface="Lucida Console" pitchFamily="49" charset="0"/>
              </a:rPr>
              <a:t>cilk_spawn</a:t>
            </a:r>
            <a:r>
              <a:rPr lang="en-US" sz="1800" dirty="0" smtClean="0">
                <a:solidFill>
                  <a:schemeClr val="accent2"/>
                </a:solidFill>
                <a:latin typeface="Lucida Console" pitchFamily="49" charset="0"/>
              </a:rPr>
              <a:t> </a:t>
            </a:r>
            <a:r>
              <a:rPr lang="en-US" sz="1800" dirty="0" smtClean="0">
                <a:solidFill>
                  <a:schemeClr val="accent2"/>
                </a:solidFill>
              </a:rPr>
              <a:t>adds a task to a queue (one queue per processor)</a:t>
            </a:r>
          </a:p>
          <a:p>
            <a:pPr lvl="1"/>
            <a:r>
              <a:rPr lang="en-US" sz="1800" dirty="0" smtClean="0">
                <a:solidFill>
                  <a:schemeClr val="accent2"/>
                </a:solidFill>
              </a:rPr>
              <a:t>When a processor’s queue empties it steals work from the top of another processors queue</a:t>
            </a:r>
          </a:p>
          <a:p>
            <a:pPr>
              <a:buNone/>
            </a:pPr>
            <a:endParaRPr lang="en-US" sz="1800" dirty="0">
              <a:solidFill>
                <a:schemeClr val="accent2"/>
              </a:solidFill>
            </a:endParaRPr>
          </a:p>
        </p:txBody>
      </p:sp>
      <p:sp>
        <p:nvSpPr>
          <p:cNvPr id="4" name="Date Placeholder 3"/>
          <p:cNvSpPr>
            <a:spLocks noGrp="1"/>
          </p:cNvSpPr>
          <p:nvPr>
            <p:ph type="dt" sz="half" idx="11"/>
          </p:nvPr>
        </p:nvSpPr>
        <p:spPr/>
        <p:txBody>
          <a:bodyPr/>
          <a:lstStyle/>
          <a:p>
            <a:pPr>
              <a:defRPr/>
            </a:pPr>
            <a:fld id="{D49BA066-FA5D-464B-8164-E4FA38985F93}" type="datetime1">
              <a:rPr lang="en-US" smtClean="0">
                <a:solidFill>
                  <a:schemeClr val="accent2"/>
                </a:solidFill>
              </a:rPr>
              <a:pPr>
                <a:defRPr/>
              </a:pPr>
              <a:t>3/2/2012</a:t>
            </a:fld>
            <a:endParaRPr lang="en-US">
              <a:solidFill>
                <a:schemeClr val="accent2"/>
              </a:solidFill>
            </a:endParaRPr>
          </a:p>
        </p:txBody>
      </p:sp>
      <p:sp>
        <p:nvSpPr>
          <p:cNvPr id="5" name="Slide Number Placeholder 4"/>
          <p:cNvSpPr>
            <a:spLocks noGrp="1"/>
          </p:cNvSpPr>
          <p:nvPr>
            <p:ph type="sldNum" sz="quarter" idx="12"/>
          </p:nvPr>
        </p:nvSpPr>
        <p:spPr/>
        <p:txBody>
          <a:bodyPr/>
          <a:lstStyle/>
          <a:p>
            <a:pPr>
              <a:defRPr/>
            </a:pPr>
            <a:fld id="{67136164-F79E-49F3-A10F-55808D14B991}" type="slidenum">
              <a:rPr lang="en-US" smtClean="0">
                <a:solidFill>
                  <a:schemeClr val="accent2"/>
                </a:solidFill>
              </a:rPr>
              <a:pPr>
                <a:defRPr/>
              </a:pPr>
              <a:t>18</a:t>
            </a:fld>
            <a:endParaRPr lang="en-US">
              <a:solidFill>
                <a:schemeClr val="accent2"/>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solidFill>
                <a:latin typeface="Lucida Console" pitchFamily="49" charset="0"/>
              </a:rPr>
              <a:t>cilk_sync</a:t>
            </a:r>
            <a:endParaRPr lang="en-US" dirty="0">
              <a:solidFill>
                <a:schemeClr val="accent2"/>
              </a:solidFill>
              <a:latin typeface="Lucida Console" pitchFamily="49" charset="0"/>
            </a:endParaRPr>
          </a:p>
        </p:txBody>
      </p:sp>
      <p:sp>
        <p:nvSpPr>
          <p:cNvPr id="3" name="Content Placeholder 2"/>
          <p:cNvSpPr>
            <a:spLocks noGrp="1"/>
          </p:cNvSpPr>
          <p:nvPr>
            <p:ph idx="1"/>
          </p:nvPr>
        </p:nvSpPr>
        <p:spPr/>
        <p:txBody>
          <a:bodyPr/>
          <a:lstStyle/>
          <a:p>
            <a:pPr lvl="0"/>
            <a:r>
              <a:rPr lang="en-US" sz="1800" b="1" dirty="0" err="1" smtClean="0">
                <a:solidFill>
                  <a:schemeClr val="accent2"/>
                </a:solidFill>
                <a:latin typeface="Lucida Console" pitchFamily="49" charset="0"/>
              </a:rPr>
              <a:t>cilk_sync</a:t>
            </a:r>
            <a:r>
              <a:rPr lang="en-US" sz="1800" dirty="0" smtClean="0">
                <a:solidFill>
                  <a:schemeClr val="accent2"/>
                </a:solidFill>
              </a:rPr>
              <a:t> waits for all children to complete before execution proceeds from that point.</a:t>
            </a:r>
          </a:p>
          <a:p>
            <a:pPr lvl="1"/>
            <a:r>
              <a:rPr lang="en-US" sz="1800" dirty="0" smtClean="0">
                <a:solidFill>
                  <a:schemeClr val="accent2"/>
                </a:solidFill>
              </a:rPr>
              <a:t>There are implicit </a:t>
            </a:r>
            <a:r>
              <a:rPr lang="en-US" sz="1800" b="1" dirty="0" err="1" smtClean="0">
                <a:solidFill>
                  <a:schemeClr val="accent2"/>
                </a:solidFill>
              </a:rPr>
              <a:t>cilk_sync</a:t>
            </a:r>
            <a:r>
              <a:rPr lang="en-US" sz="1800" dirty="0" smtClean="0">
                <a:solidFill>
                  <a:schemeClr val="accent2"/>
                </a:solidFill>
              </a:rPr>
              <a:t> points – will discuss later</a:t>
            </a:r>
          </a:p>
          <a:p>
            <a:endParaRPr lang="en-US" sz="1800" dirty="0">
              <a:solidFill>
                <a:schemeClr val="accent2"/>
              </a:solidFill>
            </a:endParaRPr>
          </a:p>
        </p:txBody>
      </p:sp>
      <p:sp>
        <p:nvSpPr>
          <p:cNvPr id="4" name="Date Placeholder 3"/>
          <p:cNvSpPr>
            <a:spLocks noGrp="1"/>
          </p:cNvSpPr>
          <p:nvPr>
            <p:ph type="dt" sz="half" idx="11"/>
          </p:nvPr>
        </p:nvSpPr>
        <p:spPr/>
        <p:txBody>
          <a:bodyPr/>
          <a:lstStyle/>
          <a:p>
            <a:pPr>
              <a:defRPr/>
            </a:pPr>
            <a:fld id="{D49BA066-FA5D-464B-8164-E4FA38985F93}" type="datetime1">
              <a:rPr lang="en-US" smtClean="0">
                <a:solidFill>
                  <a:schemeClr val="accent2"/>
                </a:solidFill>
              </a:rPr>
              <a:pPr>
                <a:defRPr/>
              </a:pPr>
              <a:t>3/2/2012</a:t>
            </a:fld>
            <a:endParaRPr lang="en-US">
              <a:solidFill>
                <a:schemeClr val="accent2"/>
              </a:solidFill>
            </a:endParaRPr>
          </a:p>
        </p:txBody>
      </p:sp>
      <p:sp>
        <p:nvSpPr>
          <p:cNvPr id="5" name="Slide Number Placeholder 4"/>
          <p:cNvSpPr>
            <a:spLocks noGrp="1"/>
          </p:cNvSpPr>
          <p:nvPr>
            <p:ph type="sldNum" sz="quarter" idx="12"/>
          </p:nvPr>
        </p:nvSpPr>
        <p:spPr/>
        <p:txBody>
          <a:bodyPr/>
          <a:lstStyle/>
          <a:p>
            <a:pPr>
              <a:defRPr/>
            </a:pPr>
            <a:fld id="{67136164-F79E-49F3-A10F-55808D14B991}" type="slidenum">
              <a:rPr lang="en-US" smtClean="0">
                <a:solidFill>
                  <a:schemeClr val="accent2"/>
                </a:solidFill>
              </a:rPr>
              <a:pPr>
                <a:defRPr/>
              </a:pPr>
              <a:t>19</a:t>
            </a:fld>
            <a:endParaRPr lang="en-US">
              <a:solidFill>
                <a:schemeClr val="accent2"/>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solidFill>
                  <a:schemeClr val="accent2"/>
                </a:solidFill>
              </a:rPr>
              <a:t>Agenda</a:t>
            </a:r>
          </a:p>
        </p:txBody>
      </p:sp>
      <p:sp>
        <p:nvSpPr>
          <p:cNvPr id="3" name="Content Placeholder 2"/>
          <p:cNvSpPr>
            <a:spLocks noGrp="1"/>
          </p:cNvSpPr>
          <p:nvPr>
            <p:ph idx="1"/>
          </p:nvPr>
        </p:nvSpPr>
        <p:spPr>
          <a:xfrm>
            <a:off x="685800" y="1447800"/>
            <a:ext cx="7772400" cy="4648200"/>
          </a:xfrm>
        </p:spPr>
        <p:txBody>
          <a:bodyPr/>
          <a:lstStyle/>
          <a:p>
            <a:r>
              <a:rPr lang="en-US" dirty="0" smtClean="0">
                <a:solidFill>
                  <a:schemeClr val="accent2"/>
                </a:solidFill>
              </a:rPr>
              <a:t>Inspiration for materials</a:t>
            </a:r>
          </a:p>
          <a:p>
            <a:pPr lvl="1"/>
            <a:r>
              <a:rPr lang="en-US" dirty="0" smtClean="0">
                <a:solidFill>
                  <a:schemeClr val="accent2"/>
                </a:solidFill>
              </a:rPr>
              <a:t>Overview of University of Washington Data Abstractions parallelism lectures &amp; others</a:t>
            </a:r>
          </a:p>
          <a:p>
            <a:r>
              <a:rPr lang="en-US" dirty="0" smtClean="0">
                <a:solidFill>
                  <a:schemeClr val="accent2"/>
                </a:solidFill>
              </a:rPr>
              <a:t>Parallelism/ Concurrency/ Shared Memory/ Fork/ Join</a:t>
            </a:r>
          </a:p>
          <a:p>
            <a:r>
              <a:rPr lang="en-US" dirty="0" smtClean="0">
                <a:solidFill>
                  <a:schemeClr val="accent2"/>
                </a:solidFill>
              </a:rPr>
              <a:t>Divide &amp; conquer</a:t>
            </a:r>
          </a:p>
          <a:p>
            <a:r>
              <a:rPr lang="en-US" dirty="0" smtClean="0">
                <a:solidFill>
                  <a:schemeClr val="accent2"/>
                </a:solidFill>
              </a:rPr>
              <a:t>Introduction to Intel® Cilk Plus</a:t>
            </a:r>
          </a:p>
          <a:p>
            <a:r>
              <a:rPr lang="en-US" dirty="0" smtClean="0">
                <a:solidFill>
                  <a:schemeClr val="accent2"/>
                </a:solidFill>
              </a:rPr>
              <a:t>Introduction to OpenMP</a:t>
            </a:r>
          </a:p>
          <a:p>
            <a:r>
              <a:rPr lang="en-US" dirty="0" smtClean="0">
                <a:solidFill>
                  <a:schemeClr val="accent2"/>
                </a:solidFill>
              </a:rPr>
              <a:t>Maps, Reductions, Prefix Sum</a:t>
            </a:r>
          </a:p>
          <a:p>
            <a:r>
              <a:rPr lang="en-US" dirty="0" smtClean="0">
                <a:solidFill>
                  <a:schemeClr val="accent2"/>
                </a:solidFill>
              </a:rPr>
              <a:t>Nested OMP Locks, Critical </a:t>
            </a:r>
            <a:r>
              <a:rPr lang="en-US" dirty="0" err="1" smtClean="0">
                <a:solidFill>
                  <a:schemeClr val="accent2"/>
                </a:solidFill>
              </a:rPr>
              <a:t>Sectrions</a:t>
            </a:r>
            <a:r>
              <a:rPr lang="en-US" dirty="0" smtClean="0">
                <a:solidFill>
                  <a:schemeClr val="accent2"/>
                </a:solidFill>
              </a:rPr>
              <a:t>, Scope based locking of classes in C++ using OpenMP</a:t>
            </a:r>
          </a:p>
          <a:p>
            <a:r>
              <a:rPr lang="en-US" dirty="0" smtClean="0">
                <a:solidFill>
                  <a:schemeClr val="accent2"/>
                </a:solidFill>
              </a:rPr>
              <a:t>Kent State Parallelism</a:t>
            </a:r>
          </a:p>
          <a:p>
            <a:pPr>
              <a:buNone/>
            </a:pPr>
            <a:endParaRPr lang="en-US" dirty="0">
              <a:solidFill>
                <a:schemeClr val="accent2"/>
              </a:solidFill>
            </a:endParaRPr>
          </a:p>
        </p:txBody>
      </p:sp>
      <p:sp>
        <p:nvSpPr>
          <p:cNvPr id="4" name="Slide Number Placeholder 3"/>
          <p:cNvSpPr>
            <a:spLocks noGrp="1"/>
          </p:cNvSpPr>
          <p:nvPr>
            <p:ph type="sldNum" sz="quarter" idx="11"/>
          </p:nvPr>
        </p:nvSpPr>
        <p:spPr/>
        <p:txBody>
          <a:bodyPr/>
          <a:lstStyle/>
          <a:p>
            <a:fld id="{3B048AC8-D41E-4C7B-8EE3-A52489AA1F05}" type="slidenum">
              <a:rPr lang="en-US" smtClean="0">
                <a:solidFill>
                  <a:schemeClr val="accent2"/>
                </a:solidFill>
              </a:rPr>
              <a:pPr/>
              <a:t>2</a:t>
            </a:fld>
            <a:endParaRPr lang="en-US">
              <a:solidFill>
                <a:schemeClr val="accent2"/>
              </a:solidFill>
            </a:endParaRPr>
          </a:p>
        </p:txBody>
      </p:sp>
      <p:sp>
        <p:nvSpPr>
          <p:cNvPr id="5" name="Footer Placeholder 4"/>
          <p:cNvSpPr>
            <a:spLocks noGrp="1"/>
          </p:cNvSpPr>
          <p:nvPr>
            <p:ph type="ftr" sz="quarter" idx="12"/>
          </p:nvPr>
        </p:nvSpPr>
        <p:spPr>
          <a:xfrm>
            <a:off x="1600200" y="6400800"/>
            <a:ext cx="5715000" cy="457200"/>
          </a:xfrm>
        </p:spPr>
        <p:txBody>
          <a:bodyPr/>
          <a:lstStyle/>
          <a:p>
            <a:r>
              <a:rPr lang="en-US" dirty="0" smtClean="0">
                <a:solidFill>
                  <a:schemeClr val="accent2"/>
                </a:solidFill>
              </a:rPr>
              <a:t>Parallelism and Concurrency for Data-Structures &amp; Algorithms courses</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solidFill>
                <a:latin typeface="Lucida Console" pitchFamily="49" charset="0"/>
              </a:rPr>
              <a:t>Cilk_For</a:t>
            </a:r>
            <a:r>
              <a:rPr lang="en-US" dirty="0" smtClean="0">
                <a:solidFill>
                  <a:schemeClr val="accent2"/>
                </a:solidFill>
                <a:latin typeface="Lucida Console" pitchFamily="49" charset="0"/>
              </a:rPr>
              <a:t> with </a:t>
            </a:r>
            <a:r>
              <a:rPr lang="en-US" b="1" dirty="0" smtClean="0">
                <a:solidFill>
                  <a:schemeClr val="accent2"/>
                </a:solidFill>
                <a:latin typeface="Lucida Console" pitchFamily="49" charset="0"/>
              </a:rPr>
              <a:t>Reducer</a:t>
            </a:r>
          </a:p>
        </p:txBody>
      </p:sp>
      <p:sp>
        <p:nvSpPr>
          <p:cNvPr id="4" name="Slide Number Placeholder 3"/>
          <p:cNvSpPr>
            <a:spLocks noGrp="1"/>
          </p:cNvSpPr>
          <p:nvPr>
            <p:ph type="sldNum" sz="quarter" idx="11"/>
          </p:nvPr>
        </p:nvSpPr>
        <p:spPr/>
        <p:txBody>
          <a:bodyPr/>
          <a:lstStyle/>
          <a:p>
            <a:fld id="{3B048AC8-D41E-4C7B-8EE3-A52489AA1F05}" type="slidenum">
              <a:rPr lang="en-US" smtClean="0"/>
              <a:pPr/>
              <a:t>20</a:t>
            </a:fld>
            <a:endParaRPr lang="en-US"/>
          </a:p>
        </p:txBody>
      </p:sp>
      <p:sp>
        <p:nvSpPr>
          <p:cNvPr id="5" name="Footer Placeholder 4"/>
          <p:cNvSpPr>
            <a:spLocks noGrp="1"/>
          </p:cNvSpPr>
          <p:nvPr>
            <p:ph type="ftr" sz="quarter" idx="12"/>
          </p:nvPr>
        </p:nvSpPr>
        <p:spPr/>
        <p:txBody>
          <a:bodyPr/>
          <a:lstStyle/>
          <a:p>
            <a:r>
              <a:rPr lang="en-US" smtClean="0"/>
              <a:t>Parallelism and Concurrency for Data-Structures &amp; Algorithms courses</a:t>
            </a:r>
            <a:endParaRPr lang="en-US" dirty="0"/>
          </a:p>
        </p:txBody>
      </p:sp>
      <p:sp>
        <p:nvSpPr>
          <p:cNvPr id="6" name="Document"/>
          <p:cNvSpPr txBox="1">
            <a:spLocks noEditPoints="1" noChangeArrowheads="1"/>
          </p:cNvSpPr>
          <p:nvPr/>
        </p:nvSpPr>
        <p:spPr bwMode="auto">
          <a:xfrm flipH="1">
            <a:off x="990600" y="1612900"/>
            <a:ext cx="7391400" cy="435133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buNone/>
            </a:pPr>
            <a:r>
              <a:rPr lang="en-US" b="0" dirty="0" smtClean="0">
                <a:solidFill>
                  <a:schemeClr val="accent2"/>
                </a:solidFill>
              </a:rPr>
              <a:t>#include &lt;</a:t>
            </a:r>
            <a:r>
              <a:rPr lang="en-US" b="0" dirty="0" err="1" smtClean="0">
                <a:solidFill>
                  <a:schemeClr val="accent2"/>
                </a:solidFill>
              </a:rPr>
              <a:t>cilk</a:t>
            </a:r>
            <a:r>
              <a:rPr lang="en-US" b="0" dirty="0" smtClean="0">
                <a:solidFill>
                  <a:schemeClr val="accent2"/>
                </a:solidFill>
              </a:rPr>
              <a:t>/</a:t>
            </a:r>
            <a:r>
              <a:rPr lang="en-US" b="0" dirty="0" err="1" smtClean="0">
                <a:solidFill>
                  <a:schemeClr val="accent2"/>
                </a:solidFill>
              </a:rPr>
              <a:t>cilk.h</a:t>
            </a:r>
            <a:r>
              <a:rPr lang="en-US" b="0" dirty="0" smtClean="0">
                <a:solidFill>
                  <a:schemeClr val="accent2"/>
                </a:solidFill>
              </a:rPr>
              <a:t>&gt;</a:t>
            </a:r>
          </a:p>
          <a:p>
            <a:pPr>
              <a:buNone/>
            </a:pPr>
            <a:r>
              <a:rPr lang="en-US" dirty="0" smtClean="0">
                <a:solidFill>
                  <a:schemeClr val="accent2"/>
                </a:solidFill>
              </a:rPr>
              <a:t>#include &lt;</a:t>
            </a:r>
            <a:r>
              <a:rPr lang="en-US" dirty="0" err="1" smtClean="0">
                <a:solidFill>
                  <a:schemeClr val="accent2"/>
                </a:solidFill>
              </a:rPr>
              <a:t>cilk</a:t>
            </a:r>
            <a:r>
              <a:rPr lang="en-US" dirty="0" smtClean="0">
                <a:solidFill>
                  <a:schemeClr val="accent2"/>
                </a:solidFill>
              </a:rPr>
              <a:t>/</a:t>
            </a:r>
            <a:r>
              <a:rPr lang="en-US" dirty="0" err="1" smtClean="0">
                <a:solidFill>
                  <a:schemeClr val="accent2"/>
                </a:solidFill>
              </a:rPr>
              <a:t>reducer_opadd.h</a:t>
            </a:r>
            <a:r>
              <a:rPr lang="en-US" dirty="0" smtClean="0">
                <a:solidFill>
                  <a:schemeClr val="accent2"/>
                </a:solidFill>
              </a:rPr>
              <a:t>&gt;</a:t>
            </a:r>
          </a:p>
          <a:p>
            <a:pPr>
              <a:buNone/>
            </a:pPr>
            <a:r>
              <a:rPr lang="en-US" b="0" dirty="0" smtClean="0">
                <a:solidFill>
                  <a:schemeClr val="accent2"/>
                </a:solidFill>
              </a:rPr>
              <a:t>…</a:t>
            </a:r>
          </a:p>
          <a:p>
            <a:pPr>
              <a:buNone/>
            </a:pPr>
            <a:r>
              <a:rPr lang="en-US" b="0" dirty="0" err="1" smtClean="0">
                <a:solidFill>
                  <a:schemeClr val="accent2"/>
                </a:solidFill>
              </a:rPr>
              <a:t>int</a:t>
            </a:r>
            <a:r>
              <a:rPr lang="en-US" b="0" dirty="0" smtClean="0">
                <a:solidFill>
                  <a:schemeClr val="accent2"/>
                </a:solidFill>
              </a:rPr>
              <a:t> </a:t>
            </a:r>
            <a:r>
              <a:rPr lang="en-US" b="0" dirty="0" err="1" smtClean="0">
                <a:solidFill>
                  <a:schemeClr val="accent2"/>
                </a:solidFill>
              </a:rPr>
              <a:t>sumPar</a:t>
            </a:r>
            <a:r>
              <a:rPr lang="en-US" b="0" dirty="0" smtClean="0">
                <a:solidFill>
                  <a:schemeClr val="accent2"/>
                </a:solidFill>
              </a:rPr>
              <a:t>( </a:t>
            </a:r>
            <a:r>
              <a:rPr lang="en-US" b="0" dirty="0" err="1" smtClean="0">
                <a:solidFill>
                  <a:schemeClr val="accent2"/>
                </a:solidFill>
              </a:rPr>
              <a:t>int</a:t>
            </a:r>
            <a:r>
              <a:rPr lang="en-US" b="0" dirty="0" smtClean="0">
                <a:solidFill>
                  <a:schemeClr val="accent2"/>
                </a:solidFill>
              </a:rPr>
              <a:t> lo, </a:t>
            </a:r>
            <a:r>
              <a:rPr lang="en-US" b="0" dirty="0" err="1" smtClean="0">
                <a:solidFill>
                  <a:schemeClr val="accent2"/>
                </a:solidFill>
              </a:rPr>
              <a:t>int</a:t>
            </a:r>
            <a:r>
              <a:rPr lang="en-US" b="0" dirty="0" smtClean="0">
                <a:solidFill>
                  <a:schemeClr val="accent2"/>
                </a:solidFill>
              </a:rPr>
              <a:t> hi) </a:t>
            </a:r>
          </a:p>
          <a:p>
            <a:pPr>
              <a:buNone/>
            </a:pPr>
            <a:r>
              <a:rPr lang="en-US" b="0" dirty="0" smtClean="0">
                <a:solidFill>
                  <a:schemeClr val="accent2"/>
                </a:solidFill>
              </a:rPr>
              <a:t>   {</a:t>
            </a:r>
          </a:p>
          <a:p>
            <a:pPr>
              <a:buNone/>
            </a:pPr>
            <a:r>
              <a:rPr lang="en-US" b="0" dirty="0" smtClean="0">
                <a:solidFill>
                  <a:schemeClr val="accent2"/>
                </a:solidFill>
              </a:rPr>
              <a:t>      </a:t>
            </a:r>
            <a:r>
              <a:rPr lang="en-US" dirty="0" err="1" smtClean="0">
                <a:solidFill>
                  <a:schemeClr val="accent2"/>
                </a:solidFill>
              </a:rPr>
              <a:t>cilk</a:t>
            </a:r>
            <a:r>
              <a:rPr lang="en-US" dirty="0" smtClean="0">
                <a:solidFill>
                  <a:schemeClr val="accent2"/>
                </a:solidFill>
              </a:rPr>
              <a:t>::</a:t>
            </a:r>
            <a:r>
              <a:rPr lang="en-US" dirty="0" err="1" smtClean="0">
                <a:solidFill>
                  <a:schemeClr val="accent2"/>
                </a:solidFill>
              </a:rPr>
              <a:t>reducer_opadd</a:t>
            </a:r>
            <a:r>
              <a:rPr lang="en-US" dirty="0" smtClean="0">
                <a:solidFill>
                  <a:schemeClr val="accent2"/>
                </a:solidFill>
              </a:rPr>
              <a:t>&lt;</a:t>
            </a:r>
            <a:r>
              <a:rPr lang="en-US" dirty="0" err="1" smtClean="0">
                <a:solidFill>
                  <a:schemeClr val="accent2"/>
                </a:solidFill>
              </a:rPr>
              <a:t>int</a:t>
            </a:r>
            <a:r>
              <a:rPr lang="en-US" dirty="0" smtClean="0">
                <a:solidFill>
                  <a:schemeClr val="accent2"/>
                </a:solidFill>
              </a:rPr>
              <a:t>&gt; </a:t>
            </a:r>
            <a:r>
              <a:rPr lang="en-US" dirty="0" err="1" smtClean="0">
                <a:solidFill>
                  <a:schemeClr val="accent2"/>
                </a:solidFill>
              </a:rPr>
              <a:t>ans</a:t>
            </a:r>
            <a:r>
              <a:rPr lang="en-US" dirty="0" smtClean="0">
                <a:solidFill>
                  <a:schemeClr val="accent2"/>
                </a:solidFill>
              </a:rPr>
              <a:t>;</a:t>
            </a:r>
          </a:p>
          <a:p>
            <a:pPr>
              <a:buNone/>
            </a:pPr>
            <a:r>
              <a:rPr lang="en-US" b="0" dirty="0" smtClean="0">
                <a:solidFill>
                  <a:schemeClr val="accent2"/>
                </a:solidFill>
              </a:rPr>
              <a:t>      </a:t>
            </a:r>
            <a:r>
              <a:rPr lang="en-US" b="0" dirty="0" err="1" smtClean="0">
                <a:solidFill>
                  <a:schemeClr val="accent2"/>
                </a:solidFill>
              </a:rPr>
              <a:t>cilk_for</a:t>
            </a:r>
            <a:r>
              <a:rPr lang="en-US" b="0" dirty="0" smtClean="0">
                <a:solidFill>
                  <a:schemeClr val="accent2"/>
                </a:solidFill>
              </a:rPr>
              <a:t>(</a:t>
            </a:r>
            <a:r>
              <a:rPr lang="en-US" b="0" dirty="0" err="1" smtClean="0">
                <a:solidFill>
                  <a:schemeClr val="accent2"/>
                </a:solidFill>
              </a:rPr>
              <a:t>int</a:t>
            </a:r>
            <a:r>
              <a:rPr lang="en-US" b="0" dirty="0" smtClean="0">
                <a:solidFill>
                  <a:schemeClr val="accent2"/>
                </a:solidFill>
              </a:rPr>
              <a:t> </a:t>
            </a:r>
            <a:r>
              <a:rPr lang="en-US" b="0" dirty="0" err="1" smtClean="0">
                <a:solidFill>
                  <a:schemeClr val="accent2"/>
                </a:solidFill>
              </a:rPr>
              <a:t>i</a:t>
            </a:r>
            <a:r>
              <a:rPr lang="en-US" b="0" dirty="0" smtClean="0">
                <a:solidFill>
                  <a:schemeClr val="accent2"/>
                </a:solidFill>
              </a:rPr>
              <a:t>=lo; </a:t>
            </a:r>
            <a:r>
              <a:rPr lang="en-US" b="0" dirty="0" err="1" smtClean="0">
                <a:solidFill>
                  <a:schemeClr val="accent2"/>
                </a:solidFill>
              </a:rPr>
              <a:t>i</a:t>
            </a:r>
            <a:r>
              <a:rPr lang="en-US" b="0" dirty="0" smtClean="0">
                <a:solidFill>
                  <a:schemeClr val="accent2"/>
                </a:solidFill>
              </a:rPr>
              <a:t> &lt; hi; ++</a:t>
            </a:r>
            <a:r>
              <a:rPr lang="en-US" b="0" dirty="0" err="1" smtClean="0">
                <a:solidFill>
                  <a:schemeClr val="accent2"/>
                </a:solidFill>
              </a:rPr>
              <a:t>i</a:t>
            </a:r>
            <a:r>
              <a:rPr lang="en-US" b="0" dirty="0" smtClean="0">
                <a:solidFill>
                  <a:schemeClr val="accent2"/>
                </a:solidFill>
              </a:rPr>
              <a:t>) {</a:t>
            </a:r>
          </a:p>
          <a:p>
            <a:pPr>
              <a:buNone/>
            </a:pPr>
            <a:r>
              <a:rPr lang="en-US" b="0" dirty="0" smtClean="0">
                <a:solidFill>
                  <a:schemeClr val="accent2"/>
                </a:solidFill>
              </a:rPr>
              <a:t>         </a:t>
            </a:r>
            <a:r>
              <a:rPr lang="en-US" b="0" dirty="0" err="1" smtClean="0">
                <a:solidFill>
                  <a:schemeClr val="accent2"/>
                </a:solidFill>
              </a:rPr>
              <a:t>ans</a:t>
            </a:r>
            <a:r>
              <a:rPr lang="en-US" b="0" dirty="0" smtClean="0">
                <a:solidFill>
                  <a:schemeClr val="accent2"/>
                </a:solidFill>
              </a:rPr>
              <a:t> += </a:t>
            </a:r>
            <a:r>
              <a:rPr lang="en-US" b="0" dirty="0" err="1" smtClean="0">
                <a:solidFill>
                  <a:schemeClr val="accent2"/>
                </a:solidFill>
              </a:rPr>
              <a:t>arr</a:t>
            </a:r>
            <a:r>
              <a:rPr lang="en-US" b="0" dirty="0" smtClean="0">
                <a:solidFill>
                  <a:schemeClr val="accent2"/>
                </a:solidFill>
              </a:rPr>
              <a:t>[</a:t>
            </a:r>
            <a:r>
              <a:rPr lang="en-US" b="0" dirty="0" err="1" smtClean="0">
                <a:solidFill>
                  <a:schemeClr val="accent2"/>
                </a:solidFill>
              </a:rPr>
              <a:t>i</a:t>
            </a:r>
            <a:r>
              <a:rPr lang="en-US" b="0" dirty="0" smtClean="0">
                <a:solidFill>
                  <a:schemeClr val="accent2"/>
                </a:solidFill>
              </a:rPr>
              <a:t>];</a:t>
            </a:r>
          </a:p>
          <a:p>
            <a:pPr>
              <a:buNone/>
            </a:pPr>
            <a:r>
              <a:rPr lang="en-US" b="0" dirty="0" smtClean="0">
                <a:solidFill>
                  <a:schemeClr val="accent2"/>
                </a:solidFill>
              </a:rPr>
              <a:t>      }  </a:t>
            </a:r>
          </a:p>
          <a:p>
            <a:pPr>
              <a:buNone/>
            </a:pPr>
            <a:r>
              <a:rPr lang="en-US" dirty="0" smtClean="0">
                <a:solidFill>
                  <a:schemeClr val="accent2"/>
                </a:solidFill>
              </a:rPr>
              <a:t>      return </a:t>
            </a:r>
            <a:r>
              <a:rPr lang="en-US" dirty="0" err="1" smtClean="0">
                <a:solidFill>
                  <a:schemeClr val="accent2"/>
                </a:solidFill>
              </a:rPr>
              <a:t>ans.get_value</a:t>
            </a:r>
            <a:r>
              <a:rPr lang="en-US" dirty="0" smtClean="0">
                <a:solidFill>
                  <a:schemeClr val="accent2"/>
                </a:solidFill>
              </a:rPr>
              <a:t>();</a:t>
            </a:r>
          </a:p>
          <a:p>
            <a:pPr>
              <a:buNone/>
            </a:pPr>
            <a:r>
              <a:rPr lang="en-US" b="0" dirty="0" smtClean="0">
                <a:solidFill>
                  <a:schemeClr val="accent2"/>
                </a:solidFill>
              </a:rPr>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1"/>
          </p:nvPr>
        </p:nvSpPr>
        <p:spPr>
          <a:xfrm>
            <a:off x="3124200" y="6248400"/>
            <a:ext cx="2895600" cy="457200"/>
          </a:xfrm>
          <a:noFill/>
        </p:spPr>
        <p:txBody>
          <a:bodyPr/>
          <a:lstStyle/>
          <a:p>
            <a:fld id="{837DEBF0-9835-413E-9575-C8EB85B34D75}" type="slidenum">
              <a:rPr lang="en-US" smtClean="0">
                <a:solidFill>
                  <a:schemeClr val="accent2"/>
                </a:solidFill>
              </a:rPr>
              <a:pPr/>
              <a:t>21</a:t>
            </a:fld>
            <a:endParaRPr lang="en-US" smtClean="0">
              <a:solidFill>
                <a:schemeClr val="accent2"/>
              </a:solidFill>
            </a:endParaRPr>
          </a:p>
        </p:txBody>
      </p:sp>
      <p:sp>
        <p:nvSpPr>
          <p:cNvPr id="36867" name="Rectangle 2"/>
          <p:cNvSpPr>
            <a:spLocks noGrp="1" noChangeArrowheads="1"/>
          </p:cNvSpPr>
          <p:nvPr>
            <p:ph type="title"/>
          </p:nvPr>
        </p:nvSpPr>
        <p:spPr>
          <a:xfrm>
            <a:off x="438150" y="565150"/>
            <a:ext cx="8281988" cy="887413"/>
          </a:xfrm>
        </p:spPr>
        <p:txBody>
          <a:bodyPr/>
          <a:lstStyle/>
          <a:p>
            <a:pPr eaLnBrk="1" hangingPunct="1"/>
            <a:r>
              <a:rPr lang="en-US" smtClean="0">
                <a:solidFill>
                  <a:schemeClr val="accent2"/>
                </a:solidFill>
              </a:rPr>
              <a:t>Motivating example - Fibonacci Numbers</a:t>
            </a:r>
          </a:p>
        </p:txBody>
      </p:sp>
      <p:sp>
        <p:nvSpPr>
          <p:cNvPr id="36868" name="Rectangle 3"/>
          <p:cNvSpPr>
            <a:spLocks noGrp="1" noChangeArrowheads="1"/>
          </p:cNvSpPr>
          <p:nvPr>
            <p:ph type="body" idx="1"/>
          </p:nvPr>
        </p:nvSpPr>
        <p:spPr/>
        <p:txBody>
          <a:bodyPr/>
          <a:lstStyle/>
          <a:p>
            <a:pPr eaLnBrk="1" hangingPunct="1">
              <a:buFontTx/>
              <a:buChar char="•"/>
            </a:pPr>
            <a:r>
              <a:rPr lang="en-US" sz="2000" dirty="0" smtClean="0">
                <a:solidFill>
                  <a:schemeClr val="accent2"/>
                </a:solidFill>
              </a:rPr>
              <a:t>The Fibonacci numbers are the sequence &lt;0,1,1,2,3,5,8,13,21,34,...&gt;, where each number is the sum of the previous two.</a:t>
            </a:r>
          </a:p>
          <a:p>
            <a:pPr eaLnBrk="1" hangingPunct="1">
              <a:buFontTx/>
              <a:buChar char="•"/>
            </a:pPr>
            <a:r>
              <a:rPr lang="en-US" sz="2000" dirty="0" smtClean="0">
                <a:solidFill>
                  <a:schemeClr val="accent2"/>
                </a:solidFill>
              </a:rPr>
              <a:t>Recurrence Relationship:</a:t>
            </a:r>
          </a:p>
          <a:p>
            <a:pPr lvl="1" eaLnBrk="1" hangingPunct="1">
              <a:buFontTx/>
              <a:buNone/>
            </a:pPr>
            <a:r>
              <a:rPr lang="en-US" sz="1800" dirty="0" smtClean="0">
                <a:solidFill>
                  <a:schemeClr val="accent2"/>
                </a:solidFill>
              </a:rPr>
              <a:t>F0 = 0,</a:t>
            </a:r>
          </a:p>
          <a:p>
            <a:pPr lvl="1" eaLnBrk="1" hangingPunct="1">
              <a:buFontTx/>
              <a:buNone/>
            </a:pPr>
            <a:r>
              <a:rPr lang="en-US" sz="1800" dirty="0" smtClean="0">
                <a:solidFill>
                  <a:schemeClr val="accent2"/>
                </a:solidFill>
              </a:rPr>
              <a:t>F1 = 1,</a:t>
            </a:r>
          </a:p>
          <a:p>
            <a:pPr lvl="1" eaLnBrk="1" hangingPunct="1">
              <a:buFontTx/>
              <a:buNone/>
            </a:pPr>
            <a:r>
              <a:rPr lang="en-US" sz="1800" dirty="0" smtClean="0">
                <a:solidFill>
                  <a:schemeClr val="accent2"/>
                </a:solidFill>
              </a:rPr>
              <a:t>Fn = Fn-1  + Fn-2 for n &gt; 1</a:t>
            </a:r>
          </a:p>
          <a:p>
            <a:pPr eaLnBrk="1" hangingPunct="1">
              <a:buFontTx/>
              <a:buChar char="•"/>
            </a:pPr>
            <a:r>
              <a:rPr lang="en-US" sz="2000" dirty="0" smtClean="0">
                <a:solidFill>
                  <a:schemeClr val="accent2"/>
                </a:solidFill>
              </a:rPr>
              <a:t>The sequence is named after Leonardo </a:t>
            </a:r>
            <a:r>
              <a:rPr lang="en-US" sz="2000" dirty="0" err="1" smtClean="0">
                <a:solidFill>
                  <a:schemeClr val="accent2"/>
                </a:solidFill>
              </a:rPr>
              <a:t>di</a:t>
            </a:r>
            <a:r>
              <a:rPr lang="en-US" sz="2000" dirty="0" smtClean="0">
                <a:solidFill>
                  <a:schemeClr val="accent2"/>
                </a:solidFill>
              </a:rPr>
              <a:t> Pisa (1170-1250 AD.), also known as Fibonacci, a construction of </a:t>
            </a:r>
            <a:r>
              <a:rPr lang="en-US" sz="2000" dirty="0" err="1" smtClean="0">
                <a:solidFill>
                  <a:schemeClr val="accent2"/>
                </a:solidFill>
              </a:rPr>
              <a:t>filius</a:t>
            </a:r>
            <a:r>
              <a:rPr lang="en-US" sz="2000" dirty="0" smtClean="0">
                <a:solidFill>
                  <a:schemeClr val="accent2"/>
                </a:solidFill>
              </a:rPr>
              <a:t> </a:t>
            </a:r>
            <a:r>
              <a:rPr lang="en-US" sz="2000" dirty="0" err="1" smtClean="0">
                <a:solidFill>
                  <a:schemeClr val="accent2"/>
                </a:solidFill>
              </a:rPr>
              <a:t>Bonaccii</a:t>
            </a:r>
            <a:r>
              <a:rPr lang="en-US" sz="2000" dirty="0" smtClean="0">
                <a:solidFill>
                  <a:schemeClr val="accent2"/>
                </a:solidFill>
              </a:rPr>
              <a:t> - "son of </a:t>
            </a:r>
            <a:r>
              <a:rPr lang="en-US" sz="2000" dirty="0" err="1" smtClean="0">
                <a:solidFill>
                  <a:schemeClr val="accent2"/>
                </a:solidFill>
              </a:rPr>
              <a:t>Bonnaccio</a:t>
            </a:r>
            <a:r>
              <a:rPr lang="en-US" sz="2000" dirty="0" smtClean="0">
                <a:solidFill>
                  <a:schemeClr val="accent2"/>
                </a:solidFill>
              </a:rPr>
              <a:t>". </a:t>
            </a:r>
            <a:r>
              <a:rPr lang="en-US" sz="2000" dirty="0" err="1" smtClean="0">
                <a:solidFill>
                  <a:schemeClr val="accent2"/>
                </a:solidFill>
              </a:rPr>
              <a:t>Fibnoacci's</a:t>
            </a:r>
            <a:r>
              <a:rPr lang="en-US" sz="2000" dirty="0" smtClean="0">
                <a:solidFill>
                  <a:schemeClr val="accent2"/>
                </a:solidFill>
              </a:rPr>
              <a:t> 1202 book </a:t>
            </a:r>
            <a:r>
              <a:rPr lang="en-US" sz="2000" i="1" dirty="0" err="1" smtClean="0">
                <a:solidFill>
                  <a:schemeClr val="accent2"/>
                </a:solidFill>
              </a:rPr>
              <a:t>Liber</a:t>
            </a:r>
            <a:r>
              <a:rPr lang="en-US" sz="2000" i="1" dirty="0" smtClean="0">
                <a:solidFill>
                  <a:schemeClr val="accent2"/>
                </a:solidFill>
              </a:rPr>
              <a:t> Abaci</a:t>
            </a:r>
            <a:r>
              <a:rPr lang="en-US" sz="2000" dirty="0" smtClean="0">
                <a:solidFill>
                  <a:schemeClr val="accent2"/>
                </a:solidFill>
              </a:rPr>
              <a:t> introduced the sequence to Western mathematics, although it had been previously discovered by Indian mathematicians</a:t>
            </a:r>
          </a:p>
          <a:p>
            <a:pPr eaLnBrk="1" hangingPunct="1"/>
            <a:endParaRPr lang="en-US" sz="2000" dirty="0" smtClean="0">
              <a:solidFill>
                <a:schemeClr val="accent2"/>
              </a:solidFill>
            </a:endParaRPr>
          </a:p>
        </p:txBody>
      </p:sp>
      <p:sp>
        <p:nvSpPr>
          <p:cNvPr id="1062917" name="AutoShape 5"/>
          <p:cNvSpPr>
            <a:spLocks noChangeArrowheads="1"/>
          </p:cNvSpPr>
          <p:nvPr/>
        </p:nvSpPr>
        <p:spPr bwMode="auto">
          <a:xfrm>
            <a:off x="2271713" y="2201863"/>
            <a:ext cx="3932237" cy="2763837"/>
          </a:xfrm>
          <a:prstGeom prst="roundRect">
            <a:avLst>
              <a:gd name="adj" fmla="val 16667"/>
            </a:avLst>
          </a:prstGeom>
          <a:solidFill>
            <a:srgbClr val="99CCFF"/>
          </a:solidFill>
          <a:ln w="50800" algn="ctr">
            <a:solidFill>
              <a:schemeClr val="tx1"/>
            </a:solidFill>
            <a:round/>
            <a:headEnd/>
            <a:tailEnd/>
          </a:ln>
        </p:spPr>
        <p:txBody>
          <a:bodyPr wrap="none" anchor="ctr"/>
          <a:lstStyle/>
          <a:p>
            <a:r>
              <a:rPr lang="en-US" sz="2400" b="0"/>
              <a:t>Disclaimer</a:t>
            </a:r>
          </a:p>
          <a:p>
            <a:r>
              <a:rPr lang="en-US" sz="2400" b="0"/>
              <a:t>This recursive program </a:t>
            </a:r>
            <a:br>
              <a:rPr lang="en-US" sz="2400" b="0"/>
            </a:br>
            <a:r>
              <a:rPr lang="en-US" sz="2400" b="0"/>
              <a:t>is a poor way to compute </a:t>
            </a:r>
            <a:br>
              <a:rPr lang="en-US" sz="2400" b="0"/>
            </a:br>
            <a:r>
              <a:rPr lang="en-US" sz="2400" b="0"/>
              <a:t>the nth Fibonacci number, </a:t>
            </a:r>
            <a:br>
              <a:rPr lang="en-US" sz="2400" b="0"/>
            </a:br>
            <a:r>
              <a:rPr lang="en-US" sz="2400" b="0"/>
              <a:t>but it provides a good </a:t>
            </a:r>
            <a:br>
              <a:rPr lang="en-US" sz="2400" b="0"/>
            </a:br>
            <a:r>
              <a:rPr lang="en-US" sz="2400" b="0"/>
              <a:t>didactic example.</a:t>
            </a:r>
            <a:endParaRPr 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1"/>
          </p:nvPr>
        </p:nvSpPr>
        <p:spPr>
          <a:xfrm>
            <a:off x="3124200" y="6248400"/>
            <a:ext cx="2895600" cy="457200"/>
          </a:xfrm>
          <a:noFill/>
        </p:spPr>
        <p:txBody>
          <a:bodyPr/>
          <a:lstStyle/>
          <a:p>
            <a:fld id="{71B1D8C3-670E-4D51-9FDA-6B38BA453AE0}" type="slidenum">
              <a:rPr lang="en-US" smtClean="0"/>
              <a:pPr/>
              <a:t>22</a:t>
            </a:fld>
            <a:endParaRPr lang="en-US" smtClean="0"/>
          </a:p>
        </p:txBody>
      </p:sp>
      <p:sp>
        <p:nvSpPr>
          <p:cNvPr id="37891" name="Rectangle 2"/>
          <p:cNvSpPr>
            <a:spLocks noGrp="1" noChangeArrowheads="1"/>
          </p:cNvSpPr>
          <p:nvPr>
            <p:ph type="title"/>
          </p:nvPr>
        </p:nvSpPr>
        <p:spPr/>
        <p:txBody>
          <a:bodyPr/>
          <a:lstStyle/>
          <a:p>
            <a:pPr eaLnBrk="1" hangingPunct="1"/>
            <a:r>
              <a:rPr lang="en-US" dirty="0" smtClean="0">
                <a:solidFill>
                  <a:schemeClr val="accent2"/>
                </a:solidFill>
              </a:rPr>
              <a:t>Fibonacci Execution</a:t>
            </a:r>
          </a:p>
        </p:txBody>
      </p:sp>
      <p:sp>
        <p:nvSpPr>
          <p:cNvPr id="37892" name="Oval 4"/>
          <p:cNvSpPr>
            <a:spLocks noChangeArrowheads="1"/>
          </p:cNvSpPr>
          <p:nvPr/>
        </p:nvSpPr>
        <p:spPr bwMode="auto">
          <a:xfrm>
            <a:off x="3708400" y="1009650"/>
            <a:ext cx="641350" cy="641350"/>
          </a:xfrm>
          <a:prstGeom prst="ellipse">
            <a:avLst/>
          </a:prstGeom>
          <a:noFill/>
          <a:ln w="50800" algn="ctr">
            <a:noFill/>
            <a:round/>
            <a:headEnd/>
            <a:tailEnd/>
          </a:ln>
        </p:spPr>
        <p:txBody>
          <a:bodyPr wrap="none" anchor="ctr"/>
          <a:lstStyle/>
          <a:p>
            <a:r>
              <a:rPr lang="en-US" sz="1600" b="1">
                <a:solidFill>
                  <a:schemeClr val="accent2"/>
                </a:solidFill>
              </a:rPr>
              <a:t>Fib(4)</a:t>
            </a:r>
          </a:p>
        </p:txBody>
      </p:sp>
      <p:sp>
        <p:nvSpPr>
          <p:cNvPr id="37893" name="Oval 5"/>
          <p:cNvSpPr>
            <a:spLocks noChangeArrowheads="1"/>
          </p:cNvSpPr>
          <p:nvPr/>
        </p:nvSpPr>
        <p:spPr bwMode="auto">
          <a:xfrm>
            <a:off x="2336800" y="1690688"/>
            <a:ext cx="641350" cy="641350"/>
          </a:xfrm>
          <a:prstGeom prst="ellipse">
            <a:avLst/>
          </a:prstGeom>
          <a:noFill/>
          <a:ln w="50800" algn="ctr">
            <a:noFill/>
            <a:round/>
            <a:headEnd/>
            <a:tailEnd/>
          </a:ln>
        </p:spPr>
        <p:txBody>
          <a:bodyPr wrap="none" anchor="ctr"/>
          <a:lstStyle/>
          <a:p>
            <a:r>
              <a:rPr lang="en-US" sz="1600" b="1">
                <a:solidFill>
                  <a:schemeClr val="accent2"/>
                </a:solidFill>
              </a:rPr>
              <a:t>Fib(3)</a:t>
            </a:r>
          </a:p>
        </p:txBody>
      </p:sp>
      <p:sp>
        <p:nvSpPr>
          <p:cNvPr id="37894" name="Oval 6"/>
          <p:cNvSpPr>
            <a:spLocks noChangeArrowheads="1"/>
          </p:cNvSpPr>
          <p:nvPr/>
        </p:nvSpPr>
        <p:spPr bwMode="auto">
          <a:xfrm>
            <a:off x="5307013" y="1643063"/>
            <a:ext cx="641350" cy="641350"/>
          </a:xfrm>
          <a:prstGeom prst="ellipse">
            <a:avLst/>
          </a:prstGeom>
          <a:noFill/>
          <a:ln w="50800" algn="ctr">
            <a:noFill/>
            <a:round/>
            <a:headEnd/>
            <a:tailEnd/>
          </a:ln>
        </p:spPr>
        <p:txBody>
          <a:bodyPr wrap="none" anchor="ctr"/>
          <a:lstStyle/>
          <a:p>
            <a:r>
              <a:rPr lang="en-US" sz="1600" b="1">
                <a:solidFill>
                  <a:schemeClr val="accent2"/>
                </a:solidFill>
              </a:rPr>
              <a:t>Fib(2)</a:t>
            </a:r>
          </a:p>
        </p:txBody>
      </p:sp>
      <p:cxnSp>
        <p:nvCxnSpPr>
          <p:cNvPr id="37895" name="AutoShape 7"/>
          <p:cNvCxnSpPr>
            <a:cxnSpLocks noChangeShapeType="1"/>
            <a:stCxn id="37892" idx="3"/>
            <a:endCxn id="37893" idx="7"/>
          </p:cNvCxnSpPr>
          <p:nvPr/>
        </p:nvCxnSpPr>
        <p:spPr bwMode="auto">
          <a:xfrm flipH="1">
            <a:off x="2884488" y="1557338"/>
            <a:ext cx="917575" cy="227012"/>
          </a:xfrm>
          <a:prstGeom prst="straightConnector1">
            <a:avLst/>
          </a:prstGeom>
          <a:noFill/>
          <a:ln w="50800">
            <a:solidFill>
              <a:schemeClr val="bg2"/>
            </a:solidFill>
            <a:round/>
            <a:headEnd/>
            <a:tailEnd/>
          </a:ln>
        </p:spPr>
      </p:cxnSp>
      <p:cxnSp>
        <p:nvCxnSpPr>
          <p:cNvPr id="37896" name="AutoShape 8"/>
          <p:cNvCxnSpPr>
            <a:cxnSpLocks noChangeShapeType="1"/>
            <a:stCxn id="37892" idx="5"/>
            <a:endCxn id="37894" idx="1"/>
          </p:cNvCxnSpPr>
          <p:nvPr/>
        </p:nvCxnSpPr>
        <p:spPr bwMode="auto">
          <a:xfrm>
            <a:off x="4256088" y="1557338"/>
            <a:ext cx="1144587" cy="179387"/>
          </a:xfrm>
          <a:prstGeom prst="straightConnector1">
            <a:avLst/>
          </a:prstGeom>
          <a:noFill/>
          <a:ln w="50800">
            <a:solidFill>
              <a:schemeClr val="bg2"/>
            </a:solidFill>
            <a:round/>
            <a:headEnd/>
            <a:tailEnd/>
          </a:ln>
        </p:spPr>
      </p:cxnSp>
      <p:sp>
        <p:nvSpPr>
          <p:cNvPr id="37897" name="Oval 14"/>
          <p:cNvSpPr>
            <a:spLocks noChangeArrowheads="1"/>
          </p:cNvSpPr>
          <p:nvPr/>
        </p:nvSpPr>
        <p:spPr bwMode="auto">
          <a:xfrm>
            <a:off x="1331913" y="2324100"/>
            <a:ext cx="641350" cy="641350"/>
          </a:xfrm>
          <a:prstGeom prst="ellipse">
            <a:avLst/>
          </a:prstGeom>
          <a:noFill/>
          <a:ln w="50800" algn="ctr">
            <a:noFill/>
            <a:round/>
            <a:headEnd/>
            <a:tailEnd/>
          </a:ln>
        </p:spPr>
        <p:txBody>
          <a:bodyPr wrap="none" anchor="ctr"/>
          <a:lstStyle/>
          <a:p>
            <a:r>
              <a:rPr lang="en-US" sz="1600" b="1">
                <a:solidFill>
                  <a:schemeClr val="accent2"/>
                </a:solidFill>
              </a:rPr>
              <a:t>Fib(2)</a:t>
            </a:r>
          </a:p>
        </p:txBody>
      </p:sp>
      <p:sp>
        <p:nvSpPr>
          <p:cNvPr id="37898" name="Oval 15"/>
          <p:cNvSpPr>
            <a:spLocks noChangeArrowheads="1"/>
          </p:cNvSpPr>
          <p:nvPr/>
        </p:nvSpPr>
        <p:spPr bwMode="auto">
          <a:xfrm>
            <a:off x="3255963" y="2406650"/>
            <a:ext cx="641350" cy="641350"/>
          </a:xfrm>
          <a:prstGeom prst="ellipse">
            <a:avLst/>
          </a:prstGeom>
          <a:noFill/>
          <a:ln w="50800" algn="ctr">
            <a:noFill/>
            <a:round/>
            <a:headEnd/>
            <a:tailEnd/>
          </a:ln>
        </p:spPr>
        <p:txBody>
          <a:bodyPr wrap="none" anchor="ctr"/>
          <a:lstStyle/>
          <a:p>
            <a:r>
              <a:rPr lang="en-US" sz="1600" b="1">
                <a:solidFill>
                  <a:schemeClr val="accent2"/>
                </a:solidFill>
              </a:rPr>
              <a:t>Fib(1)</a:t>
            </a:r>
          </a:p>
        </p:txBody>
      </p:sp>
      <p:cxnSp>
        <p:nvCxnSpPr>
          <p:cNvPr id="37899" name="AutoShape 16"/>
          <p:cNvCxnSpPr>
            <a:cxnSpLocks noChangeShapeType="1"/>
            <a:stCxn id="37893" idx="3"/>
            <a:endCxn id="37897" idx="7"/>
          </p:cNvCxnSpPr>
          <p:nvPr/>
        </p:nvCxnSpPr>
        <p:spPr bwMode="auto">
          <a:xfrm flipH="1">
            <a:off x="1879600" y="2238375"/>
            <a:ext cx="550863" cy="179388"/>
          </a:xfrm>
          <a:prstGeom prst="straightConnector1">
            <a:avLst/>
          </a:prstGeom>
          <a:noFill/>
          <a:ln w="50800">
            <a:solidFill>
              <a:schemeClr val="bg2"/>
            </a:solidFill>
            <a:round/>
            <a:headEnd/>
            <a:tailEnd/>
          </a:ln>
        </p:spPr>
      </p:cxnSp>
      <p:cxnSp>
        <p:nvCxnSpPr>
          <p:cNvPr id="37900" name="AutoShape 17"/>
          <p:cNvCxnSpPr>
            <a:cxnSpLocks noChangeShapeType="1"/>
            <a:stCxn id="37893" idx="5"/>
            <a:endCxn id="37898" idx="1"/>
          </p:cNvCxnSpPr>
          <p:nvPr/>
        </p:nvCxnSpPr>
        <p:spPr bwMode="auto">
          <a:xfrm>
            <a:off x="2884488" y="2238375"/>
            <a:ext cx="465137" cy="261938"/>
          </a:xfrm>
          <a:prstGeom prst="straightConnector1">
            <a:avLst/>
          </a:prstGeom>
          <a:noFill/>
          <a:ln w="50800">
            <a:solidFill>
              <a:schemeClr val="bg2"/>
            </a:solidFill>
            <a:round/>
            <a:headEnd/>
            <a:tailEnd/>
          </a:ln>
        </p:spPr>
      </p:cxnSp>
      <p:sp>
        <p:nvSpPr>
          <p:cNvPr id="37901" name="Oval 22"/>
          <p:cNvSpPr>
            <a:spLocks noChangeArrowheads="1"/>
          </p:cNvSpPr>
          <p:nvPr/>
        </p:nvSpPr>
        <p:spPr bwMode="auto">
          <a:xfrm>
            <a:off x="4394200" y="2470150"/>
            <a:ext cx="641350" cy="641350"/>
          </a:xfrm>
          <a:prstGeom prst="ellipse">
            <a:avLst/>
          </a:prstGeom>
          <a:noFill/>
          <a:ln w="50800" algn="ctr">
            <a:noFill/>
            <a:round/>
            <a:headEnd/>
            <a:tailEnd/>
          </a:ln>
        </p:spPr>
        <p:txBody>
          <a:bodyPr wrap="none" anchor="ctr"/>
          <a:lstStyle/>
          <a:p>
            <a:r>
              <a:rPr lang="en-US" sz="1600" b="1">
                <a:solidFill>
                  <a:schemeClr val="accent2"/>
                </a:solidFill>
              </a:rPr>
              <a:t>Fib(1)</a:t>
            </a:r>
          </a:p>
        </p:txBody>
      </p:sp>
      <p:sp>
        <p:nvSpPr>
          <p:cNvPr id="37902" name="Oval 23"/>
          <p:cNvSpPr>
            <a:spLocks noChangeArrowheads="1"/>
          </p:cNvSpPr>
          <p:nvPr/>
        </p:nvSpPr>
        <p:spPr bwMode="auto">
          <a:xfrm>
            <a:off x="6129338" y="2406650"/>
            <a:ext cx="641350" cy="641350"/>
          </a:xfrm>
          <a:prstGeom prst="ellipse">
            <a:avLst/>
          </a:prstGeom>
          <a:noFill/>
          <a:ln w="50800" algn="ctr">
            <a:noFill/>
            <a:round/>
            <a:headEnd/>
            <a:tailEnd/>
          </a:ln>
        </p:spPr>
        <p:txBody>
          <a:bodyPr wrap="none" anchor="ctr"/>
          <a:lstStyle/>
          <a:p>
            <a:r>
              <a:rPr lang="en-US" sz="1600" b="1">
                <a:solidFill>
                  <a:schemeClr val="accent2"/>
                </a:solidFill>
              </a:rPr>
              <a:t>Fib(0)</a:t>
            </a:r>
          </a:p>
        </p:txBody>
      </p:sp>
      <p:cxnSp>
        <p:nvCxnSpPr>
          <p:cNvPr id="37903" name="AutoShape 24"/>
          <p:cNvCxnSpPr>
            <a:cxnSpLocks noChangeShapeType="1"/>
            <a:stCxn id="37894" idx="3"/>
            <a:endCxn id="37901" idx="7"/>
          </p:cNvCxnSpPr>
          <p:nvPr/>
        </p:nvCxnSpPr>
        <p:spPr bwMode="auto">
          <a:xfrm flipH="1">
            <a:off x="4941888" y="2190750"/>
            <a:ext cx="458787" cy="373063"/>
          </a:xfrm>
          <a:prstGeom prst="straightConnector1">
            <a:avLst/>
          </a:prstGeom>
          <a:noFill/>
          <a:ln w="50800">
            <a:solidFill>
              <a:schemeClr val="bg2"/>
            </a:solidFill>
            <a:round/>
            <a:headEnd/>
            <a:tailEnd/>
          </a:ln>
        </p:spPr>
      </p:cxnSp>
      <p:cxnSp>
        <p:nvCxnSpPr>
          <p:cNvPr id="37904" name="AutoShape 25"/>
          <p:cNvCxnSpPr>
            <a:cxnSpLocks noChangeShapeType="1"/>
            <a:stCxn id="37894" idx="5"/>
            <a:endCxn id="37902" idx="1"/>
          </p:cNvCxnSpPr>
          <p:nvPr/>
        </p:nvCxnSpPr>
        <p:spPr bwMode="auto">
          <a:xfrm>
            <a:off x="5854700" y="2190750"/>
            <a:ext cx="368300" cy="309563"/>
          </a:xfrm>
          <a:prstGeom prst="straightConnector1">
            <a:avLst/>
          </a:prstGeom>
          <a:noFill/>
          <a:ln w="50800">
            <a:solidFill>
              <a:schemeClr val="bg2"/>
            </a:solidFill>
            <a:round/>
            <a:headEnd/>
            <a:tailEnd/>
          </a:ln>
        </p:spPr>
      </p:cxnSp>
      <p:sp>
        <p:nvSpPr>
          <p:cNvPr id="37905" name="Oval 26"/>
          <p:cNvSpPr>
            <a:spLocks noChangeArrowheads="1"/>
          </p:cNvSpPr>
          <p:nvPr/>
        </p:nvSpPr>
        <p:spPr bwMode="auto">
          <a:xfrm>
            <a:off x="377825" y="3040063"/>
            <a:ext cx="641350" cy="641350"/>
          </a:xfrm>
          <a:prstGeom prst="ellipse">
            <a:avLst/>
          </a:prstGeom>
          <a:noFill/>
          <a:ln w="50800" algn="ctr">
            <a:noFill/>
            <a:round/>
            <a:headEnd/>
            <a:tailEnd/>
          </a:ln>
        </p:spPr>
        <p:txBody>
          <a:bodyPr wrap="none" anchor="ctr"/>
          <a:lstStyle/>
          <a:p>
            <a:r>
              <a:rPr lang="en-US" sz="1600" b="1">
                <a:solidFill>
                  <a:schemeClr val="accent2"/>
                </a:solidFill>
              </a:rPr>
              <a:t>Fib(1)</a:t>
            </a:r>
          </a:p>
        </p:txBody>
      </p:sp>
      <p:sp>
        <p:nvSpPr>
          <p:cNvPr id="37906" name="Oval 27"/>
          <p:cNvSpPr>
            <a:spLocks noChangeArrowheads="1"/>
          </p:cNvSpPr>
          <p:nvPr/>
        </p:nvSpPr>
        <p:spPr bwMode="auto">
          <a:xfrm>
            <a:off x="2239963" y="3040063"/>
            <a:ext cx="641350" cy="641350"/>
          </a:xfrm>
          <a:prstGeom prst="ellipse">
            <a:avLst/>
          </a:prstGeom>
          <a:noFill/>
          <a:ln w="50800" algn="ctr">
            <a:noFill/>
            <a:round/>
            <a:headEnd/>
            <a:tailEnd/>
          </a:ln>
        </p:spPr>
        <p:txBody>
          <a:bodyPr wrap="none" anchor="ctr"/>
          <a:lstStyle/>
          <a:p>
            <a:r>
              <a:rPr lang="en-US" sz="1600" b="1">
                <a:solidFill>
                  <a:schemeClr val="accent2"/>
                </a:solidFill>
              </a:rPr>
              <a:t>Fib(0)</a:t>
            </a:r>
          </a:p>
        </p:txBody>
      </p:sp>
      <p:cxnSp>
        <p:nvCxnSpPr>
          <p:cNvPr id="37907" name="AutoShape 28"/>
          <p:cNvCxnSpPr>
            <a:cxnSpLocks noChangeShapeType="1"/>
            <a:stCxn id="37897" idx="3"/>
            <a:endCxn id="37905" idx="7"/>
          </p:cNvCxnSpPr>
          <p:nvPr/>
        </p:nvCxnSpPr>
        <p:spPr bwMode="auto">
          <a:xfrm flipH="1">
            <a:off x="925513" y="2871788"/>
            <a:ext cx="500062" cy="261937"/>
          </a:xfrm>
          <a:prstGeom prst="straightConnector1">
            <a:avLst/>
          </a:prstGeom>
          <a:noFill/>
          <a:ln w="50800">
            <a:solidFill>
              <a:schemeClr val="bg2"/>
            </a:solidFill>
            <a:round/>
            <a:headEnd/>
            <a:tailEnd/>
          </a:ln>
        </p:spPr>
      </p:cxnSp>
      <p:cxnSp>
        <p:nvCxnSpPr>
          <p:cNvPr id="37908" name="AutoShape 29"/>
          <p:cNvCxnSpPr>
            <a:cxnSpLocks noChangeShapeType="1"/>
            <a:stCxn id="37897" idx="5"/>
            <a:endCxn id="37906" idx="1"/>
          </p:cNvCxnSpPr>
          <p:nvPr/>
        </p:nvCxnSpPr>
        <p:spPr bwMode="auto">
          <a:xfrm>
            <a:off x="1879600" y="2871788"/>
            <a:ext cx="454025" cy="261937"/>
          </a:xfrm>
          <a:prstGeom prst="straightConnector1">
            <a:avLst/>
          </a:prstGeom>
          <a:noFill/>
          <a:ln w="50800">
            <a:solidFill>
              <a:schemeClr val="bg2"/>
            </a:solidFill>
            <a:round/>
            <a:headEnd/>
            <a:tailEnd/>
          </a:ln>
        </p:spPr>
      </p:cxnSp>
      <p:sp>
        <p:nvSpPr>
          <p:cNvPr id="37909" name="Text Box 30"/>
          <p:cNvSpPr txBox="1">
            <a:spLocks noChangeArrowheads="1"/>
          </p:cNvSpPr>
          <p:nvPr/>
        </p:nvSpPr>
        <p:spPr bwMode="auto">
          <a:xfrm>
            <a:off x="322263" y="3578225"/>
            <a:ext cx="5688012" cy="1754326"/>
          </a:xfrm>
          <a:prstGeom prst="rect">
            <a:avLst/>
          </a:prstGeom>
          <a:noFill/>
          <a:ln w="50800" algn="ctr">
            <a:noFill/>
            <a:miter lim="800000"/>
            <a:headEnd/>
            <a:tailEnd/>
          </a:ln>
        </p:spPr>
        <p:txBody>
          <a:bodyPr>
            <a:spAutoFit/>
          </a:bodyPr>
          <a:lstStyle/>
          <a:p>
            <a:endParaRPr lang="en-US" dirty="0">
              <a:solidFill>
                <a:schemeClr val="accent2"/>
              </a:solidFill>
            </a:endParaRPr>
          </a:p>
          <a:p>
            <a:r>
              <a:rPr lang="en-US" dirty="0"/>
              <a:t>The Key idea for parallelization</a:t>
            </a:r>
          </a:p>
          <a:p>
            <a:r>
              <a:rPr lang="en-US" sz="2000" dirty="0">
                <a:solidFill>
                  <a:schemeClr val="accent2"/>
                </a:solidFill>
              </a:rPr>
              <a:t>The calculations of fib(n-1) and fib(n-2) can be executed simultaneously without mutual interference</a:t>
            </a:r>
          </a:p>
        </p:txBody>
      </p:sp>
      <p:sp>
        <p:nvSpPr>
          <p:cNvPr id="1063967" name="Document"/>
          <p:cNvSpPr>
            <a:spLocks noEditPoints="1" noChangeArrowheads="1"/>
          </p:cNvSpPr>
          <p:nvPr/>
        </p:nvSpPr>
        <p:spPr bwMode="auto">
          <a:xfrm flipH="1">
            <a:off x="6062663" y="2973388"/>
            <a:ext cx="2554287" cy="253206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a:lstStyle/>
          <a:p>
            <a:pPr>
              <a:defRPr/>
            </a:pPr>
            <a:r>
              <a:rPr lang="en-US" sz="1600" dirty="0" err="1">
                <a:solidFill>
                  <a:schemeClr val="accent2"/>
                </a:solidFill>
              </a:rPr>
              <a:t>int</a:t>
            </a:r>
            <a:r>
              <a:rPr lang="en-US" sz="1600" dirty="0">
                <a:solidFill>
                  <a:schemeClr val="accent2"/>
                </a:solidFill>
              </a:rPr>
              <a:t> fib(</a:t>
            </a:r>
            <a:r>
              <a:rPr lang="en-US" sz="1600" dirty="0" err="1">
                <a:solidFill>
                  <a:schemeClr val="accent2"/>
                </a:solidFill>
              </a:rPr>
              <a:t>int</a:t>
            </a:r>
            <a:r>
              <a:rPr lang="en-US" sz="1600" dirty="0">
                <a:solidFill>
                  <a:schemeClr val="accent2"/>
                </a:solidFill>
              </a:rPr>
              <a:t> n)</a:t>
            </a:r>
          </a:p>
          <a:p>
            <a:pPr>
              <a:defRPr/>
            </a:pPr>
            <a:r>
              <a:rPr lang="en-US" sz="1600" dirty="0">
                <a:solidFill>
                  <a:schemeClr val="accent2"/>
                </a:solidFill>
              </a:rPr>
              <a:t>{</a:t>
            </a:r>
          </a:p>
          <a:p>
            <a:pPr>
              <a:defRPr/>
            </a:pPr>
            <a:r>
              <a:rPr lang="en-US" sz="1600" dirty="0">
                <a:solidFill>
                  <a:schemeClr val="accent2"/>
                </a:solidFill>
              </a:rPr>
              <a:t>  if (n&lt;2) return n;</a:t>
            </a:r>
          </a:p>
          <a:p>
            <a:pPr>
              <a:defRPr/>
            </a:pPr>
            <a:r>
              <a:rPr lang="en-US" sz="1600" dirty="0">
                <a:solidFill>
                  <a:schemeClr val="accent2"/>
                </a:solidFill>
              </a:rPr>
              <a:t>  else {</a:t>
            </a:r>
          </a:p>
          <a:p>
            <a:pPr>
              <a:defRPr/>
            </a:pPr>
            <a:r>
              <a:rPr lang="en-US" sz="1600" dirty="0">
                <a:solidFill>
                  <a:schemeClr val="accent2"/>
                </a:solidFill>
              </a:rPr>
              <a:t>    </a:t>
            </a:r>
            <a:r>
              <a:rPr lang="en-US" sz="1600" dirty="0" err="1">
                <a:solidFill>
                  <a:schemeClr val="accent2"/>
                </a:solidFill>
              </a:rPr>
              <a:t>int</a:t>
            </a:r>
            <a:r>
              <a:rPr lang="en-US" sz="1600" dirty="0">
                <a:solidFill>
                  <a:schemeClr val="accent2"/>
                </a:solidFill>
              </a:rPr>
              <a:t> x = fib(n-1);</a:t>
            </a:r>
          </a:p>
          <a:p>
            <a:pPr>
              <a:defRPr/>
            </a:pPr>
            <a:r>
              <a:rPr lang="en-US" sz="1600" dirty="0">
                <a:solidFill>
                  <a:schemeClr val="accent2"/>
                </a:solidFill>
              </a:rPr>
              <a:t>    </a:t>
            </a:r>
            <a:r>
              <a:rPr lang="en-US" sz="1600" dirty="0" err="1">
                <a:solidFill>
                  <a:schemeClr val="accent2"/>
                </a:solidFill>
              </a:rPr>
              <a:t>int</a:t>
            </a:r>
            <a:r>
              <a:rPr lang="en-US" sz="1600" dirty="0">
                <a:solidFill>
                  <a:schemeClr val="accent2"/>
                </a:solidFill>
              </a:rPr>
              <a:t> y = fib(n-2);</a:t>
            </a:r>
          </a:p>
          <a:p>
            <a:pPr>
              <a:defRPr/>
            </a:pPr>
            <a:r>
              <a:rPr lang="en-US" sz="1600" dirty="0">
                <a:solidFill>
                  <a:schemeClr val="accent2"/>
                </a:solidFill>
              </a:rPr>
              <a:t>    return </a:t>
            </a:r>
            <a:r>
              <a:rPr lang="en-US" sz="1600" dirty="0" err="1">
                <a:solidFill>
                  <a:schemeClr val="accent2"/>
                </a:solidFill>
              </a:rPr>
              <a:t>x+y</a:t>
            </a:r>
            <a:r>
              <a:rPr lang="en-US" sz="1600" dirty="0">
                <a:solidFill>
                  <a:schemeClr val="accent2"/>
                </a:solidFill>
              </a:rPr>
              <a:t>;</a:t>
            </a:r>
          </a:p>
          <a:p>
            <a:pPr>
              <a:defRPr/>
            </a:pPr>
            <a:r>
              <a:rPr lang="en-US" sz="1600" dirty="0">
                <a:solidFill>
                  <a:schemeClr val="accent2"/>
                </a:solidFill>
              </a:rPr>
              <a:t>  }</a:t>
            </a:r>
          </a:p>
          <a:p>
            <a:pPr>
              <a:defRPr/>
            </a:pPr>
            <a:r>
              <a:rPr lang="en-US" sz="1600" dirty="0">
                <a:solidFill>
                  <a:schemeClr val="accent2"/>
                </a:solidFill>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1"/>
          </p:nvPr>
        </p:nvSpPr>
        <p:spPr>
          <a:xfrm>
            <a:off x="3124200" y="6248400"/>
            <a:ext cx="2895600" cy="457200"/>
          </a:xfrm>
          <a:noFill/>
        </p:spPr>
        <p:txBody>
          <a:bodyPr/>
          <a:lstStyle/>
          <a:p>
            <a:fld id="{E23ECBB4-AC6D-4DE7-9FDD-0B605CF261C2}" type="slidenum">
              <a:rPr lang="en-US" smtClean="0"/>
              <a:pPr/>
              <a:t>23</a:t>
            </a:fld>
            <a:endParaRPr lang="en-US" smtClean="0"/>
          </a:p>
        </p:txBody>
      </p:sp>
      <p:sp>
        <p:nvSpPr>
          <p:cNvPr id="38915" name="Rectangle 2"/>
          <p:cNvSpPr>
            <a:spLocks noGrp="1" noChangeArrowheads="1"/>
          </p:cNvSpPr>
          <p:nvPr>
            <p:ph type="title"/>
          </p:nvPr>
        </p:nvSpPr>
        <p:spPr/>
        <p:txBody>
          <a:bodyPr/>
          <a:lstStyle/>
          <a:p>
            <a:pPr eaLnBrk="1" hangingPunct="1"/>
            <a:r>
              <a:rPr lang="en-US" dirty="0" smtClean="0">
                <a:solidFill>
                  <a:schemeClr val="accent2"/>
                </a:solidFill>
              </a:rPr>
              <a:t>Serial Fibonacci</a:t>
            </a:r>
          </a:p>
        </p:txBody>
      </p:sp>
      <p:sp>
        <p:nvSpPr>
          <p:cNvPr id="1064964" name="Document"/>
          <p:cNvSpPr>
            <a:spLocks noGrp="1" noEditPoints="1" noChangeArrowheads="1"/>
          </p:cNvSpPr>
          <p:nvPr>
            <p:ph type="body" idx="1"/>
          </p:nvPr>
        </p:nvSpPr>
        <p:spPr>
          <a:xfrm flipH="1">
            <a:off x="2662238" y="1612900"/>
            <a:ext cx="3725862" cy="435133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a:solidFill>
              <a:srgbClr val="000000"/>
            </a:solidFill>
          </a:ln>
          <a:effectLst>
            <a:outerShdw dist="107763" dir="2700000" algn="ctr" rotWithShape="0">
              <a:srgbClr val="808080"/>
            </a:outerShdw>
          </a:effectLst>
        </p:spPr>
        <p:txBody>
          <a:bodyPr/>
          <a:lstStyle/>
          <a:p>
            <a:pPr eaLnBrk="1" hangingPunct="1">
              <a:buFont typeface="Wingdings" pitchFamily="2" charset="2"/>
              <a:buNone/>
              <a:defRPr/>
            </a:pPr>
            <a:r>
              <a:rPr lang="en-US" sz="2400" dirty="0" err="1" smtClean="0">
                <a:solidFill>
                  <a:schemeClr val="accent2"/>
                </a:solidFill>
              </a:rPr>
              <a:t>int</a:t>
            </a:r>
            <a:r>
              <a:rPr lang="en-US" sz="2400" dirty="0" smtClean="0">
                <a:solidFill>
                  <a:schemeClr val="accent2"/>
                </a:solidFill>
              </a:rPr>
              <a:t> fib(</a:t>
            </a:r>
            <a:r>
              <a:rPr lang="en-US" sz="2400" dirty="0" err="1" smtClean="0">
                <a:solidFill>
                  <a:schemeClr val="accent2"/>
                </a:solidFill>
              </a:rPr>
              <a:t>int</a:t>
            </a:r>
            <a:r>
              <a:rPr lang="en-US" sz="2400" dirty="0" smtClean="0">
                <a:solidFill>
                  <a:schemeClr val="accent2"/>
                </a:solidFill>
              </a:rPr>
              <a:t> n)</a:t>
            </a:r>
          </a:p>
          <a:p>
            <a:pPr eaLnBrk="1" hangingPunct="1">
              <a:buFont typeface="Wingdings" pitchFamily="2" charset="2"/>
              <a:buNone/>
              <a:defRPr/>
            </a:pPr>
            <a:r>
              <a:rPr lang="en-US" sz="2400" dirty="0" smtClean="0">
                <a:solidFill>
                  <a:schemeClr val="accent2"/>
                </a:solidFill>
              </a:rPr>
              <a:t>{</a:t>
            </a:r>
          </a:p>
          <a:p>
            <a:pPr eaLnBrk="1" hangingPunct="1">
              <a:buFont typeface="Wingdings" pitchFamily="2" charset="2"/>
              <a:buNone/>
              <a:defRPr/>
            </a:pPr>
            <a:r>
              <a:rPr lang="en-US" sz="2400" dirty="0" smtClean="0">
                <a:solidFill>
                  <a:schemeClr val="accent2"/>
                </a:solidFill>
              </a:rPr>
              <a:t>  if (n&lt;2) return n;</a:t>
            </a:r>
          </a:p>
          <a:p>
            <a:pPr eaLnBrk="1" hangingPunct="1">
              <a:buFont typeface="Wingdings" pitchFamily="2" charset="2"/>
              <a:buNone/>
              <a:defRPr/>
            </a:pPr>
            <a:r>
              <a:rPr lang="en-US" sz="2400" dirty="0" smtClean="0">
                <a:solidFill>
                  <a:schemeClr val="accent2"/>
                </a:solidFill>
              </a:rPr>
              <a:t>  else {</a:t>
            </a:r>
          </a:p>
          <a:p>
            <a:pPr eaLnBrk="1" hangingPunct="1">
              <a:buFont typeface="Wingdings" pitchFamily="2" charset="2"/>
              <a:buNone/>
              <a:defRPr/>
            </a:pPr>
            <a:r>
              <a:rPr lang="en-US" sz="2400" dirty="0" smtClean="0">
                <a:solidFill>
                  <a:schemeClr val="accent2"/>
                </a:solidFill>
              </a:rPr>
              <a:t>    </a:t>
            </a:r>
            <a:r>
              <a:rPr lang="en-US" sz="2400" dirty="0" err="1" smtClean="0">
                <a:solidFill>
                  <a:schemeClr val="accent2"/>
                </a:solidFill>
              </a:rPr>
              <a:t>int</a:t>
            </a:r>
            <a:r>
              <a:rPr lang="en-US" sz="2400" dirty="0" smtClean="0">
                <a:solidFill>
                  <a:schemeClr val="accent2"/>
                </a:solidFill>
              </a:rPr>
              <a:t> x = fib(n-1);</a:t>
            </a:r>
          </a:p>
          <a:p>
            <a:pPr eaLnBrk="1" hangingPunct="1">
              <a:buFont typeface="Wingdings" pitchFamily="2" charset="2"/>
              <a:buNone/>
              <a:defRPr/>
            </a:pPr>
            <a:r>
              <a:rPr lang="en-US" sz="2400" dirty="0" smtClean="0">
                <a:solidFill>
                  <a:schemeClr val="accent2"/>
                </a:solidFill>
              </a:rPr>
              <a:t>    </a:t>
            </a:r>
            <a:r>
              <a:rPr lang="en-US" sz="2400" dirty="0" err="1" smtClean="0">
                <a:solidFill>
                  <a:schemeClr val="accent2"/>
                </a:solidFill>
              </a:rPr>
              <a:t>int</a:t>
            </a:r>
            <a:r>
              <a:rPr lang="en-US" sz="2400" dirty="0" smtClean="0">
                <a:solidFill>
                  <a:schemeClr val="accent2"/>
                </a:solidFill>
              </a:rPr>
              <a:t> y = fib(n-2);</a:t>
            </a:r>
          </a:p>
          <a:p>
            <a:pPr eaLnBrk="1" hangingPunct="1">
              <a:buFont typeface="Wingdings" pitchFamily="2" charset="2"/>
              <a:buNone/>
              <a:defRPr/>
            </a:pPr>
            <a:r>
              <a:rPr lang="en-US" sz="2400" dirty="0" smtClean="0">
                <a:solidFill>
                  <a:schemeClr val="accent2"/>
                </a:solidFill>
              </a:rPr>
              <a:t>    return </a:t>
            </a:r>
            <a:r>
              <a:rPr lang="en-US" sz="2400" dirty="0" err="1" smtClean="0">
                <a:solidFill>
                  <a:schemeClr val="accent2"/>
                </a:solidFill>
              </a:rPr>
              <a:t>x+y</a:t>
            </a:r>
            <a:r>
              <a:rPr lang="en-US" sz="2400" dirty="0" smtClean="0">
                <a:solidFill>
                  <a:schemeClr val="accent2"/>
                </a:solidFill>
              </a:rPr>
              <a:t>;</a:t>
            </a:r>
          </a:p>
          <a:p>
            <a:pPr eaLnBrk="1" hangingPunct="1">
              <a:buFont typeface="Wingdings" pitchFamily="2" charset="2"/>
              <a:buNone/>
              <a:defRPr/>
            </a:pPr>
            <a:r>
              <a:rPr lang="en-US" sz="2400" dirty="0" smtClean="0">
                <a:solidFill>
                  <a:schemeClr val="accent2"/>
                </a:solidFill>
              </a:rPr>
              <a:t>  }</a:t>
            </a:r>
          </a:p>
          <a:p>
            <a:pPr eaLnBrk="1" hangingPunct="1">
              <a:buFont typeface="Wingdings" pitchFamily="2" charset="2"/>
              <a:buNone/>
              <a:defRPr/>
            </a:pPr>
            <a:r>
              <a:rPr lang="en-US" sz="2400" dirty="0" smtClean="0">
                <a:solidFill>
                  <a:schemeClr val="accent2"/>
                </a:solidFill>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1"/>
          </p:nvPr>
        </p:nvSpPr>
        <p:spPr>
          <a:xfrm>
            <a:off x="3124200" y="6248400"/>
            <a:ext cx="2895600" cy="457200"/>
          </a:xfrm>
          <a:noFill/>
        </p:spPr>
        <p:txBody>
          <a:bodyPr/>
          <a:lstStyle/>
          <a:p>
            <a:fld id="{03AF9DA6-76E3-485D-BACB-FA6C5A07A0FE}" type="slidenum">
              <a:rPr lang="en-US" smtClean="0"/>
              <a:pPr/>
              <a:t>24</a:t>
            </a:fld>
            <a:endParaRPr lang="en-US" smtClean="0"/>
          </a:p>
        </p:txBody>
      </p:sp>
      <p:sp>
        <p:nvSpPr>
          <p:cNvPr id="39939" name="Rectangle 2"/>
          <p:cNvSpPr>
            <a:spLocks noGrp="1" noChangeArrowheads="1"/>
          </p:cNvSpPr>
          <p:nvPr>
            <p:ph type="title"/>
          </p:nvPr>
        </p:nvSpPr>
        <p:spPr/>
        <p:txBody>
          <a:bodyPr/>
          <a:lstStyle/>
          <a:p>
            <a:pPr eaLnBrk="1" hangingPunct="1"/>
            <a:r>
              <a:rPr lang="en-US" dirty="0" smtClean="0">
                <a:solidFill>
                  <a:schemeClr val="accent2"/>
                </a:solidFill>
              </a:rPr>
              <a:t>Nested parallelism - Fibonacci</a:t>
            </a:r>
          </a:p>
        </p:txBody>
      </p:sp>
      <p:sp>
        <p:nvSpPr>
          <p:cNvPr id="1067011" name="Document"/>
          <p:cNvSpPr>
            <a:spLocks noGrp="1" noEditPoints="1" noChangeArrowheads="1"/>
          </p:cNvSpPr>
          <p:nvPr>
            <p:ph type="body" idx="1"/>
          </p:nvPr>
        </p:nvSpPr>
        <p:spPr>
          <a:xfrm flipH="1">
            <a:off x="1528763" y="1579563"/>
            <a:ext cx="5346700" cy="435133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a:solidFill>
              <a:srgbClr val="000000"/>
            </a:solidFill>
          </a:ln>
          <a:effectLst>
            <a:outerShdw dist="107763" dir="2700000" algn="ctr" rotWithShape="0">
              <a:srgbClr val="808080"/>
            </a:outerShdw>
          </a:effectLst>
        </p:spPr>
        <p:txBody>
          <a:bodyPr/>
          <a:lstStyle/>
          <a:p>
            <a:pPr eaLnBrk="1" hangingPunct="1">
              <a:buFont typeface="Wingdings" pitchFamily="2" charset="2"/>
              <a:buNone/>
              <a:defRPr/>
            </a:pPr>
            <a:r>
              <a:rPr lang="en-US" sz="2000" dirty="0" err="1" smtClean="0">
                <a:solidFill>
                  <a:schemeClr val="accent2"/>
                </a:solidFill>
              </a:rPr>
              <a:t>int</a:t>
            </a:r>
            <a:r>
              <a:rPr lang="en-US" sz="2000" dirty="0" smtClean="0">
                <a:solidFill>
                  <a:schemeClr val="accent2"/>
                </a:solidFill>
              </a:rPr>
              <a:t> fib(</a:t>
            </a:r>
            <a:r>
              <a:rPr lang="en-US" sz="2000" dirty="0" err="1" smtClean="0">
                <a:solidFill>
                  <a:schemeClr val="accent2"/>
                </a:solidFill>
              </a:rPr>
              <a:t>int</a:t>
            </a:r>
            <a:r>
              <a:rPr lang="en-US" sz="2000" dirty="0" smtClean="0">
                <a:solidFill>
                  <a:schemeClr val="accent2"/>
                </a:solidFill>
              </a:rPr>
              <a:t> n)</a:t>
            </a:r>
          </a:p>
          <a:p>
            <a:pPr eaLnBrk="1" hangingPunct="1">
              <a:buFont typeface="Wingdings" pitchFamily="2" charset="2"/>
              <a:buNone/>
              <a:defRPr/>
            </a:pPr>
            <a:r>
              <a:rPr lang="en-US" sz="2000" dirty="0" smtClean="0">
                <a:solidFill>
                  <a:schemeClr val="accent2"/>
                </a:solidFill>
              </a:rPr>
              <a:t>{</a:t>
            </a:r>
          </a:p>
          <a:p>
            <a:pPr eaLnBrk="1" hangingPunct="1">
              <a:buFont typeface="Wingdings" pitchFamily="2" charset="2"/>
              <a:buNone/>
              <a:defRPr/>
            </a:pPr>
            <a:r>
              <a:rPr lang="en-US" sz="2000" dirty="0" smtClean="0">
                <a:solidFill>
                  <a:schemeClr val="accent2"/>
                </a:solidFill>
              </a:rPr>
              <a:t>  if (n&lt;2) return n;</a:t>
            </a:r>
          </a:p>
          <a:p>
            <a:pPr eaLnBrk="1" hangingPunct="1">
              <a:buFont typeface="Wingdings" pitchFamily="2" charset="2"/>
              <a:buNone/>
              <a:defRPr/>
            </a:pPr>
            <a:r>
              <a:rPr lang="en-US" sz="2000" dirty="0" smtClean="0">
                <a:solidFill>
                  <a:schemeClr val="accent2"/>
                </a:solidFill>
              </a:rPr>
              <a:t>  else {</a:t>
            </a:r>
          </a:p>
          <a:p>
            <a:pPr eaLnBrk="1" hangingPunct="1">
              <a:buFont typeface="Wingdings" pitchFamily="2" charset="2"/>
              <a:buNone/>
              <a:defRPr/>
            </a:pPr>
            <a:r>
              <a:rPr lang="en-US" sz="2000" dirty="0" smtClean="0">
                <a:solidFill>
                  <a:schemeClr val="accent2"/>
                </a:solidFill>
              </a:rPr>
              <a:t>    </a:t>
            </a:r>
            <a:r>
              <a:rPr lang="en-US" sz="2000" dirty="0" err="1" smtClean="0">
                <a:solidFill>
                  <a:schemeClr val="accent2"/>
                </a:solidFill>
              </a:rPr>
              <a:t>int</a:t>
            </a:r>
            <a:r>
              <a:rPr lang="en-US" sz="2000" dirty="0" smtClean="0">
                <a:solidFill>
                  <a:schemeClr val="accent2"/>
                </a:solidFill>
              </a:rPr>
              <a:t> x</a:t>
            </a:r>
            <a:r>
              <a:rPr lang="en-US" dirty="0" err="1" smtClean="0">
                <a:solidFill>
                  <a:schemeClr val="accent2"/>
                </a:solidFill>
              </a:rPr>
              <a:t> = </a:t>
            </a:r>
            <a:r>
              <a:rPr lang="en-US" sz="2000" b="1" dirty="0" err="1" smtClean="0">
                <a:solidFill>
                  <a:srgbClr val="FFC000"/>
                </a:solidFill>
              </a:rPr>
              <a:t>cilk_spawn</a:t>
            </a:r>
            <a:r>
              <a:rPr lang="en-US" sz="2000" dirty="0" smtClean="0">
                <a:solidFill>
                  <a:srgbClr val="FFFF00"/>
                </a:solidFill>
              </a:rPr>
              <a:t> </a:t>
            </a:r>
            <a:r>
              <a:rPr lang="en-US" sz="2000" dirty="0" smtClean="0">
                <a:solidFill>
                  <a:schemeClr val="accent2"/>
                </a:solidFill>
              </a:rPr>
              <a:t>fib(n-1);</a:t>
            </a:r>
          </a:p>
          <a:p>
            <a:pPr eaLnBrk="1" hangingPunct="1">
              <a:buFont typeface="Wingdings" pitchFamily="2" charset="2"/>
              <a:buNone/>
              <a:defRPr/>
            </a:pPr>
            <a:r>
              <a:rPr lang="en-US" sz="2000" dirty="0" smtClean="0">
                <a:solidFill>
                  <a:schemeClr val="accent2"/>
                </a:solidFill>
              </a:rPr>
              <a:t>    </a:t>
            </a:r>
            <a:r>
              <a:rPr lang="en-US" sz="2000" dirty="0" err="1" smtClean="0">
                <a:solidFill>
                  <a:schemeClr val="accent2"/>
                </a:solidFill>
              </a:rPr>
              <a:t>int</a:t>
            </a:r>
            <a:r>
              <a:rPr lang="en-US" sz="2000" dirty="0" smtClean="0">
                <a:solidFill>
                  <a:schemeClr val="accent2"/>
                </a:solidFill>
              </a:rPr>
              <a:t> y = fib(n-2);</a:t>
            </a:r>
          </a:p>
          <a:p>
            <a:pPr eaLnBrk="1" hangingPunct="1">
              <a:buFont typeface="Wingdings" pitchFamily="2" charset="2"/>
              <a:buNone/>
              <a:defRPr/>
            </a:pPr>
            <a:r>
              <a:rPr lang="en-US" sz="2000" dirty="0" smtClean="0">
                <a:solidFill>
                  <a:schemeClr val="bg1">
                    <a:lumMod val="50000"/>
                  </a:schemeClr>
                </a:solidFill>
              </a:rPr>
              <a:t>	 </a:t>
            </a:r>
            <a:r>
              <a:rPr lang="en-US" sz="2000" b="1" dirty="0" err="1" smtClean="0">
                <a:solidFill>
                  <a:srgbClr val="FFC000"/>
                </a:solidFill>
              </a:rPr>
              <a:t>cilk_sync</a:t>
            </a:r>
            <a:r>
              <a:rPr lang="en-US" sz="2000" dirty="0" smtClean="0">
                <a:solidFill>
                  <a:srgbClr val="FFC000"/>
                </a:solidFill>
              </a:rPr>
              <a:t>;</a:t>
            </a:r>
          </a:p>
          <a:p>
            <a:pPr eaLnBrk="1" hangingPunct="1">
              <a:buFont typeface="Wingdings" pitchFamily="2" charset="2"/>
              <a:buNone/>
              <a:defRPr/>
            </a:pPr>
            <a:r>
              <a:rPr lang="en-US" sz="2000" dirty="0" smtClean="0">
                <a:solidFill>
                  <a:schemeClr val="bg1">
                    <a:lumMod val="50000"/>
                  </a:schemeClr>
                </a:solidFill>
              </a:rPr>
              <a:t>    </a:t>
            </a:r>
            <a:r>
              <a:rPr lang="en-US" sz="2000" dirty="0" smtClean="0">
                <a:solidFill>
                  <a:schemeClr val="accent2"/>
                </a:solidFill>
              </a:rPr>
              <a:t>return </a:t>
            </a:r>
            <a:r>
              <a:rPr lang="en-US" sz="2000" dirty="0" err="1" smtClean="0">
                <a:solidFill>
                  <a:schemeClr val="accent2"/>
                </a:solidFill>
              </a:rPr>
              <a:t>x+y</a:t>
            </a:r>
            <a:r>
              <a:rPr lang="en-US" sz="2000" dirty="0" smtClean="0">
                <a:solidFill>
                  <a:schemeClr val="accent2"/>
                </a:solidFill>
              </a:rPr>
              <a:t>;</a:t>
            </a:r>
          </a:p>
          <a:p>
            <a:pPr eaLnBrk="1" hangingPunct="1">
              <a:buFont typeface="Wingdings" pitchFamily="2" charset="2"/>
              <a:buNone/>
              <a:defRPr/>
            </a:pPr>
            <a:r>
              <a:rPr lang="en-US" sz="2000" dirty="0" smtClean="0">
                <a:solidFill>
                  <a:schemeClr val="accent2"/>
                </a:solidFill>
              </a:rPr>
              <a:t>  }</a:t>
            </a:r>
          </a:p>
          <a:p>
            <a:pPr eaLnBrk="1" hangingPunct="1">
              <a:buFont typeface="Wingdings" pitchFamily="2" charset="2"/>
              <a:buNone/>
              <a:defRPr/>
            </a:pPr>
            <a:r>
              <a:rPr lang="en-US" sz="2000" dirty="0" smtClean="0">
                <a:solidFill>
                  <a:schemeClr val="accent2"/>
                </a:solidFill>
              </a:rPr>
              <a:t>}</a:t>
            </a:r>
          </a:p>
        </p:txBody>
      </p:sp>
      <p:grpSp>
        <p:nvGrpSpPr>
          <p:cNvPr id="2" name="Group 12"/>
          <p:cNvGrpSpPr>
            <a:grpSpLocks/>
          </p:cNvGrpSpPr>
          <p:nvPr/>
        </p:nvGrpSpPr>
        <p:grpSpPr bwMode="auto">
          <a:xfrm>
            <a:off x="4679950" y="1508125"/>
            <a:ext cx="4159250" cy="1776413"/>
            <a:chOff x="2948" y="950"/>
            <a:chExt cx="2620" cy="1119"/>
          </a:xfrm>
          <a:solidFill>
            <a:srgbClr val="99CCFF"/>
          </a:solidFill>
        </p:grpSpPr>
        <p:sp>
          <p:nvSpPr>
            <p:cNvPr id="39946" name="AutoShape 5"/>
            <p:cNvSpPr>
              <a:spLocks noChangeArrowheads="1"/>
            </p:cNvSpPr>
            <p:nvPr/>
          </p:nvSpPr>
          <p:spPr bwMode="auto">
            <a:xfrm>
              <a:off x="3142" y="950"/>
              <a:ext cx="2426" cy="980"/>
            </a:xfrm>
            <a:prstGeom prst="roundRect">
              <a:avLst>
                <a:gd name="adj" fmla="val 16667"/>
              </a:avLst>
            </a:prstGeom>
            <a:grpFill/>
            <a:ln w="50800" algn="ctr">
              <a:solidFill>
                <a:schemeClr val="tx1"/>
              </a:solidFill>
              <a:round/>
              <a:headEnd/>
              <a:tailEnd/>
            </a:ln>
          </p:spPr>
          <p:txBody>
            <a:bodyPr wrap="none" anchor="ctr"/>
            <a:lstStyle/>
            <a:p>
              <a:r>
                <a:rPr lang="en-US" sz="2000"/>
                <a:t>The named child function </a:t>
              </a:r>
              <a:br>
                <a:rPr lang="en-US" sz="2000"/>
              </a:br>
              <a:r>
                <a:rPr lang="en-US" sz="2000"/>
                <a:t>may execute in parallel with </a:t>
              </a:r>
              <a:br>
                <a:rPr lang="en-US" sz="2000"/>
              </a:br>
              <a:r>
                <a:rPr lang="en-US" sz="2000"/>
                <a:t>the parent caller.</a:t>
              </a:r>
            </a:p>
            <a:p>
              <a:endParaRPr lang="en-US" sz="2000"/>
            </a:p>
          </p:txBody>
        </p:sp>
        <p:sp>
          <p:nvSpPr>
            <p:cNvPr id="39947" name="Line 10"/>
            <p:cNvSpPr>
              <a:spLocks noChangeShapeType="1"/>
            </p:cNvSpPr>
            <p:nvPr/>
          </p:nvSpPr>
          <p:spPr bwMode="auto">
            <a:xfrm flipH="1">
              <a:off x="2948" y="1796"/>
              <a:ext cx="211" cy="273"/>
            </a:xfrm>
            <a:prstGeom prst="line">
              <a:avLst/>
            </a:prstGeom>
            <a:grpFill/>
            <a:ln w="50800">
              <a:solidFill>
                <a:schemeClr val="tx1"/>
              </a:solidFill>
              <a:round/>
              <a:headEnd/>
              <a:tailEnd type="triangle" w="med" len="med"/>
            </a:ln>
          </p:spPr>
          <p:txBody>
            <a:bodyPr wrap="none" anchor="ctr"/>
            <a:lstStyle/>
            <a:p>
              <a:endParaRPr lang="en-US"/>
            </a:p>
          </p:txBody>
        </p:sp>
      </p:grpSp>
      <p:grpSp>
        <p:nvGrpSpPr>
          <p:cNvPr id="3" name="Group 13"/>
          <p:cNvGrpSpPr>
            <a:grpSpLocks/>
          </p:cNvGrpSpPr>
          <p:nvPr/>
        </p:nvGrpSpPr>
        <p:grpSpPr bwMode="auto">
          <a:xfrm>
            <a:off x="4021138" y="4065588"/>
            <a:ext cx="4797425" cy="1555750"/>
            <a:chOff x="2521" y="2431"/>
            <a:chExt cx="3022" cy="980"/>
          </a:xfrm>
          <a:solidFill>
            <a:srgbClr val="99CCFF"/>
          </a:solidFill>
        </p:grpSpPr>
        <p:sp>
          <p:nvSpPr>
            <p:cNvPr id="39944" name="AutoShape 6"/>
            <p:cNvSpPr>
              <a:spLocks noChangeArrowheads="1"/>
            </p:cNvSpPr>
            <p:nvPr/>
          </p:nvSpPr>
          <p:spPr bwMode="auto">
            <a:xfrm>
              <a:off x="3117" y="2431"/>
              <a:ext cx="2426" cy="980"/>
            </a:xfrm>
            <a:prstGeom prst="roundRect">
              <a:avLst>
                <a:gd name="adj" fmla="val 16667"/>
              </a:avLst>
            </a:prstGeom>
            <a:grpFill/>
            <a:ln w="50800" algn="ctr">
              <a:solidFill>
                <a:schemeClr val="tx1"/>
              </a:solidFill>
              <a:round/>
              <a:headEnd/>
              <a:tailEnd/>
            </a:ln>
          </p:spPr>
          <p:txBody>
            <a:bodyPr wrap="none" anchor="ctr"/>
            <a:lstStyle/>
            <a:p>
              <a:r>
                <a:rPr lang="en-US" sz="2000"/>
                <a:t>Control cannot pass this </a:t>
              </a:r>
            </a:p>
            <a:p>
              <a:r>
                <a:rPr lang="en-US" sz="2000"/>
                <a:t>point until all spawned </a:t>
              </a:r>
            </a:p>
            <a:p>
              <a:r>
                <a:rPr lang="en-US" sz="2000"/>
                <a:t>children have returned.</a:t>
              </a:r>
              <a:endParaRPr lang="en-US"/>
            </a:p>
            <a:p>
              <a:endParaRPr lang="en-US"/>
            </a:p>
          </p:txBody>
        </p:sp>
        <p:sp>
          <p:nvSpPr>
            <p:cNvPr id="39945" name="Line 11"/>
            <p:cNvSpPr>
              <a:spLocks noChangeShapeType="1"/>
            </p:cNvSpPr>
            <p:nvPr/>
          </p:nvSpPr>
          <p:spPr bwMode="auto">
            <a:xfrm flipH="1" flipV="1">
              <a:off x="2521" y="2508"/>
              <a:ext cx="602" cy="251"/>
            </a:xfrm>
            <a:prstGeom prst="line">
              <a:avLst/>
            </a:prstGeom>
            <a:grpFill/>
            <a:ln w="50800">
              <a:solidFill>
                <a:schemeClr val="tx1"/>
              </a:solidFill>
              <a:round/>
              <a:headEnd/>
              <a:tailEnd type="triangle" w="med" len="med"/>
            </a:ln>
          </p:spPr>
          <p:txBody>
            <a:bodyPr wrap="none" anchor="ctr"/>
            <a:lstStyle/>
            <a:p>
              <a:endParaRPr lang="en-US"/>
            </a:p>
          </p:txBody>
        </p:sp>
      </p:grpSp>
      <p:sp>
        <p:nvSpPr>
          <p:cNvPr id="1067017" name="AutoShape 9"/>
          <p:cNvSpPr>
            <a:spLocks noChangeArrowheads="1"/>
          </p:cNvSpPr>
          <p:nvPr/>
        </p:nvSpPr>
        <p:spPr bwMode="auto">
          <a:xfrm>
            <a:off x="2292350" y="4946650"/>
            <a:ext cx="5475288" cy="1193800"/>
          </a:xfrm>
          <a:prstGeom prst="roundRect">
            <a:avLst>
              <a:gd name="adj" fmla="val 16667"/>
            </a:avLst>
          </a:prstGeom>
          <a:solidFill>
            <a:srgbClr val="99CCFF"/>
          </a:solidFill>
          <a:ln w="50800" algn="ctr">
            <a:solidFill>
              <a:schemeClr val="tx1"/>
            </a:solidFill>
            <a:round/>
            <a:headEnd/>
            <a:tailEnd/>
          </a:ln>
        </p:spPr>
        <p:txBody>
          <a:bodyPr wrap="none" anchor="ctr"/>
          <a:lstStyle/>
          <a:p>
            <a:r>
              <a:rPr lang="en-US" sz="2000" dirty="0"/>
              <a:t>Cilk™ Plus keywords grant  permission </a:t>
            </a:r>
          </a:p>
          <a:p>
            <a:r>
              <a:rPr lang="en-US" sz="2000" dirty="0"/>
              <a:t>for parallel execution. They do not </a:t>
            </a:r>
          </a:p>
          <a:p>
            <a:r>
              <a:rPr lang="en-US" sz="2000" dirty="0"/>
              <a:t>command parallel execution</a:t>
            </a:r>
            <a:r>
              <a:rPr lang="en-US" dirty="0"/>
              <a:t>.</a:t>
            </a:r>
            <a:endParaRPr lang="en-US" sz="1600" dirty="0"/>
          </a:p>
          <a:p>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7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1"/>
          </p:nvPr>
        </p:nvSpPr>
        <p:spPr>
          <a:xfrm>
            <a:off x="3124200" y="6248400"/>
            <a:ext cx="2895600" cy="457200"/>
          </a:xfrm>
          <a:noFill/>
        </p:spPr>
        <p:txBody>
          <a:bodyPr/>
          <a:lstStyle/>
          <a:p>
            <a:fld id="{DB9A631A-45D4-492C-A091-9139AA60ED10}" type="slidenum">
              <a:rPr lang="en-US" smtClean="0"/>
              <a:pPr/>
              <a:t>25</a:t>
            </a:fld>
            <a:endParaRPr lang="en-US" smtClean="0"/>
          </a:p>
        </p:txBody>
      </p:sp>
      <p:sp>
        <p:nvSpPr>
          <p:cNvPr id="40963" name="Rectangle 2"/>
          <p:cNvSpPr>
            <a:spLocks noGrp="1" noChangeArrowheads="1"/>
          </p:cNvSpPr>
          <p:nvPr>
            <p:ph type="title"/>
          </p:nvPr>
        </p:nvSpPr>
        <p:spPr>
          <a:xfrm>
            <a:off x="457200" y="228600"/>
            <a:ext cx="8229600" cy="1038225"/>
          </a:xfrm>
        </p:spPr>
        <p:txBody>
          <a:bodyPr/>
          <a:lstStyle/>
          <a:p>
            <a:pPr eaLnBrk="1" hangingPunct="1"/>
            <a:r>
              <a:rPr lang="en-US" sz="3600" dirty="0" err="1" smtClean="0">
                <a:solidFill>
                  <a:schemeClr val="accent2"/>
                </a:solidFill>
              </a:rPr>
              <a:t>Cilk_for</a:t>
            </a:r>
            <a:r>
              <a:rPr lang="en-US" sz="3600" dirty="0" smtClean="0">
                <a:solidFill>
                  <a:schemeClr val="accent2"/>
                </a:solidFill>
              </a:rPr>
              <a:t> – Example Matrix Multiplication</a:t>
            </a:r>
          </a:p>
        </p:txBody>
      </p:sp>
      <p:sp>
        <p:nvSpPr>
          <p:cNvPr id="1072132" name="Document"/>
          <p:cNvSpPr>
            <a:spLocks noEditPoints="1" noChangeArrowheads="1"/>
          </p:cNvSpPr>
          <p:nvPr/>
        </p:nvSpPr>
        <p:spPr bwMode="auto">
          <a:xfrm flipH="1">
            <a:off x="282575" y="1128713"/>
            <a:ext cx="8555038" cy="481488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lIns="0" tIns="0" rIns="0" bIns="0"/>
          <a:lstStyle/>
          <a:p>
            <a:pPr marL="342900" indent="-342900">
              <a:spcBef>
                <a:spcPct val="20000"/>
              </a:spcBef>
              <a:defRPr/>
            </a:pPr>
            <a:endParaRPr lang="en-US" sz="2000" dirty="0">
              <a:solidFill>
                <a:schemeClr val="accent2"/>
              </a:solidFill>
            </a:endParaRPr>
          </a:p>
          <a:p>
            <a:pPr marL="342900" indent="-342900">
              <a:spcBef>
                <a:spcPct val="20000"/>
              </a:spcBef>
              <a:defRPr/>
            </a:pPr>
            <a:r>
              <a:rPr lang="en-US" sz="2000" dirty="0">
                <a:solidFill>
                  <a:schemeClr val="accent2"/>
                </a:solidFill>
              </a:rPr>
              <a:t>…</a:t>
            </a:r>
          </a:p>
          <a:p>
            <a:pPr marL="342900" indent="-342900">
              <a:spcBef>
                <a:spcPct val="20000"/>
              </a:spcBef>
              <a:defRPr/>
            </a:pPr>
            <a:r>
              <a:rPr lang="en-US" sz="2000" dirty="0" smtClean="0">
                <a:solidFill>
                  <a:schemeClr val="accent2"/>
                </a:solidFill>
              </a:rPr>
              <a:t>for ( unsigned </a:t>
            </a:r>
            <a:r>
              <a:rPr lang="en-US" sz="2000" dirty="0" err="1">
                <a:solidFill>
                  <a:schemeClr val="accent2"/>
                </a:solidFill>
              </a:rPr>
              <a:t>int</a:t>
            </a:r>
            <a:r>
              <a:rPr lang="en-US" sz="2000" dirty="0">
                <a:solidFill>
                  <a:schemeClr val="accent2"/>
                </a:solidFill>
              </a:rPr>
              <a:t> </a:t>
            </a:r>
            <a:r>
              <a:rPr lang="en-US" sz="2000" dirty="0" err="1">
                <a:solidFill>
                  <a:schemeClr val="accent2"/>
                </a:solidFill>
              </a:rPr>
              <a:t>i</a:t>
            </a:r>
            <a:r>
              <a:rPr lang="en-US" sz="2000" dirty="0">
                <a:solidFill>
                  <a:schemeClr val="accent2"/>
                </a:solidFill>
              </a:rPr>
              <a:t> = 0; </a:t>
            </a:r>
            <a:r>
              <a:rPr lang="en-US" sz="2000" dirty="0" err="1">
                <a:solidFill>
                  <a:schemeClr val="accent2"/>
                </a:solidFill>
              </a:rPr>
              <a:t>i</a:t>
            </a:r>
            <a:r>
              <a:rPr lang="en-US" sz="2000" dirty="0">
                <a:solidFill>
                  <a:schemeClr val="accent2"/>
                </a:solidFill>
              </a:rPr>
              <a:t> &lt; n; </a:t>
            </a:r>
            <a:r>
              <a:rPr lang="en-US" sz="2000" dirty="0" smtClean="0">
                <a:solidFill>
                  <a:schemeClr val="accent2"/>
                </a:solidFill>
              </a:rPr>
              <a:t>++</a:t>
            </a:r>
            <a:r>
              <a:rPr lang="en-US" sz="2000" dirty="0" err="1" smtClean="0">
                <a:solidFill>
                  <a:schemeClr val="accent2"/>
                </a:solidFill>
              </a:rPr>
              <a:t>i</a:t>
            </a:r>
            <a:r>
              <a:rPr lang="en-US" sz="2000" dirty="0" smtClean="0">
                <a:solidFill>
                  <a:schemeClr val="accent2"/>
                </a:solidFill>
              </a:rPr>
              <a:t> ) {</a:t>
            </a:r>
            <a:endParaRPr lang="en-US" sz="2000" dirty="0">
              <a:solidFill>
                <a:schemeClr val="accent2"/>
              </a:solidFill>
            </a:endParaRPr>
          </a:p>
          <a:p>
            <a:pPr marL="342900" indent="-342900">
              <a:spcBef>
                <a:spcPct val="20000"/>
              </a:spcBef>
              <a:defRPr/>
            </a:pPr>
            <a:r>
              <a:rPr lang="en-US" sz="2000" dirty="0">
                <a:solidFill>
                  <a:schemeClr val="accent2"/>
                </a:solidFill>
              </a:rPr>
              <a:t>    </a:t>
            </a:r>
          </a:p>
          <a:p>
            <a:pPr marL="342900" indent="-342900">
              <a:spcBef>
                <a:spcPct val="20000"/>
              </a:spcBef>
              <a:defRPr/>
            </a:pPr>
            <a:r>
              <a:rPr lang="en-US" sz="2000" dirty="0">
                <a:solidFill>
                  <a:schemeClr val="accent2"/>
                </a:solidFill>
              </a:rPr>
              <a:t>   </a:t>
            </a:r>
            <a:r>
              <a:rPr lang="en-US" sz="2000" dirty="0" err="1">
                <a:solidFill>
                  <a:schemeClr val="accent2"/>
                </a:solidFill>
              </a:rPr>
              <a:t>int</a:t>
            </a:r>
            <a:r>
              <a:rPr lang="en-US" sz="2000" dirty="0">
                <a:solidFill>
                  <a:schemeClr val="accent2"/>
                </a:solidFill>
              </a:rPr>
              <a:t> </a:t>
            </a:r>
            <a:r>
              <a:rPr lang="en-US" sz="2000" dirty="0" err="1">
                <a:solidFill>
                  <a:schemeClr val="accent2"/>
                </a:solidFill>
              </a:rPr>
              <a:t>itn</a:t>
            </a:r>
            <a:r>
              <a:rPr lang="en-US" sz="2000" dirty="0">
                <a:solidFill>
                  <a:schemeClr val="accent2"/>
                </a:solidFill>
              </a:rPr>
              <a:t> = </a:t>
            </a:r>
            <a:r>
              <a:rPr lang="en-US" sz="2000" dirty="0" err="1">
                <a:solidFill>
                  <a:schemeClr val="accent2"/>
                </a:solidFill>
              </a:rPr>
              <a:t>i</a:t>
            </a:r>
            <a:r>
              <a:rPr lang="en-US" sz="2000" dirty="0">
                <a:solidFill>
                  <a:schemeClr val="accent2"/>
                </a:solidFill>
              </a:rPr>
              <a:t> * n;</a:t>
            </a:r>
          </a:p>
          <a:p>
            <a:pPr marL="342900" indent="-342900">
              <a:spcBef>
                <a:spcPct val="20000"/>
              </a:spcBef>
              <a:defRPr/>
            </a:pPr>
            <a:r>
              <a:rPr lang="en-US" sz="2000" dirty="0">
                <a:solidFill>
                  <a:schemeClr val="accent2"/>
                </a:solidFill>
              </a:rPr>
              <a:t>   for (unsigned </a:t>
            </a:r>
            <a:r>
              <a:rPr lang="en-US" sz="2000" dirty="0" err="1">
                <a:solidFill>
                  <a:schemeClr val="accent2"/>
                </a:solidFill>
              </a:rPr>
              <a:t>int</a:t>
            </a:r>
            <a:r>
              <a:rPr lang="en-US" sz="2000" dirty="0">
                <a:solidFill>
                  <a:schemeClr val="accent2"/>
                </a:solidFill>
              </a:rPr>
              <a:t> k = 0; k &lt; n; ++k) {</a:t>
            </a:r>
          </a:p>
          <a:p>
            <a:pPr marL="342900" indent="-342900">
              <a:spcBef>
                <a:spcPct val="20000"/>
              </a:spcBef>
              <a:defRPr/>
            </a:pPr>
            <a:r>
              <a:rPr lang="en-US" sz="2000" dirty="0">
                <a:solidFill>
                  <a:schemeClr val="accent2"/>
                </a:solidFill>
              </a:rPr>
              <a:t>      for (unsigned </a:t>
            </a:r>
            <a:r>
              <a:rPr lang="en-US" sz="2000" dirty="0" err="1">
                <a:solidFill>
                  <a:schemeClr val="accent2"/>
                </a:solidFill>
              </a:rPr>
              <a:t>int</a:t>
            </a:r>
            <a:r>
              <a:rPr lang="en-US" sz="2000" dirty="0">
                <a:solidFill>
                  <a:schemeClr val="accent2"/>
                </a:solidFill>
              </a:rPr>
              <a:t> j = 0; j &lt; n; ++j) {</a:t>
            </a:r>
          </a:p>
          <a:p>
            <a:pPr marL="342900" indent="-342900">
              <a:spcBef>
                <a:spcPct val="20000"/>
              </a:spcBef>
              <a:defRPr/>
            </a:pPr>
            <a:r>
              <a:rPr lang="en-US" sz="2000" dirty="0">
                <a:solidFill>
                  <a:schemeClr val="accent2"/>
                </a:solidFill>
              </a:rPr>
              <a:t>         </a:t>
            </a:r>
            <a:r>
              <a:rPr lang="en-US" sz="2000" dirty="0" err="1">
                <a:solidFill>
                  <a:schemeClr val="accent2"/>
                </a:solidFill>
              </a:rPr>
              <a:t>int</a:t>
            </a:r>
            <a:r>
              <a:rPr lang="en-US" sz="2000" dirty="0">
                <a:solidFill>
                  <a:schemeClr val="accent2"/>
                </a:solidFill>
              </a:rPr>
              <a:t> </a:t>
            </a:r>
            <a:r>
              <a:rPr lang="en-US" sz="2000" dirty="0" err="1">
                <a:solidFill>
                  <a:schemeClr val="accent2"/>
                </a:solidFill>
              </a:rPr>
              <a:t>ktn</a:t>
            </a:r>
            <a:r>
              <a:rPr lang="en-US" sz="2000" dirty="0">
                <a:solidFill>
                  <a:schemeClr val="accent2"/>
                </a:solidFill>
              </a:rPr>
              <a:t> = k * n;</a:t>
            </a:r>
          </a:p>
          <a:p>
            <a:pPr marL="342900" indent="-342900">
              <a:spcBef>
                <a:spcPct val="20000"/>
              </a:spcBef>
              <a:defRPr/>
            </a:pPr>
            <a:r>
              <a:rPr lang="en-US" sz="2000" dirty="0">
                <a:solidFill>
                  <a:schemeClr val="accent2"/>
                </a:solidFill>
              </a:rPr>
              <a:t>         A[</a:t>
            </a:r>
            <a:r>
              <a:rPr lang="en-US" sz="2000" dirty="0" err="1">
                <a:solidFill>
                  <a:schemeClr val="accent2"/>
                </a:solidFill>
              </a:rPr>
              <a:t>itn</a:t>
            </a:r>
            <a:r>
              <a:rPr lang="en-US" sz="2000" dirty="0">
                <a:solidFill>
                  <a:schemeClr val="accent2"/>
                </a:solidFill>
              </a:rPr>
              <a:t> + j] += B[</a:t>
            </a:r>
            <a:r>
              <a:rPr lang="en-US" sz="2000" dirty="0" err="1">
                <a:solidFill>
                  <a:schemeClr val="accent2"/>
                </a:solidFill>
              </a:rPr>
              <a:t>itn</a:t>
            </a:r>
            <a:r>
              <a:rPr lang="en-US" sz="2000" dirty="0">
                <a:solidFill>
                  <a:schemeClr val="accent2"/>
                </a:solidFill>
              </a:rPr>
              <a:t> + k] * C[</a:t>
            </a:r>
            <a:r>
              <a:rPr lang="en-US" sz="2000" dirty="0" err="1">
                <a:solidFill>
                  <a:schemeClr val="accent2"/>
                </a:solidFill>
              </a:rPr>
              <a:t>ktn</a:t>
            </a:r>
            <a:r>
              <a:rPr lang="en-US" sz="2000" dirty="0">
                <a:solidFill>
                  <a:schemeClr val="accent2"/>
                </a:solidFill>
              </a:rPr>
              <a:t> + j];</a:t>
            </a:r>
          </a:p>
          <a:p>
            <a:pPr marL="342900" indent="-342900">
              <a:spcBef>
                <a:spcPct val="20000"/>
              </a:spcBef>
              <a:defRPr/>
            </a:pPr>
            <a:r>
              <a:rPr lang="en-US" sz="2000" dirty="0">
                <a:solidFill>
                  <a:schemeClr val="accent2"/>
                </a:solidFill>
              </a:rPr>
              <a:t>      }</a:t>
            </a:r>
          </a:p>
          <a:p>
            <a:pPr marL="342900" indent="-342900">
              <a:spcBef>
                <a:spcPct val="20000"/>
              </a:spcBef>
              <a:defRPr/>
            </a:pPr>
            <a:r>
              <a:rPr lang="en-US" sz="2000" dirty="0">
                <a:solidFill>
                  <a:schemeClr val="accent2"/>
                </a:solidFill>
              </a:rPr>
              <a:t>   }</a:t>
            </a:r>
          </a:p>
          <a:p>
            <a:pPr marL="342900" indent="-342900">
              <a:spcBef>
                <a:spcPct val="20000"/>
              </a:spcBef>
              <a:defRPr/>
            </a:pPr>
            <a:r>
              <a:rPr lang="en-US" sz="2000" dirty="0">
                <a:solidFill>
                  <a:schemeClr val="accent2"/>
                </a:solidFill>
              </a:rPr>
              <a:t>}</a:t>
            </a:r>
          </a:p>
        </p:txBody>
      </p:sp>
      <p:sp>
        <p:nvSpPr>
          <p:cNvPr id="40965" name="AutoShape 6"/>
          <p:cNvSpPr>
            <a:spLocks noChangeArrowheads="1"/>
          </p:cNvSpPr>
          <p:nvPr/>
        </p:nvSpPr>
        <p:spPr bwMode="auto">
          <a:xfrm>
            <a:off x="7256463" y="1244600"/>
            <a:ext cx="1317625" cy="701675"/>
          </a:xfrm>
          <a:prstGeom prst="roundRect">
            <a:avLst>
              <a:gd name="adj" fmla="val 16667"/>
            </a:avLst>
          </a:prstGeom>
          <a:solidFill>
            <a:schemeClr val="accent2"/>
          </a:solidFill>
          <a:ln w="50800" algn="ctr">
            <a:solidFill>
              <a:schemeClr val="tx1"/>
            </a:solidFill>
            <a:round/>
            <a:headEnd/>
            <a:tailEnd/>
          </a:ln>
        </p:spPr>
        <p:txBody>
          <a:bodyPr wrap="none" anchor="ctr"/>
          <a:lstStyle/>
          <a:p>
            <a:r>
              <a:rPr lang="en-US" sz="2000">
                <a:solidFill>
                  <a:schemeClr val="bg1"/>
                </a:solidFill>
              </a:rPr>
              <a:t>From this.</a:t>
            </a:r>
            <a:endParaRPr lang="en-US">
              <a:solidFill>
                <a:schemeClr val="bg1"/>
              </a:solidFill>
            </a:endParaRPr>
          </a:p>
          <a:p>
            <a:endParaRPr lang="en-US">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1"/>
          </p:nvPr>
        </p:nvSpPr>
        <p:spPr>
          <a:xfrm>
            <a:off x="3124200" y="6248400"/>
            <a:ext cx="2895600" cy="457200"/>
          </a:xfrm>
          <a:noFill/>
        </p:spPr>
        <p:txBody>
          <a:bodyPr/>
          <a:lstStyle/>
          <a:p>
            <a:fld id="{4BDF5AEB-2686-4C64-AAB3-07226EB95905}" type="slidenum">
              <a:rPr lang="en-US" smtClean="0"/>
              <a:pPr/>
              <a:t>26</a:t>
            </a:fld>
            <a:endParaRPr lang="en-US" smtClean="0"/>
          </a:p>
        </p:txBody>
      </p:sp>
      <p:sp>
        <p:nvSpPr>
          <p:cNvPr id="1072132" name="Document"/>
          <p:cNvSpPr>
            <a:spLocks noEditPoints="1" noChangeArrowheads="1"/>
          </p:cNvSpPr>
          <p:nvPr/>
        </p:nvSpPr>
        <p:spPr bwMode="auto">
          <a:xfrm flipH="1">
            <a:off x="292100" y="1098550"/>
            <a:ext cx="8555038" cy="48450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lIns="0" tIns="0" rIns="0" bIns="0"/>
          <a:lstStyle/>
          <a:p>
            <a:pPr marL="342900" indent="-342900">
              <a:spcBef>
                <a:spcPct val="20000"/>
              </a:spcBef>
              <a:defRPr/>
            </a:pPr>
            <a:r>
              <a:rPr lang="en-US" sz="2000" b="1" dirty="0">
                <a:solidFill>
                  <a:srgbClr val="FFC000"/>
                </a:solidFill>
              </a:rPr>
              <a:t>#include &lt;</a:t>
            </a:r>
            <a:r>
              <a:rPr lang="en-US" sz="2000" b="1" dirty="0" err="1">
                <a:solidFill>
                  <a:srgbClr val="FFC000"/>
                </a:solidFill>
              </a:rPr>
              <a:t>cilk</a:t>
            </a:r>
            <a:r>
              <a:rPr lang="en-US" sz="2000" b="1" dirty="0">
                <a:solidFill>
                  <a:srgbClr val="FFC000"/>
                </a:solidFill>
              </a:rPr>
              <a:t>/</a:t>
            </a:r>
            <a:r>
              <a:rPr lang="en-US" sz="2000" b="1" dirty="0" err="1">
                <a:solidFill>
                  <a:srgbClr val="FFC000"/>
                </a:solidFill>
              </a:rPr>
              <a:t>cilk.h</a:t>
            </a:r>
            <a:r>
              <a:rPr lang="en-US" sz="2000" b="1" dirty="0">
                <a:solidFill>
                  <a:srgbClr val="FFC000"/>
                </a:solidFill>
              </a:rPr>
              <a:t>&gt;</a:t>
            </a:r>
          </a:p>
          <a:p>
            <a:pPr marL="342900" indent="-342900">
              <a:spcBef>
                <a:spcPct val="20000"/>
              </a:spcBef>
              <a:defRPr/>
            </a:pPr>
            <a:r>
              <a:rPr lang="en-US" sz="2000" dirty="0" err="1">
                <a:solidFill>
                  <a:schemeClr val="accent2"/>
                </a:solidFill>
              </a:rPr>
              <a:t>…</a:t>
            </a:r>
          </a:p>
          <a:p>
            <a:pPr marL="342900" indent="-342900">
              <a:spcBef>
                <a:spcPct val="20000"/>
              </a:spcBef>
              <a:defRPr/>
            </a:pPr>
            <a:r>
              <a:rPr lang="en-US" sz="2000" b="1" dirty="0" err="1">
                <a:solidFill>
                  <a:srgbClr val="FFC000"/>
                </a:solidFill>
              </a:rPr>
              <a:t>cilk_for</a:t>
            </a:r>
            <a:r>
              <a:rPr lang="en-US" sz="2000" b="1" dirty="0">
                <a:solidFill>
                  <a:schemeClr val="bg1">
                    <a:lumMod val="50000"/>
                  </a:schemeClr>
                </a:solidFill>
              </a:rPr>
              <a:t> </a:t>
            </a:r>
            <a:r>
              <a:rPr lang="en-US" sz="2000" dirty="0" err="1">
                <a:solidFill>
                  <a:schemeClr val="accent2"/>
                </a:solidFill>
              </a:rPr>
              <a:t>(unsigned int i = 0; i &lt; n; ++i) {</a:t>
            </a:r>
          </a:p>
          <a:p>
            <a:pPr marL="342900" indent="-342900">
              <a:spcBef>
                <a:spcPct val="20000"/>
              </a:spcBef>
              <a:defRPr/>
            </a:pPr>
            <a:r>
              <a:rPr lang="en-US" sz="2000" dirty="0" err="1">
                <a:solidFill>
                  <a:schemeClr val="bg1">
                    <a:lumMod val="50000"/>
                  </a:schemeClr>
                </a:solidFill>
              </a:rPr>
              <a:t>   </a:t>
            </a:r>
            <a:r>
              <a:rPr lang="en-US" sz="2000" dirty="0" err="1">
                <a:solidFill>
                  <a:srgbClr val="00B050"/>
                </a:solidFill>
              </a:rPr>
              <a:t>// This is the only Cilk™ Plus keyword used in this program</a:t>
            </a:r>
          </a:p>
          <a:p>
            <a:pPr marL="342900" indent="-342900">
              <a:spcBef>
                <a:spcPct val="20000"/>
              </a:spcBef>
              <a:defRPr/>
            </a:pPr>
            <a:r>
              <a:rPr lang="en-US" sz="2000" dirty="0" err="1">
                <a:solidFill>
                  <a:schemeClr val="accent2"/>
                </a:solidFill>
              </a:rPr>
              <a:t>   int itn = i * n;</a:t>
            </a:r>
          </a:p>
          <a:p>
            <a:pPr marL="342900" indent="-342900">
              <a:spcBef>
                <a:spcPct val="20000"/>
              </a:spcBef>
              <a:defRPr/>
            </a:pPr>
            <a:r>
              <a:rPr lang="en-US" sz="2000" dirty="0" err="1">
                <a:solidFill>
                  <a:schemeClr val="accent2"/>
                </a:solidFill>
              </a:rPr>
              <a:t>   for (unsigned int k = 0; k &lt; n; ++k) {</a:t>
            </a:r>
          </a:p>
          <a:p>
            <a:pPr marL="342900" indent="-342900">
              <a:spcBef>
                <a:spcPct val="20000"/>
              </a:spcBef>
              <a:defRPr/>
            </a:pPr>
            <a:r>
              <a:rPr lang="en-US" sz="2000" dirty="0" err="1">
                <a:solidFill>
                  <a:schemeClr val="accent2"/>
                </a:solidFill>
              </a:rPr>
              <a:t>      for (unsigned int j = 0; j &lt; n; ++j) {</a:t>
            </a:r>
          </a:p>
          <a:p>
            <a:pPr marL="342900" indent="-342900">
              <a:spcBef>
                <a:spcPct val="20000"/>
              </a:spcBef>
              <a:defRPr/>
            </a:pPr>
            <a:r>
              <a:rPr lang="en-US" sz="2000" dirty="0" err="1">
                <a:solidFill>
                  <a:schemeClr val="accent2"/>
                </a:solidFill>
              </a:rPr>
              <a:t>         int ktn = k * n;</a:t>
            </a:r>
          </a:p>
          <a:p>
            <a:pPr marL="342900" indent="-342900">
              <a:spcBef>
                <a:spcPct val="20000"/>
              </a:spcBef>
              <a:defRPr/>
            </a:pPr>
            <a:r>
              <a:rPr lang="en-US" sz="2000" dirty="0" err="1">
                <a:solidFill>
                  <a:schemeClr val="accent2"/>
                </a:solidFill>
              </a:rPr>
              <a:t>         A[itn + j] += B[itn + k] * C[ktn + j];</a:t>
            </a:r>
          </a:p>
          <a:p>
            <a:pPr marL="342900" indent="-342900">
              <a:spcBef>
                <a:spcPct val="20000"/>
              </a:spcBef>
              <a:defRPr/>
            </a:pPr>
            <a:r>
              <a:rPr lang="en-US" sz="2000" dirty="0" err="1">
                <a:solidFill>
                  <a:schemeClr val="accent2"/>
                </a:solidFill>
              </a:rPr>
              <a:t>      }</a:t>
            </a:r>
          </a:p>
          <a:p>
            <a:pPr marL="342900" indent="-342900">
              <a:spcBef>
                <a:spcPct val="20000"/>
              </a:spcBef>
              <a:defRPr/>
            </a:pPr>
            <a:r>
              <a:rPr lang="en-US" sz="2000" dirty="0" err="1">
                <a:solidFill>
                  <a:schemeClr val="accent2"/>
                </a:solidFill>
              </a:rPr>
              <a:t>   }</a:t>
            </a:r>
          </a:p>
          <a:p>
            <a:pPr marL="342900" indent="-342900">
              <a:spcBef>
                <a:spcPct val="20000"/>
              </a:spcBef>
              <a:defRPr/>
            </a:pPr>
            <a:r>
              <a:rPr lang="en-US" sz="2000" dirty="0" err="1">
                <a:solidFill>
                  <a:schemeClr val="accent2"/>
                </a:solidFill>
              </a:rPr>
              <a:t>}</a:t>
            </a:r>
          </a:p>
        </p:txBody>
      </p:sp>
      <p:sp>
        <p:nvSpPr>
          <p:cNvPr id="41989" name="Line 11"/>
          <p:cNvSpPr>
            <a:spLocks noChangeShapeType="1"/>
          </p:cNvSpPr>
          <p:nvPr/>
        </p:nvSpPr>
        <p:spPr bwMode="auto">
          <a:xfrm flipH="1" flipV="1">
            <a:off x="3008313" y="1425575"/>
            <a:ext cx="4267200" cy="9525"/>
          </a:xfrm>
          <a:prstGeom prst="line">
            <a:avLst/>
          </a:prstGeom>
          <a:noFill/>
          <a:ln w="50800">
            <a:solidFill>
              <a:schemeClr val="tx1"/>
            </a:solidFill>
            <a:round/>
            <a:headEnd/>
            <a:tailEnd type="triangle" w="med" len="med"/>
          </a:ln>
        </p:spPr>
        <p:txBody>
          <a:bodyPr wrap="none" anchor="ctr"/>
          <a:lstStyle/>
          <a:p>
            <a:endParaRPr lang="en-US"/>
          </a:p>
        </p:txBody>
      </p:sp>
      <p:sp>
        <p:nvSpPr>
          <p:cNvPr id="41990" name="Line 11"/>
          <p:cNvSpPr>
            <a:spLocks noChangeShapeType="1"/>
          </p:cNvSpPr>
          <p:nvPr/>
        </p:nvSpPr>
        <p:spPr bwMode="auto">
          <a:xfrm flipH="1">
            <a:off x="1455738" y="1425575"/>
            <a:ext cx="6007100" cy="560388"/>
          </a:xfrm>
          <a:prstGeom prst="line">
            <a:avLst/>
          </a:prstGeom>
          <a:noFill/>
          <a:ln w="50800">
            <a:solidFill>
              <a:schemeClr val="tx1"/>
            </a:solidFill>
            <a:round/>
            <a:headEnd/>
            <a:tailEnd type="triangle" w="med" len="med"/>
          </a:ln>
        </p:spPr>
        <p:txBody>
          <a:bodyPr wrap="none" anchor="ctr"/>
          <a:lstStyle/>
          <a:p>
            <a:endParaRPr lang="en-US"/>
          </a:p>
        </p:txBody>
      </p:sp>
      <p:sp>
        <p:nvSpPr>
          <p:cNvPr id="41991" name="AutoShape 6"/>
          <p:cNvSpPr>
            <a:spLocks noChangeArrowheads="1"/>
          </p:cNvSpPr>
          <p:nvPr/>
        </p:nvSpPr>
        <p:spPr bwMode="auto">
          <a:xfrm>
            <a:off x="7256463" y="1244600"/>
            <a:ext cx="1317625" cy="701675"/>
          </a:xfrm>
          <a:prstGeom prst="roundRect">
            <a:avLst>
              <a:gd name="adj" fmla="val 16667"/>
            </a:avLst>
          </a:prstGeom>
          <a:solidFill>
            <a:schemeClr val="accent2"/>
          </a:solidFill>
          <a:ln w="50800" algn="ctr">
            <a:solidFill>
              <a:schemeClr val="tx1"/>
            </a:solidFill>
            <a:round/>
            <a:headEnd/>
            <a:tailEnd/>
          </a:ln>
        </p:spPr>
        <p:txBody>
          <a:bodyPr wrap="none" anchor="ctr"/>
          <a:lstStyle/>
          <a:p>
            <a:r>
              <a:rPr lang="en-US" sz="2000">
                <a:solidFill>
                  <a:schemeClr val="bg1"/>
                </a:solidFill>
              </a:rPr>
              <a:t>To this.</a:t>
            </a:r>
            <a:endParaRPr lang="en-US">
              <a:solidFill>
                <a:schemeClr val="bg1"/>
              </a:solidFill>
            </a:endParaRPr>
          </a:p>
          <a:p>
            <a:endParaRPr lang="en-US">
              <a:solidFill>
                <a:schemeClr val="bg1"/>
              </a:solidFill>
            </a:endParaRPr>
          </a:p>
        </p:txBody>
      </p:sp>
      <p:sp>
        <p:nvSpPr>
          <p:cNvPr id="9" name="Rectangle 2"/>
          <p:cNvSpPr txBox="1">
            <a:spLocks noChangeArrowheads="1"/>
          </p:cNvSpPr>
          <p:nvPr/>
        </p:nvSpPr>
        <p:spPr bwMode="auto">
          <a:xfrm>
            <a:off x="457200" y="228600"/>
            <a:ext cx="8229600" cy="10382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1" u="none" strike="noStrike" kern="0" cap="none" spc="0" normalizeH="0" baseline="0" noProof="0" dirty="0" err="1" smtClean="0">
                <a:ln>
                  <a:noFill/>
                </a:ln>
                <a:solidFill>
                  <a:schemeClr val="accent2"/>
                </a:solidFill>
                <a:effectLst/>
                <a:uLnTx/>
                <a:uFillTx/>
                <a:latin typeface="+mj-lt"/>
                <a:ea typeface="+mj-ea"/>
                <a:cs typeface="+mj-cs"/>
              </a:rPr>
              <a:t>Cilk_for</a:t>
            </a:r>
            <a:r>
              <a:rPr kumimoji="0" lang="en-US" sz="3600" b="0" i="1" u="none" strike="noStrike" kern="0" cap="none" spc="0" normalizeH="0" baseline="0" noProof="0" dirty="0" smtClean="0">
                <a:ln>
                  <a:noFill/>
                </a:ln>
                <a:solidFill>
                  <a:schemeClr val="accent2"/>
                </a:solidFill>
                <a:effectLst/>
                <a:uLnTx/>
                <a:uFillTx/>
                <a:latin typeface="+mj-lt"/>
                <a:ea typeface="+mj-ea"/>
                <a:cs typeface="+mj-cs"/>
              </a:rPr>
              <a:t> – Example Matrix Multiplication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solidFill>
                  <a:schemeClr val="accent2"/>
                </a:solidFill>
                <a:latin typeface="Lucida Console" pitchFamily="49" charset="0"/>
              </a:rPr>
              <a:t>cilk_for</a:t>
            </a:r>
            <a:r>
              <a:rPr lang="en-US" dirty="0" smtClean="0">
                <a:solidFill>
                  <a:schemeClr val="accent2"/>
                </a:solidFill>
              </a:rPr>
              <a:t>: Divide and Conquer</a:t>
            </a:r>
            <a:endParaRPr lang="en-US" dirty="0">
              <a:solidFill>
                <a:schemeClr val="accent2"/>
              </a:solidFill>
            </a:endParaRPr>
          </a:p>
        </p:txBody>
      </p:sp>
      <p:sp>
        <p:nvSpPr>
          <p:cNvPr id="7" name="Oval 6"/>
          <p:cNvSpPr/>
          <p:nvPr/>
        </p:nvSpPr>
        <p:spPr bwMode="auto">
          <a:xfrm>
            <a:off x="4038600" y="1752600"/>
            <a:ext cx="1194945" cy="540899"/>
          </a:xfrm>
          <a:prstGeom prst="ellipse">
            <a:avLst/>
          </a:prstGeom>
          <a:solidFill>
            <a:srgbClr val="00B0F0"/>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0</a:t>
            </a:r>
            <a:r>
              <a:rPr kumimoji="0" lang="en-US" sz="2000" b="1" i="0" u="none" strike="noStrike" cap="none" normalizeH="0" baseline="0" dirty="0" smtClean="0">
                <a:ln>
                  <a:noFill/>
                </a:ln>
                <a:solidFill>
                  <a:schemeClr val="tx1"/>
                </a:solidFill>
                <a:effectLst/>
                <a:latin typeface="Verdana" pitchFamily="34" charset="0"/>
                <a:cs typeface="Arial" charset="0"/>
              </a:rPr>
              <a:t> - 7</a:t>
            </a:r>
          </a:p>
        </p:txBody>
      </p:sp>
      <p:sp>
        <p:nvSpPr>
          <p:cNvPr id="8" name="Oval 7"/>
          <p:cNvSpPr/>
          <p:nvPr/>
        </p:nvSpPr>
        <p:spPr bwMode="auto">
          <a:xfrm>
            <a:off x="6096000" y="2743200"/>
            <a:ext cx="1194945" cy="540899"/>
          </a:xfrm>
          <a:prstGeom prst="ellipse">
            <a:avLst/>
          </a:prstGeom>
          <a:solidFill>
            <a:srgbClr val="FF6699"/>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4</a:t>
            </a:r>
            <a:r>
              <a:rPr kumimoji="0" lang="en-US" sz="2000" b="1" i="0" u="none" strike="noStrike" cap="none" normalizeH="0" baseline="0" dirty="0" smtClean="0">
                <a:ln>
                  <a:noFill/>
                </a:ln>
                <a:solidFill>
                  <a:schemeClr val="tx1"/>
                </a:solidFill>
                <a:effectLst/>
                <a:latin typeface="Verdana" pitchFamily="34" charset="0"/>
                <a:cs typeface="Arial" charset="0"/>
              </a:rPr>
              <a:t> - 7</a:t>
            </a:r>
          </a:p>
        </p:txBody>
      </p:sp>
      <p:sp>
        <p:nvSpPr>
          <p:cNvPr id="9" name="Oval 8"/>
          <p:cNvSpPr/>
          <p:nvPr/>
        </p:nvSpPr>
        <p:spPr bwMode="auto">
          <a:xfrm>
            <a:off x="1981200" y="2743200"/>
            <a:ext cx="1194945" cy="540899"/>
          </a:xfrm>
          <a:prstGeom prst="ellipse">
            <a:avLst/>
          </a:prstGeom>
          <a:solidFill>
            <a:srgbClr val="00B0F0"/>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0</a:t>
            </a:r>
            <a:r>
              <a:rPr kumimoji="0" lang="en-US" sz="2000" b="1" i="0" u="none" strike="noStrike" cap="none" normalizeH="0" baseline="0" dirty="0" smtClean="0">
                <a:ln>
                  <a:noFill/>
                </a:ln>
                <a:solidFill>
                  <a:schemeClr val="tx1"/>
                </a:solidFill>
                <a:effectLst/>
                <a:latin typeface="Verdana" pitchFamily="34" charset="0"/>
                <a:cs typeface="Arial" charset="0"/>
              </a:rPr>
              <a:t> - 3</a:t>
            </a:r>
          </a:p>
        </p:txBody>
      </p:sp>
      <p:sp>
        <p:nvSpPr>
          <p:cNvPr id="10" name="Oval 9"/>
          <p:cNvSpPr/>
          <p:nvPr/>
        </p:nvSpPr>
        <p:spPr bwMode="auto">
          <a:xfrm>
            <a:off x="2971800" y="3886200"/>
            <a:ext cx="1194945" cy="540899"/>
          </a:xfrm>
          <a:prstGeom prst="ellipse">
            <a:avLst/>
          </a:prstGeom>
          <a:solidFill>
            <a:srgbClr val="00B0F0"/>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2</a:t>
            </a:r>
            <a:r>
              <a:rPr kumimoji="0" lang="en-US" sz="2000" b="1" i="0" u="none" strike="noStrike" cap="none" normalizeH="0" baseline="0" dirty="0" smtClean="0">
                <a:ln>
                  <a:noFill/>
                </a:ln>
                <a:solidFill>
                  <a:schemeClr val="tx1"/>
                </a:solidFill>
                <a:effectLst/>
                <a:latin typeface="Verdana" pitchFamily="34" charset="0"/>
                <a:cs typeface="Arial" charset="0"/>
              </a:rPr>
              <a:t> - </a:t>
            </a:r>
            <a:r>
              <a:rPr lang="en-US" sz="2000" b="1" dirty="0" smtClean="0">
                <a:latin typeface="Verdana" pitchFamily="34" charset="0"/>
                <a:cs typeface="Arial" charset="0"/>
              </a:rPr>
              <a:t>3</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11" name="Oval 10"/>
          <p:cNvSpPr/>
          <p:nvPr/>
        </p:nvSpPr>
        <p:spPr bwMode="auto">
          <a:xfrm>
            <a:off x="838200" y="3886200"/>
            <a:ext cx="1194945" cy="540899"/>
          </a:xfrm>
          <a:prstGeom prst="ellipse">
            <a:avLst/>
          </a:prstGeom>
          <a:solidFill>
            <a:srgbClr val="00B0F0"/>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0</a:t>
            </a:r>
            <a:r>
              <a:rPr kumimoji="0" lang="en-US" sz="2000" b="1" i="0" u="none" strike="noStrike" cap="none" normalizeH="0" baseline="0" dirty="0" smtClean="0">
                <a:ln>
                  <a:noFill/>
                </a:ln>
                <a:solidFill>
                  <a:schemeClr val="tx1"/>
                </a:solidFill>
                <a:effectLst/>
                <a:latin typeface="Verdana" pitchFamily="34" charset="0"/>
                <a:cs typeface="Arial" charset="0"/>
              </a:rPr>
              <a:t> - 1</a:t>
            </a:r>
          </a:p>
        </p:txBody>
      </p:sp>
      <p:sp>
        <p:nvSpPr>
          <p:cNvPr id="12" name="Oval 11"/>
          <p:cNvSpPr/>
          <p:nvPr/>
        </p:nvSpPr>
        <p:spPr bwMode="auto">
          <a:xfrm>
            <a:off x="7086600" y="3886200"/>
            <a:ext cx="1194945" cy="540899"/>
          </a:xfrm>
          <a:prstGeom prst="ellipse">
            <a:avLst/>
          </a:prstGeom>
          <a:solidFill>
            <a:srgbClr val="FF6699"/>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6</a:t>
            </a:r>
            <a:r>
              <a:rPr kumimoji="0" lang="en-US" sz="2000" b="1" i="0" u="none" strike="noStrike" cap="none" normalizeH="0" baseline="0" dirty="0" smtClean="0">
                <a:ln>
                  <a:noFill/>
                </a:ln>
                <a:solidFill>
                  <a:schemeClr val="tx1"/>
                </a:solidFill>
                <a:effectLst/>
                <a:latin typeface="Verdana" pitchFamily="34" charset="0"/>
                <a:cs typeface="Arial" charset="0"/>
              </a:rPr>
              <a:t> - 7</a:t>
            </a:r>
          </a:p>
        </p:txBody>
      </p:sp>
      <p:sp>
        <p:nvSpPr>
          <p:cNvPr id="13" name="Oval 12"/>
          <p:cNvSpPr/>
          <p:nvPr/>
        </p:nvSpPr>
        <p:spPr bwMode="auto">
          <a:xfrm>
            <a:off x="5029200" y="3886200"/>
            <a:ext cx="1194945" cy="540899"/>
          </a:xfrm>
          <a:prstGeom prst="ellipse">
            <a:avLst/>
          </a:prstGeom>
          <a:solidFill>
            <a:srgbClr val="FF6699"/>
          </a:solidFill>
          <a:ln w="9525" cap="flat" cmpd="sng" algn="ctr">
            <a:noFill/>
            <a:prstDash val="solid"/>
            <a:round/>
            <a:headEnd type="none" w="med" len="med"/>
            <a:tailEnd type="none" w="med" len="med"/>
          </a:ln>
          <a:effectLst/>
        </p:spPr>
        <p:txBody>
          <a:bodyPr vert="horz" wrap="non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4</a:t>
            </a:r>
            <a:r>
              <a:rPr kumimoji="0" lang="en-US" sz="2000" b="1" i="0" u="none" strike="noStrike" cap="none" normalizeH="0" baseline="0" dirty="0" smtClean="0">
                <a:ln>
                  <a:noFill/>
                </a:ln>
                <a:solidFill>
                  <a:schemeClr val="tx1"/>
                </a:solidFill>
                <a:effectLst/>
                <a:latin typeface="Verdana" pitchFamily="34" charset="0"/>
                <a:cs typeface="Arial" charset="0"/>
              </a:rPr>
              <a:t> - 5</a:t>
            </a:r>
          </a:p>
        </p:txBody>
      </p:sp>
      <p:sp>
        <p:nvSpPr>
          <p:cNvPr id="14" name="Oval 13"/>
          <p:cNvSpPr/>
          <p:nvPr/>
        </p:nvSpPr>
        <p:spPr bwMode="auto">
          <a:xfrm>
            <a:off x="1600200" y="4953000"/>
            <a:ext cx="685800" cy="540899"/>
          </a:xfrm>
          <a:prstGeom prst="ellipse">
            <a:avLst/>
          </a:prstGeom>
          <a:solidFill>
            <a:schemeClr val="bg2"/>
          </a:solidFill>
          <a:ln w="25400" cap="flat" cmpd="sng" algn="ctr">
            <a:solidFill>
              <a:srgbClr val="00B0F0"/>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1</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15" name="Oval 14"/>
          <p:cNvSpPr/>
          <p:nvPr/>
        </p:nvSpPr>
        <p:spPr bwMode="auto">
          <a:xfrm>
            <a:off x="533400" y="4953000"/>
            <a:ext cx="685800" cy="540899"/>
          </a:xfrm>
          <a:prstGeom prst="ellipse">
            <a:avLst/>
          </a:prstGeom>
          <a:solidFill>
            <a:schemeClr val="bg2"/>
          </a:solidFill>
          <a:ln w="25400" cap="flat" cmpd="sng" algn="ctr">
            <a:solidFill>
              <a:srgbClr val="00B0F0"/>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0</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16" name="Oval 15"/>
          <p:cNvSpPr/>
          <p:nvPr/>
        </p:nvSpPr>
        <p:spPr bwMode="auto">
          <a:xfrm>
            <a:off x="3733800" y="4953000"/>
            <a:ext cx="685800" cy="540899"/>
          </a:xfrm>
          <a:prstGeom prst="ellipse">
            <a:avLst/>
          </a:prstGeom>
          <a:solidFill>
            <a:schemeClr val="bg2"/>
          </a:solidFill>
          <a:ln w="25400" cap="flat" cmpd="sng" algn="ctr">
            <a:solidFill>
              <a:srgbClr val="00B0F0"/>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3</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17" name="Oval 16"/>
          <p:cNvSpPr/>
          <p:nvPr/>
        </p:nvSpPr>
        <p:spPr bwMode="auto">
          <a:xfrm>
            <a:off x="2667000" y="4953000"/>
            <a:ext cx="685800" cy="540899"/>
          </a:xfrm>
          <a:prstGeom prst="ellipse">
            <a:avLst/>
          </a:prstGeom>
          <a:solidFill>
            <a:schemeClr val="bg2"/>
          </a:solidFill>
          <a:ln w="25400" cap="flat" cmpd="sng" algn="ctr">
            <a:solidFill>
              <a:srgbClr val="00B0F0"/>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2</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18" name="Oval 17"/>
          <p:cNvSpPr/>
          <p:nvPr/>
        </p:nvSpPr>
        <p:spPr bwMode="auto">
          <a:xfrm>
            <a:off x="5791200" y="4953000"/>
            <a:ext cx="685800" cy="540899"/>
          </a:xfrm>
          <a:prstGeom prst="ellipse">
            <a:avLst/>
          </a:prstGeom>
          <a:solidFill>
            <a:schemeClr val="bg2"/>
          </a:solidFill>
          <a:ln w="25400" cap="flat" cmpd="sng" algn="ctr">
            <a:solidFill>
              <a:srgbClr val="FF6699"/>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5</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19" name="Oval 18"/>
          <p:cNvSpPr/>
          <p:nvPr/>
        </p:nvSpPr>
        <p:spPr bwMode="auto">
          <a:xfrm>
            <a:off x="4724400" y="4953000"/>
            <a:ext cx="685800" cy="540899"/>
          </a:xfrm>
          <a:prstGeom prst="ellipse">
            <a:avLst/>
          </a:prstGeom>
          <a:solidFill>
            <a:schemeClr val="bg2"/>
          </a:solidFill>
          <a:ln w="25400" cap="flat" cmpd="sng" algn="ctr">
            <a:solidFill>
              <a:srgbClr val="FF6699"/>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4</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20" name="Oval 19"/>
          <p:cNvSpPr/>
          <p:nvPr/>
        </p:nvSpPr>
        <p:spPr bwMode="auto">
          <a:xfrm>
            <a:off x="7924800" y="4953000"/>
            <a:ext cx="685800" cy="540899"/>
          </a:xfrm>
          <a:prstGeom prst="ellipse">
            <a:avLst/>
          </a:prstGeom>
          <a:solidFill>
            <a:schemeClr val="bg2"/>
          </a:solidFill>
          <a:ln w="25400" cap="flat" cmpd="sng" algn="ctr">
            <a:solidFill>
              <a:srgbClr val="FF6699"/>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7</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sp>
        <p:nvSpPr>
          <p:cNvPr id="21" name="Oval 20"/>
          <p:cNvSpPr/>
          <p:nvPr/>
        </p:nvSpPr>
        <p:spPr bwMode="auto">
          <a:xfrm>
            <a:off x="6858000" y="4953000"/>
            <a:ext cx="685800" cy="540899"/>
          </a:xfrm>
          <a:prstGeom prst="ellipse">
            <a:avLst/>
          </a:prstGeom>
          <a:solidFill>
            <a:schemeClr val="bg2"/>
          </a:solidFill>
          <a:ln w="25400" cap="flat" cmpd="sng" algn="ctr">
            <a:solidFill>
              <a:srgbClr val="FF6699"/>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spAutoFit/>
          </a:bodyPr>
          <a:lstStyle/>
          <a:p>
            <a: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pPr>
            <a:r>
              <a:rPr lang="en-US" sz="2000" b="1" dirty="0" smtClean="0">
                <a:latin typeface="Verdana" pitchFamily="34" charset="0"/>
                <a:cs typeface="Arial" charset="0"/>
              </a:rPr>
              <a:t>6</a:t>
            </a:r>
            <a:endParaRPr kumimoji="0" lang="en-US" sz="2000" b="1" i="0" u="none" strike="noStrike" cap="none" normalizeH="0" baseline="0" dirty="0" smtClean="0">
              <a:ln>
                <a:noFill/>
              </a:ln>
              <a:solidFill>
                <a:schemeClr val="tx1"/>
              </a:solidFill>
              <a:effectLst/>
              <a:latin typeface="Verdana" pitchFamily="34" charset="0"/>
              <a:cs typeface="Arial" charset="0"/>
            </a:endParaRPr>
          </a:p>
        </p:txBody>
      </p:sp>
      <p:cxnSp>
        <p:nvCxnSpPr>
          <p:cNvPr id="27" name="Straight Arrow Connector 26"/>
          <p:cNvCxnSpPr>
            <a:stCxn id="7" idx="3"/>
            <a:endCxn id="9" idx="7"/>
          </p:cNvCxnSpPr>
          <p:nvPr/>
        </p:nvCxnSpPr>
        <p:spPr bwMode="auto">
          <a:xfrm rot="5400000">
            <a:off x="3303310" y="1912126"/>
            <a:ext cx="608127" cy="1212447"/>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29" name="Straight Arrow Connector 28"/>
          <p:cNvCxnSpPr>
            <a:stCxn id="9" idx="3"/>
          </p:cNvCxnSpPr>
          <p:nvPr/>
        </p:nvCxnSpPr>
        <p:spPr bwMode="auto">
          <a:xfrm rot="5400000">
            <a:off x="1462086" y="3190616"/>
            <a:ext cx="679841" cy="708381"/>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31" name="Straight Arrow Connector 30"/>
          <p:cNvCxnSpPr>
            <a:stCxn id="11" idx="3"/>
          </p:cNvCxnSpPr>
          <p:nvPr/>
        </p:nvCxnSpPr>
        <p:spPr bwMode="auto">
          <a:xfrm rot="5400000">
            <a:off x="661985" y="4600315"/>
            <a:ext cx="603641" cy="98783"/>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33" name="Straight Arrow Connector 32"/>
          <p:cNvCxnSpPr/>
          <p:nvPr/>
        </p:nvCxnSpPr>
        <p:spPr bwMode="auto">
          <a:xfrm rot="5400000">
            <a:off x="2795577" y="4595823"/>
            <a:ext cx="603641" cy="98795"/>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34" name="Straight Arrow Connector 33"/>
          <p:cNvCxnSpPr/>
          <p:nvPr/>
        </p:nvCxnSpPr>
        <p:spPr bwMode="auto">
          <a:xfrm rot="5400000">
            <a:off x="4852977" y="4595823"/>
            <a:ext cx="603641" cy="98795"/>
          </a:xfrm>
          <a:prstGeom prst="straightConnector1">
            <a:avLst/>
          </a:prstGeom>
          <a:solidFill>
            <a:schemeClr val="tx2"/>
          </a:solidFill>
          <a:ln w="25400" cap="flat" cmpd="sng" algn="ctr">
            <a:solidFill>
              <a:srgbClr val="FF6699"/>
            </a:solidFill>
            <a:prstDash val="solid"/>
            <a:round/>
            <a:headEnd type="none" w="med" len="med"/>
            <a:tailEnd type="arrow"/>
          </a:ln>
          <a:effectLst/>
        </p:spPr>
      </p:cxnSp>
      <p:cxnSp>
        <p:nvCxnSpPr>
          <p:cNvPr id="35" name="Straight Arrow Connector 34"/>
          <p:cNvCxnSpPr/>
          <p:nvPr/>
        </p:nvCxnSpPr>
        <p:spPr bwMode="auto">
          <a:xfrm rot="5400000">
            <a:off x="6986577" y="4595823"/>
            <a:ext cx="603641" cy="98795"/>
          </a:xfrm>
          <a:prstGeom prst="straightConnector1">
            <a:avLst/>
          </a:prstGeom>
          <a:solidFill>
            <a:schemeClr val="tx2"/>
          </a:solidFill>
          <a:ln w="25400" cap="flat" cmpd="sng" algn="ctr">
            <a:solidFill>
              <a:srgbClr val="FF6699"/>
            </a:solidFill>
            <a:prstDash val="solid"/>
            <a:round/>
            <a:headEnd type="none" w="med" len="med"/>
            <a:tailEnd type="arrow"/>
          </a:ln>
          <a:effectLst/>
        </p:spPr>
      </p:cxnSp>
      <p:cxnSp>
        <p:nvCxnSpPr>
          <p:cNvPr id="36" name="Straight Arrow Connector 35"/>
          <p:cNvCxnSpPr/>
          <p:nvPr/>
        </p:nvCxnSpPr>
        <p:spPr bwMode="auto">
          <a:xfrm rot="5400000">
            <a:off x="5653077" y="3186123"/>
            <a:ext cx="679841" cy="708395"/>
          </a:xfrm>
          <a:prstGeom prst="straightConnector1">
            <a:avLst/>
          </a:prstGeom>
          <a:solidFill>
            <a:schemeClr val="tx2"/>
          </a:solidFill>
          <a:ln w="25400" cap="flat" cmpd="sng" algn="ctr">
            <a:solidFill>
              <a:srgbClr val="FF6699"/>
            </a:solidFill>
            <a:prstDash val="solid"/>
            <a:round/>
            <a:headEnd type="none" w="med" len="med"/>
            <a:tailEnd type="arrow"/>
          </a:ln>
          <a:effectLst/>
        </p:spPr>
      </p:cxnSp>
      <p:cxnSp>
        <p:nvCxnSpPr>
          <p:cNvPr id="37" name="Straight Arrow Connector 36"/>
          <p:cNvCxnSpPr>
            <a:stCxn id="7" idx="5"/>
            <a:endCxn id="8" idx="1"/>
          </p:cNvCxnSpPr>
          <p:nvPr/>
        </p:nvCxnSpPr>
        <p:spPr bwMode="auto">
          <a:xfrm rot="16200000" flipH="1">
            <a:off x="5360709" y="1912125"/>
            <a:ext cx="608127" cy="1212447"/>
          </a:xfrm>
          <a:prstGeom prst="straightConnector1">
            <a:avLst/>
          </a:prstGeom>
          <a:solidFill>
            <a:schemeClr val="tx2"/>
          </a:solidFill>
          <a:ln w="25400" cap="flat" cmpd="sng" algn="ctr">
            <a:solidFill>
              <a:srgbClr val="FF6699"/>
            </a:solidFill>
            <a:prstDash val="solid"/>
            <a:round/>
            <a:headEnd type="none" w="med" len="med"/>
            <a:tailEnd type="arrow"/>
          </a:ln>
          <a:effectLst/>
        </p:spPr>
      </p:cxnSp>
      <p:cxnSp>
        <p:nvCxnSpPr>
          <p:cNvPr id="40" name="Straight Arrow Connector 39"/>
          <p:cNvCxnSpPr>
            <a:stCxn id="9" idx="5"/>
            <a:endCxn id="10" idx="0"/>
          </p:cNvCxnSpPr>
          <p:nvPr/>
        </p:nvCxnSpPr>
        <p:spPr bwMode="auto">
          <a:xfrm rot="16200000" flipH="1">
            <a:off x="2944554" y="3261481"/>
            <a:ext cx="681314" cy="568124"/>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44" name="Straight Arrow Connector 43"/>
          <p:cNvCxnSpPr/>
          <p:nvPr/>
        </p:nvCxnSpPr>
        <p:spPr bwMode="auto">
          <a:xfrm rot="16200000" flipH="1">
            <a:off x="6953805" y="3256995"/>
            <a:ext cx="681314" cy="568124"/>
          </a:xfrm>
          <a:prstGeom prst="straightConnector1">
            <a:avLst/>
          </a:prstGeom>
          <a:solidFill>
            <a:schemeClr val="tx2"/>
          </a:solidFill>
          <a:ln w="25400" cap="flat" cmpd="sng" algn="ctr">
            <a:solidFill>
              <a:srgbClr val="FF6699"/>
            </a:solidFill>
            <a:prstDash val="solid"/>
            <a:round/>
            <a:headEnd type="none" w="med" len="med"/>
            <a:tailEnd type="arrow"/>
          </a:ln>
          <a:effectLst/>
        </p:spPr>
      </p:cxnSp>
      <p:cxnSp>
        <p:nvCxnSpPr>
          <p:cNvPr id="45" name="Straight Arrow Connector 44"/>
          <p:cNvCxnSpPr>
            <a:stCxn id="11" idx="5"/>
            <a:endCxn id="14" idx="0"/>
          </p:cNvCxnSpPr>
          <p:nvPr/>
        </p:nvCxnSpPr>
        <p:spPr bwMode="auto">
          <a:xfrm rot="16200000" flipH="1">
            <a:off x="1598067" y="4607967"/>
            <a:ext cx="605114" cy="84951"/>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48" name="Straight Arrow Connector 47"/>
          <p:cNvCxnSpPr/>
          <p:nvPr/>
        </p:nvCxnSpPr>
        <p:spPr bwMode="auto">
          <a:xfrm rot="16200000" flipH="1">
            <a:off x="3702319" y="4603482"/>
            <a:ext cx="605114" cy="84951"/>
          </a:xfrm>
          <a:prstGeom prst="straightConnector1">
            <a:avLst/>
          </a:prstGeom>
          <a:solidFill>
            <a:schemeClr val="tx2"/>
          </a:solidFill>
          <a:ln w="25400" cap="flat" cmpd="sng" algn="ctr">
            <a:solidFill>
              <a:srgbClr val="00B0F0"/>
            </a:solidFill>
            <a:prstDash val="solid"/>
            <a:round/>
            <a:headEnd type="none" w="med" len="med"/>
            <a:tailEnd type="arrow"/>
          </a:ln>
          <a:effectLst/>
        </p:spPr>
      </p:cxnSp>
      <p:cxnSp>
        <p:nvCxnSpPr>
          <p:cNvPr id="49" name="Straight Arrow Connector 48"/>
          <p:cNvCxnSpPr>
            <a:stCxn id="13" idx="5"/>
            <a:endCxn id="18" idx="0"/>
          </p:cNvCxnSpPr>
          <p:nvPr/>
        </p:nvCxnSpPr>
        <p:spPr bwMode="auto">
          <a:xfrm rot="16200000" flipH="1">
            <a:off x="5789067" y="4607967"/>
            <a:ext cx="605114" cy="84951"/>
          </a:xfrm>
          <a:prstGeom prst="straightConnector1">
            <a:avLst/>
          </a:prstGeom>
          <a:solidFill>
            <a:schemeClr val="tx2"/>
          </a:solidFill>
          <a:ln w="25400" cap="flat" cmpd="sng" algn="ctr">
            <a:solidFill>
              <a:srgbClr val="FF6699"/>
            </a:solidFill>
            <a:prstDash val="solid"/>
            <a:round/>
            <a:headEnd type="none" w="med" len="med"/>
            <a:tailEnd type="arrow"/>
          </a:ln>
          <a:effectLst/>
        </p:spPr>
      </p:cxnSp>
      <p:cxnSp>
        <p:nvCxnSpPr>
          <p:cNvPr id="50" name="Straight Arrow Connector 49"/>
          <p:cNvCxnSpPr>
            <a:stCxn id="12" idx="5"/>
            <a:endCxn id="20" idx="0"/>
          </p:cNvCxnSpPr>
          <p:nvPr/>
        </p:nvCxnSpPr>
        <p:spPr bwMode="auto">
          <a:xfrm rot="16200000" flipH="1">
            <a:off x="7884567" y="4569867"/>
            <a:ext cx="605114" cy="161151"/>
          </a:xfrm>
          <a:prstGeom prst="straightConnector1">
            <a:avLst/>
          </a:prstGeom>
          <a:solidFill>
            <a:schemeClr val="tx2"/>
          </a:solidFill>
          <a:ln w="25400" cap="flat" cmpd="sng" algn="ctr">
            <a:solidFill>
              <a:srgbClr val="FF6699"/>
            </a:solidFill>
            <a:prstDash val="solid"/>
            <a:round/>
            <a:headEnd type="none" w="med" len="med"/>
            <a:tailEnd type="arrow"/>
          </a:ln>
          <a:effectLst/>
        </p:spPr>
      </p:cxnSp>
      <p:sp>
        <p:nvSpPr>
          <p:cNvPr id="55" name="TextBox 54"/>
          <p:cNvSpPr txBox="1"/>
          <p:nvPr/>
        </p:nvSpPr>
        <p:spPr>
          <a:xfrm>
            <a:off x="2667000" y="2057400"/>
            <a:ext cx="1066800" cy="400110"/>
          </a:xfrm>
          <a:prstGeom prst="rect">
            <a:avLst/>
          </a:prstGeom>
          <a:noFill/>
        </p:spPr>
        <p:txBody>
          <a:bodyPr wrap="square" rtlCol="0">
            <a:spAutoFit/>
          </a:bodyPr>
          <a:lstStyle/>
          <a:p>
            <a:r>
              <a:rPr lang="en-US" dirty="0" smtClean="0">
                <a:solidFill>
                  <a:srgbClr val="00B0F0"/>
                </a:solidFill>
              </a:rPr>
              <a:t>spawn</a:t>
            </a:r>
            <a:endParaRPr lang="en-US" dirty="0">
              <a:solidFill>
                <a:srgbClr val="00B0F0"/>
              </a:solidFill>
            </a:endParaRPr>
          </a:p>
        </p:txBody>
      </p:sp>
      <p:sp>
        <p:nvSpPr>
          <p:cNvPr id="56" name="TextBox 55"/>
          <p:cNvSpPr txBox="1"/>
          <p:nvPr/>
        </p:nvSpPr>
        <p:spPr>
          <a:xfrm>
            <a:off x="1143000" y="4648200"/>
            <a:ext cx="762000" cy="307777"/>
          </a:xfrm>
          <a:prstGeom prst="rect">
            <a:avLst/>
          </a:prstGeom>
          <a:noFill/>
        </p:spPr>
        <p:txBody>
          <a:bodyPr wrap="square" rtlCol="0">
            <a:spAutoFit/>
          </a:bodyPr>
          <a:lstStyle/>
          <a:p>
            <a:r>
              <a:rPr lang="en-US" sz="1400" dirty="0" smtClean="0">
                <a:solidFill>
                  <a:srgbClr val="00B0F0"/>
                </a:solidFill>
              </a:rPr>
              <a:t>return</a:t>
            </a:r>
          </a:p>
        </p:txBody>
      </p:sp>
      <p:sp>
        <p:nvSpPr>
          <p:cNvPr id="60" name="TextBox 59"/>
          <p:cNvSpPr txBox="1"/>
          <p:nvPr/>
        </p:nvSpPr>
        <p:spPr>
          <a:xfrm>
            <a:off x="5058549" y="3200400"/>
            <a:ext cx="1037451" cy="461665"/>
          </a:xfrm>
          <a:prstGeom prst="rect">
            <a:avLst/>
          </a:prstGeom>
          <a:noFill/>
        </p:spPr>
        <p:txBody>
          <a:bodyPr wrap="square" rtlCol="0">
            <a:spAutoFit/>
          </a:bodyPr>
          <a:lstStyle/>
          <a:p>
            <a:r>
              <a:rPr lang="en-US" dirty="0" smtClean="0">
                <a:solidFill>
                  <a:srgbClr val="FF6699"/>
                </a:solidFill>
              </a:rPr>
              <a:t>spawn</a:t>
            </a:r>
            <a:endParaRPr lang="en-US" dirty="0">
              <a:solidFill>
                <a:srgbClr val="FF6699"/>
              </a:solidFill>
            </a:endParaRPr>
          </a:p>
        </p:txBody>
      </p:sp>
      <p:sp>
        <p:nvSpPr>
          <p:cNvPr id="38" name="Rounded Rectangle 37"/>
          <p:cNvSpPr/>
          <p:nvPr/>
        </p:nvSpPr>
        <p:spPr>
          <a:xfrm>
            <a:off x="685800" y="1600200"/>
            <a:ext cx="1219200" cy="5334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Worker A</a:t>
            </a:r>
            <a:endParaRPr lang="en-US" sz="1800" dirty="0"/>
          </a:p>
        </p:txBody>
      </p:sp>
      <p:sp>
        <p:nvSpPr>
          <p:cNvPr id="39" name="Rounded Rectangle 38"/>
          <p:cNvSpPr/>
          <p:nvPr/>
        </p:nvSpPr>
        <p:spPr>
          <a:xfrm>
            <a:off x="7162800" y="1600200"/>
            <a:ext cx="1219200" cy="533400"/>
          </a:xfrm>
          <a:prstGeom prst="roundRect">
            <a:avLst/>
          </a:prstGeom>
          <a:solidFill>
            <a:srgbClr val="FF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Worker B</a:t>
            </a:r>
            <a:endParaRPr lang="en-US" sz="1800" dirty="0"/>
          </a:p>
        </p:txBody>
      </p:sp>
      <p:sp>
        <p:nvSpPr>
          <p:cNvPr id="43" name="Explosion 1 42"/>
          <p:cNvSpPr/>
          <p:nvPr/>
        </p:nvSpPr>
        <p:spPr>
          <a:xfrm>
            <a:off x="5486400" y="1828800"/>
            <a:ext cx="1600200" cy="762000"/>
          </a:xfrm>
          <a:prstGeom prst="irregularSeal1">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2"/>
                </a:solidFill>
              </a:rPr>
              <a:t>steal!</a:t>
            </a:r>
            <a:endParaRPr lang="en-US" sz="2000" dirty="0">
              <a:solidFill>
                <a:schemeClr val="accent2"/>
              </a:solidFill>
            </a:endParaRPr>
          </a:p>
        </p:txBody>
      </p:sp>
      <p:cxnSp>
        <p:nvCxnSpPr>
          <p:cNvPr id="47" name="Straight Arrow Connector 46"/>
          <p:cNvCxnSpPr>
            <a:stCxn id="15" idx="7"/>
          </p:cNvCxnSpPr>
          <p:nvPr/>
        </p:nvCxnSpPr>
        <p:spPr bwMode="auto">
          <a:xfrm rot="5400000" flipH="1" flipV="1">
            <a:off x="862677" y="4675691"/>
            <a:ext cx="612613" cy="100433"/>
          </a:xfrm>
          <a:prstGeom prst="straightConnector1">
            <a:avLst/>
          </a:prstGeom>
          <a:solidFill>
            <a:schemeClr val="tx2"/>
          </a:solidFill>
          <a:ln w="25400" cap="flat" cmpd="sng" algn="ctr">
            <a:solidFill>
              <a:srgbClr val="00B0F0"/>
            </a:solidFill>
            <a:prstDash val="dash"/>
            <a:round/>
            <a:headEnd type="none" w="med" len="med"/>
            <a:tailEnd type="arrow"/>
          </a:ln>
          <a:effectLst/>
        </p:spPr>
      </p:cxnSp>
      <p:cxnSp>
        <p:nvCxnSpPr>
          <p:cNvPr id="52" name="Straight Arrow Connector 51"/>
          <p:cNvCxnSpPr>
            <a:stCxn id="19" idx="7"/>
          </p:cNvCxnSpPr>
          <p:nvPr/>
        </p:nvCxnSpPr>
        <p:spPr bwMode="auto">
          <a:xfrm rot="5400000" flipH="1" flipV="1">
            <a:off x="5015577" y="4637591"/>
            <a:ext cx="688813" cy="100433"/>
          </a:xfrm>
          <a:prstGeom prst="straightConnector1">
            <a:avLst/>
          </a:prstGeom>
          <a:solidFill>
            <a:schemeClr val="tx2"/>
          </a:solidFill>
          <a:ln w="25400" cap="flat" cmpd="sng" algn="ctr">
            <a:solidFill>
              <a:srgbClr val="FF6699"/>
            </a:solidFill>
            <a:prstDash val="dash"/>
            <a:round/>
            <a:headEnd type="none" w="med" len="med"/>
            <a:tailEnd type="arrow"/>
          </a:ln>
          <a:effectLst/>
        </p:spPr>
      </p:cxnSp>
      <p:cxnSp>
        <p:nvCxnSpPr>
          <p:cNvPr id="58" name="Straight Arrow Connector 57"/>
          <p:cNvCxnSpPr>
            <a:stCxn id="14" idx="7"/>
            <a:endCxn id="11" idx="6"/>
          </p:cNvCxnSpPr>
          <p:nvPr/>
        </p:nvCxnSpPr>
        <p:spPr bwMode="auto">
          <a:xfrm rot="16200000" flipV="1">
            <a:off x="1671575" y="4518221"/>
            <a:ext cx="875563" cy="152422"/>
          </a:xfrm>
          <a:prstGeom prst="straightConnector1">
            <a:avLst/>
          </a:prstGeom>
          <a:solidFill>
            <a:schemeClr val="tx2"/>
          </a:solidFill>
          <a:ln w="25400" cap="flat" cmpd="sng" algn="ctr">
            <a:solidFill>
              <a:srgbClr val="00B0F0"/>
            </a:solidFill>
            <a:prstDash val="dash"/>
            <a:round/>
            <a:headEnd type="none" w="med" len="med"/>
            <a:tailEnd type="arrow"/>
          </a:ln>
          <a:effectLst/>
        </p:spPr>
      </p:cxnSp>
      <p:cxnSp>
        <p:nvCxnSpPr>
          <p:cNvPr id="59" name="Straight Arrow Connector 58"/>
          <p:cNvCxnSpPr/>
          <p:nvPr/>
        </p:nvCxnSpPr>
        <p:spPr bwMode="auto">
          <a:xfrm flipV="1">
            <a:off x="1600200" y="3276602"/>
            <a:ext cx="761998" cy="685798"/>
          </a:xfrm>
          <a:prstGeom prst="straightConnector1">
            <a:avLst/>
          </a:prstGeom>
          <a:solidFill>
            <a:schemeClr val="tx2"/>
          </a:solidFill>
          <a:ln w="25400" cap="flat" cmpd="sng" algn="ctr">
            <a:solidFill>
              <a:srgbClr val="00B0F0"/>
            </a:solidFill>
            <a:prstDash val="dash"/>
            <a:round/>
            <a:headEnd type="none" w="med" len="med"/>
            <a:tailEnd type="arrow"/>
          </a:ln>
          <a:effectLst/>
        </p:spPr>
      </p:cxnSp>
      <p:cxnSp>
        <p:nvCxnSpPr>
          <p:cNvPr id="66" name="Straight Arrow Connector 65"/>
          <p:cNvCxnSpPr/>
          <p:nvPr/>
        </p:nvCxnSpPr>
        <p:spPr bwMode="auto">
          <a:xfrm rot="16200000" flipV="1">
            <a:off x="5867400" y="4572000"/>
            <a:ext cx="685800" cy="76200"/>
          </a:xfrm>
          <a:prstGeom prst="straightConnector1">
            <a:avLst/>
          </a:prstGeom>
          <a:solidFill>
            <a:schemeClr val="tx2"/>
          </a:solidFill>
          <a:ln w="25400" cap="flat" cmpd="sng" algn="ctr">
            <a:solidFill>
              <a:srgbClr val="FF6699"/>
            </a:solidFill>
            <a:prstDash val="dash"/>
            <a:round/>
            <a:headEnd type="none" w="med" len="med"/>
            <a:tailEnd type="arrow"/>
          </a:ln>
          <a:effectLst/>
        </p:spPr>
      </p:cxnSp>
      <p:cxnSp>
        <p:nvCxnSpPr>
          <p:cNvPr id="67" name="Straight Arrow Connector 66"/>
          <p:cNvCxnSpPr/>
          <p:nvPr/>
        </p:nvCxnSpPr>
        <p:spPr bwMode="auto">
          <a:xfrm rot="5400000" flipH="1" flipV="1">
            <a:off x="5867400" y="3276600"/>
            <a:ext cx="609600" cy="609600"/>
          </a:xfrm>
          <a:prstGeom prst="straightConnector1">
            <a:avLst/>
          </a:prstGeom>
          <a:solidFill>
            <a:schemeClr val="tx2"/>
          </a:solidFill>
          <a:ln w="25400" cap="flat" cmpd="sng" algn="ctr">
            <a:solidFill>
              <a:srgbClr val="FF6699"/>
            </a:solidFill>
            <a:prstDash val="dash"/>
            <a:round/>
            <a:headEnd type="none" w="med" len="med"/>
            <a:tailEnd type="arrow"/>
          </a:ln>
          <a:effectLst/>
        </p:spPr>
      </p:cxnSp>
      <p:cxnSp>
        <p:nvCxnSpPr>
          <p:cNvPr id="69" name="Straight Arrow Connector 68"/>
          <p:cNvCxnSpPr/>
          <p:nvPr/>
        </p:nvCxnSpPr>
        <p:spPr bwMode="auto">
          <a:xfrm rot="5400000" flipH="1" flipV="1">
            <a:off x="7162800" y="4648200"/>
            <a:ext cx="533400" cy="76200"/>
          </a:xfrm>
          <a:prstGeom prst="straightConnector1">
            <a:avLst/>
          </a:prstGeom>
          <a:solidFill>
            <a:schemeClr val="tx2"/>
          </a:solidFill>
          <a:ln w="25400" cap="flat" cmpd="sng" algn="ctr">
            <a:solidFill>
              <a:srgbClr val="FF6699"/>
            </a:solidFill>
            <a:prstDash val="dash"/>
            <a:round/>
            <a:headEnd type="none" w="med" len="med"/>
            <a:tailEnd type="arrow"/>
          </a:ln>
          <a:effectLst/>
        </p:spPr>
      </p:cxnSp>
      <p:cxnSp>
        <p:nvCxnSpPr>
          <p:cNvPr id="72" name="Straight Arrow Connector 71"/>
          <p:cNvCxnSpPr>
            <a:stCxn id="17" idx="7"/>
          </p:cNvCxnSpPr>
          <p:nvPr/>
        </p:nvCxnSpPr>
        <p:spPr bwMode="auto">
          <a:xfrm rot="5400000" flipH="1" flipV="1">
            <a:off x="2996277" y="4675691"/>
            <a:ext cx="612613" cy="100433"/>
          </a:xfrm>
          <a:prstGeom prst="straightConnector1">
            <a:avLst/>
          </a:prstGeom>
          <a:solidFill>
            <a:schemeClr val="tx2"/>
          </a:solidFill>
          <a:ln w="25400" cap="flat" cmpd="sng" algn="ctr">
            <a:solidFill>
              <a:srgbClr val="00B0F0"/>
            </a:solidFill>
            <a:prstDash val="dash"/>
            <a:round/>
            <a:headEnd type="none" w="med" len="med"/>
            <a:tailEnd type="arrow"/>
          </a:ln>
          <a:effectLst/>
        </p:spPr>
      </p:cxnSp>
      <p:sp>
        <p:nvSpPr>
          <p:cNvPr id="46" name="TextBox 45"/>
          <p:cNvSpPr txBox="1"/>
          <p:nvPr/>
        </p:nvSpPr>
        <p:spPr>
          <a:xfrm>
            <a:off x="435841" y="5693954"/>
            <a:ext cx="8257309" cy="461665"/>
          </a:xfrm>
          <a:prstGeom prst="rect">
            <a:avLst/>
          </a:prstGeom>
          <a:noFill/>
        </p:spPr>
        <p:txBody>
          <a:bodyPr wrap="square" rtlCol="0">
            <a:spAutoFit/>
          </a:bodyPr>
          <a:lstStyle/>
          <a:p>
            <a:pPr algn="ctr"/>
            <a:r>
              <a:rPr lang="en-US" dirty="0" smtClean="0">
                <a:solidFill>
                  <a:schemeClr val="accent2"/>
                </a:solidFill>
              </a:rPr>
              <a:t>Divide and conquer results in fewer steals and less overhead.</a:t>
            </a:r>
            <a:endParaRPr lang="en-US" dirty="0">
              <a:solidFill>
                <a:schemeClr val="accent2"/>
              </a:solidFill>
            </a:endParaRPr>
          </a:p>
        </p:txBody>
      </p:sp>
      <p:sp>
        <p:nvSpPr>
          <p:cNvPr id="51" name="Date Placeholder 50"/>
          <p:cNvSpPr>
            <a:spLocks noGrp="1"/>
          </p:cNvSpPr>
          <p:nvPr>
            <p:ph type="dt" sz="half" idx="11"/>
          </p:nvPr>
        </p:nvSpPr>
        <p:spPr/>
        <p:txBody>
          <a:bodyPr/>
          <a:lstStyle/>
          <a:p>
            <a:pPr>
              <a:defRPr/>
            </a:pPr>
            <a:fld id="{0EF61CA7-F5E4-4BAD-AEDD-A30417A4968F}" type="datetime1">
              <a:rPr lang="en-US" smtClean="0"/>
              <a:pPr>
                <a:defRPr/>
              </a:pPr>
              <a:t>3/2/2012</a:t>
            </a:fld>
            <a:endParaRPr lang="en-US"/>
          </a:p>
        </p:txBody>
      </p:sp>
      <p:sp>
        <p:nvSpPr>
          <p:cNvPr id="53" name="Slide Number Placeholder 52"/>
          <p:cNvSpPr>
            <a:spLocks noGrp="1"/>
          </p:cNvSpPr>
          <p:nvPr>
            <p:ph type="sldNum" sz="quarter" idx="12"/>
          </p:nvPr>
        </p:nvSpPr>
        <p:spPr/>
        <p:txBody>
          <a:bodyPr/>
          <a:lstStyle/>
          <a:p>
            <a:pPr>
              <a:defRPr/>
            </a:pPr>
            <a:fld id="{67136164-F79E-49F3-A10F-55808D14B991}" type="slidenum">
              <a:rPr lang="en-US" smtClean="0"/>
              <a:pPr>
                <a:defRPr/>
              </a:pPr>
              <a:t>27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1000" fill="hold"/>
                                        <p:tgtEl>
                                          <p:spTgt spid="15"/>
                                        </p:tgtEl>
                                        <p:attrNameLst>
                                          <p:attrName>fillcolor</p:attrName>
                                        </p:attrNameLst>
                                      </p:cBhvr>
                                      <p:to>
                                        <a:srgbClr val="00B0F0"/>
                                      </p:to>
                                    </p:animClr>
                                    <p:set>
                                      <p:cBhvr>
                                        <p:cTn id="41" dur="1000" fill="hold"/>
                                        <p:tgtEl>
                                          <p:spTgt spid="15"/>
                                        </p:tgtEl>
                                        <p:attrNameLst>
                                          <p:attrName>fill.type</p:attrName>
                                        </p:attrNameLst>
                                      </p:cBhvr>
                                      <p:to>
                                        <p:strVal val="solid"/>
                                      </p:to>
                                    </p:set>
                                    <p:set>
                                      <p:cBhvr>
                                        <p:cTn id="42" dur="1000" fill="hold"/>
                                        <p:tgtEl>
                                          <p:spTgt spid="15"/>
                                        </p:tgtEl>
                                        <p:attrNameLst>
                                          <p:attrName>fill.on</p:attrName>
                                        </p:attrNameLst>
                                      </p:cBhvr>
                                      <p:to>
                                        <p:strVal val="tru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56"/>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4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par>
                                <p:cTn id="60" presetID="1" presetClass="exit" presetSubtype="0" fill="hold" grpId="1" nodeType="withEffect">
                                  <p:stCondLst>
                                    <p:cond delay="0"/>
                                  </p:stCondLst>
                                  <p:childTnLst>
                                    <p:set>
                                      <p:cBhvr>
                                        <p:cTn id="61" dur="1" fill="hold">
                                          <p:stCondLst>
                                            <p:cond delay="0"/>
                                          </p:stCondLst>
                                        </p:cTn>
                                        <p:tgtEl>
                                          <p:spTgt spid="56"/>
                                        </p:tgtEl>
                                        <p:attrNameLst>
                                          <p:attrName>style.visibility</p:attrName>
                                        </p:attrNameLst>
                                      </p:cBhvr>
                                      <p:to>
                                        <p:strVal val="hidden"/>
                                      </p:to>
                                    </p:set>
                                  </p:childTnLst>
                                </p:cTn>
                              </p:par>
                              <p:par>
                                <p:cTn id="62" presetID="1" presetClass="emph" presetSubtype="2" fill="hold" nodeType="withEffect">
                                  <p:stCondLst>
                                    <p:cond delay="0"/>
                                  </p:stCondLst>
                                  <p:childTnLst>
                                    <p:animClr clrSpc="rgb" dir="cw">
                                      <p:cBhvr>
                                        <p:cTn id="63" dur="1000" fill="hold"/>
                                        <p:tgtEl>
                                          <p:spTgt spid="19"/>
                                        </p:tgtEl>
                                        <p:attrNameLst>
                                          <p:attrName>fillcolor</p:attrName>
                                        </p:attrNameLst>
                                      </p:cBhvr>
                                      <p:to>
                                        <a:srgbClr val="FF0000"/>
                                      </p:to>
                                    </p:animClr>
                                    <p:set>
                                      <p:cBhvr>
                                        <p:cTn id="64" dur="1000" fill="hold"/>
                                        <p:tgtEl>
                                          <p:spTgt spid="19"/>
                                        </p:tgtEl>
                                        <p:attrNameLst>
                                          <p:attrName>fill.type</p:attrName>
                                        </p:attrNameLst>
                                      </p:cBhvr>
                                      <p:to>
                                        <p:strVal val="solid"/>
                                      </p:to>
                                    </p:set>
                                    <p:set>
                                      <p:cBhvr>
                                        <p:cTn id="65" dur="1000" fill="hold"/>
                                        <p:tgtEl>
                                          <p:spTgt spid="19"/>
                                        </p:tgtEl>
                                        <p:attrNameLst>
                                          <p:attrName>fill.on</p:attrName>
                                        </p:attrNameLst>
                                      </p:cBhvr>
                                      <p:to>
                                        <p:strVal val="true"/>
                                      </p:to>
                                    </p:set>
                                  </p:childTnLst>
                                </p:cTn>
                              </p:par>
                            </p:childTnLst>
                          </p:cTn>
                        </p:par>
                        <p:par>
                          <p:cTn id="66" fill="hold">
                            <p:stCondLst>
                              <p:cond delay="1000"/>
                            </p:stCondLst>
                            <p:childTnLst>
                              <p:par>
                                <p:cTn id="67" presetID="1" presetClass="entr" presetSubtype="0" fill="hold" nodeType="after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par>
                                <p:cTn id="75" presetID="1" presetClass="emph" presetSubtype="2" fill="hold" nodeType="withEffect">
                                  <p:stCondLst>
                                    <p:cond delay="0"/>
                                  </p:stCondLst>
                                  <p:childTnLst>
                                    <p:animClr clrSpc="rgb" dir="cw">
                                      <p:cBhvr>
                                        <p:cTn id="76" dur="500" fill="hold"/>
                                        <p:tgtEl>
                                          <p:spTgt spid="14"/>
                                        </p:tgtEl>
                                        <p:attrNameLst>
                                          <p:attrName>fillcolor</p:attrName>
                                        </p:attrNameLst>
                                      </p:cBhvr>
                                      <p:to>
                                        <a:srgbClr val="00B0F0"/>
                                      </p:to>
                                    </p:animClr>
                                    <p:set>
                                      <p:cBhvr>
                                        <p:cTn id="77" dur="500" fill="hold"/>
                                        <p:tgtEl>
                                          <p:spTgt spid="14"/>
                                        </p:tgtEl>
                                        <p:attrNameLst>
                                          <p:attrName>fill.type</p:attrName>
                                        </p:attrNameLst>
                                      </p:cBhvr>
                                      <p:to>
                                        <p:strVal val="solid"/>
                                      </p:to>
                                    </p:set>
                                    <p:set>
                                      <p:cBhvr>
                                        <p:cTn id="78" dur="500" fill="hold"/>
                                        <p:tgtEl>
                                          <p:spTgt spid="14"/>
                                        </p:tgtEl>
                                        <p:attrNameLst>
                                          <p:attrName>fill.on</p:attrName>
                                        </p:attrNameLst>
                                      </p:cBhvr>
                                      <p:to>
                                        <p:strVal val="true"/>
                                      </p:to>
                                    </p:set>
                                  </p:childTnLst>
                                </p:cTn>
                              </p:par>
                            </p:childTnLst>
                          </p:cTn>
                        </p:par>
                        <p:par>
                          <p:cTn id="79" fill="hold">
                            <p:stCondLst>
                              <p:cond delay="500"/>
                            </p:stCondLst>
                            <p:childTnLst>
                              <p:par>
                                <p:cTn id="80" presetID="1" presetClass="entr" presetSubtype="0" fill="hold" nodeType="afterEffect">
                                  <p:stCondLst>
                                    <p:cond delay="0"/>
                                  </p:stCondLst>
                                  <p:childTnLst>
                                    <p:set>
                                      <p:cBhvr>
                                        <p:cTn id="81" dur="1" fill="hold">
                                          <p:stCondLst>
                                            <p:cond delay="0"/>
                                          </p:stCondLst>
                                        </p:cTn>
                                        <p:tgtEl>
                                          <p:spTgt spid="58"/>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0"/>
                                        </p:tgtEl>
                                        <p:attrNameLst>
                                          <p:attrName>style.visibility</p:attrName>
                                        </p:attrNameLst>
                                      </p:cBhvr>
                                      <p:to>
                                        <p:strVal val="visible"/>
                                      </p:to>
                                    </p:set>
                                  </p:childTnLst>
                                </p:cTn>
                              </p:par>
                              <p:par>
                                <p:cTn id="90" presetID="1" presetClass="emph" presetSubtype="2" fill="hold" nodeType="withEffect">
                                  <p:stCondLst>
                                    <p:cond delay="0"/>
                                  </p:stCondLst>
                                  <p:childTnLst>
                                    <p:animClr clrSpc="rgb" dir="cw">
                                      <p:cBhvr>
                                        <p:cTn id="91" dur="1000" fill="hold"/>
                                        <p:tgtEl>
                                          <p:spTgt spid="18"/>
                                        </p:tgtEl>
                                        <p:attrNameLst>
                                          <p:attrName>fillcolor</p:attrName>
                                        </p:attrNameLst>
                                      </p:cBhvr>
                                      <p:to>
                                        <a:srgbClr val="FF0000"/>
                                      </p:to>
                                    </p:animClr>
                                    <p:set>
                                      <p:cBhvr>
                                        <p:cTn id="92" dur="1000" fill="hold"/>
                                        <p:tgtEl>
                                          <p:spTgt spid="18"/>
                                        </p:tgtEl>
                                        <p:attrNameLst>
                                          <p:attrName>fill.type</p:attrName>
                                        </p:attrNameLst>
                                      </p:cBhvr>
                                      <p:to>
                                        <p:strVal val="solid"/>
                                      </p:to>
                                    </p:set>
                                    <p:set>
                                      <p:cBhvr>
                                        <p:cTn id="93" dur="1000" fill="hold"/>
                                        <p:tgtEl>
                                          <p:spTgt spid="18"/>
                                        </p:tgtEl>
                                        <p:attrNameLst>
                                          <p:attrName>fill.on</p:attrName>
                                        </p:attrNameLst>
                                      </p:cBhvr>
                                      <p:to>
                                        <p:strVal val="true"/>
                                      </p:to>
                                    </p:set>
                                  </p:childTnLst>
                                </p:cTn>
                              </p:par>
                            </p:childTnLst>
                          </p:cTn>
                        </p:par>
                        <p:par>
                          <p:cTn id="94" fill="hold">
                            <p:stCondLst>
                              <p:cond delay="1000"/>
                            </p:stCondLst>
                            <p:childTnLst>
                              <p:par>
                                <p:cTn id="95" presetID="1" presetClass="entr" presetSubtype="0" fill="hold" nodeType="after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par>
                                <p:cTn id="115" presetID="1" presetClass="emph" presetSubtype="2" fill="hold" nodeType="withEffect">
                                  <p:stCondLst>
                                    <p:cond delay="0"/>
                                  </p:stCondLst>
                                  <p:childTnLst>
                                    <p:animClr clrSpc="rgb" dir="cw">
                                      <p:cBhvr>
                                        <p:cTn id="116" dur="500" fill="hold"/>
                                        <p:tgtEl>
                                          <p:spTgt spid="17"/>
                                        </p:tgtEl>
                                        <p:attrNameLst>
                                          <p:attrName>fillcolor</p:attrName>
                                        </p:attrNameLst>
                                      </p:cBhvr>
                                      <p:to>
                                        <a:srgbClr val="00B0F0"/>
                                      </p:to>
                                    </p:animClr>
                                    <p:set>
                                      <p:cBhvr>
                                        <p:cTn id="117" dur="500" fill="hold"/>
                                        <p:tgtEl>
                                          <p:spTgt spid="17"/>
                                        </p:tgtEl>
                                        <p:attrNameLst>
                                          <p:attrName>fill.type</p:attrName>
                                        </p:attrNameLst>
                                      </p:cBhvr>
                                      <p:to>
                                        <p:strVal val="solid"/>
                                      </p:to>
                                    </p:set>
                                    <p:set>
                                      <p:cBhvr>
                                        <p:cTn id="118" dur="500" fill="hold"/>
                                        <p:tgtEl>
                                          <p:spTgt spid="17"/>
                                        </p:tgtEl>
                                        <p:attrNameLst>
                                          <p:attrName>fill.on</p:attrName>
                                        </p:attrNameLst>
                                      </p:cBhvr>
                                      <p:to>
                                        <p:strVal val="true"/>
                                      </p:to>
                                    </p:set>
                                  </p:childTnLst>
                                </p:cTn>
                              </p:par>
                            </p:childTnLst>
                          </p:cTn>
                        </p:par>
                        <p:par>
                          <p:cTn id="119" fill="hold">
                            <p:stCondLst>
                              <p:cond delay="500"/>
                            </p:stCondLst>
                            <p:childTnLst>
                              <p:par>
                                <p:cTn id="120" presetID="1" presetClass="entr" presetSubtype="0" fill="hold" nodeType="afterEffect">
                                  <p:stCondLst>
                                    <p:cond delay="0"/>
                                  </p:stCondLst>
                                  <p:childTnLst>
                                    <p:set>
                                      <p:cBhvr>
                                        <p:cTn id="121" dur="1" fill="hold">
                                          <p:stCondLst>
                                            <p:cond delay="0"/>
                                          </p:stCondLst>
                                        </p:cTn>
                                        <p:tgtEl>
                                          <p:spTgt spid="72"/>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8"/>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6"/>
                                        </p:tgtEl>
                                        <p:attrNameLst>
                                          <p:attrName>style.visibility</p:attrName>
                                        </p:attrNameLst>
                                      </p:cBhvr>
                                      <p:to>
                                        <p:strVal val="visible"/>
                                      </p:to>
                                    </p:set>
                                  </p:childTnLst>
                                </p:cTn>
                              </p:par>
                              <p:par>
                                <p:cTn id="128" presetID="1" presetClass="emph" presetSubtype="2" fill="hold" nodeType="withEffect">
                                  <p:stCondLst>
                                    <p:cond delay="0"/>
                                  </p:stCondLst>
                                  <p:childTnLst>
                                    <p:animClr clrSpc="rgb" dir="cw">
                                      <p:cBhvr>
                                        <p:cTn id="129" dur="500" fill="hold"/>
                                        <p:tgtEl>
                                          <p:spTgt spid="21"/>
                                        </p:tgtEl>
                                        <p:attrNameLst>
                                          <p:attrName>fillcolor</p:attrName>
                                        </p:attrNameLst>
                                      </p:cBhvr>
                                      <p:to>
                                        <a:srgbClr val="FF0000"/>
                                      </p:to>
                                    </p:animClr>
                                    <p:set>
                                      <p:cBhvr>
                                        <p:cTn id="130" dur="500" fill="hold"/>
                                        <p:tgtEl>
                                          <p:spTgt spid="21"/>
                                        </p:tgtEl>
                                        <p:attrNameLst>
                                          <p:attrName>fill.type</p:attrName>
                                        </p:attrNameLst>
                                      </p:cBhvr>
                                      <p:to>
                                        <p:strVal val="solid"/>
                                      </p:to>
                                    </p:set>
                                    <p:set>
                                      <p:cBhvr>
                                        <p:cTn id="131" dur="500" fill="hold"/>
                                        <p:tgtEl>
                                          <p:spTgt spid="21"/>
                                        </p:tgtEl>
                                        <p:attrNameLst>
                                          <p:attrName>fill.on</p:attrName>
                                        </p:attrNameLst>
                                      </p:cBhvr>
                                      <p:to>
                                        <p:strVal val="true"/>
                                      </p:to>
                                    </p:set>
                                  </p:childTnLst>
                                </p:cTn>
                              </p:par>
                            </p:childTnLst>
                          </p:cTn>
                        </p:par>
                        <p:par>
                          <p:cTn id="132" fill="hold">
                            <p:stCondLst>
                              <p:cond delay="500"/>
                            </p:stCondLst>
                            <p:childTnLst>
                              <p:par>
                                <p:cTn id="133" presetID="1" presetClass="entr" presetSubtype="0" fill="hold" nodeType="afterEffect">
                                  <p:stCondLst>
                                    <p:cond delay="0"/>
                                  </p:stCondLst>
                                  <p:childTnLst>
                                    <p:set>
                                      <p:cBhvr>
                                        <p:cTn id="134" dur="1" fill="hold">
                                          <p:stCondLst>
                                            <p:cond delay="0"/>
                                          </p:stCondLst>
                                        </p:cTn>
                                        <p:tgtEl>
                                          <p:spTgt spid="6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5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childTnLst>
                                </p:cTn>
                              </p:par>
                              <p:par>
                                <p:cTn id="141" presetID="1" presetClass="emph" presetSubtype="2" fill="hold" nodeType="withEffect">
                                  <p:stCondLst>
                                    <p:cond delay="0"/>
                                  </p:stCondLst>
                                  <p:childTnLst>
                                    <p:animClr clrSpc="rgb" dir="cw">
                                      <p:cBhvr>
                                        <p:cTn id="142" dur="2000" fill="hold"/>
                                        <p:tgtEl>
                                          <p:spTgt spid="16"/>
                                        </p:tgtEl>
                                        <p:attrNameLst>
                                          <p:attrName>fillcolor</p:attrName>
                                        </p:attrNameLst>
                                      </p:cBhvr>
                                      <p:to>
                                        <a:srgbClr val="00B0F0"/>
                                      </p:to>
                                    </p:animClr>
                                    <p:set>
                                      <p:cBhvr>
                                        <p:cTn id="143" dur="2000" fill="hold"/>
                                        <p:tgtEl>
                                          <p:spTgt spid="16"/>
                                        </p:tgtEl>
                                        <p:attrNameLst>
                                          <p:attrName>fill.type</p:attrName>
                                        </p:attrNameLst>
                                      </p:cBhvr>
                                      <p:to>
                                        <p:strVal val="solid"/>
                                      </p:to>
                                    </p:set>
                                    <p:set>
                                      <p:cBhvr>
                                        <p:cTn id="144" dur="2000" fill="hold"/>
                                        <p:tgtEl>
                                          <p:spTgt spid="16"/>
                                        </p:tgtEl>
                                        <p:attrNameLst>
                                          <p:attrName>fill.on</p:attrName>
                                        </p:attrNameLst>
                                      </p:cBhvr>
                                      <p:to>
                                        <p:strVal val="true"/>
                                      </p:to>
                                    </p:set>
                                  </p:childTnLst>
                                </p:cTn>
                              </p:par>
                            </p:childTnLst>
                          </p:cTn>
                        </p:par>
                        <p:par>
                          <p:cTn id="145" fill="hold">
                            <p:stCondLst>
                              <p:cond delay="2000"/>
                            </p:stCondLst>
                            <p:childTnLst>
                              <p:par>
                                <p:cTn id="146" presetID="1" presetClass="emph" presetSubtype="2" fill="hold" nodeType="afterEffect">
                                  <p:stCondLst>
                                    <p:cond delay="0"/>
                                  </p:stCondLst>
                                  <p:childTnLst>
                                    <p:animClr clrSpc="rgb" dir="cw">
                                      <p:cBhvr>
                                        <p:cTn id="147" dur="2000" fill="hold"/>
                                        <p:tgtEl>
                                          <p:spTgt spid="20"/>
                                        </p:tgtEl>
                                        <p:attrNameLst>
                                          <p:attrName>fillcolor</p:attrName>
                                        </p:attrNameLst>
                                      </p:cBhvr>
                                      <p:to>
                                        <a:srgbClr val="FF0000"/>
                                      </p:to>
                                    </p:animClr>
                                    <p:set>
                                      <p:cBhvr>
                                        <p:cTn id="148" dur="2000" fill="hold"/>
                                        <p:tgtEl>
                                          <p:spTgt spid="20"/>
                                        </p:tgtEl>
                                        <p:attrNameLst>
                                          <p:attrName>fill.type</p:attrName>
                                        </p:attrNameLst>
                                      </p:cBhvr>
                                      <p:to>
                                        <p:strVal val="solid"/>
                                      </p:to>
                                    </p:set>
                                    <p:set>
                                      <p:cBhvr>
                                        <p:cTn id="149" dur="2000" fill="hold"/>
                                        <p:tgtEl>
                                          <p:spTgt spid="20"/>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grpId="0" nodeType="clickEffect">
                                  <p:stCondLst>
                                    <p:cond delay="0"/>
                                  </p:stCondLst>
                                  <p:childTnLst>
                                    <p:set>
                                      <p:cBhvr>
                                        <p:cTn id="153" dur="1" fill="hold">
                                          <p:stCondLst>
                                            <p:cond delay="0"/>
                                          </p:stCondLst>
                                        </p:cTn>
                                        <p:tgtEl>
                                          <p:spTgt spid="46"/>
                                        </p:tgtEl>
                                        <p:attrNameLst>
                                          <p:attrName>style.visibility</p:attrName>
                                        </p:attrNameLst>
                                      </p:cBhvr>
                                      <p:to>
                                        <p:strVal val="visible"/>
                                      </p:to>
                                    </p:set>
                                    <p:anim calcmode="lin" valueType="num">
                                      <p:cBhvr additive="base">
                                        <p:cTn id="154" dur="500" fill="hold"/>
                                        <p:tgtEl>
                                          <p:spTgt spid="46"/>
                                        </p:tgtEl>
                                        <p:attrNameLst>
                                          <p:attrName>ppt_x</p:attrName>
                                        </p:attrNameLst>
                                      </p:cBhvr>
                                      <p:tavLst>
                                        <p:tav tm="0">
                                          <p:val>
                                            <p:strVal val="#ppt_x"/>
                                          </p:val>
                                        </p:tav>
                                        <p:tav tm="100000">
                                          <p:val>
                                            <p:strVal val="#ppt_x"/>
                                          </p:val>
                                        </p:tav>
                                      </p:tavLst>
                                    </p:anim>
                                    <p:anim calcmode="lin" valueType="num">
                                      <p:cBhvr additive="base">
                                        <p:cTn id="15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4" grpId="0" animBg="1"/>
      <p:bldP spid="15" grpId="0" animBg="1"/>
      <p:bldP spid="16" grpId="0" animBg="1"/>
      <p:bldP spid="17" grpId="0" animBg="1"/>
      <p:bldP spid="19" grpId="0" animBg="1"/>
      <p:bldP spid="20" grpId="0" animBg="1"/>
      <p:bldP spid="21" grpId="0" animBg="1"/>
      <p:bldP spid="55" grpId="0"/>
      <p:bldP spid="56" grpId="0"/>
      <p:bldP spid="56" grpId="1"/>
      <p:bldP spid="60" grpId="0"/>
      <p:bldP spid="60" grpId="1"/>
      <p:bldP spid="43" grpId="0" animBg="1"/>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Serialization</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solidFill>
                  <a:schemeClr val="accent2"/>
                </a:solidFill>
              </a:rPr>
              <a:t>Every </a:t>
            </a:r>
            <a:r>
              <a:rPr lang="en-US" dirty="0" err="1" smtClean="0">
                <a:solidFill>
                  <a:schemeClr val="accent2"/>
                </a:solidFill>
              </a:rPr>
              <a:t>Cilk</a:t>
            </a:r>
            <a:r>
              <a:rPr lang="en-US" dirty="0" smtClean="0">
                <a:solidFill>
                  <a:schemeClr val="accent2"/>
                </a:solidFill>
              </a:rPr>
              <a:t> Plus program has an equivalent serial program called the </a:t>
            </a:r>
            <a:r>
              <a:rPr lang="en-US" i="1" dirty="0" smtClean="0">
                <a:solidFill>
                  <a:schemeClr val="accent2"/>
                </a:solidFill>
              </a:rPr>
              <a:t>serialization</a:t>
            </a:r>
          </a:p>
          <a:p>
            <a:r>
              <a:rPr lang="en-US" dirty="0" smtClean="0">
                <a:solidFill>
                  <a:schemeClr val="accent2"/>
                </a:solidFill>
              </a:rPr>
              <a:t>The serialization is obtained by removing </a:t>
            </a:r>
            <a:r>
              <a:rPr lang="en-US" b="1" dirty="0" err="1" smtClean="0">
                <a:solidFill>
                  <a:srgbClr val="FFC000"/>
                </a:solidFill>
              </a:rPr>
              <a:t>cilk_spawn</a:t>
            </a:r>
            <a:r>
              <a:rPr lang="en-US" dirty="0" smtClean="0">
                <a:solidFill>
                  <a:schemeClr val="accent2"/>
                </a:solidFill>
              </a:rPr>
              <a:t> and </a:t>
            </a:r>
            <a:r>
              <a:rPr lang="en-US" b="1" dirty="0" err="1" smtClean="0">
                <a:solidFill>
                  <a:srgbClr val="FFC000"/>
                </a:solidFill>
              </a:rPr>
              <a:t>cilk_sync</a:t>
            </a:r>
            <a:r>
              <a:rPr lang="en-US" dirty="0" smtClean="0">
                <a:solidFill>
                  <a:schemeClr val="accent2"/>
                </a:solidFill>
              </a:rPr>
              <a:t> keywords and replacing </a:t>
            </a:r>
            <a:r>
              <a:rPr lang="en-US" b="1" dirty="0" err="1" smtClean="0">
                <a:solidFill>
                  <a:srgbClr val="FFC000"/>
                </a:solidFill>
              </a:rPr>
              <a:t>cilk_for</a:t>
            </a:r>
            <a:r>
              <a:rPr lang="en-US" b="1" dirty="0" smtClean="0">
                <a:solidFill>
                  <a:schemeClr val="accent2"/>
                </a:solidFill>
              </a:rPr>
              <a:t> </a:t>
            </a:r>
            <a:r>
              <a:rPr lang="en-US" dirty="0" smtClean="0">
                <a:solidFill>
                  <a:schemeClr val="accent2"/>
                </a:solidFill>
              </a:rPr>
              <a:t>with </a:t>
            </a:r>
            <a:r>
              <a:rPr lang="en-US" b="1" dirty="0" smtClean="0">
                <a:solidFill>
                  <a:schemeClr val="accent2"/>
                </a:solidFill>
              </a:rPr>
              <a:t>for</a:t>
            </a:r>
          </a:p>
          <a:p>
            <a:pPr lvl="1"/>
            <a:r>
              <a:rPr lang="en-US" dirty="0" smtClean="0">
                <a:solidFill>
                  <a:schemeClr val="accent2"/>
                </a:solidFill>
              </a:rPr>
              <a:t>The compiler will produce the serialization for you if you compile with </a:t>
            </a:r>
            <a:r>
              <a:rPr lang="en-US" dirty="0" smtClean="0">
                <a:solidFill>
                  <a:srgbClr val="FFC000"/>
                </a:solidFill>
                <a:latin typeface="Lucida Console" pitchFamily="49" charset="0"/>
              </a:rPr>
              <a:t>/</a:t>
            </a:r>
            <a:r>
              <a:rPr lang="en-US" dirty="0" err="1" smtClean="0">
                <a:solidFill>
                  <a:srgbClr val="FFC000"/>
                </a:solidFill>
                <a:latin typeface="Lucida Console" pitchFamily="49" charset="0"/>
              </a:rPr>
              <a:t>Qcilk</a:t>
            </a:r>
            <a:r>
              <a:rPr lang="en-US" dirty="0" smtClean="0">
                <a:solidFill>
                  <a:srgbClr val="FFC000"/>
                </a:solidFill>
                <a:latin typeface="Lucida Console" pitchFamily="49" charset="0"/>
              </a:rPr>
              <a:t>-serialize </a:t>
            </a:r>
            <a:r>
              <a:rPr lang="en-US" dirty="0" smtClean="0">
                <a:solidFill>
                  <a:schemeClr val="accent2"/>
                </a:solidFill>
              </a:rPr>
              <a:t>(Windows)</a:t>
            </a:r>
            <a:endParaRPr lang="en-US" b="1" dirty="0" smtClean="0">
              <a:solidFill>
                <a:schemeClr val="accent2"/>
              </a:solidFill>
            </a:endParaRPr>
          </a:p>
          <a:p>
            <a:r>
              <a:rPr lang="en-US" dirty="0" smtClean="0">
                <a:solidFill>
                  <a:schemeClr val="accent2"/>
                </a:solidFill>
              </a:rPr>
              <a:t>Running with only one worker is equivalent to running the serialization.</a:t>
            </a:r>
          </a:p>
        </p:txBody>
      </p:sp>
      <p:sp>
        <p:nvSpPr>
          <p:cNvPr id="4" name="Date Placeholder 3"/>
          <p:cNvSpPr>
            <a:spLocks noGrp="1"/>
          </p:cNvSpPr>
          <p:nvPr>
            <p:ph type="dt" sz="half" idx="11"/>
          </p:nvPr>
        </p:nvSpPr>
        <p:spPr/>
        <p:txBody>
          <a:bodyPr/>
          <a:lstStyle/>
          <a:p>
            <a:pPr>
              <a:defRPr/>
            </a:pPr>
            <a:fld id="{7F367765-2971-4134-95C9-B6B3E4D89E72}" type="datetime1">
              <a:rPr lang="en-US" smtClean="0"/>
              <a:pPr>
                <a:defRPr/>
              </a:pPr>
              <a:t>3/2/2012</a:t>
            </a:fld>
            <a:endParaRPr lang="en-US"/>
          </a:p>
        </p:txBody>
      </p:sp>
      <p:sp>
        <p:nvSpPr>
          <p:cNvPr id="5" name="Slide Number Placeholder 4"/>
          <p:cNvSpPr>
            <a:spLocks noGrp="1"/>
          </p:cNvSpPr>
          <p:nvPr>
            <p:ph type="sldNum" sz="quarter" idx="12"/>
          </p:nvPr>
        </p:nvSpPr>
        <p:spPr/>
        <p:txBody>
          <a:bodyPr/>
          <a:lstStyle/>
          <a:p>
            <a:pPr>
              <a:defRPr/>
            </a:pPr>
            <a:fld id="{67136164-F79E-49F3-A10F-55808D14B991}" type="slidenum">
              <a:rPr lang="en-US" smtClean="0"/>
              <a:pPr>
                <a:defRPr/>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42925" y="497289"/>
            <a:ext cx="7451725" cy="582211"/>
          </a:xfrm>
          <a:noFill/>
        </p:spPr>
        <p:txBody>
          <a:bodyPr lIns="88900" tIns="44450" rIns="88900" bIns="44450" anchor="b">
            <a:spAutoFit/>
          </a:bodyPr>
          <a:lstStyle/>
          <a:p>
            <a:pPr eaLnBrk="1" hangingPunct="1"/>
            <a:r>
              <a:rPr lang="en-US" smtClean="0">
                <a:solidFill>
                  <a:schemeClr val="accent2"/>
                </a:solidFill>
              </a:rPr>
              <a:t>What Is OpenMP?</a:t>
            </a:r>
          </a:p>
        </p:txBody>
      </p:sp>
      <p:sp>
        <p:nvSpPr>
          <p:cNvPr id="47107" name="Rectangle 3"/>
          <p:cNvSpPr>
            <a:spLocks noGrp="1" noChangeArrowheads="1"/>
          </p:cNvSpPr>
          <p:nvPr>
            <p:ph type="body" idx="1"/>
          </p:nvPr>
        </p:nvSpPr>
        <p:spPr>
          <a:xfrm>
            <a:off x="474663" y="1901825"/>
            <a:ext cx="8229600" cy="3603625"/>
          </a:xfrm>
          <a:noFill/>
        </p:spPr>
        <p:txBody>
          <a:bodyPr lIns="88900" tIns="44450" rIns="88900" bIns="44450"/>
          <a:lstStyle/>
          <a:p>
            <a:pPr eaLnBrk="1" hangingPunct="1">
              <a:lnSpc>
                <a:spcPct val="80000"/>
              </a:lnSpc>
            </a:pPr>
            <a:r>
              <a:rPr lang="en-US" dirty="0" smtClean="0">
                <a:solidFill>
                  <a:schemeClr val="accent2"/>
                </a:solidFill>
              </a:rPr>
              <a:t>Portable, shared-memory threading API</a:t>
            </a:r>
          </a:p>
          <a:p>
            <a:pPr lvl="2" eaLnBrk="1" hangingPunct="1">
              <a:lnSpc>
                <a:spcPct val="80000"/>
              </a:lnSpc>
              <a:buFontTx/>
              <a:buChar char="–"/>
            </a:pPr>
            <a:r>
              <a:rPr lang="en-US" dirty="0" smtClean="0">
                <a:solidFill>
                  <a:schemeClr val="accent2"/>
                </a:solidFill>
              </a:rPr>
              <a:t>Fortran, C, and C++</a:t>
            </a:r>
          </a:p>
          <a:p>
            <a:pPr lvl="2" eaLnBrk="1" hangingPunct="1">
              <a:lnSpc>
                <a:spcPct val="80000"/>
              </a:lnSpc>
              <a:buFontTx/>
              <a:buChar char="–"/>
            </a:pPr>
            <a:r>
              <a:rPr lang="en-US" dirty="0" smtClean="0">
                <a:solidFill>
                  <a:schemeClr val="accent2"/>
                </a:solidFill>
              </a:rPr>
              <a:t>Multi-vendor support for both Linux and Windows</a:t>
            </a:r>
          </a:p>
          <a:p>
            <a:pPr eaLnBrk="1" hangingPunct="1">
              <a:lnSpc>
                <a:spcPct val="80000"/>
              </a:lnSpc>
            </a:pPr>
            <a:r>
              <a:rPr lang="en-US" dirty="0" smtClean="0">
                <a:solidFill>
                  <a:schemeClr val="accent2"/>
                </a:solidFill>
              </a:rPr>
              <a:t>Standardizes task &amp; loop-level parallelism</a:t>
            </a:r>
          </a:p>
          <a:p>
            <a:pPr eaLnBrk="1" hangingPunct="1">
              <a:lnSpc>
                <a:spcPct val="80000"/>
              </a:lnSpc>
            </a:pPr>
            <a:r>
              <a:rPr lang="en-US" dirty="0" smtClean="0">
                <a:solidFill>
                  <a:schemeClr val="accent2"/>
                </a:solidFill>
              </a:rPr>
              <a:t>Supports coarse-grained parallelism</a:t>
            </a:r>
          </a:p>
          <a:p>
            <a:pPr eaLnBrk="1" hangingPunct="1">
              <a:lnSpc>
                <a:spcPct val="80000"/>
              </a:lnSpc>
            </a:pPr>
            <a:r>
              <a:rPr lang="en-US" dirty="0" smtClean="0">
                <a:solidFill>
                  <a:schemeClr val="accent2"/>
                </a:solidFill>
              </a:rPr>
              <a:t>Combines serial and parallel code in single source</a:t>
            </a:r>
          </a:p>
          <a:p>
            <a:pPr eaLnBrk="1" hangingPunct="1">
              <a:lnSpc>
                <a:spcPct val="80000"/>
              </a:lnSpc>
            </a:pPr>
            <a:r>
              <a:rPr lang="en-US" dirty="0" smtClean="0">
                <a:solidFill>
                  <a:schemeClr val="accent2"/>
                </a:solidFill>
              </a:rPr>
              <a:t>Standardizes ~ 20 years of compiler-directed threading experience</a:t>
            </a:r>
          </a:p>
        </p:txBody>
      </p:sp>
      <p:sp>
        <p:nvSpPr>
          <p:cNvPr id="7" name="AutoShape 21"/>
          <p:cNvSpPr>
            <a:spLocks noChangeArrowheads="1"/>
          </p:cNvSpPr>
          <p:nvPr/>
        </p:nvSpPr>
        <p:spPr bwMode="auto">
          <a:xfrm>
            <a:off x="1600200" y="2543175"/>
            <a:ext cx="5067300" cy="2676525"/>
          </a:xfrm>
          <a:prstGeom prst="roundRect">
            <a:avLst>
              <a:gd name="adj" fmla="val 16667"/>
            </a:avLst>
          </a:prstGeom>
          <a:solidFill>
            <a:srgbClr val="99CCFF"/>
          </a:solidFill>
          <a:ln w="50800" algn="ctr">
            <a:solidFill>
              <a:schemeClr val="tx1"/>
            </a:solidFill>
            <a:round/>
            <a:headEnd/>
            <a:tailEnd/>
          </a:ln>
        </p:spPr>
        <p:txBody>
          <a:bodyPr wrap="none" anchor="ctr"/>
          <a:lstStyle/>
          <a:p>
            <a:pPr eaLnBrk="0" hangingPunct="0">
              <a:spcBef>
                <a:spcPct val="50000"/>
              </a:spcBef>
            </a:pPr>
            <a:r>
              <a:rPr lang="en-US" sz="3200" b="1"/>
              <a:t>http://www.openmp.org</a:t>
            </a:r>
          </a:p>
          <a:p>
            <a:pPr eaLnBrk="0" hangingPunct="0">
              <a:spcBef>
                <a:spcPct val="50000"/>
              </a:spcBef>
            </a:pPr>
            <a:r>
              <a:rPr lang="en-US" sz="2000" b="1"/>
              <a:t>Current spec is OpenMP 3.0</a:t>
            </a:r>
          </a:p>
          <a:p>
            <a:pPr eaLnBrk="0" hangingPunct="0">
              <a:spcBef>
                <a:spcPct val="50000"/>
              </a:spcBef>
            </a:pPr>
            <a:r>
              <a:rPr lang="en-US" sz="2000" b="1"/>
              <a:t> 318 Pages </a:t>
            </a:r>
          </a:p>
          <a:p>
            <a:pPr eaLnBrk="0" hangingPunct="0">
              <a:spcBef>
                <a:spcPct val="50000"/>
              </a:spcBef>
            </a:pPr>
            <a:r>
              <a:rPr lang="en-US" sz="2000" b="1"/>
              <a:t>(combined C/C++ and Fortran)</a:t>
            </a:r>
          </a:p>
          <a:p>
            <a:endParaRPr lang="en-US" sz="200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Inspiration for Materials</a:t>
            </a:r>
            <a:endParaRPr lang="en-US" dirty="0">
              <a:solidFill>
                <a:schemeClr val="accent2"/>
              </a:solidFill>
            </a:endParaRPr>
          </a:p>
        </p:txBody>
      </p:sp>
      <p:sp>
        <p:nvSpPr>
          <p:cNvPr id="3" name="Content Placeholder 2"/>
          <p:cNvSpPr>
            <a:spLocks noGrp="1"/>
          </p:cNvSpPr>
          <p:nvPr>
            <p:ph idx="1"/>
          </p:nvPr>
        </p:nvSpPr>
        <p:spPr>
          <a:xfrm>
            <a:off x="685800" y="1371600"/>
            <a:ext cx="7772400" cy="4495800"/>
          </a:xfrm>
        </p:spPr>
        <p:txBody>
          <a:bodyPr/>
          <a:lstStyle/>
          <a:p>
            <a:r>
              <a:rPr lang="en-US" b="1" dirty="0" smtClean="0">
                <a:solidFill>
                  <a:schemeClr val="accent2"/>
                </a:solidFill>
              </a:rPr>
              <a:t>Dan Grossman’s </a:t>
            </a:r>
            <a:r>
              <a:rPr lang="en-US" dirty="0" smtClean="0">
                <a:solidFill>
                  <a:schemeClr val="accent2"/>
                </a:solidFill>
              </a:rPr>
              <a:t>Java based 3 Weeks of Parallelism and Concurrency </a:t>
            </a:r>
          </a:p>
          <a:p>
            <a:pPr lvl="1"/>
            <a:r>
              <a:rPr lang="en-US" dirty="0" smtClean="0">
                <a:solidFill>
                  <a:schemeClr val="accent2"/>
                </a:solidFill>
              </a:rPr>
              <a:t>Dan Grossman’s 3 hour SIGCSE 2011 workshop  “Multithreading (Pretty) Early for Everyone: Parallelism &amp; Concurrency in 2nd-Year Data-Structures” - </a:t>
            </a:r>
            <a:r>
              <a:rPr lang="en-US" dirty="0" smtClean="0">
                <a:solidFill>
                  <a:schemeClr val="accent2"/>
                </a:solidFill>
                <a:hlinkClick r:id="rId2"/>
              </a:rPr>
              <a:t>link</a:t>
            </a:r>
            <a:endParaRPr lang="en-US" dirty="0" smtClean="0">
              <a:solidFill>
                <a:schemeClr val="accent2"/>
              </a:solidFill>
            </a:endParaRPr>
          </a:p>
          <a:p>
            <a:pPr lvl="1"/>
            <a:r>
              <a:rPr lang="en-US" dirty="0" smtClean="0">
                <a:solidFill>
                  <a:schemeClr val="accent2"/>
                </a:solidFill>
              </a:rPr>
              <a:t>CSE 332, Required Second-Year Data-Structures Course at UW </a:t>
            </a:r>
            <a:r>
              <a:rPr lang="en-US" dirty="0" smtClean="0">
                <a:solidFill>
                  <a:schemeClr val="accent2"/>
                </a:solidFill>
                <a:hlinkClick r:id="rId3"/>
              </a:rPr>
              <a:t>materials here</a:t>
            </a:r>
            <a:endParaRPr lang="en-US" dirty="0" smtClean="0">
              <a:solidFill>
                <a:schemeClr val="accent2"/>
              </a:solidFill>
            </a:endParaRPr>
          </a:p>
          <a:p>
            <a:pPr lvl="1"/>
            <a:r>
              <a:rPr lang="en-US" dirty="0" smtClean="0">
                <a:solidFill>
                  <a:schemeClr val="accent2"/>
                </a:solidFill>
              </a:rPr>
              <a:t>See Dr Grossman’s </a:t>
            </a:r>
            <a:r>
              <a:rPr lang="en-US" dirty="0" smtClean="0">
                <a:solidFill>
                  <a:schemeClr val="accent2"/>
                </a:solidFill>
                <a:hlinkClick r:id="rId4"/>
              </a:rPr>
              <a:t>presentation</a:t>
            </a:r>
            <a:r>
              <a:rPr lang="en-US" dirty="0" smtClean="0">
                <a:solidFill>
                  <a:schemeClr val="accent2"/>
                </a:solidFill>
              </a:rPr>
              <a:t> tomorrow</a:t>
            </a:r>
          </a:p>
          <a:p>
            <a:r>
              <a:rPr lang="en-US" dirty="0" smtClean="0">
                <a:solidFill>
                  <a:schemeClr val="accent2"/>
                </a:solidFill>
              </a:rPr>
              <a:t>Author added </a:t>
            </a:r>
            <a:r>
              <a:rPr lang="en-US" b="1" dirty="0" smtClean="0">
                <a:solidFill>
                  <a:schemeClr val="accent2"/>
                </a:solidFill>
              </a:rPr>
              <a:t>C/C++</a:t>
            </a:r>
            <a:r>
              <a:rPr lang="en-US" dirty="0" smtClean="0">
                <a:solidFill>
                  <a:schemeClr val="accent2"/>
                </a:solidFill>
              </a:rPr>
              <a:t> based </a:t>
            </a:r>
            <a:r>
              <a:rPr lang="en-US" b="1" dirty="0" smtClean="0">
                <a:solidFill>
                  <a:schemeClr val="accent2"/>
                </a:solidFill>
              </a:rPr>
              <a:t>OpenMP</a:t>
            </a:r>
            <a:r>
              <a:rPr lang="en-US" dirty="0" smtClean="0">
                <a:solidFill>
                  <a:schemeClr val="accent2"/>
                </a:solidFill>
              </a:rPr>
              <a:t> and </a:t>
            </a:r>
            <a:r>
              <a:rPr lang="en-US" b="1" dirty="0" smtClean="0">
                <a:solidFill>
                  <a:schemeClr val="accent2"/>
                </a:solidFill>
              </a:rPr>
              <a:t>Intel® Cilk Plus </a:t>
            </a:r>
            <a:r>
              <a:rPr lang="en-US" dirty="0" smtClean="0">
                <a:solidFill>
                  <a:schemeClr val="accent2"/>
                </a:solidFill>
              </a:rPr>
              <a:t>conversions of the original Java-based lectures</a:t>
            </a:r>
          </a:p>
          <a:p>
            <a:pPr lvl="1"/>
            <a:r>
              <a:rPr lang="en-US" dirty="0" smtClean="0">
                <a:solidFill>
                  <a:schemeClr val="accent2"/>
                </a:solidFill>
              </a:rPr>
              <a:t>Converted 5 of 6 of Dr Grossman’s Java based lectures into C++ OpenMP/Cilk Plus equivalents</a:t>
            </a:r>
          </a:p>
          <a:p>
            <a:pPr lvl="1"/>
            <a:r>
              <a:rPr lang="en-US" dirty="0" smtClean="0">
                <a:solidFill>
                  <a:schemeClr val="accent2"/>
                </a:solidFill>
              </a:rPr>
              <a:t>Code examples taking serial to OpenMP and Cilk Plus</a:t>
            </a:r>
          </a:p>
          <a:p>
            <a:pPr lvl="1"/>
            <a:r>
              <a:rPr lang="en-US" dirty="0" smtClean="0">
                <a:solidFill>
                  <a:schemeClr val="accent2"/>
                </a:solidFill>
              </a:rPr>
              <a:t>Some code examples in Intel® Threading Building Blocks</a:t>
            </a:r>
          </a:p>
          <a:p>
            <a:endParaRPr lang="en-US" dirty="0" smtClean="0">
              <a:solidFill>
                <a:schemeClr val="accent2"/>
              </a:solidFill>
            </a:endParaRPr>
          </a:p>
          <a:p>
            <a:pPr lvl="1">
              <a:buNone/>
            </a:pPr>
            <a:endParaRPr lang="en-US" dirty="0">
              <a:solidFill>
                <a:schemeClr val="accent2"/>
              </a:solidFill>
            </a:endParaRPr>
          </a:p>
        </p:txBody>
      </p:sp>
      <p:sp>
        <p:nvSpPr>
          <p:cNvPr id="4" name="Slide Number Placeholder 3"/>
          <p:cNvSpPr>
            <a:spLocks noGrp="1"/>
          </p:cNvSpPr>
          <p:nvPr>
            <p:ph type="sldNum" sz="quarter" idx="11"/>
          </p:nvPr>
        </p:nvSpPr>
        <p:spPr/>
        <p:txBody>
          <a:bodyPr/>
          <a:lstStyle/>
          <a:p>
            <a:fld id="{3B048AC8-D41E-4C7B-8EE3-A52489AA1F05}" type="slidenum">
              <a:rPr lang="en-US" smtClean="0">
                <a:solidFill>
                  <a:schemeClr val="accent2"/>
                </a:solidFill>
              </a:rPr>
              <a:pPr/>
              <a:t>3</a:t>
            </a:fld>
            <a:endParaRPr lang="en-US">
              <a:solidFill>
                <a:schemeClr val="accent2"/>
              </a:solidFill>
            </a:endParaRPr>
          </a:p>
        </p:txBody>
      </p:sp>
      <p:sp>
        <p:nvSpPr>
          <p:cNvPr id="5" name="Footer Placeholder 4"/>
          <p:cNvSpPr>
            <a:spLocks noGrp="1"/>
          </p:cNvSpPr>
          <p:nvPr>
            <p:ph type="ftr" sz="quarter" idx="12"/>
          </p:nvPr>
        </p:nvSpPr>
        <p:spPr>
          <a:xfrm>
            <a:off x="1676400" y="6400800"/>
            <a:ext cx="5715000" cy="457200"/>
          </a:xfrm>
        </p:spPr>
        <p:txBody>
          <a:bodyPr/>
          <a:lstStyle/>
          <a:p>
            <a:r>
              <a:rPr lang="en-US" dirty="0" smtClean="0">
                <a:solidFill>
                  <a:schemeClr val="accent2"/>
                </a:solidFill>
              </a:rPr>
              <a:t>Parallelism and Concurrency for Data-Structures &amp; Algorithms courses</a:t>
            </a:r>
            <a:endParaRPr lang="en-US"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452438"/>
            <a:ext cx="8382000" cy="695325"/>
          </a:xfrm>
          <a:noFill/>
        </p:spPr>
        <p:txBody>
          <a:bodyPr lIns="92075" tIns="46038" rIns="92075" bIns="46038"/>
          <a:lstStyle/>
          <a:p>
            <a:pPr eaLnBrk="1" hangingPunct="1">
              <a:lnSpc>
                <a:spcPct val="89000"/>
              </a:lnSpc>
            </a:pPr>
            <a:r>
              <a:rPr lang="en-US" smtClean="0">
                <a:solidFill>
                  <a:schemeClr val="accent2"/>
                </a:solidFill>
              </a:rPr>
              <a:t>OpenMP Programming Model</a:t>
            </a:r>
          </a:p>
        </p:txBody>
      </p:sp>
      <p:sp>
        <p:nvSpPr>
          <p:cNvPr id="48131" name="Rectangle 3"/>
          <p:cNvSpPr>
            <a:spLocks noChangeArrowheads="1"/>
          </p:cNvSpPr>
          <p:nvPr/>
        </p:nvSpPr>
        <p:spPr bwMode="auto">
          <a:xfrm>
            <a:off x="457200" y="1143000"/>
            <a:ext cx="8262938" cy="2251075"/>
          </a:xfrm>
          <a:prstGeom prst="rect">
            <a:avLst/>
          </a:prstGeom>
          <a:noFill/>
          <a:ln w="9525">
            <a:noFill/>
            <a:miter lim="800000"/>
            <a:headEnd/>
            <a:tailEnd/>
          </a:ln>
        </p:spPr>
        <p:txBody>
          <a:bodyPr lIns="92075" tIns="46038" rIns="92075" bIns="46038"/>
          <a:lstStyle/>
          <a:p>
            <a:pPr marL="285750" indent="-285750">
              <a:lnSpc>
                <a:spcPct val="94000"/>
              </a:lnSpc>
              <a:spcBef>
                <a:spcPct val="30000"/>
              </a:spcBef>
            </a:pPr>
            <a:r>
              <a:rPr lang="en-US" sz="2800" b="1" dirty="0">
                <a:solidFill>
                  <a:schemeClr val="accent2"/>
                </a:solidFill>
              </a:rPr>
              <a:t>Fork-Join Parallelism</a:t>
            </a:r>
            <a:r>
              <a:rPr lang="en-US" sz="2800" dirty="0">
                <a:solidFill>
                  <a:schemeClr val="accent2"/>
                </a:solidFill>
              </a:rPr>
              <a:t>: </a:t>
            </a:r>
          </a:p>
          <a:p>
            <a:pPr marL="285750" indent="-285750">
              <a:lnSpc>
                <a:spcPct val="94000"/>
              </a:lnSpc>
              <a:spcBef>
                <a:spcPct val="30000"/>
              </a:spcBef>
              <a:buClr>
                <a:schemeClr val="tx2"/>
              </a:buClr>
              <a:buSzPct val="130000"/>
              <a:buFontTx/>
              <a:buChar char="•"/>
            </a:pPr>
            <a:r>
              <a:rPr lang="en-US" sz="2000" b="1" dirty="0"/>
              <a:t>Master</a:t>
            </a:r>
            <a:r>
              <a:rPr lang="en-US" sz="2000" b="1" dirty="0">
                <a:solidFill>
                  <a:schemeClr val="accent2"/>
                </a:solidFill>
              </a:rPr>
              <a:t> thread spawns a </a:t>
            </a:r>
            <a:r>
              <a:rPr lang="en-US" sz="2000" b="1" dirty="0"/>
              <a:t>team of threads </a:t>
            </a:r>
            <a:r>
              <a:rPr lang="en-US" sz="2000" b="1" dirty="0">
                <a:solidFill>
                  <a:schemeClr val="accent2"/>
                </a:solidFill>
              </a:rPr>
              <a:t>as needed</a:t>
            </a:r>
          </a:p>
          <a:p>
            <a:pPr marL="285750" indent="-285750">
              <a:lnSpc>
                <a:spcPct val="94000"/>
              </a:lnSpc>
              <a:spcBef>
                <a:spcPct val="50000"/>
              </a:spcBef>
              <a:buClr>
                <a:schemeClr val="tx2"/>
              </a:buClr>
              <a:buSzPct val="130000"/>
              <a:buFontTx/>
              <a:buChar char="•"/>
            </a:pPr>
            <a:r>
              <a:rPr lang="en-US" sz="2000" b="1" dirty="0">
                <a:solidFill>
                  <a:schemeClr val="accent2"/>
                </a:solidFill>
              </a:rPr>
              <a:t>Parallelism is added incrementally: that is, the sequential program evolves into a parallel program</a:t>
            </a:r>
          </a:p>
        </p:txBody>
      </p:sp>
      <p:sp>
        <p:nvSpPr>
          <p:cNvPr id="48132" name="Rectangle 4"/>
          <p:cNvSpPr>
            <a:spLocks noChangeArrowheads="1"/>
          </p:cNvSpPr>
          <p:nvPr/>
        </p:nvSpPr>
        <p:spPr bwMode="auto">
          <a:xfrm>
            <a:off x="6248400" y="3200400"/>
            <a:ext cx="1524000" cy="1981200"/>
          </a:xfrm>
          <a:prstGeom prst="rect">
            <a:avLst/>
          </a:prstGeom>
          <a:solidFill>
            <a:srgbClr val="99CCFF"/>
          </a:solidFill>
          <a:ln w="9525">
            <a:noFill/>
            <a:miter lim="800000"/>
            <a:headEnd/>
            <a:tailEnd/>
          </a:ln>
        </p:spPr>
        <p:txBody>
          <a:bodyPr wrap="none" anchor="ctr"/>
          <a:lstStyle/>
          <a:p>
            <a:endParaRPr lang="en-US">
              <a:solidFill>
                <a:schemeClr val="accent2"/>
              </a:solidFill>
            </a:endParaRPr>
          </a:p>
        </p:txBody>
      </p:sp>
      <p:sp>
        <p:nvSpPr>
          <p:cNvPr id="48133" name="Rectangle 5"/>
          <p:cNvSpPr>
            <a:spLocks noChangeArrowheads="1"/>
          </p:cNvSpPr>
          <p:nvPr/>
        </p:nvSpPr>
        <p:spPr bwMode="auto">
          <a:xfrm>
            <a:off x="3962400" y="3200400"/>
            <a:ext cx="1600200" cy="1981200"/>
          </a:xfrm>
          <a:prstGeom prst="rect">
            <a:avLst/>
          </a:prstGeom>
          <a:solidFill>
            <a:srgbClr val="99CCFF"/>
          </a:solidFill>
          <a:ln w="9525">
            <a:noFill/>
            <a:miter lim="800000"/>
            <a:headEnd/>
            <a:tailEnd/>
          </a:ln>
        </p:spPr>
        <p:txBody>
          <a:bodyPr wrap="none" anchor="ctr"/>
          <a:lstStyle/>
          <a:p>
            <a:endParaRPr lang="en-US">
              <a:solidFill>
                <a:schemeClr val="accent2"/>
              </a:solidFill>
            </a:endParaRPr>
          </a:p>
        </p:txBody>
      </p:sp>
      <p:sp>
        <p:nvSpPr>
          <p:cNvPr id="48134" name="Rectangle 6"/>
          <p:cNvSpPr>
            <a:spLocks noChangeArrowheads="1"/>
          </p:cNvSpPr>
          <p:nvPr/>
        </p:nvSpPr>
        <p:spPr bwMode="auto">
          <a:xfrm>
            <a:off x="1600200" y="3200400"/>
            <a:ext cx="1600200" cy="1981200"/>
          </a:xfrm>
          <a:prstGeom prst="rect">
            <a:avLst/>
          </a:prstGeom>
          <a:solidFill>
            <a:srgbClr val="99CCFF"/>
          </a:solidFill>
          <a:ln w="9525">
            <a:noFill/>
            <a:miter lim="800000"/>
            <a:headEnd/>
            <a:tailEnd/>
          </a:ln>
        </p:spPr>
        <p:txBody>
          <a:bodyPr wrap="none" anchor="ctr"/>
          <a:lstStyle/>
          <a:p>
            <a:endParaRPr lang="en-US">
              <a:solidFill>
                <a:schemeClr val="accent2"/>
              </a:solidFill>
            </a:endParaRPr>
          </a:p>
        </p:txBody>
      </p:sp>
      <p:sp>
        <p:nvSpPr>
          <p:cNvPr id="48135" name="Line 7"/>
          <p:cNvSpPr>
            <a:spLocks noChangeShapeType="1"/>
          </p:cNvSpPr>
          <p:nvPr/>
        </p:nvSpPr>
        <p:spPr bwMode="auto">
          <a:xfrm>
            <a:off x="920750" y="4119563"/>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36" name="Line 8"/>
          <p:cNvSpPr>
            <a:spLocks noChangeShapeType="1"/>
          </p:cNvSpPr>
          <p:nvPr/>
        </p:nvSpPr>
        <p:spPr bwMode="auto">
          <a:xfrm>
            <a:off x="2063750" y="3687763"/>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37" name="Line 9"/>
          <p:cNvSpPr>
            <a:spLocks noChangeShapeType="1"/>
          </p:cNvSpPr>
          <p:nvPr/>
        </p:nvSpPr>
        <p:spPr bwMode="auto">
          <a:xfrm>
            <a:off x="2063750" y="3946525"/>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38" name="Line 10"/>
          <p:cNvSpPr>
            <a:spLocks noChangeShapeType="1"/>
          </p:cNvSpPr>
          <p:nvPr/>
        </p:nvSpPr>
        <p:spPr bwMode="auto">
          <a:xfrm>
            <a:off x="2063750" y="4206875"/>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39" name="Line 11"/>
          <p:cNvSpPr>
            <a:spLocks noChangeShapeType="1"/>
          </p:cNvSpPr>
          <p:nvPr/>
        </p:nvSpPr>
        <p:spPr bwMode="auto">
          <a:xfrm>
            <a:off x="2063750" y="4465638"/>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40" name="Line 12"/>
          <p:cNvSpPr>
            <a:spLocks noChangeShapeType="1"/>
          </p:cNvSpPr>
          <p:nvPr/>
        </p:nvSpPr>
        <p:spPr bwMode="auto">
          <a:xfrm flipV="1">
            <a:off x="1679575" y="3690938"/>
            <a:ext cx="374650" cy="425450"/>
          </a:xfrm>
          <a:prstGeom prst="line">
            <a:avLst/>
          </a:prstGeom>
          <a:noFill/>
          <a:ln w="50800">
            <a:solidFill>
              <a:srgbClr val="FFC000"/>
            </a:solidFill>
            <a:prstDash val="dash"/>
            <a:round/>
            <a:headEnd type="none" w="sm" len="sm"/>
            <a:tailEnd type="none" w="sm" len="sm"/>
          </a:ln>
        </p:spPr>
        <p:txBody>
          <a:bodyPr wrap="none" anchor="ctr"/>
          <a:lstStyle/>
          <a:p>
            <a:endParaRPr lang="en-US">
              <a:solidFill>
                <a:schemeClr val="accent2"/>
              </a:solidFill>
            </a:endParaRPr>
          </a:p>
        </p:txBody>
      </p:sp>
      <p:sp>
        <p:nvSpPr>
          <p:cNvPr id="48141" name="Line 13"/>
          <p:cNvSpPr>
            <a:spLocks noChangeShapeType="1"/>
          </p:cNvSpPr>
          <p:nvPr/>
        </p:nvSpPr>
        <p:spPr bwMode="auto">
          <a:xfrm flipV="1">
            <a:off x="1679575" y="3949700"/>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42" name="Line 14"/>
          <p:cNvSpPr>
            <a:spLocks noChangeShapeType="1"/>
          </p:cNvSpPr>
          <p:nvPr/>
        </p:nvSpPr>
        <p:spPr bwMode="auto">
          <a:xfrm>
            <a:off x="1682750" y="4125913"/>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43" name="Line 15"/>
          <p:cNvSpPr>
            <a:spLocks noChangeShapeType="1"/>
          </p:cNvSpPr>
          <p:nvPr/>
        </p:nvSpPr>
        <p:spPr bwMode="auto">
          <a:xfrm>
            <a:off x="1682750" y="4125913"/>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44" name="Line 16"/>
          <p:cNvSpPr>
            <a:spLocks noChangeShapeType="1"/>
          </p:cNvSpPr>
          <p:nvPr/>
        </p:nvSpPr>
        <p:spPr bwMode="auto">
          <a:xfrm>
            <a:off x="2825750" y="3694113"/>
            <a:ext cx="374650" cy="425450"/>
          </a:xfrm>
          <a:prstGeom prst="line">
            <a:avLst/>
          </a:prstGeom>
          <a:noFill/>
          <a:ln w="50800">
            <a:solidFill>
              <a:srgbClr val="FFC000"/>
            </a:solidFill>
            <a:prstDash val="dash"/>
            <a:round/>
            <a:headEnd type="none" w="sm" len="sm"/>
            <a:tailEnd type="none" w="sm" len="sm"/>
          </a:ln>
        </p:spPr>
        <p:txBody>
          <a:bodyPr wrap="none" anchor="ctr"/>
          <a:lstStyle/>
          <a:p>
            <a:endParaRPr lang="en-US">
              <a:solidFill>
                <a:schemeClr val="accent2"/>
              </a:solidFill>
            </a:endParaRPr>
          </a:p>
        </p:txBody>
      </p:sp>
      <p:sp>
        <p:nvSpPr>
          <p:cNvPr id="48145" name="Line 17"/>
          <p:cNvSpPr>
            <a:spLocks noChangeShapeType="1"/>
          </p:cNvSpPr>
          <p:nvPr/>
        </p:nvSpPr>
        <p:spPr bwMode="auto">
          <a:xfrm>
            <a:off x="2825750" y="3952875"/>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46" name="Line 18"/>
          <p:cNvSpPr>
            <a:spLocks noChangeShapeType="1"/>
          </p:cNvSpPr>
          <p:nvPr/>
        </p:nvSpPr>
        <p:spPr bwMode="auto">
          <a:xfrm flipV="1">
            <a:off x="2822575" y="4122738"/>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47" name="Line 19"/>
          <p:cNvSpPr>
            <a:spLocks noChangeShapeType="1"/>
          </p:cNvSpPr>
          <p:nvPr/>
        </p:nvSpPr>
        <p:spPr bwMode="auto">
          <a:xfrm flipV="1">
            <a:off x="2822575" y="4122738"/>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48" name="Line 20"/>
          <p:cNvSpPr>
            <a:spLocks noChangeShapeType="1"/>
          </p:cNvSpPr>
          <p:nvPr/>
        </p:nvSpPr>
        <p:spPr bwMode="auto">
          <a:xfrm>
            <a:off x="3206750" y="4119563"/>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49" name="Line 21"/>
          <p:cNvSpPr>
            <a:spLocks noChangeShapeType="1"/>
          </p:cNvSpPr>
          <p:nvPr/>
        </p:nvSpPr>
        <p:spPr bwMode="auto">
          <a:xfrm>
            <a:off x="4349750" y="3687763"/>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50" name="Line 22"/>
          <p:cNvSpPr>
            <a:spLocks noChangeShapeType="1"/>
          </p:cNvSpPr>
          <p:nvPr/>
        </p:nvSpPr>
        <p:spPr bwMode="auto">
          <a:xfrm>
            <a:off x="4349750" y="3946525"/>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51" name="Line 23"/>
          <p:cNvSpPr>
            <a:spLocks noChangeShapeType="1"/>
          </p:cNvSpPr>
          <p:nvPr/>
        </p:nvSpPr>
        <p:spPr bwMode="auto">
          <a:xfrm>
            <a:off x="4349750" y="4206875"/>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52" name="Line 24"/>
          <p:cNvSpPr>
            <a:spLocks noChangeShapeType="1"/>
          </p:cNvSpPr>
          <p:nvPr/>
        </p:nvSpPr>
        <p:spPr bwMode="auto">
          <a:xfrm>
            <a:off x="4349750" y="4465638"/>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53" name="Line 25"/>
          <p:cNvSpPr>
            <a:spLocks noChangeShapeType="1"/>
          </p:cNvSpPr>
          <p:nvPr/>
        </p:nvSpPr>
        <p:spPr bwMode="auto">
          <a:xfrm flipV="1">
            <a:off x="3965575" y="3690938"/>
            <a:ext cx="374650" cy="425450"/>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54" name="Line 26"/>
          <p:cNvSpPr>
            <a:spLocks noChangeShapeType="1"/>
          </p:cNvSpPr>
          <p:nvPr/>
        </p:nvSpPr>
        <p:spPr bwMode="auto">
          <a:xfrm flipV="1">
            <a:off x="3965575" y="3949700"/>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55" name="Line 27"/>
          <p:cNvSpPr>
            <a:spLocks noChangeShapeType="1"/>
          </p:cNvSpPr>
          <p:nvPr/>
        </p:nvSpPr>
        <p:spPr bwMode="auto">
          <a:xfrm>
            <a:off x="3968750" y="4125913"/>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56" name="Line 28"/>
          <p:cNvSpPr>
            <a:spLocks noChangeShapeType="1"/>
          </p:cNvSpPr>
          <p:nvPr/>
        </p:nvSpPr>
        <p:spPr bwMode="auto">
          <a:xfrm>
            <a:off x="3968750" y="4125913"/>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57" name="Line 29"/>
          <p:cNvSpPr>
            <a:spLocks noChangeShapeType="1"/>
          </p:cNvSpPr>
          <p:nvPr/>
        </p:nvSpPr>
        <p:spPr bwMode="auto">
          <a:xfrm>
            <a:off x="5111750" y="3694113"/>
            <a:ext cx="374650" cy="425450"/>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58" name="Line 30"/>
          <p:cNvSpPr>
            <a:spLocks noChangeShapeType="1"/>
          </p:cNvSpPr>
          <p:nvPr/>
        </p:nvSpPr>
        <p:spPr bwMode="auto">
          <a:xfrm>
            <a:off x="5111750" y="3952875"/>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59" name="Line 31"/>
          <p:cNvSpPr>
            <a:spLocks noChangeShapeType="1"/>
          </p:cNvSpPr>
          <p:nvPr/>
        </p:nvSpPr>
        <p:spPr bwMode="auto">
          <a:xfrm flipV="1">
            <a:off x="5108575" y="4122738"/>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60" name="Line 32"/>
          <p:cNvSpPr>
            <a:spLocks noChangeShapeType="1"/>
          </p:cNvSpPr>
          <p:nvPr/>
        </p:nvSpPr>
        <p:spPr bwMode="auto">
          <a:xfrm flipV="1">
            <a:off x="5108575" y="4122738"/>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61" name="Line 33"/>
          <p:cNvSpPr>
            <a:spLocks noChangeShapeType="1"/>
          </p:cNvSpPr>
          <p:nvPr/>
        </p:nvSpPr>
        <p:spPr bwMode="auto">
          <a:xfrm>
            <a:off x="5492750" y="4119563"/>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62" name="Line 34"/>
          <p:cNvSpPr>
            <a:spLocks noChangeShapeType="1"/>
          </p:cNvSpPr>
          <p:nvPr/>
        </p:nvSpPr>
        <p:spPr bwMode="auto">
          <a:xfrm>
            <a:off x="6635750" y="3687763"/>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63" name="Line 35"/>
          <p:cNvSpPr>
            <a:spLocks noChangeShapeType="1"/>
          </p:cNvSpPr>
          <p:nvPr/>
        </p:nvSpPr>
        <p:spPr bwMode="auto">
          <a:xfrm>
            <a:off x="6635750" y="3946525"/>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64" name="Line 36"/>
          <p:cNvSpPr>
            <a:spLocks noChangeShapeType="1"/>
          </p:cNvSpPr>
          <p:nvPr/>
        </p:nvSpPr>
        <p:spPr bwMode="auto">
          <a:xfrm>
            <a:off x="6635750" y="4206875"/>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65" name="Line 37"/>
          <p:cNvSpPr>
            <a:spLocks noChangeShapeType="1"/>
          </p:cNvSpPr>
          <p:nvPr/>
        </p:nvSpPr>
        <p:spPr bwMode="auto">
          <a:xfrm>
            <a:off x="6635750" y="4465638"/>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66" name="Line 38"/>
          <p:cNvSpPr>
            <a:spLocks noChangeShapeType="1"/>
          </p:cNvSpPr>
          <p:nvPr/>
        </p:nvSpPr>
        <p:spPr bwMode="auto">
          <a:xfrm flipV="1">
            <a:off x="6251575" y="3690938"/>
            <a:ext cx="374650" cy="425450"/>
          </a:xfrm>
          <a:prstGeom prst="line">
            <a:avLst/>
          </a:prstGeom>
          <a:noFill/>
          <a:ln w="50800">
            <a:solidFill>
              <a:srgbClr val="FFC000"/>
            </a:solidFill>
            <a:prstDash val="dash"/>
            <a:round/>
            <a:headEnd type="none" w="sm" len="sm"/>
            <a:tailEnd type="none" w="sm" len="sm"/>
          </a:ln>
        </p:spPr>
        <p:txBody>
          <a:bodyPr wrap="none" anchor="ctr"/>
          <a:lstStyle/>
          <a:p>
            <a:endParaRPr lang="en-US">
              <a:solidFill>
                <a:schemeClr val="accent2"/>
              </a:solidFill>
            </a:endParaRPr>
          </a:p>
        </p:txBody>
      </p:sp>
      <p:sp>
        <p:nvSpPr>
          <p:cNvPr id="48167" name="Line 39"/>
          <p:cNvSpPr>
            <a:spLocks noChangeShapeType="1"/>
          </p:cNvSpPr>
          <p:nvPr/>
        </p:nvSpPr>
        <p:spPr bwMode="auto">
          <a:xfrm flipV="1">
            <a:off x="6251575" y="3949700"/>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68" name="Line 40"/>
          <p:cNvSpPr>
            <a:spLocks noChangeShapeType="1"/>
          </p:cNvSpPr>
          <p:nvPr/>
        </p:nvSpPr>
        <p:spPr bwMode="auto">
          <a:xfrm>
            <a:off x="6254750" y="4125913"/>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69" name="Line 41"/>
          <p:cNvSpPr>
            <a:spLocks noChangeShapeType="1"/>
          </p:cNvSpPr>
          <p:nvPr/>
        </p:nvSpPr>
        <p:spPr bwMode="auto">
          <a:xfrm>
            <a:off x="6254750" y="4125913"/>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70" name="Line 42"/>
          <p:cNvSpPr>
            <a:spLocks noChangeShapeType="1"/>
          </p:cNvSpPr>
          <p:nvPr/>
        </p:nvSpPr>
        <p:spPr bwMode="auto">
          <a:xfrm>
            <a:off x="7397750" y="3694113"/>
            <a:ext cx="374650" cy="425450"/>
          </a:xfrm>
          <a:prstGeom prst="line">
            <a:avLst/>
          </a:prstGeom>
          <a:noFill/>
          <a:ln w="50800">
            <a:solidFill>
              <a:srgbClr val="FFC000"/>
            </a:solidFill>
            <a:prstDash val="dash"/>
            <a:round/>
            <a:headEnd type="none" w="sm" len="sm"/>
            <a:tailEnd type="none" w="sm" len="sm"/>
          </a:ln>
        </p:spPr>
        <p:txBody>
          <a:bodyPr wrap="none" anchor="ctr"/>
          <a:lstStyle/>
          <a:p>
            <a:endParaRPr lang="en-US">
              <a:solidFill>
                <a:schemeClr val="accent2"/>
              </a:solidFill>
            </a:endParaRPr>
          </a:p>
        </p:txBody>
      </p:sp>
      <p:sp>
        <p:nvSpPr>
          <p:cNvPr id="48171" name="Line 43"/>
          <p:cNvSpPr>
            <a:spLocks noChangeShapeType="1"/>
          </p:cNvSpPr>
          <p:nvPr/>
        </p:nvSpPr>
        <p:spPr bwMode="auto">
          <a:xfrm>
            <a:off x="7397750" y="3952875"/>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72" name="Line 44"/>
          <p:cNvSpPr>
            <a:spLocks noChangeShapeType="1"/>
          </p:cNvSpPr>
          <p:nvPr/>
        </p:nvSpPr>
        <p:spPr bwMode="auto">
          <a:xfrm flipV="1">
            <a:off x="7394575" y="4122738"/>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73" name="Line 45"/>
          <p:cNvSpPr>
            <a:spLocks noChangeShapeType="1"/>
          </p:cNvSpPr>
          <p:nvPr/>
        </p:nvSpPr>
        <p:spPr bwMode="auto">
          <a:xfrm flipV="1">
            <a:off x="7394575" y="4122738"/>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74" name="Line 46"/>
          <p:cNvSpPr>
            <a:spLocks noChangeShapeType="1"/>
          </p:cNvSpPr>
          <p:nvPr/>
        </p:nvSpPr>
        <p:spPr bwMode="auto">
          <a:xfrm>
            <a:off x="4349750" y="3429000"/>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75" name="Line 47"/>
          <p:cNvSpPr>
            <a:spLocks noChangeShapeType="1"/>
          </p:cNvSpPr>
          <p:nvPr/>
        </p:nvSpPr>
        <p:spPr bwMode="auto">
          <a:xfrm>
            <a:off x="4349750" y="4724400"/>
            <a:ext cx="755650" cy="0"/>
          </a:xfrm>
          <a:prstGeom prst="line">
            <a:avLst/>
          </a:prstGeom>
          <a:noFill/>
          <a:ln w="25400">
            <a:solidFill>
              <a:schemeClr val="tx1"/>
            </a:solidFill>
            <a:round/>
            <a:headEnd type="none" w="sm" len="sm"/>
            <a:tailEnd type="none" w="sm" len="sm"/>
          </a:ln>
        </p:spPr>
        <p:txBody>
          <a:bodyPr wrap="none" anchor="ctr"/>
          <a:lstStyle/>
          <a:p>
            <a:endParaRPr lang="en-US">
              <a:solidFill>
                <a:schemeClr val="accent2"/>
              </a:solidFill>
            </a:endParaRPr>
          </a:p>
        </p:txBody>
      </p:sp>
      <p:sp>
        <p:nvSpPr>
          <p:cNvPr id="48176" name="Line 48"/>
          <p:cNvSpPr>
            <a:spLocks noChangeShapeType="1"/>
          </p:cNvSpPr>
          <p:nvPr/>
        </p:nvSpPr>
        <p:spPr bwMode="auto">
          <a:xfrm flipV="1">
            <a:off x="3965575" y="3432175"/>
            <a:ext cx="374650" cy="684213"/>
          </a:xfrm>
          <a:prstGeom prst="line">
            <a:avLst/>
          </a:prstGeom>
          <a:noFill/>
          <a:ln w="50800">
            <a:solidFill>
              <a:srgbClr val="FFC000"/>
            </a:solidFill>
            <a:prstDash val="dash"/>
            <a:round/>
            <a:headEnd type="none" w="sm" len="sm"/>
            <a:tailEnd type="none" w="sm" len="sm"/>
          </a:ln>
        </p:spPr>
        <p:txBody>
          <a:bodyPr wrap="none" anchor="ctr"/>
          <a:lstStyle/>
          <a:p>
            <a:endParaRPr lang="en-US">
              <a:solidFill>
                <a:schemeClr val="accent2"/>
              </a:solidFill>
            </a:endParaRPr>
          </a:p>
        </p:txBody>
      </p:sp>
      <p:sp>
        <p:nvSpPr>
          <p:cNvPr id="48177" name="Line 49"/>
          <p:cNvSpPr>
            <a:spLocks noChangeShapeType="1"/>
          </p:cNvSpPr>
          <p:nvPr/>
        </p:nvSpPr>
        <p:spPr bwMode="auto">
          <a:xfrm>
            <a:off x="3968750" y="4125913"/>
            <a:ext cx="374650" cy="598487"/>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78" name="Line 50"/>
          <p:cNvSpPr>
            <a:spLocks noChangeShapeType="1"/>
          </p:cNvSpPr>
          <p:nvPr/>
        </p:nvSpPr>
        <p:spPr bwMode="auto">
          <a:xfrm>
            <a:off x="5111750" y="3435350"/>
            <a:ext cx="374650" cy="684213"/>
          </a:xfrm>
          <a:prstGeom prst="line">
            <a:avLst/>
          </a:prstGeom>
          <a:noFill/>
          <a:ln w="50800">
            <a:solidFill>
              <a:srgbClr val="FFC000"/>
            </a:solidFill>
            <a:prstDash val="dash"/>
            <a:round/>
            <a:headEnd type="none" w="sm" len="sm"/>
            <a:tailEnd type="none" w="sm" len="sm"/>
          </a:ln>
        </p:spPr>
        <p:txBody>
          <a:bodyPr wrap="none" anchor="ctr"/>
          <a:lstStyle/>
          <a:p>
            <a:endParaRPr lang="en-US">
              <a:solidFill>
                <a:schemeClr val="accent2"/>
              </a:solidFill>
            </a:endParaRPr>
          </a:p>
        </p:txBody>
      </p:sp>
      <p:sp>
        <p:nvSpPr>
          <p:cNvPr id="48179" name="Line 51"/>
          <p:cNvSpPr>
            <a:spLocks noChangeShapeType="1"/>
          </p:cNvSpPr>
          <p:nvPr/>
        </p:nvSpPr>
        <p:spPr bwMode="auto">
          <a:xfrm flipV="1">
            <a:off x="5108575" y="4122738"/>
            <a:ext cx="374650" cy="598487"/>
          </a:xfrm>
          <a:prstGeom prst="line">
            <a:avLst/>
          </a:prstGeom>
          <a:noFill/>
          <a:ln w="25400">
            <a:solidFill>
              <a:schemeClr val="tx1"/>
            </a:solidFill>
            <a:prstDash val="dash"/>
            <a:round/>
            <a:headEnd type="none" w="sm" len="sm"/>
            <a:tailEnd type="none" w="sm" len="sm"/>
          </a:ln>
        </p:spPr>
        <p:txBody>
          <a:bodyPr wrap="none" anchor="ctr"/>
          <a:lstStyle/>
          <a:p>
            <a:endParaRPr lang="en-US">
              <a:solidFill>
                <a:schemeClr val="accent2"/>
              </a:solidFill>
            </a:endParaRPr>
          </a:p>
        </p:txBody>
      </p:sp>
      <p:sp>
        <p:nvSpPr>
          <p:cNvPr id="48180" name="Line 52"/>
          <p:cNvSpPr>
            <a:spLocks noChangeShapeType="1"/>
          </p:cNvSpPr>
          <p:nvPr/>
        </p:nvSpPr>
        <p:spPr bwMode="auto">
          <a:xfrm>
            <a:off x="7778750" y="4119563"/>
            <a:ext cx="755650" cy="0"/>
          </a:xfrm>
          <a:prstGeom prst="line">
            <a:avLst/>
          </a:prstGeom>
          <a:noFill/>
          <a:ln w="50800">
            <a:solidFill>
              <a:srgbClr val="FFC000"/>
            </a:solidFill>
            <a:round/>
            <a:headEnd type="none" w="sm" len="sm"/>
            <a:tailEnd type="none" w="sm" len="sm"/>
          </a:ln>
        </p:spPr>
        <p:txBody>
          <a:bodyPr wrap="none" anchor="ctr"/>
          <a:lstStyle/>
          <a:p>
            <a:endParaRPr lang="en-US">
              <a:solidFill>
                <a:schemeClr val="accent2"/>
              </a:solidFill>
            </a:endParaRPr>
          </a:p>
        </p:txBody>
      </p:sp>
      <p:sp>
        <p:nvSpPr>
          <p:cNvPr id="48181" name="Rectangle 53"/>
          <p:cNvSpPr>
            <a:spLocks noChangeArrowheads="1"/>
          </p:cNvSpPr>
          <p:nvPr/>
        </p:nvSpPr>
        <p:spPr bwMode="auto">
          <a:xfrm>
            <a:off x="2857500" y="5435600"/>
            <a:ext cx="3886200" cy="400752"/>
          </a:xfrm>
          <a:prstGeom prst="rect">
            <a:avLst/>
          </a:prstGeom>
          <a:noFill/>
          <a:ln w="9525">
            <a:noFill/>
            <a:miter lim="800000"/>
            <a:headEnd/>
            <a:tailEnd/>
          </a:ln>
        </p:spPr>
        <p:txBody>
          <a:bodyPr lIns="92075" tIns="46038" rIns="92075" bIns="46038">
            <a:spAutoFit/>
          </a:bodyPr>
          <a:lstStyle/>
          <a:p>
            <a:pPr algn="ctr">
              <a:spcBef>
                <a:spcPct val="50000"/>
              </a:spcBef>
            </a:pPr>
            <a:r>
              <a:rPr lang="en-US" sz="2000" b="1">
                <a:solidFill>
                  <a:schemeClr val="accent2"/>
                </a:solidFill>
              </a:rPr>
              <a:t>Parallel Regions</a:t>
            </a:r>
          </a:p>
        </p:txBody>
      </p:sp>
      <p:sp>
        <p:nvSpPr>
          <p:cNvPr id="48182" name="Line 54"/>
          <p:cNvSpPr>
            <a:spLocks noChangeShapeType="1"/>
          </p:cNvSpPr>
          <p:nvPr/>
        </p:nvSpPr>
        <p:spPr bwMode="auto">
          <a:xfrm flipV="1">
            <a:off x="5905500" y="5184775"/>
            <a:ext cx="349250" cy="250825"/>
          </a:xfrm>
          <a:prstGeom prst="line">
            <a:avLst/>
          </a:prstGeom>
          <a:noFill/>
          <a:ln w="19050">
            <a:solidFill>
              <a:schemeClr val="tx1"/>
            </a:solidFill>
            <a:round/>
            <a:headEnd type="none" w="sm" len="sm"/>
            <a:tailEnd type="triangle" w="med" len="med"/>
          </a:ln>
        </p:spPr>
        <p:txBody>
          <a:bodyPr wrap="none" anchor="ctr"/>
          <a:lstStyle/>
          <a:p>
            <a:endParaRPr lang="en-US">
              <a:solidFill>
                <a:schemeClr val="accent2"/>
              </a:solidFill>
            </a:endParaRPr>
          </a:p>
        </p:txBody>
      </p:sp>
      <p:sp>
        <p:nvSpPr>
          <p:cNvPr id="48183" name="Line 55"/>
          <p:cNvSpPr>
            <a:spLocks noChangeShapeType="1"/>
          </p:cNvSpPr>
          <p:nvPr/>
        </p:nvSpPr>
        <p:spPr bwMode="auto">
          <a:xfrm flipH="1" flipV="1">
            <a:off x="3200400" y="5159375"/>
            <a:ext cx="571500" cy="276225"/>
          </a:xfrm>
          <a:prstGeom prst="line">
            <a:avLst/>
          </a:prstGeom>
          <a:noFill/>
          <a:ln w="19050">
            <a:solidFill>
              <a:schemeClr val="tx1"/>
            </a:solidFill>
            <a:round/>
            <a:headEnd/>
            <a:tailEnd type="triangle" w="med" len="med"/>
          </a:ln>
        </p:spPr>
        <p:txBody>
          <a:bodyPr wrap="none" anchor="ctr"/>
          <a:lstStyle/>
          <a:p>
            <a:endParaRPr lang="en-US">
              <a:solidFill>
                <a:schemeClr val="accent2"/>
              </a:solidFill>
            </a:endParaRPr>
          </a:p>
        </p:txBody>
      </p:sp>
      <p:sp>
        <p:nvSpPr>
          <p:cNvPr id="48184" name="Line 56"/>
          <p:cNvSpPr>
            <a:spLocks noChangeShapeType="1"/>
          </p:cNvSpPr>
          <p:nvPr/>
        </p:nvSpPr>
        <p:spPr bwMode="auto">
          <a:xfrm flipV="1">
            <a:off x="4838700" y="5184775"/>
            <a:ext cx="0" cy="250825"/>
          </a:xfrm>
          <a:prstGeom prst="line">
            <a:avLst/>
          </a:prstGeom>
          <a:noFill/>
          <a:ln w="19050">
            <a:solidFill>
              <a:schemeClr val="tx1"/>
            </a:solidFill>
            <a:round/>
            <a:headEnd type="none" w="sm" len="sm"/>
            <a:tailEnd type="triangle" w="med" len="med"/>
          </a:ln>
        </p:spPr>
        <p:txBody>
          <a:bodyPr wrap="none" anchor="ctr"/>
          <a:lstStyle/>
          <a:p>
            <a:endParaRPr lang="en-US">
              <a:solidFill>
                <a:schemeClr val="accent2"/>
              </a:solidFill>
            </a:endParaRPr>
          </a:p>
        </p:txBody>
      </p:sp>
      <p:sp>
        <p:nvSpPr>
          <p:cNvPr id="48185" name="Rectangle 57"/>
          <p:cNvSpPr>
            <a:spLocks noChangeArrowheads="1"/>
          </p:cNvSpPr>
          <p:nvPr/>
        </p:nvSpPr>
        <p:spPr bwMode="auto">
          <a:xfrm>
            <a:off x="190500" y="4457700"/>
            <a:ext cx="1206500" cy="708528"/>
          </a:xfrm>
          <a:prstGeom prst="rect">
            <a:avLst/>
          </a:prstGeom>
          <a:noFill/>
          <a:ln w="9525">
            <a:noFill/>
            <a:miter lim="800000"/>
            <a:headEnd/>
            <a:tailEnd/>
          </a:ln>
        </p:spPr>
        <p:txBody>
          <a:bodyPr lIns="92075" tIns="46038" rIns="92075" bIns="46038">
            <a:spAutoFit/>
          </a:bodyPr>
          <a:lstStyle/>
          <a:p>
            <a:pPr algn="ctr">
              <a:spcBef>
                <a:spcPct val="50000"/>
              </a:spcBef>
            </a:pPr>
            <a:r>
              <a:rPr lang="en-US" sz="2000" b="1">
                <a:solidFill>
                  <a:schemeClr val="accent2"/>
                </a:solidFill>
              </a:rPr>
              <a:t>Master Thread</a:t>
            </a:r>
          </a:p>
        </p:txBody>
      </p:sp>
      <p:sp>
        <p:nvSpPr>
          <p:cNvPr id="48186" name="Line 58"/>
          <p:cNvSpPr>
            <a:spLocks noChangeShapeType="1"/>
          </p:cNvSpPr>
          <p:nvPr/>
        </p:nvSpPr>
        <p:spPr bwMode="auto">
          <a:xfrm flipV="1">
            <a:off x="827088" y="4167188"/>
            <a:ext cx="377825" cy="327025"/>
          </a:xfrm>
          <a:prstGeom prst="line">
            <a:avLst/>
          </a:prstGeom>
          <a:noFill/>
          <a:ln w="19050">
            <a:solidFill>
              <a:schemeClr val="tx1"/>
            </a:solidFill>
            <a:round/>
            <a:headEnd type="none" w="sm" len="sm"/>
            <a:tailEnd type="triangle" w="med" len="med"/>
          </a:ln>
        </p:spPr>
        <p:txBody>
          <a:bodyPr wrap="none" anchor="ctr"/>
          <a:lstStyle/>
          <a:p>
            <a:endParaRPr lang="en-US">
              <a:solidFill>
                <a:schemeClr val="accent2"/>
              </a:solidFill>
            </a:endParaRP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28625" y="544513"/>
            <a:ext cx="8274050" cy="427037"/>
          </a:xfrm>
        </p:spPr>
        <p:txBody>
          <a:bodyPr/>
          <a:lstStyle/>
          <a:p>
            <a:pPr eaLnBrk="1" hangingPunct="1"/>
            <a:r>
              <a:rPr lang="en-US" sz="3600" dirty="0" smtClean="0">
                <a:solidFill>
                  <a:schemeClr val="accent2"/>
                </a:solidFill>
              </a:rPr>
              <a:t>A Few Syntax Details to Get Started</a:t>
            </a:r>
          </a:p>
        </p:txBody>
      </p:sp>
      <p:sp>
        <p:nvSpPr>
          <p:cNvPr id="49155" name="Rectangle 3"/>
          <p:cNvSpPr>
            <a:spLocks noGrp="1" noChangeArrowheads="1"/>
          </p:cNvSpPr>
          <p:nvPr>
            <p:ph type="body" idx="1"/>
          </p:nvPr>
        </p:nvSpPr>
        <p:spPr>
          <a:xfrm>
            <a:off x="550863" y="1366838"/>
            <a:ext cx="8274050" cy="4267200"/>
          </a:xfrm>
        </p:spPr>
        <p:txBody>
          <a:bodyPr/>
          <a:lstStyle/>
          <a:p>
            <a:pPr eaLnBrk="1" hangingPunct="1">
              <a:lnSpc>
                <a:spcPct val="85000"/>
              </a:lnSpc>
            </a:pPr>
            <a:r>
              <a:rPr lang="en-US" dirty="0" smtClean="0">
                <a:solidFill>
                  <a:schemeClr val="accent2"/>
                </a:solidFill>
              </a:rPr>
              <a:t>Most of the constructs in OpenMP are compiler directives or </a:t>
            </a:r>
            <a:r>
              <a:rPr lang="en-US" dirty="0" err="1" smtClean="0">
                <a:solidFill>
                  <a:schemeClr val="accent2"/>
                </a:solidFill>
              </a:rPr>
              <a:t>pragmas</a:t>
            </a:r>
            <a:endParaRPr lang="en-US" dirty="0" smtClean="0">
              <a:solidFill>
                <a:schemeClr val="accent2"/>
              </a:solidFill>
            </a:endParaRPr>
          </a:p>
          <a:p>
            <a:pPr eaLnBrk="1" hangingPunct="1">
              <a:lnSpc>
                <a:spcPct val="85000"/>
              </a:lnSpc>
            </a:pPr>
            <a:r>
              <a:rPr lang="en-US" dirty="0" smtClean="0">
                <a:solidFill>
                  <a:schemeClr val="accent2"/>
                </a:solidFill>
              </a:rPr>
              <a:t>For C and C++, the </a:t>
            </a:r>
            <a:r>
              <a:rPr lang="en-US" dirty="0" err="1" smtClean="0">
                <a:solidFill>
                  <a:schemeClr val="accent2"/>
                </a:solidFill>
              </a:rPr>
              <a:t>pragmas</a:t>
            </a:r>
            <a:r>
              <a:rPr lang="en-US" dirty="0" smtClean="0">
                <a:solidFill>
                  <a:schemeClr val="accent2"/>
                </a:solidFill>
              </a:rPr>
              <a:t> take the form:</a:t>
            </a:r>
          </a:p>
          <a:p>
            <a:pPr lvl="3" eaLnBrk="1" hangingPunct="1">
              <a:lnSpc>
                <a:spcPct val="85000"/>
              </a:lnSpc>
              <a:buFont typeface="Wingdings" pitchFamily="2" charset="2"/>
              <a:buNone/>
            </a:pPr>
            <a:r>
              <a:rPr lang="en-US" b="1" dirty="0" smtClean="0">
                <a:solidFill>
                  <a:schemeClr val="accent2"/>
                </a:solidFill>
                <a:ea typeface="+mn-ea"/>
                <a:cs typeface="+mn-cs"/>
              </a:rPr>
              <a:t>#</a:t>
            </a:r>
            <a:r>
              <a:rPr lang="en-US" b="1" dirty="0" err="1" smtClean="0">
                <a:solidFill>
                  <a:schemeClr val="accent2"/>
                </a:solidFill>
                <a:ea typeface="+mn-ea"/>
                <a:cs typeface="+mn-cs"/>
              </a:rPr>
              <a:t>pragma</a:t>
            </a:r>
            <a:r>
              <a:rPr lang="en-US" b="1" dirty="0" smtClean="0">
                <a:solidFill>
                  <a:schemeClr val="accent2"/>
                </a:solidFill>
                <a:ea typeface="+mn-ea"/>
                <a:cs typeface="+mn-cs"/>
              </a:rPr>
              <a:t> </a:t>
            </a:r>
            <a:r>
              <a:rPr lang="en-US" b="1" dirty="0" err="1" smtClean="0">
                <a:solidFill>
                  <a:schemeClr val="accent2"/>
                </a:solidFill>
                <a:ea typeface="+mn-ea"/>
                <a:cs typeface="+mn-cs"/>
              </a:rPr>
              <a:t>omp</a:t>
            </a:r>
            <a:r>
              <a:rPr lang="en-US" b="1" dirty="0" smtClean="0">
                <a:solidFill>
                  <a:schemeClr val="accent2"/>
                </a:solidFill>
                <a:ea typeface="+mn-ea"/>
                <a:cs typeface="+mn-cs"/>
              </a:rPr>
              <a:t> construct [clause [clause]…]</a:t>
            </a:r>
          </a:p>
          <a:p>
            <a:pPr eaLnBrk="1" hangingPunct="1">
              <a:lnSpc>
                <a:spcPct val="85000"/>
              </a:lnSpc>
            </a:pPr>
            <a:r>
              <a:rPr lang="en-US" dirty="0" smtClean="0">
                <a:solidFill>
                  <a:schemeClr val="accent2"/>
                </a:solidFill>
              </a:rPr>
              <a:t>Header file</a:t>
            </a:r>
          </a:p>
          <a:p>
            <a:pPr lvl="3" eaLnBrk="1" hangingPunct="1">
              <a:lnSpc>
                <a:spcPct val="85000"/>
              </a:lnSpc>
              <a:buFont typeface="Wingdings" pitchFamily="2" charset="2"/>
              <a:buNone/>
            </a:pPr>
            <a:r>
              <a:rPr lang="en-US" b="1" dirty="0" smtClean="0">
                <a:solidFill>
                  <a:schemeClr val="accent2"/>
                </a:solidFill>
                <a:ea typeface="+mn-ea"/>
                <a:cs typeface="+mn-cs"/>
              </a:rPr>
              <a:t>#include “</a:t>
            </a:r>
            <a:r>
              <a:rPr lang="en-US" b="1" dirty="0" err="1" smtClean="0">
                <a:solidFill>
                  <a:schemeClr val="accent2"/>
                </a:solidFill>
                <a:ea typeface="+mn-ea"/>
                <a:cs typeface="+mn-cs"/>
              </a:rPr>
              <a:t>omp.h</a:t>
            </a:r>
            <a:r>
              <a:rPr lang="en-US" b="1" dirty="0" smtClean="0">
                <a:solidFill>
                  <a:schemeClr val="accent2"/>
                </a:solidFill>
                <a:ea typeface="+mn-ea"/>
                <a:cs typeface="+mn-cs"/>
              </a:rPr>
              <a:t>”</a:t>
            </a: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1813" y="481013"/>
            <a:ext cx="8237537" cy="427037"/>
          </a:xfrm>
        </p:spPr>
        <p:txBody>
          <a:bodyPr/>
          <a:lstStyle/>
          <a:p>
            <a:pPr eaLnBrk="1" hangingPunct="1"/>
            <a:r>
              <a:rPr lang="en-US" smtClean="0">
                <a:solidFill>
                  <a:schemeClr val="accent2"/>
                </a:solidFill>
              </a:rPr>
              <a:t>OpenMP Worksharing</a:t>
            </a:r>
          </a:p>
        </p:txBody>
      </p:sp>
      <p:sp>
        <p:nvSpPr>
          <p:cNvPr id="51203" name="Rectangle 3"/>
          <p:cNvSpPr>
            <a:spLocks noGrp="1" noChangeArrowheads="1"/>
          </p:cNvSpPr>
          <p:nvPr>
            <p:ph type="body" idx="1"/>
          </p:nvPr>
        </p:nvSpPr>
        <p:spPr>
          <a:xfrm>
            <a:off x="438150" y="1589088"/>
            <a:ext cx="8229600" cy="3886200"/>
          </a:xfrm>
        </p:spPr>
        <p:txBody>
          <a:bodyPr/>
          <a:lstStyle/>
          <a:p>
            <a:pPr eaLnBrk="1" hangingPunct="1">
              <a:lnSpc>
                <a:spcPct val="94000"/>
              </a:lnSpc>
            </a:pPr>
            <a:r>
              <a:rPr lang="en-US" sz="2800" b="1" dirty="0" err="1" smtClean="0">
                <a:solidFill>
                  <a:schemeClr val="accent2"/>
                </a:solidFill>
              </a:rPr>
              <a:t>Worksharing</a:t>
            </a:r>
            <a:r>
              <a:rPr lang="en-US" sz="2800" dirty="0" smtClean="0">
                <a:solidFill>
                  <a:schemeClr val="accent2"/>
                </a:solidFill>
              </a:rPr>
              <a:t> is the general term used in OpenMP to describe distribution of work across threads.</a:t>
            </a:r>
          </a:p>
          <a:p>
            <a:pPr eaLnBrk="1" hangingPunct="1"/>
            <a:r>
              <a:rPr lang="en-US" sz="2800" dirty="0" smtClean="0">
                <a:solidFill>
                  <a:schemeClr val="accent2"/>
                </a:solidFill>
              </a:rPr>
              <a:t>Three examples of </a:t>
            </a:r>
            <a:r>
              <a:rPr lang="en-US" sz="2800" dirty="0" err="1" smtClean="0">
                <a:solidFill>
                  <a:schemeClr val="accent2"/>
                </a:solidFill>
              </a:rPr>
              <a:t>worksharing</a:t>
            </a:r>
            <a:r>
              <a:rPr lang="en-US" sz="2800" dirty="0" smtClean="0">
                <a:solidFill>
                  <a:schemeClr val="accent2"/>
                </a:solidFill>
              </a:rPr>
              <a:t> in OpenMP are:</a:t>
            </a:r>
          </a:p>
          <a:p>
            <a:pPr lvl="1"/>
            <a:r>
              <a:rPr lang="en-US" sz="2800" dirty="0" err="1" smtClean="0">
                <a:solidFill>
                  <a:schemeClr val="accent2"/>
                </a:solidFill>
              </a:rPr>
              <a:t>omp</a:t>
            </a:r>
            <a:r>
              <a:rPr lang="en-US" sz="2800" dirty="0" smtClean="0">
                <a:solidFill>
                  <a:schemeClr val="accent2"/>
                </a:solidFill>
              </a:rPr>
              <a:t> for construct</a:t>
            </a:r>
          </a:p>
          <a:p>
            <a:pPr lvl="1"/>
            <a:r>
              <a:rPr lang="en-US" sz="2800" dirty="0" err="1" smtClean="0">
                <a:solidFill>
                  <a:schemeClr val="accent2"/>
                </a:solidFill>
              </a:rPr>
              <a:t>omp</a:t>
            </a:r>
            <a:r>
              <a:rPr lang="en-US" sz="2800" dirty="0" smtClean="0">
                <a:solidFill>
                  <a:schemeClr val="accent2"/>
                </a:solidFill>
              </a:rPr>
              <a:t> sections construct</a:t>
            </a:r>
          </a:p>
          <a:p>
            <a:pPr lvl="1"/>
            <a:r>
              <a:rPr lang="en-US" sz="2800" dirty="0" err="1" smtClean="0">
                <a:solidFill>
                  <a:schemeClr val="accent2"/>
                </a:solidFill>
              </a:rPr>
              <a:t>omp</a:t>
            </a:r>
            <a:r>
              <a:rPr lang="en-US" sz="2800" dirty="0" smtClean="0">
                <a:solidFill>
                  <a:schemeClr val="accent2"/>
                </a:solidFill>
              </a:rPr>
              <a:t> task construct</a:t>
            </a:r>
          </a:p>
          <a:p>
            <a:pPr lvl="1"/>
            <a:r>
              <a:rPr lang="en-US" sz="2800" dirty="0" err="1" smtClean="0">
                <a:solidFill>
                  <a:schemeClr val="accent2"/>
                </a:solidFill>
              </a:rPr>
              <a:t>omp</a:t>
            </a:r>
            <a:r>
              <a:rPr lang="en-US" sz="2800" dirty="0" smtClean="0">
                <a:solidFill>
                  <a:schemeClr val="accent2"/>
                </a:solidFill>
              </a:rPr>
              <a:t> single construct</a:t>
            </a:r>
          </a:p>
          <a:p>
            <a:pPr eaLnBrk="1" hangingPunct="1"/>
            <a:endParaRPr lang="en-US" sz="2800" dirty="0" smtClean="0">
              <a:solidFill>
                <a:schemeClr val="accent2"/>
              </a:solidFill>
            </a:endParaRPr>
          </a:p>
        </p:txBody>
      </p:sp>
      <p:sp>
        <p:nvSpPr>
          <p:cNvPr id="5" name="AutoShape 21"/>
          <p:cNvSpPr>
            <a:spLocks noChangeArrowheads="1"/>
          </p:cNvSpPr>
          <p:nvPr/>
        </p:nvSpPr>
        <p:spPr bwMode="auto">
          <a:xfrm>
            <a:off x="2057400" y="2971800"/>
            <a:ext cx="5067300" cy="2676525"/>
          </a:xfrm>
          <a:prstGeom prst="roundRect">
            <a:avLst>
              <a:gd name="adj" fmla="val 16667"/>
            </a:avLst>
          </a:prstGeom>
          <a:solidFill>
            <a:srgbClr val="99CCFF"/>
          </a:solidFill>
          <a:ln w="50800" algn="ctr">
            <a:solidFill>
              <a:schemeClr val="tx1"/>
            </a:solidFill>
            <a:round/>
            <a:headEnd/>
            <a:tailEnd/>
          </a:ln>
        </p:spPr>
        <p:txBody>
          <a:bodyPr wrap="none" anchor="ctr"/>
          <a:lstStyle/>
          <a:p>
            <a:pPr eaLnBrk="0" hangingPunct="0">
              <a:spcBef>
                <a:spcPct val="50000"/>
              </a:spcBef>
            </a:pPr>
            <a:r>
              <a:rPr lang="en-US" sz="3200" b="0">
                <a:latin typeface="Verdana" pitchFamily="34" charset="0"/>
              </a:rPr>
              <a:t>Automatically divides </a:t>
            </a:r>
            <a:br>
              <a:rPr lang="en-US" sz="3200" b="0">
                <a:latin typeface="Verdana" pitchFamily="34" charset="0"/>
              </a:rPr>
            </a:br>
            <a:r>
              <a:rPr lang="en-US" sz="3200" b="0">
                <a:latin typeface="Verdana" pitchFamily="34" charset="0"/>
              </a:rPr>
              <a:t>work among threads</a:t>
            </a:r>
          </a:p>
          <a:p>
            <a:endParaRPr lang="en-US" sz="2000" b="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5613" y="366713"/>
            <a:ext cx="8237537" cy="582211"/>
          </a:xfrm>
          <a:noFill/>
        </p:spPr>
        <p:txBody>
          <a:bodyPr lIns="90488" tIns="44450" rIns="90488" bIns="44450" anchor="t">
            <a:spAutoFit/>
          </a:bodyPr>
          <a:lstStyle/>
          <a:p>
            <a:pPr eaLnBrk="1" hangingPunct="1"/>
            <a:r>
              <a:rPr lang="en-US" dirty="0" err="1" smtClean="0">
                <a:solidFill>
                  <a:schemeClr val="accent2"/>
                </a:solidFill>
              </a:rPr>
              <a:t>omp</a:t>
            </a:r>
            <a:r>
              <a:rPr lang="en-US" dirty="0" smtClean="0">
                <a:solidFill>
                  <a:schemeClr val="accent2"/>
                </a:solidFill>
              </a:rPr>
              <a:t> </a:t>
            </a:r>
            <a:r>
              <a:rPr lang="en-US" b="1" dirty="0" smtClean="0">
                <a:solidFill>
                  <a:schemeClr val="accent2"/>
                </a:solidFill>
              </a:rPr>
              <a:t>for</a:t>
            </a:r>
            <a:r>
              <a:rPr lang="en-US" dirty="0" smtClean="0">
                <a:solidFill>
                  <a:schemeClr val="accent2"/>
                </a:solidFill>
              </a:rPr>
              <a:t> construct</a:t>
            </a:r>
          </a:p>
        </p:txBody>
      </p:sp>
      <p:sp>
        <p:nvSpPr>
          <p:cNvPr id="52227" name="Rectangle 3"/>
          <p:cNvSpPr>
            <a:spLocks noGrp="1" noChangeArrowheads="1"/>
          </p:cNvSpPr>
          <p:nvPr>
            <p:ph type="body" idx="1"/>
          </p:nvPr>
        </p:nvSpPr>
        <p:spPr>
          <a:xfrm>
            <a:off x="457200" y="4267200"/>
            <a:ext cx="4559300" cy="1241425"/>
          </a:xfrm>
          <a:noFill/>
        </p:spPr>
        <p:txBody>
          <a:bodyPr lIns="90488" tIns="44450" rIns="90488" bIns="44450"/>
          <a:lstStyle/>
          <a:p>
            <a:pPr eaLnBrk="1" hangingPunct="1">
              <a:lnSpc>
                <a:spcPct val="85000"/>
              </a:lnSpc>
            </a:pPr>
            <a:r>
              <a:rPr lang="en-US" dirty="0" smtClean="0">
                <a:solidFill>
                  <a:schemeClr val="accent2"/>
                </a:solidFill>
              </a:rPr>
              <a:t>Threads are assigned an independent set of iterations</a:t>
            </a:r>
          </a:p>
          <a:p>
            <a:pPr eaLnBrk="1" hangingPunct="1">
              <a:lnSpc>
                <a:spcPct val="85000"/>
              </a:lnSpc>
            </a:pPr>
            <a:r>
              <a:rPr lang="en-US" dirty="0" smtClean="0">
                <a:solidFill>
                  <a:schemeClr val="accent2"/>
                </a:solidFill>
              </a:rPr>
              <a:t>Threads must wait at the end of work-sharing construct</a:t>
            </a:r>
          </a:p>
        </p:txBody>
      </p:sp>
      <p:grpSp>
        <p:nvGrpSpPr>
          <p:cNvPr id="2" name="Group 4"/>
          <p:cNvGrpSpPr>
            <a:grpSpLocks/>
          </p:cNvGrpSpPr>
          <p:nvPr/>
        </p:nvGrpSpPr>
        <p:grpSpPr bwMode="auto">
          <a:xfrm>
            <a:off x="5181600" y="685800"/>
            <a:ext cx="3543300" cy="5502275"/>
            <a:chOff x="3696" y="912"/>
            <a:chExt cx="1968" cy="3178"/>
          </a:xfrm>
        </p:grpSpPr>
        <p:sp>
          <p:nvSpPr>
            <p:cNvPr id="52230" name="Line 5"/>
            <p:cNvSpPr>
              <a:spLocks noChangeShapeType="1"/>
            </p:cNvSpPr>
            <p:nvPr/>
          </p:nvSpPr>
          <p:spPr bwMode="auto">
            <a:xfrm>
              <a:off x="5376" y="1920"/>
              <a:ext cx="0" cy="2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2231" name="Line 6"/>
            <p:cNvSpPr>
              <a:spLocks noChangeShapeType="1"/>
            </p:cNvSpPr>
            <p:nvPr/>
          </p:nvSpPr>
          <p:spPr bwMode="auto">
            <a:xfrm>
              <a:off x="4656" y="1968"/>
              <a:ext cx="0" cy="192"/>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2232" name="Line 7"/>
            <p:cNvSpPr>
              <a:spLocks noChangeShapeType="1"/>
            </p:cNvSpPr>
            <p:nvPr/>
          </p:nvSpPr>
          <p:spPr bwMode="auto">
            <a:xfrm>
              <a:off x="3936" y="1920"/>
              <a:ext cx="0" cy="24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2233" name="Line 8"/>
            <p:cNvSpPr>
              <a:spLocks noChangeShapeType="1"/>
            </p:cNvSpPr>
            <p:nvPr/>
          </p:nvSpPr>
          <p:spPr bwMode="auto">
            <a:xfrm flipV="1">
              <a:off x="5376" y="2699"/>
              <a:ext cx="0" cy="2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2234" name="Line 9"/>
            <p:cNvSpPr>
              <a:spLocks noChangeShapeType="1"/>
            </p:cNvSpPr>
            <p:nvPr/>
          </p:nvSpPr>
          <p:spPr bwMode="auto">
            <a:xfrm flipV="1">
              <a:off x="4656" y="2747"/>
              <a:ext cx="0" cy="192"/>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2235" name="Line 10"/>
            <p:cNvSpPr>
              <a:spLocks noChangeShapeType="1"/>
            </p:cNvSpPr>
            <p:nvPr/>
          </p:nvSpPr>
          <p:spPr bwMode="auto">
            <a:xfrm flipV="1">
              <a:off x="3936" y="2747"/>
              <a:ext cx="0" cy="24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2236" name="Freeform 11"/>
            <p:cNvSpPr>
              <a:spLocks/>
            </p:cNvSpPr>
            <p:nvPr/>
          </p:nvSpPr>
          <p:spPr bwMode="auto">
            <a:xfrm>
              <a:off x="4676" y="1458"/>
              <a:ext cx="743" cy="459"/>
            </a:xfrm>
            <a:custGeom>
              <a:avLst/>
              <a:gdLst>
                <a:gd name="T0" fmla="*/ 0 w 805"/>
                <a:gd name="T1" fmla="*/ 20 h 486"/>
                <a:gd name="T2" fmla="*/ 9 w 805"/>
                <a:gd name="T3" fmla="*/ 0 h 486"/>
                <a:gd name="T4" fmla="*/ 743 w 805"/>
                <a:gd name="T5" fmla="*/ 438 h 486"/>
                <a:gd name="T6" fmla="*/ 733 w 805"/>
                <a:gd name="T7" fmla="*/ 459 h 486"/>
                <a:gd name="T8" fmla="*/ 0 w 805"/>
                <a:gd name="T9" fmla="*/ 20 h 486"/>
                <a:gd name="T10" fmla="*/ 0 60000 65536"/>
                <a:gd name="T11" fmla="*/ 0 60000 65536"/>
                <a:gd name="T12" fmla="*/ 0 60000 65536"/>
                <a:gd name="T13" fmla="*/ 0 60000 65536"/>
                <a:gd name="T14" fmla="*/ 0 60000 65536"/>
                <a:gd name="T15" fmla="*/ 0 w 805"/>
                <a:gd name="T16" fmla="*/ 0 h 486"/>
                <a:gd name="T17" fmla="*/ 805 w 805"/>
                <a:gd name="T18" fmla="*/ 486 h 486"/>
              </a:gdLst>
              <a:ahLst/>
              <a:cxnLst>
                <a:cxn ang="T10">
                  <a:pos x="T0" y="T1"/>
                </a:cxn>
                <a:cxn ang="T11">
                  <a:pos x="T2" y="T3"/>
                </a:cxn>
                <a:cxn ang="T12">
                  <a:pos x="T4" y="T5"/>
                </a:cxn>
                <a:cxn ang="T13">
                  <a:pos x="T6" y="T7"/>
                </a:cxn>
                <a:cxn ang="T14">
                  <a:pos x="T8" y="T9"/>
                </a:cxn>
              </a:cxnLst>
              <a:rect l="T15" t="T16" r="T17" b="T18"/>
              <a:pathLst>
                <a:path w="805" h="486">
                  <a:moveTo>
                    <a:pt x="0" y="21"/>
                  </a:moveTo>
                  <a:lnTo>
                    <a:pt x="10" y="0"/>
                  </a:lnTo>
                  <a:lnTo>
                    <a:pt x="805" y="464"/>
                  </a:lnTo>
                  <a:lnTo>
                    <a:pt x="794" y="486"/>
                  </a:lnTo>
                  <a:lnTo>
                    <a:pt x="0" y="21"/>
                  </a:lnTo>
                  <a:close/>
                </a:path>
              </a:pathLst>
            </a:custGeom>
            <a:solidFill>
              <a:schemeClr val="tx1"/>
            </a:solidFill>
            <a:ln w="9525">
              <a:noFill/>
              <a:round/>
              <a:headEnd/>
              <a:tailEnd/>
            </a:ln>
          </p:spPr>
          <p:txBody>
            <a:bodyPr/>
            <a:lstStyle/>
            <a:p>
              <a:endParaRPr lang="en-US"/>
            </a:p>
          </p:txBody>
        </p:sp>
        <p:sp>
          <p:nvSpPr>
            <p:cNvPr id="52237" name="Freeform 12"/>
            <p:cNvSpPr>
              <a:spLocks/>
            </p:cNvSpPr>
            <p:nvPr/>
          </p:nvSpPr>
          <p:spPr bwMode="auto">
            <a:xfrm>
              <a:off x="4676" y="3070"/>
              <a:ext cx="743" cy="396"/>
            </a:xfrm>
            <a:custGeom>
              <a:avLst/>
              <a:gdLst>
                <a:gd name="T0" fmla="*/ 743 w 805"/>
                <a:gd name="T1" fmla="*/ 20 h 419"/>
                <a:gd name="T2" fmla="*/ 733 w 805"/>
                <a:gd name="T3" fmla="*/ 0 h 419"/>
                <a:gd name="T4" fmla="*/ 0 w 805"/>
                <a:gd name="T5" fmla="*/ 376 h 419"/>
                <a:gd name="T6" fmla="*/ 9 w 805"/>
                <a:gd name="T7" fmla="*/ 396 h 419"/>
                <a:gd name="T8" fmla="*/ 743 w 805"/>
                <a:gd name="T9" fmla="*/ 20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805" y="21"/>
                  </a:moveTo>
                  <a:lnTo>
                    <a:pt x="794" y="0"/>
                  </a:lnTo>
                  <a:lnTo>
                    <a:pt x="0" y="398"/>
                  </a:lnTo>
                  <a:lnTo>
                    <a:pt x="10" y="419"/>
                  </a:lnTo>
                  <a:lnTo>
                    <a:pt x="805" y="21"/>
                  </a:lnTo>
                  <a:close/>
                </a:path>
              </a:pathLst>
            </a:custGeom>
            <a:solidFill>
              <a:schemeClr val="tx1"/>
            </a:solidFill>
            <a:ln w="9525">
              <a:noFill/>
              <a:round/>
              <a:headEnd/>
              <a:tailEnd/>
            </a:ln>
          </p:spPr>
          <p:txBody>
            <a:bodyPr/>
            <a:lstStyle/>
            <a:p>
              <a:endParaRPr lang="en-US"/>
            </a:p>
          </p:txBody>
        </p:sp>
        <p:sp>
          <p:nvSpPr>
            <p:cNvPr id="52238" name="Rectangle 13"/>
            <p:cNvSpPr>
              <a:spLocks noChangeArrowheads="1"/>
            </p:cNvSpPr>
            <p:nvPr/>
          </p:nvSpPr>
          <p:spPr bwMode="auto">
            <a:xfrm>
              <a:off x="4670" y="3080"/>
              <a:ext cx="22" cy="251"/>
            </a:xfrm>
            <a:prstGeom prst="rect">
              <a:avLst/>
            </a:prstGeom>
            <a:solidFill>
              <a:schemeClr val="tx1"/>
            </a:solidFill>
            <a:ln w="9525">
              <a:noFill/>
              <a:miter lim="800000"/>
              <a:headEnd/>
              <a:tailEnd/>
            </a:ln>
          </p:spPr>
          <p:txBody>
            <a:bodyPr/>
            <a:lstStyle/>
            <a:p>
              <a:endParaRPr lang="en-US"/>
            </a:p>
          </p:txBody>
        </p:sp>
        <p:sp>
          <p:nvSpPr>
            <p:cNvPr id="52239" name="Freeform 14"/>
            <p:cNvSpPr>
              <a:spLocks/>
            </p:cNvSpPr>
            <p:nvPr/>
          </p:nvSpPr>
          <p:spPr bwMode="auto">
            <a:xfrm>
              <a:off x="3942" y="3070"/>
              <a:ext cx="743" cy="396"/>
            </a:xfrm>
            <a:custGeom>
              <a:avLst/>
              <a:gdLst>
                <a:gd name="T0" fmla="*/ 0 w 805"/>
                <a:gd name="T1" fmla="*/ 20 h 419"/>
                <a:gd name="T2" fmla="*/ 10 w 805"/>
                <a:gd name="T3" fmla="*/ 0 h 419"/>
                <a:gd name="T4" fmla="*/ 743 w 805"/>
                <a:gd name="T5" fmla="*/ 376 h 419"/>
                <a:gd name="T6" fmla="*/ 734 w 805"/>
                <a:gd name="T7" fmla="*/ 396 h 419"/>
                <a:gd name="T8" fmla="*/ 0 w 805"/>
                <a:gd name="T9" fmla="*/ 20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0" y="21"/>
                  </a:moveTo>
                  <a:lnTo>
                    <a:pt x="11" y="0"/>
                  </a:lnTo>
                  <a:lnTo>
                    <a:pt x="805" y="398"/>
                  </a:lnTo>
                  <a:lnTo>
                    <a:pt x="795" y="419"/>
                  </a:lnTo>
                  <a:lnTo>
                    <a:pt x="0" y="21"/>
                  </a:lnTo>
                  <a:close/>
                </a:path>
              </a:pathLst>
            </a:custGeom>
            <a:solidFill>
              <a:schemeClr val="tx1"/>
            </a:solidFill>
            <a:ln w="9525">
              <a:noFill/>
              <a:round/>
              <a:headEnd/>
              <a:tailEnd/>
            </a:ln>
          </p:spPr>
          <p:txBody>
            <a:bodyPr/>
            <a:lstStyle/>
            <a:p>
              <a:endParaRPr lang="en-US"/>
            </a:p>
          </p:txBody>
        </p:sp>
        <p:sp>
          <p:nvSpPr>
            <p:cNvPr id="52240" name="Rectangle 15"/>
            <p:cNvSpPr>
              <a:spLocks noChangeArrowheads="1"/>
            </p:cNvSpPr>
            <p:nvPr/>
          </p:nvSpPr>
          <p:spPr bwMode="auto">
            <a:xfrm>
              <a:off x="4670" y="1531"/>
              <a:ext cx="22" cy="376"/>
            </a:xfrm>
            <a:prstGeom prst="rect">
              <a:avLst/>
            </a:prstGeom>
            <a:solidFill>
              <a:schemeClr val="tx1"/>
            </a:solidFill>
            <a:ln w="9525">
              <a:noFill/>
              <a:miter lim="800000"/>
              <a:headEnd/>
              <a:tailEnd/>
            </a:ln>
          </p:spPr>
          <p:txBody>
            <a:bodyPr/>
            <a:lstStyle/>
            <a:p>
              <a:endParaRPr lang="en-US"/>
            </a:p>
          </p:txBody>
        </p:sp>
        <p:sp>
          <p:nvSpPr>
            <p:cNvPr id="52241" name="Freeform 16"/>
            <p:cNvSpPr>
              <a:spLocks/>
            </p:cNvSpPr>
            <p:nvPr/>
          </p:nvSpPr>
          <p:spPr bwMode="auto">
            <a:xfrm>
              <a:off x="3942" y="1521"/>
              <a:ext cx="743" cy="396"/>
            </a:xfrm>
            <a:custGeom>
              <a:avLst/>
              <a:gdLst>
                <a:gd name="T0" fmla="*/ 743 w 805"/>
                <a:gd name="T1" fmla="*/ 20 h 419"/>
                <a:gd name="T2" fmla="*/ 734 w 805"/>
                <a:gd name="T3" fmla="*/ 0 h 419"/>
                <a:gd name="T4" fmla="*/ 0 w 805"/>
                <a:gd name="T5" fmla="*/ 375 h 419"/>
                <a:gd name="T6" fmla="*/ 10 w 805"/>
                <a:gd name="T7" fmla="*/ 396 h 419"/>
                <a:gd name="T8" fmla="*/ 743 w 805"/>
                <a:gd name="T9" fmla="*/ 20 h 419"/>
                <a:gd name="T10" fmla="*/ 0 60000 65536"/>
                <a:gd name="T11" fmla="*/ 0 60000 65536"/>
                <a:gd name="T12" fmla="*/ 0 60000 65536"/>
                <a:gd name="T13" fmla="*/ 0 60000 65536"/>
                <a:gd name="T14" fmla="*/ 0 60000 65536"/>
                <a:gd name="T15" fmla="*/ 0 w 805"/>
                <a:gd name="T16" fmla="*/ 0 h 419"/>
                <a:gd name="T17" fmla="*/ 805 w 805"/>
                <a:gd name="T18" fmla="*/ 419 h 419"/>
              </a:gdLst>
              <a:ahLst/>
              <a:cxnLst>
                <a:cxn ang="T10">
                  <a:pos x="T0" y="T1"/>
                </a:cxn>
                <a:cxn ang="T11">
                  <a:pos x="T2" y="T3"/>
                </a:cxn>
                <a:cxn ang="T12">
                  <a:pos x="T4" y="T5"/>
                </a:cxn>
                <a:cxn ang="T13">
                  <a:pos x="T6" y="T7"/>
                </a:cxn>
                <a:cxn ang="T14">
                  <a:pos x="T8" y="T9"/>
                </a:cxn>
              </a:cxnLst>
              <a:rect l="T15" t="T16" r="T17" b="T18"/>
              <a:pathLst>
                <a:path w="805" h="419">
                  <a:moveTo>
                    <a:pt x="805" y="21"/>
                  </a:moveTo>
                  <a:lnTo>
                    <a:pt x="795" y="0"/>
                  </a:lnTo>
                  <a:lnTo>
                    <a:pt x="0" y="397"/>
                  </a:lnTo>
                  <a:lnTo>
                    <a:pt x="11" y="419"/>
                  </a:lnTo>
                  <a:lnTo>
                    <a:pt x="805" y="21"/>
                  </a:lnTo>
                  <a:close/>
                </a:path>
              </a:pathLst>
            </a:custGeom>
            <a:solidFill>
              <a:schemeClr val="tx1"/>
            </a:solidFill>
            <a:ln w="9525">
              <a:noFill/>
              <a:round/>
              <a:headEnd/>
              <a:tailEnd/>
            </a:ln>
          </p:spPr>
          <p:txBody>
            <a:bodyPr/>
            <a:lstStyle/>
            <a:p>
              <a:endParaRPr lang="en-US"/>
            </a:p>
          </p:txBody>
        </p:sp>
        <p:sp>
          <p:nvSpPr>
            <p:cNvPr id="526353" name="AutoShape 17"/>
            <p:cNvSpPr>
              <a:spLocks noChangeArrowheads="1"/>
            </p:cNvSpPr>
            <p:nvPr/>
          </p:nvSpPr>
          <p:spPr bwMode="auto">
            <a:xfrm>
              <a:off x="4436" y="2160"/>
              <a:ext cx="489" cy="672"/>
            </a:xfrm>
            <a:prstGeom prst="roundRect">
              <a:avLst>
                <a:gd name="adj" fmla="val 24671"/>
              </a:avLst>
            </a:prstGeom>
            <a:solidFill>
              <a:srgbClr val="FFFF66"/>
            </a:solidFill>
            <a:ln w="11113">
              <a:solidFill>
                <a:srgbClr val="000000"/>
              </a:solidFill>
              <a:round/>
              <a:headEnd/>
              <a:tailEnd/>
            </a:ln>
            <a:effectLst>
              <a:outerShdw dist="107763" dir="2700000" algn="ctr" rotWithShape="0">
                <a:srgbClr val="808080">
                  <a:alpha val="50000"/>
                </a:srgbClr>
              </a:outerShdw>
            </a:effectLst>
          </p:spPr>
          <p:txBody>
            <a:bodyPr/>
            <a:lstStyle/>
            <a:p>
              <a:pPr eaLnBrk="0" hangingPunct="0">
                <a:defRPr/>
              </a:pPr>
              <a:endParaRPr lang="en-US" sz="2000">
                <a:solidFill>
                  <a:srgbClr val="000000"/>
                </a:solidFill>
                <a:effectLst>
                  <a:outerShdw blurRad="38100" dist="38100" dir="2700000" algn="tl">
                    <a:srgbClr val="FFFFFF"/>
                  </a:outerShdw>
                </a:effectLst>
                <a:latin typeface="SegoeBook" pitchFamily="68" charset="0"/>
              </a:endParaRPr>
            </a:p>
          </p:txBody>
        </p:sp>
        <p:sp>
          <p:nvSpPr>
            <p:cNvPr id="526354" name="AutoShape 18"/>
            <p:cNvSpPr>
              <a:spLocks noChangeArrowheads="1"/>
            </p:cNvSpPr>
            <p:nvPr/>
          </p:nvSpPr>
          <p:spPr bwMode="auto">
            <a:xfrm>
              <a:off x="3696" y="2160"/>
              <a:ext cx="490" cy="672"/>
            </a:xfrm>
            <a:prstGeom prst="roundRect">
              <a:avLst>
                <a:gd name="adj" fmla="val 24671"/>
              </a:avLst>
            </a:prstGeom>
            <a:solidFill>
              <a:srgbClr val="FFCCCC"/>
            </a:solidFill>
            <a:ln w="11113">
              <a:solidFill>
                <a:srgbClr val="00000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526355" name="AutoShape 19"/>
            <p:cNvSpPr>
              <a:spLocks noChangeArrowheads="1"/>
            </p:cNvSpPr>
            <p:nvPr/>
          </p:nvSpPr>
          <p:spPr bwMode="auto">
            <a:xfrm>
              <a:off x="5162" y="2160"/>
              <a:ext cx="490" cy="672"/>
            </a:xfrm>
            <a:prstGeom prst="roundRect">
              <a:avLst>
                <a:gd name="adj" fmla="val 24671"/>
              </a:avLst>
            </a:prstGeom>
            <a:solidFill>
              <a:srgbClr val="99FF99"/>
            </a:solidFill>
            <a:ln w="11113">
              <a:solidFill>
                <a:srgbClr val="00000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526356" name="Oval 20"/>
            <p:cNvSpPr>
              <a:spLocks noChangeArrowheads="1"/>
            </p:cNvSpPr>
            <p:nvPr/>
          </p:nvSpPr>
          <p:spPr bwMode="auto">
            <a:xfrm>
              <a:off x="3702" y="1406"/>
              <a:ext cx="1957" cy="251"/>
            </a:xfrm>
            <a:prstGeom prst="ellipse">
              <a:avLst/>
            </a:prstGeom>
            <a:solidFill>
              <a:srgbClr val="99CCFF"/>
            </a:solidFill>
            <a:ln w="11113">
              <a:solidFill>
                <a:srgbClr val="00000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52246" name="Rectangle 21"/>
            <p:cNvSpPr>
              <a:spLocks noChangeArrowheads="1"/>
            </p:cNvSpPr>
            <p:nvPr/>
          </p:nvSpPr>
          <p:spPr bwMode="auto">
            <a:xfrm>
              <a:off x="3982" y="1451"/>
              <a:ext cx="1540" cy="154"/>
            </a:xfrm>
            <a:prstGeom prst="rect">
              <a:avLst/>
            </a:prstGeom>
            <a:noFill/>
            <a:ln w="9525">
              <a:noFill/>
              <a:miter lim="800000"/>
              <a:headEnd/>
              <a:tailEnd/>
            </a:ln>
          </p:spPr>
          <p:txBody>
            <a:bodyPr wrap="none" lIns="0" tIns="0" rIns="0" bIns="0">
              <a:spAutoFit/>
            </a:bodyPr>
            <a:lstStyle/>
            <a:p>
              <a:pPr eaLnBrk="0" hangingPunct="0"/>
              <a:r>
                <a:rPr lang="en-US" sz="1600" b="1" dirty="0">
                  <a:solidFill>
                    <a:schemeClr val="accent2"/>
                  </a:solidFill>
                  <a:latin typeface="Courier New" pitchFamily="49" charset="0"/>
                </a:rPr>
                <a:t>#</a:t>
              </a:r>
              <a:r>
                <a:rPr lang="en-US" sz="1600" b="1" dirty="0" err="1">
                  <a:solidFill>
                    <a:schemeClr val="accent2"/>
                  </a:solidFill>
                  <a:latin typeface="Courier New" pitchFamily="49" charset="0"/>
                </a:rPr>
                <a:t>pragma</a:t>
              </a:r>
              <a:r>
                <a:rPr lang="en-US" sz="1600" b="1" dirty="0">
                  <a:solidFill>
                    <a:schemeClr val="accent2"/>
                  </a:solidFill>
                  <a:latin typeface="Courier New" pitchFamily="49" charset="0"/>
                </a:rPr>
                <a:t> </a:t>
              </a:r>
              <a:r>
                <a:rPr lang="en-US" sz="1600" b="1" dirty="0" err="1">
                  <a:solidFill>
                    <a:schemeClr val="accent2"/>
                  </a:solidFill>
                  <a:latin typeface="Courier New" pitchFamily="49" charset="0"/>
                </a:rPr>
                <a:t>omp</a:t>
              </a:r>
              <a:r>
                <a:rPr lang="en-US" sz="1600" b="1" dirty="0">
                  <a:solidFill>
                    <a:schemeClr val="accent2"/>
                  </a:solidFill>
                  <a:latin typeface="Courier New" pitchFamily="49" charset="0"/>
                </a:rPr>
                <a:t> parallel</a:t>
              </a:r>
              <a:endParaRPr lang="en-US" sz="1600" dirty="0">
                <a:solidFill>
                  <a:schemeClr val="accent2"/>
                </a:solidFill>
                <a:latin typeface="Courier New" pitchFamily="49" charset="0"/>
              </a:endParaRPr>
            </a:p>
          </p:txBody>
        </p:sp>
        <p:sp>
          <p:nvSpPr>
            <p:cNvPr id="52247" name="Rectangle 22"/>
            <p:cNvSpPr>
              <a:spLocks noChangeArrowheads="1"/>
            </p:cNvSpPr>
            <p:nvPr/>
          </p:nvSpPr>
          <p:spPr bwMode="auto">
            <a:xfrm>
              <a:off x="4670" y="912"/>
              <a:ext cx="22" cy="345"/>
            </a:xfrm>
            <a:prstGeom prst="rect">
              <a:avLst/>
            </a:prstGeom>
            <a:solidFill>
              <a:schemeClr val="tx1"/>
            </a:solidFill>
            <a:ln w="9525">
              <a:noFill/>
              <a:miter lim="800000"/>
              <a:headEnd/>
              <a:tailEnd/>
            </a:ln>
          </p:spPr>
          <p:txBody>
            <a:bodyPr/>
            <a:lstStyle/>
            <a:p>
              <a:endParaRPr lang="en-US"/>
            </a:p>
          </p:txBody>
        </p:sp>
        <p:sp>
          <p:nvSpPr>
            <p:cNvPr id="52248" name="Freeform 23"/>
            <p:cNvSpPr>
              <a:spLocks/>
            </p:cNvSpPr>
            <p:nvPr/>
          </p:nvSpPr>
          <p:spPr bwMode="auto">
            <a:xfrm>
              <a:off x="4617" y="1257"/>
              <a:ext cx="127" cy="149"/>
            </a:xfrm>
            <a:custGeom>
              <a:avLst/>
              <a:gdLst>
                <a:gd name="T0" fmla="*/ 64 w 138"/>
                <a:gd name="T1" fmla="*/ 0 h 157"/>
                <a:gd name="T2" fmla="*/ 0 w 138"/>
                <a:gd name="T3" fmla="*/ 0 h 157"/>
                <a:gd name="T4" fmla="*/ 64 w 138"/>
                <a:gd name="T5" fmla="*/ 149 h 157"/>
                <a:gd name="T6" fmla="*/ 127 w 138"/>
                <a:gd name="T7" fmla="*/ 0 h 157"/>
                <a:gd name="T8" fmla="*/ 64 w 138"/>
                <a:gd name="T9" fmla="*/ 0 h 157"/>
                <a:gd name="T10" fmla="*/ 0 60000 65536"/>
                <a:gd name="T11" fmla="*/ 0 60000 65536"/>
                <a:gd name="T12" fmla="*/ 0 60000 65536"/>
                <a:gd name="T13" fmla="*/ 0 60000 65536"/>
                <a:gd name="T14" fmla="*/ 0 60000 65536"/>
                <a:gd name="T15" fmla="*/ 0 w 138"/>
                <a:gd name="T16" fmla="*/ 0 h 157"/>
                <a:gd name="T17" fmla="*/ 138 w 138"/>
                <a:gd name="T18" fmla="*/ 157 h 157"/>
              </a:gdLst>
              <a:ahLst/>
              <a:cxnLst>
                <a:cxn ang="T10">
                  <a:pos x="T0" y="T1"/>
                </a:cxn>
                <a:cxn ang="T11">
                  <a:pos x="T2" y="T3"/>
                </a:cxn>
                <a:cxn ang="T12">
                  <a:pos x="T4" y="T5"/>
                </a:cxn>
                <a:cxn ang="T13">
                  <a:pos x="T6" y="T7"/>
                </a:cxn>
                <a:cxn ang="T14">
                  <a:pos x="T8" y="T9"/>
                </a:cxn>
              </a:cxnLst>
              <a:rect l="T15" t="T16" r="T17" b="T18"/>
              <a:pathLst>
                <a:path w="138" h="157">
                  <a:moveTo>
                    <a:pt x="69" y="0"/>
                  </a:moveTo>
                  <a:lnTo>
                    <a:pt x="0" y="0"/>
                  </a:lnTo>
                  <a:lnTo>
                    <a:pt x="69" y="157"/>
                  </a:lnTo>
                  <a:lnTo>
                    <a:pt x="138" y="0"/>
                  </a:lnTo>
                  <a:lnTo>
                    <a:pt x="69" y="0"/>
                  </a:lnTo>
                  <a:close/>
                </a:path>
              </a:pathLst>
            </a:custGeom>
            <a:solidFill>
              <a:schemeClr val="tx1"/>
            </a:solidFill>
            <a:ln w="9525">
              <a:noFill/>
              <a:round/>
              <a:headEnd/>
              <a:tailEnd/>
            </a:ln>
          </p:spPr>
          <p:txBody>
            <a:bodyPr/>
            <a:lstStyle/>
            <a:p>
              <a:endParaRPr lang="en-US"/>
            </a:p>
          </p:txBody>
        </p:sp>
        <p:sp>
          <p:nvSpPr>
            <p:cNvPr id="52249" name="Rectangle 24"/>
            <p:cNvSpPr>
              <a:spLocks noChangeArrowheads="1"/>
            </p:cNvSpPr>
            <p:nvPr/>
          </p:nvSpPr>
          <p:spPr bwMode="auto">
            <a:xfrm>
              <a:off x="4670" y="3581"/>
              <a:ext cx="22" cy="361"/>
            </a:xfrm>
            <a:prstGeom prst="rect">
              <a:avLst/>
            </a:prstGeom>
            <a:solidFill>
              <a:schemeClr val="tx1"/>
            </a:solidFill>
            <a:ln w="9525">
              <a:solidFill>
                <a:schemeClr val="tx1"/>
              </a:solidFill>
              <a:miter lim="800000"/>
              <a:headEnd/>
              <a:tailEnd/>
            </a:ln>
          </p:spPr>
          <p:txBody>
            <a:bodyPr/>
            <a:lstStyle/>
            <a:p>
              <a:endParaRPr lang="en-US"/>
            </a:p>
          </p:txBody>
        </p:sp>
        <p:sp>
          <p:nvSpPr>
            <p:cNvPr id="52250" name="Freeform 25"/>
            <p:cNvSpPr>
              <a:spLocks/>
            </p:cNvSpPr>
            <p:nvPr/>
          </p:nvSpPr>
          <p:spPr bwMode="auto">
            <a:xfrm>
              <a:off x="4617" y="3942"/>
              <a:ext cx="127" cy="148"/>
            </a:xfrm>
            <a:custGeom>
              <a:avLst/>
              <a:gdLst>
                <a:gd name="T0" fmla="*/ 64 w 138"/>
                <a:gd name="T1" fmla="*/ 0 h 157"/>
                <a:gd name="T2" fmla="*/ 0 w 138"/>
                <a:gd name="T3" fmla="*/ 0 h 157"/>
                <a:gd name="T4" fmla="*/ 64 w 138"/>
                <a:gd name="T5" fmla="*/ 148 h 157"/>
                <a:gd name="T6" fmla="*/ 127 w 138"/>
                <a:gd name="T7" fmla="*/ 0 h 157"/>
                <a:gd name="T8" fmla="*/ 64 w 138"/>
                <a:gd name="T9" fmla="*/ 0 h 157"/>
                <a:gd name="T10" fmla="*/ 0 60000 65536"/>
                <a:gd name="T11" fmla="*/ 0 60000 65536"/>
                <a:gd name="T12" fmla="*/ 0 60000 65536"/>
                <a:gd name="T13" fmla="*/ 0 60000 65536"/>
                <a:gd name="T14" fmla="*/ 0 60000 65536"/>
                <a:gd name="T15" fmla="*/ 0 w 138"/>
                <a:gd name="T16" fmla="*/ 0 h 157"/>
                <a:gd name="T17" fmla="*/ 138 w 138"/>
                <a:gd name="T18" fmla="*/ 157 h 157"/>
              </a:gdLst>
              <a:ahLst/>
              <a:cxnLst>
                <a:cxn ang="T10">
                  <a:pos x="T0" y="T1"/>
                </a:cxn>
                <a:cxn ang="T11">
                  <a:pos x="T2" y="T3"/>
                </a:cxn>
                <a:cxn ang="T12">
                  <a:pos x="T4" y="T5"/>
                </a:cxn>
                <a:cxn ang="T13">
                  <a:pos x="T6" y="T7"/>
                </a:cxn>
                <a:cxn ang="T14">
                  <a:pos x="T8" y="T9"/>
                </a:cxn>
              </a:cxnLst>
              <a:rect l="T15" t="T16" r="T17" b="T18"/>
              <a:pathLst>
                <a:path w="138" h="157">
                  <a:moveTo>
                    <a:pt x="69" y="0"/>
                  </a:moveTo>
                  <a:lnTo>
                    <a:pt x="0" y="0"/>
                  </a:lnTo>
                  <a:lnTo>
                    <a:pt x="69" y="157"/>
                  </a:lnTo>
                  <a:lnTo>
                    <a:pt x="138" y="0"/>
                  </a:lnTo>
                  <a:lnTo>
                    <a:pt x="69" y="0"/>
                  </a:lnTo>
                  <a:close/>
                </a:path>
              </a:pathLst>
            </a:custGeom>
            <a:solidFill>
              <a:schemeClr val="tx1"/>
            </a:solidFill>
            <a:ln w="9525">
              <a:noFill/>
              <a:round/>
              <a:headEnd/>
              <a:tailEnd/>
            </a:ln>
          </p:spPr>
          <p:txBody>
            <a:bodyPr/>
            <a:lstStyle/>
            <a:p>
              <a:endParaRPr lang="en-US"/>
            </a:p>
          </p:txBody>
        </p:sp>
        <p:sp>
          <p:nvSpPr>
            <p:cNvPr id="526362" name="Oval 26"/>
            <p:cNvSpPr>
              <a:spLocks noChangeArrowheads="1"/>
            </p:cNvSpPr>
            <p:nvPr/>
          </p:nvSpPr>
          <p:spPr bwMode="auto">
            <a:xfrm>
              <a:off x="4608" y="3312"/>
              <a:ext cx="144" cy="288"/>
            </a:xfrm>
            <a:prstGeom prst="ellipse">
              <a:avLst/>
            </a:prstGeom>
            <a:solidFill>
              <a:srgbClr val="99CCFF"/>
            </a:solidFill>
            <a:ln w="11113">
              <a:solidFill>
                <a:srgbClr val="00000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526363" name="Oval 27"/>
            <p:cNvSpPr>
              <a:spLocks noChangeArrowheads="1"/>
            </p:cNvSpPr>
            <p:nvPr/>
          </p:nvSpPr>
          <p:spPr bwMode="auto">
            <a:xfrm>
              <a:off x="3696" y="1728"/>
              <a:ext cx="1957" cy="251"/>
            </a:xfrm>
            <a:prstGeom prst="ellipse">
              <a:avLst/>
            </a:prstGeom>
            <a:solidFill>
              <a:srgbClr val="99CCFF"/>
            </a:solidFill>
            <a:ln w="11113">
              <a:solidFill>
                <a:srgbClr val="00000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52253" name="Rectangle 28"/>
            <p:cNvSpPr>
              <a:spLocks noChangeArrowheads="1"/>
            </p:cNvSpPr>
            <p:nvPr/>
          </p:nvSpPr>
          <p:spPr bwMode="auto">
            <a:xfrm>
              <a:off x="4080" y="1776"/>
              <a:ext cx="1155" cy="154"/>
            </a:xfrm>
            <a:prstGeom prst="rect">
              <a:avLst/>
            </a:prstGeom>
            <a:noFill/>
            <a:ln w="9525">
              <a:noFill/>
              <a:miter lim="800000"/>
              <a:headEnd/>
              <a:tailEnd/>
            </a:ln>
          </p:spPr>
          <p:txBody>
            <a:bodyPr wrap="none" lIns="0" tIns="0" rIns="0" bIns="0">
              <a:spAutoFit/>
            </a:bodyPr>
            <a:lstStyle/>
            <a:p>
              <a:pPr eaLnBrk="0" hangingPunct="0"/>
              <a:r>
                <a:rPr lang="en-US" sz="1600" b="1" dirty="0">
                  <a:solidFill>
                    <a:schemeClr val="accent2"/>
                  </a:solidFill>
                  <a:latin typeface="Courier New" pitchFamily="49" charset="0"/>
                </a:rPr>
                <a:t>#</a:t>
              </a:r>
              <a:r>
                <a:rPr lang="en-US" sz="1600" b="1" dirty="0" err="1">
                  <a:solidFill>
                    <a:schemeClr val="accent2"/>
                  </a:solidFill>
                  <a:latin typeface="Courier New" pitchFamily="49" charset="0"/>
                </a:rPr>
                <a:t>pragma</a:t>
              </a:r>
              <a:r>
                <a:rPr lang="en-US" sz="1600" b="1" dirty="0">
                  <a:solidFill>
                    <a:schemeClr val="accent2"/>
                  </a:solidFill>
                  <a:latin typeface="Courier New" pitchFamily="49" charset="0"/>
                </a:rPr>
                <a:t> </a:t>
              </a:r>
              <a:r>
                <a:rPr lang="en-US" sz="1600" b="1" dirty="0" err="1">
                  <a:solidFill>
                    <a:schemeClr val="accent2"/>
                  </a:solidFill>
                  <a:latin typeface="Courier New" pitchFamily="49" charset="0"/>
                </a:rPr>
                <a:t>omp</a:t>
              </a:r>
              <a:r>
                <a:rPr lang="en-US" sz="1600" b="1" dirty="0">
                  <a:solidFill>
                    <a:schemeClr val="accent2"/>
                  </a:solidFill>
                  <a:latin typeface="Courier New" pitchFamily="49" charset="0"/>
                </a:rPr>
                <a:t> for</a:t>
              </a:r>
              <a:endParaRPr lang="en-US" sz="1600" dirty="0">
                <a:solidFill>
                  <a:schemeClr val="accent2"/>
                </a:solidFill>
                <a:latin typeface="Courier New" pitchFamily="49" charset="0"/>
              </a:endParaRPr>
            </a:p>
          </p:txBody>
        </p:sp>
        <p:sp>
          <p:nvSpPr>
            <p:cNvPr id="526365" name="Oval 29"/>
            <p:cNvSpPr>
              <a:spLocks noChangeArrowheads="1"/>
            </p:cNvSpPr>
            <p:nvPr/>
          </p:nvSpPr>
          <p:spPr bwMode="auto">
            <a:xfrm flipV="1">
              <a:off x="3696" y="2928"/>
              <a:ext cx="1957" cy="251"/>
            </a:xfrm>
            <a:prstGeom prst="ellipse">
              <a:avLst/>
            </a:prstGeom>
            <a:solidFill>
              <a:srgbClr val="99CCFF"/>
            </a:solidFill>
            <a:ln w="11113">
              <a:solidFill>
                <a:srgbClr val="00000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52255" name="Rectangle 30"/>
            <p:cNvSpPr>
              <a:spLocks noChangeArrowheads="1"/>
            </p:cNvSpPr>
            <p:nvPr/>
          </p:nvSpPr>
          <p:spPr bwMode="auto">
            <a:xfrm>
              <a:off x="4320" y="3006"/>
              <a:ext cx="656" cy="116"/>
            </a:xfrm>
            <a:prstGeom prst="rect">
              <a:avLst/>
            </a:prstGeom>
            <a:noFill/>
            <a:ln w="9525">
              <a:noFill/>
              <a:miter lim="800000"/>
              <a:headEnd/>
              <a:tailEnd/>
            </a:ln>
          </p:spPr>
          <p:txBody>
            <a:bodyPr wrap="none" lIns="0" tIns="0" rIns="0" bIns="0">
              <a:spAutoFit/>
            </a:bodyPr>
            <a:lstStyle/>
            <a:p>
              <a:pPr eaLnBrk="0" hangingPunct="0"/>
              <a:r>
                <a:rPr lang="en-US" sz="1200" b="1" dirty="0">
                  <a:solidFill>
                    <a:schemeClr val="accent2"/>
                  </a:solidFill>
                  <a:latin typeface="Times" pitchFamily="18" charset="0"/>
                </a:rPr>
                <a:t>Implicit</a:t>
              </a:r>
              <a:r>
                <a:rPr lang="en-US" sz="1200" b="1" dirty="0">
                  <a:solidFill>
                    <a:schemeClr val="bg2"/>
                  </a:solidFill>
                  <a:latin typeface="Times" pitchFamily="18" charset="0"/>
                </a:rPr>
                <a:t> </a:t>
              </a:r>
              <a:r>
                <a:rPr lang="en-US" sz="1200" b="1" dirty="0">
                  <a:solidFill>
                    <a:schemeClr val="accent2"/>
                  </a:solidFill>
                  <a:latin typeface="Times" pitchFamily="18" charset="0"/>
                </a:rPr>
                <a:t>barrier</a:t>
              </a:r>
              <a:endParaRPr lang="en-US" sz="1200" dirty="0">
                <a:solidFill>
                  <a:schemeClr val="accent2"/>
                </a:solidFill>
              </a:endParaRPr>
            </a:p>
          </p:txBody>
        </p:sp>
        <p:sp>
          <p:nvSpPr>
            <p:cNvPr id="52256" name="Text Box 31"/>
            <p:cNvSpPr txBox="1">
              <a:spLocks noChangeArrowheads="1"/>
            </p:cNvSpPr>
            <p:nvPr/>
          </p:nvSpPr>
          <p:spPr bwMode="auto">
            <a:xfrm>
              <a:off x="3696" y="2160"/>
              <a:ext cx="528" cy="692"/>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US" sz="1200" b="1">
                  <a:solidFill>
                    <a:schemeClr val="accent2"/>
                  </a:solidFill>
                  <a:latin typeface="Tahoma" pitchFamily="34" charset="0"/>
                </a:rPr>
                <a:t>i = 1</a:t>
              </a:r>
            </a:p>
            <a:p>
              <a:pPr algn="ctr" eaLnBrk="0" hangingPunct="0">
                <a:spcBef>
                  <a:spcPct val="50000"/>
                </a:spcBef>
              </a:pPr>
              <a:r>
                <a:rPr lang="en-US" sz="1200" b="1">
                  <a:solidFill>
                    <a:schemeClr val="accent2"/>
                  </a:solidFill>
                  <a:latin typeface="Tahoma" pitchFamily="34" charset="0"/>
                </a:rPr>
                <a:t>i = 2</a:t>
              </a:r>
            </a:p>
            <a:p>
              <a:pPr algn="ctr" eaLnBrk="0" hangingPunct="0">
                <a:spcBef>
                  <a:spcPct val="50000"/>
                </a:spcBef>
              </a:pPr>
              <a:r>
                <a:rPr lang="en-US" sz="1200" b="1">
                  <a:solidFill>
                    <a:schemeClr val="accent2"/>
                  </a:solidFill>
                  <a:latin typeface="Tahoma" pitchFamily="34" charset="0"/>
                </a:rPr>
                <a:t>i = 3</a:t>
              </a:r>
            </a:p>
            <a:p>
              <a:pPr algn="ctr" eaLnBrk="0" hangingPunct="0">
                <a:spcBef>
                  <a:spcPct val="50000"/>
                </a:spcBef>
              </a:pPr>
              <a:r>
                <a:rPr lang="en-US" sz="1200" b="1">
                  <a:solidFill>
                    <a:schemeClr val="accent2"/>
                  </a:solidFill>
                  <a:latin typeface="Tahoma" pitchFamily="34" charset="0"/>
                </a:rPr>
                <a:t>i = 4</a:t>
              </a:r>
            </a:p>
          </p:txBody>
        </p:sp>
        <p:sp>
          <p:nvSpPr>
            <p:cNvPr id="52257" name="Text Box 32"/>
            <p:cNvSpPr txBox="1">
              <a:spLocks noChangeArrowheads="1"/>
            </p:cNvSpPr>
            <p:nvPr/>
          </p:nvSpPr>
          <p:spPr bwMode="auto">
            <a:xfrm>
              <a:off x="4416" y="2160"/>
              <a:ext cx="528" cy="692"/>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US" sz="1200" b="1">
                  <a:solidFill>
                    <a:schemeClr val="accent2"/>
                  </a:solidFill>
                  <a:latin typeface="Tahoma" pitchFamily="34" charset="0"/>
                </a:rPr>
                <a:t>i = 5</a:t>
              </a:r>
            </a:p>
            <a:p>
              <a:pPr algn="ctr" eaLnBrk="0" hangingPunct="0">
                <a:spcBef>
                  <a:spcPct val="50000"/>
                </a:spcBef>
              </a:pPr>
              <a:r>
                <a:rPr lang="en-US" sz="1200" b="1">
                  <a:solidFill>
                    <a:schemeClr val="accent2"/>
                  </a:solidFill>
                  <a:latin typeface="Tahoma" pitchFamily="34" charset="0"/>
                </a:rPr>
                <a:t>i = 6</a:t>
              </a:r>
            </a:p>
            <a:p>
              <a:pPr algn="ctr" eaLnBrk="0" hangingPunct="0">
                <a:spcBef>
                  <a:spcPct val="50000"/>
                </a:spcBef>
              </a:pPr>
              <a:r>
                <a:rPr lang="en-US" sz="1200" b="1">
                  <a:solidFill>
                    <a:schemeClr val="accent2"/>
                  </a:solidFill>
                  <a:latin typeface="Tahoma" pitchFamily="34" charset="0"/>
                </a:rPr>
                <a:t>i = 7</a:t>
              </a:r>
            </a:p>
            <a:p>
              <a:pPr algn="ctr" eaLnBrk="0" hangingPunct="0">
                <a:spcBef>
                  <a:spcPct val="50000"/>
                </a:spcBef>
              </a:pPr>
              <a:r>
                <a:rPr lang="en-US" sz="1200" b="1">
                  <a:solidFill>
                    <a:schemeClr val="accent2"/>
                  </a:solidFill>
                  <a:latin typeface="Tahoma" pitchFamily="34" charset="0"/>
                </a:rPr>
                <a:t>i = 8</a:t>
              </a:r>
            </a:p>
          </p:txBody>
        </p:sp>
        <p:sp>
          <p:nvSpPr>
            <p:cNvPr id="52258" name="Text Box 33"/>
            <p:cNvSpPr txBox="1">
              <a:spLocks noChangeArrowheads="1"/>
            </p:cNvSpPr>
            <p:nvPr/>
          </p:nvSpPr>
          <p:spPr bwMode="auto">
            <a:xfrm>
              <a:off x="5136" y="2160"/>
              <a:ext cx="528" cy="692"/>
            </a:xfrm>
            <a:prstGeom prst="rect">
              <a:avLst/>
            </a:prstGeom>
            <a:noFill/>
            <a:ln w="12700" algn="ctr">
              <a:noFill/>
              <a:miter lim="800000"/>
              <a:headEnd type="none" w="sm" len="sm"/>
              <a:tailEnd type="none" w="sm" len="sm"/>
            </a:ln>
          </p:spPr>
          <p:txBody>
            <a:bodyPr>
              <a:spAutoFit/>
            </a:bodyPr>
            <a:lstStyle/>
            <a:p>
              <a:pPr algn="ctr" eaLnBrk="0" hangingPunct="0">
                <a:spcBef>
                  <a:spcPct val="50000"/>
                </a:spcBef>
              </a:pPr>
              <a:r>
                <a:rPr lang="en-US" sz="1200" b="1">
                  <a:solidFill>
                    <a:schemeClr val="accent2"/>
                  </a:solidFill>
                  <a:latin typeface="Tahoma" pitchFamily="34" charset="0"/>
                </a:rPr>
                <a:t>i = 9</a:t>
              </a:r>
            </a:p>
            <a:p>
              <a:pPr algn="ctr" eaLnBrk="0" hangingPunct="0">
                <a:spcBef>
                  <a:spcPct val="50000"/>
                </a:spcBef>
              </a:pPr>
              <a:r>
                <a:rPr lang="en-US" sz="1200" b="1">
                  <a:solidFill>
                    <a:schemeClr val="accent2"/>
                  </a:solidFill>
                  <a:latin typeface="Tahoma" pitchFamily="34" charset="0"/>
                </a:rPr>
                <a:t>i = 10</a:t>
              </a:r>
            </a:p>
            <a:p>
              <a:pPr algn="ctr" eaLnBrk="0" hangingPunct="0">
                <a:spcBef>
                  <a:spcPct val="50000"/>
                </a:spcBef>
              </a:pPr>
              <a:r>
                <a:rPr lang="en-US" sz="1200" b="1">
                  <a:solidFill>
                    <a:schemeClr val="accent2"/>
                  </a:solidFill>
                  <a:latin typeface="Tahoma" pitchFamily="34" charset="0"/>
                </a:rPr>
                <a:t>i = 11</a:t>
              </a:r>
            </a:p>
            <a:p>
              <a:pPr algn="ctr" eaLnBrk="0" hangingPunct="0">
                <a:spcBef>
                  <a:spcPct val="50000"/>
                </a:spcBef>
              </a:pPr>
              <a:r>
                <a:rPr lang="en-US" sz="1200" b="1">
                  <a:solidFill>
                    <a:schemeClr val="accent2"/>
                  </a:solidFill>
                  <a:latin typeface="Tahoma" pitchFamily="34" charset="0"/>
                </a:rPr>
                <a:t>i = 12</a:t>
              </a:r>
            </a:p>
          </p:txBody>
        </p:sp>
      </p:grpSp>
      <p:sp>
        <p:nvSpPr>
          <p:cNvPr id="35" name="Document"/>
          <p:cNvSpPr>
            <a:spLocks noEditPoints="1" noChangeArrowheads="1"/>
          </p:cNvSpPr>
          <p:nvPr/>
        </p:nvSpPr>
        <p:spPr bwMode="auto">
          <a:xfrm flipH="1">
            <a:off x="571499" y="1419225"/>
            <a:ext cx="4229100" cy="261937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lIns="0" tIns="0" rIns="0" bIns="0"/>
          <a:lstStyle/>
          <a:p>
            <a:pPr eaLnBrk="0" hangingPunct="0">
              <a:lnSpc>
                <a:spcPct val="85000"/>
              </a:lnSpc>
              <a:spcBef>
                <a:spcPct val="10000"/>
              </a:spcBef>
              <a:buClr>
                <a:schemeClr val="tx2"/>
              </a:buClr>
              <a:buFont typeface="Wingdings" pitchFamily="2" charset="2"/>
              <a:buNone/>
              <a:defRPr/>
            </a:pPr>
            <a:r>
              <a:rPr lang="en-US" sz="2000" b="1" dirty="0">
                <a:solidFill>
                  <a:srgbClr val="0000FF"/>
                </a:solidFill>
                <a:latin typeface="Courier New" pitchFamily="49" charset="0"/>
              </a:rPr>
              <a:t>// assume N=12</a:t>
            </a:r>
          </a:p>
          <a:p>
            <a:pPr eaLnBrk="0" hangingPunct="0">
              <a:lnSpc>
                <a:spcPct val="85000"/>
              </a:lnSpc>
              <a:spcBef>
                <a:spcPct val="10000"/>
              </a:spcBef>
              <a:buClr>
                <a:schemeClr val="tx2"/>
              </a:buClr>
              <a:buFont typeface="Wingdings" pitchFamily="2" charset="2"/>
              <a:buNone/>
              <a:defRPr/>
            </a:pPr>
            <a:r>
              <a:rPr lang="en-US" sz="2000" b="1" dirty="0">
                <a:solidFill>
                  <a:srgbClr val="FFFF66"/>
                </a:solidFill>
                <a:latin typeface="Courier New" pitchFamily="49" charset="0"/>
              </a:rPr>
              <a:t>#</a:t>
            </a:r>
            <a:r>
              <a:rPr lang="en-US" sz="2000" b="1" dirty="0" err="1">
                <a:solidFill>
                  <a:srgbClr val="FFFF66"/>
                </a:solidFill>
                <a:latin typeface="Courier New" pitchFamily="49" charset="0"/>
              </a:rPr>
              <a:t>pragma</a:t>
            </a:r>
            <a:r>
              <a:rPr lang="en-US" sz="2000" b="1" dirty="0">
                <a:solidFill>
                  <a:srgbClr val="FFFF66"/>
                </a:solidFill>
                <a:latin typeface="Courier New" pitchFamily="49" charset="0"/>
              </a:rPr>
              <a:t> </a:t>
            </a:r>
            <a:r>
              <a:rPr lang="en-US" sz="2000" b="1" dirty="0" err="1">
                <a:solidFill>
                  <a:srgbClr val="FFFF66"/>
                </a:solidFill>
                <a:latin typeface="Courier New" pitchFamily="49" charset="0"/>
              </a:rPr>
              <a:t>omp</a:t>
            </a:r>
            <a:r>
              <a:rPr lang="en-US" sz="2000" b="1" dirty="0">
                <a:solidFill>
                  <a:srgbClr val="FFFF66"/>
                </a:solidFill>
                <a:latin typeface="Courier New" pitchFamily="49" charset="0"/>
              </a:rPr>
              <a:t> parallel</a:t>
            </a:r>
          </a:p>
          <a:p>
            <a:pPr eaLnBrk="0" hangingPunct="0">
              <a:lnSpc>
                <a:spcPct val="85000"/>
              </a:lnSpc>
              <a:spcBef>
                <a:spcPct val="10000"/>
              </a:spcBef>
              <a:buClr>
                <a:schemeClr val="tx2"/>
              </a:buClr>
              <a:buFont typeface="Wingdings" pitchFamily="2" charset="2"/>
              <a:buNone/>
              <a:defRPr/>
            </a:pPr>
            <a:r>
              <a:rPr lang="en-US" sz="2000" b="1" dirty="0">
                <a:solidFill>
                  <a:srgbClr val="FFFF66"/>
                </a:solidFill>
                <a:latin typeface="Courier New" pitchFamily="49" charset="0"/>
              </a:rPr>
              <a:t>#</a:t>
            </a:r>
            <a:r>
              <a:rPr lang="en-US" sz="2000" b="1" dirty="0" err="1">
                <a:solidFill>
                  <a:srgbClr val="FFFF66"/>
                </a:solidFill>
                <a:latin typeface="Courier New" pitchFamily="49" charset="0"/>
              </a:rPr>
              <a:t>pragma</a:t>
            </a:r>
            <a:r>
              <a:rPr lang="en-US" sz="2000" b="1" dirty="0">
                <a:solidFill>
                  <a:srgbClr val="FFFF66"/>
                </a:solidFill>
                <a:latin typeface="Courier New" pitchFamily="49" charset="0"/>
              </a:rPr>
              <a:t> </a:t>
            </a:r>
            <a:r>
              <a:rPr lang="en-US" sz="2000" b="1" dirty="0" err="1">
                <a:solidFill>
                  <a:srgbClr val="FFFF66"/>
                </a:solidFill>
                <a:latin typeface="Courier New" pitchFamily="49" charset="0"/>
              </a:rPr>
              <a:t>omp</a:t>
            </a:r>
            <a:r>
              <a:rPr lang="en-US" sz="2000" b="1" dirty="0">
                <a:solidFill>
                  <a:srgbClr val="FFFF66"/>
                </a:solidFill>
                <a:latin typeface="Courier New" pitchFamily="49" charset="0"/>
              </a:rPr>
              <a:t> for</a:t>
            </a:r>
          </a:p>
          <a:p>
            <a:pPr eaLnBrk="0" hangingPunct="0">
              <a:lnSpc>
                <a:spcPct val="85000"/>
              </a:lnSpc>
              <a:spcBef>
                <a:spcPct val="10000"/>
              </a:spcBef>
              <a:buClr>
                <a:schemeClr val="tx2"/>
              </a:buClr>
              <a:buFont typeface="Wingdings" pitchFamily="2" charset="2"/>
              <a:buNone/>
              <a:defRPr/>
            </a:pPr>
            <a:r>
              <a:rPr lang="en-US" sz="2000" b="1" dirty="0">
                <a:solidFill>
                  <a:srgbClr val="0000FF"/>
                </a:solidFill>
                <a:latin typeface="Courier New" pitchFamily="49" charset="0"/>
              </a:rPr>
              <a:t>   for(</a:t>
            </a:r>
            <a:r>
              <a:rPr lang="en-US" sz="2000" b="1" dirty="0" err="1">
                <a:solidFill>
                  <a:srgbClr val="0000FF"/>
                </a:solidFill>
                <a:latin typeface="Courier New" pitchFamily="49" charset="0"/>
              </a:rPr>
              <a:t>i</a:t>
            </a:r>
            <a:r>
              <a:rPr lang="en-US" sz="2000" b="1" dirty="0">
                <a:solidFill>
                  <a:srgbClr val="0000FF"/>
                </a:solidFill>
                <a:latin typeface="Courier New" pitchFamily="49" charset="0"/>
              </a:rPr>
              <a:t> = 1, </a:t>
            </a:r>
            <a:r>
              <a:rPr lang="en-US" sz="2000" b="1" dirty="0" err="1">
                <a:solidFill>
                  <a:srgbClr val="0000FF"/>
                </a:solidFill>
                <a:latin typeface="Courier New" pitchFamily="49" charset="0"/>
              </a:rPr>
              <a:t>i</a:t>
            </a:r>
            <a:r>
              <a:rPr lang="en-US" sz="2000" b="1" dirty="0">
                <a:solidFill>
                  <a:srgbClr val="0000FF"/>
                </a:solidFill>
                <a:latin typeface="Courier New" pitchFamily="49" charset="0"/>
              </a:rPr>
              <a:t> &lt; N+1, </a:t>
            </a:r>
            <a:r>
              <a:rPr lang="en-US" sz="2000" b="1" dirty="0" err="1">
                <a:solidFill>
                  <a:srgbClr val="0000FF"/>
                </a:solidFill>
                <a:latin typeface="Courier New" pitchFamily="49" charset="0"/>
              </a:rPr>
              <a:t>i</a:t>
            </a:r>
            <a:r>
              <a:rPr lang="en-US" sz="2000" b="1" dirty="0">
                <a:solidFill>
                  <a:srgbClr val="0000FF"/>
                </a:solidFill>
                <a:latin typeface="Courier New" pitchFamily="49" charset="0"/>
              </a:rPr>
              <a:t>++) </a:t>
            </a:r>
          </a:p>
          <a:p>
            <a:pPr eaLnBrk="0" hangingPunct="0">
              <a:lnSpc>
                <a:spcPct val="85000"/>
              </a:lnSpc>
              <a:spcBef>
                <a:spcPct val="10000"/>
              </a:spcBef>
              <a:buClr>
                <a:schemeClr val="tx2"/>
              </a:buClr>
              <a:buFont typeface="Wingdings" pitchFamily="2" charset="2"/>
              <a:buNone/>
              <a:defRPr/>
            </a:pPr>
            <a:r>
              <a:rPr lang="en-US" sz="2000" b="1" dirty="0">
                <a:solidFill>
                  <a:srgbClr val="0000FF"/>
                </a:solidFill>
                <a:latin typeface="Courier New" pitchFamily="49" charset="0"/>
              </a:rPr>
              <a:t>      c[</a:t>
            </a:r>
            <a:r>
              <a:rPr lang="en-US" sz="2000" b="1" dirty="0" err="1">
                <a:solidFill>
                  <a:srgbClr val="0000FF"/>
                </a:solidFill>
                <a:latin typeface="Courier New" pitchFamily="49" charset="0"/>
              </a:rPr>
              <a:t>i</a:t>
            </a:r>
            <a:r>
              <a:rPr lang="en-US" sz="2000" b="1" dirty="0">
                <a:solidFill>
                  <a:srgbClr val="0000FF"/>
                </a:solidFill>
                <a:latin typeface="Courier New" pitchFamily="49" charset="0"/>
              </a:rPr>
              <a:t>] = a[</a:t>
            </a:r>
            <a:r>
              <a:rPr lang="en-US" sz="2000" b="1" dirty="0" err="1">
                <a:solidFill>
                  <a:srgbClr val="0000FF"/>
                </a:solidFill>
                <a:latin typeface="Courier New" pitchFamily="49" charset="0"/>
              </a:rPr>
              <a:t>i</a:t>
            </a:r>
            <a:r>
              <a:rPr lang="en-US" sz="2000" b="1" dirty="0">
                <a:solidFill>
                  <a:srgbClr val="0000FF"/>
                </a:solidFill>
                <a:latin typeface="Courier New" pitchFamily="49" charset="0"/>
              </a:rPr>
              <a:t>] + b[</a:t>
            </a:r>
            <a:r>
              <a:rPr lang="en-US" sz="2000" b="1" dirty="0" err="1">
                <a:solidFill>
                  <a:srgbClr val="0000FF"/>
                </a:solidFill>
                <a:latin typeface="Courier New" pitchFamily="49" charset="0"/>
              </a:rPr>
              <a:t>i</a:t>
            </a:r>
            <a:r>
              <a:rPr lang="en-US" sz="2000" b="1" dirty="0">
                <a:solidFill>
                  <a:srgbClr val="0000FF"/>
                </a:solidFill>
                <a:latin typeface="Courier New" pitchFamily="49" charset="0"/>
              </a:rPr>
              <a:t>];</a:t>
            </a:r>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50863" y="557213"/>
            <a:ext cx="8237537" cy="427037"/>
          </a:xfrm>
        </p:spPr>
        <p:txBody>
          <a:bodyPr/>
          <a:lstStyle/>
          <a:p>
            <a:pPr eaLnBrk="1" hangingPunct="1"/>
            <a:r>
              <a:rPr lang="en-US" dirty="0" smtClean="0">
                <a:solidFill>
                  <a:schemeClr val="accent2"/>
                </a:solidFill>
              </a:rPr>
              <a:t>What are OMP tasks?</a:t>
            </a:r>
          </a:p>
        </p:txBody>
      </p:sp>
      <p:sp>
        <p:nvSpPr>
          <p:cNvPr id="62467" name="Rectangle 3"/>
          <p:cNvSpPr>
            <a:spLocks noGrp="1" noChangeArrowheads="1"/>
          </p:cNvSpPr>
          <p:nvPr>
            <p:ph type="body" idx="1"/>
          </p:nvPr>
        </p:nvSpPr>
        <p:spPr>
          <a:xfrm>
            <a:off x="438150" y="1550988"/>
            <a:ext cx="5849938" cy="3886200"/>
          </a:xfrm>
        </p:spPr>
        <p:txBody>
          <a:bodyPr/>
          <a:lstStyle/>
          <a:p>
            <a:pPr eaLnBrk="1" hangingPunct="1"/>
            <a:r>
              <a:rPr lang="en-US" sz="2400" dirty="0" smtClean="0">
                <a:solidFill>
                  <a:schemeClr val="accent2"/>
                </a:solidFill>
              </a:rPr>
              <a:t>Tasks are independent units of work</a:t>
            </a:r>
          </a:p>
          <a:p>
            <a:pPr eaLnBrk="1" hangingPunct="1"/>
            <a:r>
              <a:rPr lang="en-US" sz="2400" dirty="0" smtClean="0">
                <a:solidFill>
                  <a:schemeClr val="accent2"/>
                </a:solidFill>
              </a:rPr>
              <a:t> Threads are assigned to perform the work of each task</a:t>
            </a:r>
          </a:p>
          <a:p>
            <a:pPr lvl="1" eaLnBrk="1" hangingPunct="1"/>
            <a:r>
              <a:rPr lang="en-US" sz="2000" dirty="0" smtClean="0">
                <a:solidFill>
                  <a:schemeClr val="accent2"/>
                </a:solidFill>
              </a:rPr>
              <a:t> 	Tasks may be deferred </a:t>
            </a:r>
          </a:p>
          <a:p>
            <a:pPr eaLnBrk="1" hangingPunct="1"/>
            <a:r>
              <a:rPr lang="en-US" sz="2400" dirty="0" smtClean="0">
                <a:solidFill>
                  <a:schemeClr val="accent2"/>
                </a:solidFill>
              </a:rPr>
              <a:t>Tasks might be executed immediately or might be </a:t>
            </a:r>
            <a:r>
              <a:rPr lang="en-US" sz="2400" dirty="0" err="1" smtClean="0">
                <a:solidFill>
                  <a:schemeClr val="accent2"/>
                </a:solidFill>
              </a:rPr>
              <a:t>deffered</a:t>
            </a:r>
            <a:endParaRPr lang="en-US" sz="2400" dirty="0" smtClean="0">
              <a:solidFill>
                <a:schemeClr val="accent2"/>
              </a:solidFill>
            </a:endParaRPr>
          </a:p>
          <a:p>
            <a:pPr eaLnBrk="1" hangingPunct="1"/>
            <a:r>
              <a:rPr lang="en-US" sz="2400" dirty="0" smtClean="0">
                <a:solidFill>
                  <a:schemeClr val="accent2"/>
                </a:solidFill>
              </a:rPr>
              <a:t>The runtime system decides which of the above</a:t>
            </a:r>
          </a:p>
          <a:p>
            <a:pPr lvl="1" eaLnBrk="1" hangingPunct="1"/>
            <a:r>
              <a:rPr lang="en-US" sz="2000" dirty="0" smtClean="0">
                <a:solidFill>
                  <a:schemeClr val="accent2"/>
                </a:solidFill>
              </a:rPr>
              <a:t>Tasks are composed of:</a:t>
            </a:r>
          </a:p>
          <a:p>
            <a:pPr lvl="2" eaLnBrk="1" hangingPunct="1"/>
            <a:r>
              <a:rPr lang="en-US" sz="1800" b="1" dirty="0" smtClean="0">
                <a:solidFill>
                  <a:schemeClr val="accent2"/>
                </a:solidFill>
              </a:rPr>
              <a:t>code </a:t>
            </a:r>
            <a:r>
              <a:rPr lang="en-US" sz="1800" dirty="0" smtClean="0">
                <a:solidFill>
                  <a:schemeClr val="accent2"/>
                </a:solidFill>
              </a:rPr>
              <a:t>to execute</a:t>
            </a:r>
          </a:p>
          <a:p>
            <a:pPr lvl="2" eaLnBrk="1" hangingPunct="1"/>
            <a:r>
              <a:rPr lang="en-US" sz="1800" b="1" dirty="0" smtClean="0">
                <a:solidFill>
                  <a:schemeClr val="accent2"/>
                </a:solidFill>
              </a:rPr>
              <a:t>data </a:t>
            </a:r>
            <a:r>
              <a:rPr lang="en-US" sz="1800" dirty="0" smtClean="0">
                <a:solidFill>
                  <a:schemeClr val="accent2"/>
                </a:solidFill>
              </a:rPr>
              <a:t>environment</a:t>
            </a:r>
          </a:p>
          <a:p>
            <a:pPr lvl="2" eaLnBrk="1" hangingPunct="1"/>
            <a:r>
              <a:rPr lang="en-US" sz="1800" b="1" dirty="0" smtClean="0">
                <a:solidFill>
                  <a:schemeClr val="accent2"/>
                </a:solidFill>
              </a:rPr>
              <a:t>internal</a:t>
            </a:r>
            <a:r>
              <a:rPr lang="en-US" sz="1800" dirty="0" smtClean="0">
                <a:solidFill>
                  <a:schemeClr val="accent2"/>
                </a:solidFill>
              </a:rPr>
              <a:t> </a:t>
            </a:r>
            <a:r>
              <a:rPr lang="en-US" sz="1800" b="1" dirty="0" smtClean="0">
                <a:solidFill>
                  <a:schemeClr val="accent2"/>
                </a:solidFill>
              </a:rPr>
              <a:t>control variables </a:t>
            </a:r>
            <a:r>
              <a:rPr lang="en-US" sz="1800" dirty="0" smtClean="0">
                <a:solidFill>
                  <a:schemeClr val="accent2"/>
                </a:solidFill>
              </a:rPr>
              <a:t>(ICV)</a:t>
            </a:r>
          </a:p>
        </p:txBody>
      </p:sp>
      <p:sp>
        <p:nvSpPr>
          <p:cNvPr id="62468" name="Rectangle 4"/>
          <p:cNvSpPr>
            <a:spLocks noChangeArrowheads="1"/>
          </p:cNvSpPr>
          <p:nvPr/>
        </p:nvSpPr>
        <p:spPr bwMode="auto">
          <a:xfrm>
            <a:off x="6492875" y="1230313"/>
            <a:ext cx="228600" cy="990600"/>
          </a:xfrm>
          <a:prstGeom prst="rect">
            <a:avLst/>
          </a:prstGeom>
          <a:solidFill>
            <a:srgbClr val="FF99CC"/>
          </a:solidFill>
          <a:ln w="12700">
            <a:solidFill>
              <a:schemeClr val="tx1"/>
            </a:solidFill>
            <a:miter lim="800000"/>
            <a:headEnd/>
            <a:tailEnd/>
          </a:ln>
        </p:spPr>
        <p:txBody>
          <a:bodyPr wrap="none" anchor="ctr"/>
          <a:lstStyle/>
          <a:p>
            <a:endParaRPr lang="en-US">
              <a:solidFill>
                <a:schemeClr val="accent2"/>
              </a:solidFill>
            </a:endParaRPr>
          </a:p>
        </p:txBody>
      </p:sp>
      <p:sp>
        <p:nvSpPr>
          <p:cNvPr id="62469" name="Rectangle 5"/>
          <p:cNvSpPr>
            <a:spLocks noChangeArrowheads="1"/>
          </p:cNvSpPr>
          <p:nvPr/>
        </p:nvSpPr>
        <p:spPr bwMode="auto">
          <a:xfrm>
            <a:off x="6492875" y="2220913"/>
            <a:ext cx="228600" cy="762000"/>
          </a:xfrm>
          <a:prstGeom prst="rect">
            <a:avLst/>
          </a:prstGeom>
          <a:solidFill>
            <a:srgbClr val="CCFFCC"/>
          </a:solidFill>
          <a:ln w="12700">
            <a:solidFill>
              <a:schemeClr val="tx1"/>
            </a:solidFill>
            <a:miter lim="800000"/>
            <a:headEnd/>
            <a:tailEnd/>
          </a:ln>
        </p:spPr>
        <p:txBody>
          <a:bodyPr wrap="none" anchor="ctr"/>
          <a:lstStyle/>
          <a:p>
            <a:endParaRPr lang="en-US">
              <a:solidFill>
                <a:schemeClr val="accent2"/>
              </a:solidFill>
            </a:endParaRPr>
          </a:p>
        </p:txBody>
      </p:sp>
      <p:sp>
        <p:nvSpPr>
          <p:cNvPr id="62470" name="Rectangle 6"/>
          <p:cNvSpPr>
            <a:spLocks noChangeArrowheads="1"/>
          </p:cNvSpPr>
          <p:nvPr/>
        </p:nvSpPr>
        <p:spPr bwMode="auto">
          <a:xfrm>
            <a:off x="6492875" y="2982913"/>
            <a:ext cx="228600" cy="1295400"/>
          </a:xfrm>
          <a:prstGeom prst="rect">
            <a:avLst/>
          </a:prstGeom>
          <a:solidFill>
            <a:srgbClr val="9966FF"/>
          </a:solidFill>
          <a:ln w="12700">
            <a:solidFill>
              <a:schemeClr val="tx1"/>
            </a:solidFill>
            <a:miter lim="800000"/>
            <a:headEnd/>
            <a:tailEnd/>
          </a:ln>
        </p:spPr>
        <p:txBody>
          <a:bodyPr wrap="none" anchor="ctr"/>
          <a:lstStyle/>
          <a:p>
            <a:endParaRPr lang="en-US">
              <a:solidFill>
                <a:schemeClr val="accent2"/>
              </a:solidFill>
            </a:endParaRPr>
          </a:p>
        </p:txBody>
      </p:sp>
      <p:sp>
        <p:nvSpPr>
          <p:cNvPr id="62471" name="Line 7"/>
          <p:cNvSpPr>
            <a:spLocks noChangeShapeType="1"/>
          </p:cNvSpPr>
          <p:nvPr/>
        </p:nvSpPr>
        <p:spPr bwMode="auto">
          <a:xfrm flipH="1">
            <a:off x="6473825" y="723900"/>
            <a:ext cx="26988" cy="3859213"/>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72" name="Rectangle 8"/>
          <p:cNvSpPr>
            <a:spLocks noChangeArrowheads="1"/>
          </p:cNvSpPr>
          <p:nvPr/>
        </p:nvSpPr>
        <p:spPr bwMode="auto">
          <a:xfrm>
            <a:off x="8074025" y="1230313"/>
            <a:ext cx="228600" cy="990600"/>
          </a:xfrm>
          <a:prstGeom prst="rect">
            <a:avLst/>
          </a:prstGeom>
          <a:solidFill>
            <a:srgbClr val="FF99CC"/>
          </a:solidFill>
          <a:ln w="12700">
            <a:solidFill>
              <a:schemeClr val="tx1"/>
            </a:solidFill>
            <a:miter lim="800000"/>
            <a:headEnd/>
            <a:tailEnd/>
          </a:ln>
        </p:spPr>
        <p:txBody>
          <a:bodyPr wrap="none" anchor="ctr"/>
          <a:lstStyle/>
          <a:p>
            <a:endParaRPr lang="en-US">
              <a:solidFill>
                <a:schemeClr val="accent2"/>
              </a:solidFill>
            </a:endParaRPr>
          </a:p>
        </p:txBody>
      </p:sp>
      <p:sp>
        <p:nvSpPr>
          <p:cNvPr id="62473" name="Rectangle 9"/>
          <p:cNvSpPr>
            <a:spLocks noChangeArrowheads="1"/>
          </p:cNvSpPr>
          <p:nvPr/>
        </p:nvSpPr>
        <p:spPr bwMode="auto">
          <a:xfrm>
            <a:off x="8302625" y="1806575"/>
            <a:ext cx="228600" cy="762000"/>
          </a:xfrm>
          <a:prstGeom prst="rect">
            <a:avLst/>
          </a:prstGeom>
          <a:solidFill>
            <a:srgbClr val="CCFFCC"/>
          </a:solidFill>
          <a:ln w="12700">
            <a:solidFill>
              <a:schemeClr val="tx1"/>
            </a:solidFill>
            <a:miter lim="800000"/>
            <a:headEnd/>
            <a:tailEnd/>
          </a:ln>
        </p:spPr>
        <p:txBody>
          <a:bodyPr wrap="none" anchor="ctr"/>
          <a:lstStyle/>
          <a:p>
            <a:endParaRPr lang="en-US">
              <a:solidFill>
                <a:schemeClr val="accent2"/>
              </a:solidFill>
            </a:endParaRPr>
          </a:p>
        </p:txBody>
      </p:sp>
      <p:sp>
        <p:nvSpPr>
          <p:cNvPr id="62474" name="Line 10"/>
          <p:cNvSpPr>
            <a:spLocks noChangeShapeType="1"/>
          </p:cNvSpPr>
          <p:nvPr/>
        </p:nvSpPr>
        <p:spPr bwMode="auto">
          <a:xfrm>
            <a:off x="8056563" y="954088"/>
            <a:ext cx="17462" cy="3629025"/>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75" name="Line 11"/>
          <p:cNvSpPr>
            <a:spLocks noChangeShapeType="1"/>
          </p:cNvSpPr>
          <p:nvPr/>
        </p:nvSpPr>
        <p:spPr bwMode="auto">
          <a:xfrm>
            <a:off x="8302625" y="1230313"/>
            <a:ext cx="0" cy="1343025"/>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76" name="Line 12"/>
          <p:cNvSpPr>
            <a:spLocks noChangeShapeType="1"/>
          </p:cNvSpPr>
          <p:nvPr/>
        </p:nvSpPr>
        <p:spPr bwMode="auto">
          <a:xfrm>
            <a:off x="8531225" y="1230313"/>
            <a:ext cx="0" cy="1352550"/>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77" name="Line 13"/>
          <p:cNvSpPr>
            <a:spLocks noChangeShapeType="1"/>
          </p:cNvSpPr>
          <p:nvPr/>
        </p:nvSpPr>
        <p:spPr bwMode="auto">
          <a:xfrm flipH="1">
            <a:off x="8075613" y="2779713"/>
            <a:ext cx="685800" cy="0"/>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78" name="Line 14"/>
          <p:cNvSpPr>
            <a:spLocks noChangeShapeType="1"/>
          </p:cNvSpPr>
          <p:nvPr/>
        </p:nvSpPr>
        <p:spPr bwMode="auto">
          <a:xfrm flipH="1">
            <a:off x="8074025" y="1220788"/>
            <a:ext cx="679450" cy="9525"/>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79" name="AutoShape 15"/>
          <p:cNvSpPr>
            <a:spLocks noChangeArrowheads="1"/>
          </p:cNvSpPr>
          <p:nvPr/>
        </p:nvSpPr>
        <p:spPr bwMode="auto">
          <a:xfrm>
            <a:off x="6931025" y="1535113"/>
            <a:ext cx="838200" cy="533400"/>
          </a:xfrm>
          <a:prstGeom prst="rightArrow">
            <a:avLst>
              <a:gd name="adj1" fmla="val 50000"/>
              <a:gd name="adj2" fmla="val 39286"/>
            </a:avLst>
          </a:prstGeom>
          <a:solidFill>
            <a:schemeClr val="accent1"/>
          </a:solidFill>
          <a:ln w="12700">
            <a:solidFill>
              <a:schemeClr val="tx1"/>
            </a:solidFill>
            <a:miter lim="800000"/>
            <a:headEnd/>
            <a:tailEnd/>
          </a:ln>
        </p:spPr>
        <p:txBody>
          <a:bodyPr wrap="none" anchor="ctr"/>
          <a:lstStyle/>
          <a:p>
            <a:endParaRPr lang="en-US">
              <a:solidFill>
                <a:schemeClr val="accent2"/>
              </a:solidFill>
            </a:endParaRPr>
          </a:p>
        </p:txBody>
      </p:sp>
      <p:sp>
        <p:nvSpPr>
          <p:cNvPr id="62480" name="Text Box 16"/>
          <p:cNvSpPr txBox="1">
            <a:spLocks noChangeArrowheads="1"/>
          </p:cNvSpPr>
          <p:nvPr/>
        </p:nvSpPr>
        <p:spPr bwMode="auto">
          <a:xfrm>
            <a:off x="6155529" y="4529138"/>
            <a:ext cx="952505" cy="461665"/>
          </a:xfrm>
          <a:prstGeom prst="rect">
            <a:avLst/>
          </a:prstGeom>
          <a:noFill/>
          <a:ln w="12700">
            <a:noFill/>
            <a:miter lim="800000"/>
            <a:headEnd/>
            <a:tailEnd/>
          </a:ln>
        </p:spPr>
        <p:txBody>
          <a:bodyPr wrap="none">
            <a:spAutoFit/>
          </a:bodyPr>
          <a:lstStyle/>
          <a:p>
            <a:pPr algn="ctr" eaLnBrk="0" hangingPunct="0"/>
            <a:r>
              <a:rPr lang="en-US" sz="2400" b="1">
                <a:solidFill>
                  <a:schemeClr val="accent2"/>
                </a:solidFill>
              </a:rPr>
              <a:t>Serial</a:t>
            </a:r>
          </a:p>
        </p:txBody>
      </p:sp>
      <p:sp>
        <p:nvSpPr>
          <p:cNvPr id="62481" name="Text Box 17"/>
          <p:cNvSpPr txBox="1">
            <a:spLocks noChangeArrowheads="1"/>
          </p:cNvSpPr>
          <p:nvPr/>
        </p:nvSpPr>
        <p:spPr bwMode="auto">
          <a:xfrm>
            <a:off x="7906103" y="4529138"/>
            <a:ext cx="1207382" cy="461665"/>
          </a:xfrm>
          <a:prstGeom prst="rect">
            <a:avLst/>
          </a:prstGeom>
          <a:noFill/>
          <a:ln w="12700">
            <a:noFill/>
            <a:miter lim="800000"/>
            <a:headEnd/>
            <a:tailEnd/>
          </a:ln>
        </p:spPr>
        <p:txBody>
          <a:bodyPr wrap="none">
            <a:spAutoFit/>
          </a:bodyPr>
          <a:lstStyle/>
          <a:p>
            <a:pPr algn="ctr" eaLnBrk="0" hangingPunct="0"/>
            <a:r>
              <a:rPr lang="en-US" sz="2400" b="1">
                <a:solidFill>
                  <a:schemeClr val="accent2"/>
                </a:solidFill>
              </a:rPr>
              <a:t>Parallel</a:t>
            </a:r>
          </a:p>
        </p:txBody>
      </p:sp>
      <p:sp>
        <p:nvSpPr>
          <p:cNvPr id="62482" name="Line 18"/>
          <p:cNvSpPr>
            <a:spLocks noChangeShapeType="1"/>
          </p:cNvSpPr>
          <p:nvPr/>
        </p:nvSpPr>
        <p:spPr bwMode="auto">
          <a:xfrm>
            <a:off x="8759825" y="1211263"/>
            <a:ext cx="11113" cy="1571625"/>
          </a:xfrm>
          <a:prstGeom prst="line">
            <a:avLst/>
          </a:prstGeom>
          <a:noFill/>
          <a:ln w="28575">
            <a:solidFill>
              <a:schemeClr val="tx1"/>
            </a:solidFill>
            <a:round/>
            <a:headEnd/>
            <a:tailEnd/>
          </a:ln>
        </p:spPr>
        <p:txBody>
          <a:bodyPr wrap="none" anchor="ctr"/>
          <a:lstStyle/>
          <a:p>
            <a:endParaRPr lang="en-US">
              <a:solidFill>
                <a:schemeClr val="accent2"/>
              </a:solidFill>
            </a:endParaRPr>
          </a:p>
        </p:txBody>
      </p:sp>
      <p:sp>
        <p:nvSpPr>
          <p:cNvPr id="62483" name="Rectangle 19"/>
          <p:cNvSpPr>
            <a:spLocks noChangeArrowheads="1"/>
          </p:cNvSpPr>
          <p:nvPr/>
        </p:nvSpPr>
        <p:spPr bwMode="auto">
          <a:xfrm>
            <a:off x="8532813" y="1487488"/>
            <a:ext cx="228600" cy="1295400"/>
          </a:xfrm>
          <a:prstGeom prst="rect">
            <a:avLst/>
          </a:prstGeom>
          <a:solidFill>
            <a:srgbClr val="9966FF"/>
          </a:solidFill>
          <a:ln w="12700">
            <a:solidFill>
              <a:schemeClr val="tx1"/>
            </a:solidFill>
            <a:miter lim="800000"/>
            <a:headEnd/>
            <a:tailEnd/>
          </a:ln>
        </p:spPr>
        <p:txBody>
          <a:bodyPr wrap="none" anchor="ctr"/>
          <a:lstStyle/>
          <a:p>
            <a:endParaRPr lang="en-US">
              <a:solidFill>
                <a:schemeClr val="accent2"/>
              </a:solidFill>
            </a:endParaRP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cument"/>
          <p:cNvSpPr>
            <a:spLocks noEditPoints="1" noChangeArrowheads="1"/>
          </p:cNvSpPr>
          <p:nvPr/>
        </p:nvSpPr>
        <p:spPr bwMode="auto">
          <a:xfrm flipH="1">
            <a:off x="628650" y="1219200"/>
            <a:ext cx="4381500" cy="51816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lIns="0" tIns="0" rIns="0" bIns="0"/>
          <a:lstStyle/>
          <a:p>
            <a:pPr eaLnBrk="0" hangingPunct="0">
              <a:defRPr/>
            </a:pPr>
            <a:r>
              <a:rPr lang="en-US" sz="2000" b="1" dirty="0">
                <a:solidFill>
                  <a:srgbClr val="FFFF66"/>
                </a:solidFill>
              </a:rPr>
              <a:t>#</a:t>
            </a:r>
            <a:r>
              <a:rPr lang="en-US" sz="2000" b="1" dirty="0" err="1">
                <a:solidFill>
                  <a:srgbClr val="FFFF66"/>
                </a:solidFill>
              </a:rPr>
              <a:t>pragma</a:t>
            </a:r>
            <a:r>
              <a:rPr lang="en-US" sz="2000" b="1" dirty="0">
                <a:solidFill>
                  <a:srgbClr val="FFFF66"/>
                </a:solidFill>
              </a:rPr>
              <a:t> </a:t>
            </a:r>
            <a:r>
              <a:rPr lang="en-US" sz="2000" b="1" dirty="0" err="1">
                <a:solidFill>
                  <a:srgbClr val="FFFF66"/>
                </a:solidFill>
              </a:rPr>
              <a:t>omp</a:t>
            </a:r>
            <a:r>
              <a:rPr lang="en-US" sz="2000" b="1" dirty="0">
                <a:solidFill>
                  <a:srgbClr val="FFFF66"/>
                </a:solidFill>
              </a:rPr>
              <a:t> parallel</a:t>
            </a:r>
          </a:p>
          <a:p>
            <a:pPr eaLnBrk="0" hangingPunct="0">
              <a:defRPr/>
            </a:pPr>
            <a:r>
              <a:rPr lang="en-US" sz="2000" b="1" dirty="0">
                <a:solidFill>
                  <a:srgbClr val="0000FF"/>
                </a:solidFill>
              </a:rPr>
              <a:t>// assume 8 threads</a:t>
            </a:r>
          </a:p>
          <a:p>
            <a:pPr eaLnBrk="0" hangingPunct="0">
              <a:defRPr/>
            </a:pPr>
            <a:r>
              <a:rPr lang="en-US" sz="2000" b="1" dirty="0">
                <a:solidFill>
                  <a:srgbClr val="0000FF"/>
                </a:solidFill>
              </a:rPr>
              <a:t>{</a:t>
            </a:r>
          </a:p>
          <a:p>
            <a:pPr eaLnBrk="0" hangingPunct="0">
              <a:defRPr/>
            </a:pPr>
            <a:r>
              <a:rPr lang="en-US" sz="2000" b="1" dirty="0">
                <a:solidFill>
                  <a:srgbClr val="FFFF00"/>
                </a:solidFill>
              </a:rPr>
              <a:t>  </a:t>
            </a:r>
            <a:r>
              <a:rPr lang="en-US" sz="2000" b="1" dirty="0">
                <a:solidFill>
                  <a:srgbClr val="FFFF66"/>
                </a:solidFill>
              </a:rPr>
              <a:t>#</a:t>
            </a:r>
            <a:r>
              <a:rPr lang="en-US" sz="2000" b="1" dirty="0" err="1">
                <a:solidFill>
                  <a:srgbClr val="FFFF66"/>
                </a:solidFill>
              </a:rPr>
              <a:t>pragma</a:t>
            </a:r>
            <a:r>
              <a:rPr lang="en-US" sz="2000" b="1" dirty="0">
                <a:solidFill>
                  <a:srgbClr val="FFFF66"/>
                </a:solidFill>
              </a:rPr>
              <a:t> </a:t>
            </a:r>
            <a:r>
              <a:rPr lang="en-US" sz="2000" b="1" dirty="0" err="1">
                <a:solidFill>
                  <a:srgbClr val="FFFF66"/>
                </a:solidFill>
              </a:rPr>
              <a:t>omp</a:t>
            </a:r>
            <a:r>
              <a:rPr lang="en-US" sz="2000" b="1" dirty="0">
                <a:solidFill>
                  <a:srgbClr val="FFFF66"/>
                </a:solidFill>
              </a:rPr>
              <a:t> single private(p)</a:t>
            </a:r>
          </a:p>
          <a:p>
            <a:pPr eaLnBrk="0" hangingPunct="0">
              <a:defRPr/>
            </a:pPr>
            <a:r>
              <a:rPr lang="en-US" sz="2000" b="1" dirty="0">
                <a:solidFill>
                  <a:srgbClr val="0000FF"/>
                </a:solidFill>
              </a:rPr>
              <a:t>  {</a:t>
            </a:r>
          </a:p>
          <a:p>
            <a:pPr eaLnBrk="0" hangingPunct="0">
              <a:defRPr/>
            </a:pPr>
            <a:r>
              <a:rPr lang="en-US" sz="2000" b="1" dirty="0">
                <a:solidFill>
                  <a:srgbClr val="0000FF"/>
                </a:solidFill>
              </a:rPr>
              <a:t>    …</a:t>
            </a:r>
          </a:p>
          <a:p>
            <a:pPr eaLnBrk="0" hangingPunct="0">
              <a:defRPr/>
            </a:pPr>
            <a:r>
              <a:rPr lang="en-US" sz="2000" b="1" dirty="0">
                <a:solidFill>
                  <a:srgbClr val="0000FF"/>
                </a:solidFill>
              </a:rPr>
              <a:t>    while (p) {  </a:t>
            </a:r>
          </a:p>
          <a:p>
            <a:pPr eaLnBrk="0" hangingPunct="0">
              <a:defRPr/>
            </a:pPr>
            <a:r>
              <a:rPr lang="en-US" sz="2000" b="1" dirty="0">
                <a:solidFill>
                  <a:srgbClr val="FFFF66"/>
                </a:solidFill>
              </a:rPr>
              <a:t>    #</a:t>
            </a:r>
            <a:r>
              <a:rPr lang="en-US" sz="2000" b="1" dirty="0" err="1">
                <a:solidFill>
                  <a:srgbClr val="FFFF66"/>
                </a:solidFill>
              </a:rPr>
              <a:t>pragma</a:t>
            </a:r>
            <a:r>
              <a:rPr lang="en-US" sz="2000" b="1" dirty="0">
                <a:solidFill>
                  <a:srgbClr val="FFFF66"/>
                </a:solidFill>
              </a:rPr>
              <a:t> </a:t>
            </a:r>
            <a:r>
              <a:rPr lang="en-US" sz="2000" b="1" dirty="0" err="1">
                <a:solidFill>
                  <a:srgbClr val="FFFF66"/>
                </a:solidFill>
              </a:rPr>
              <a:t>omp</a:t>
            </a:r>
            <a:r>
              <a:rPr lang="en-US" sz="2000" b="1" dirty="0">
                <a:solidFill>
                  <a:srgbClr val="FFFF66"/>
                </a:solidFill>
              </a:rPr>
              <a:t> task </a:t>
            </a:r>
          </a:p>
          <a:p>
            <a:pPr eaLnBrk="0" hangingPunct="0">
              <a:defRPr/>
            </a:pPr>
            <a:r>
              <a:rPr lang="en-US" sz="2000" b="1" dirty="0">
                <a:solidFill>
                  <a:srgbClr val="0000FF"/>
                </a:solidFill>
              </a:rPr>
              <a:t>      {</a:t>
            </a:r>
          </a:p>
          <a:p>
            <a:pPr eaLnBrk="0" hangingPunct="0">
              <a:defRPr/>
            </a:pPr>
            <a:r>
              <a:rPr lang="en-US" sz="2000" b="1" dirty="0">
                <a:solidFill>
                  <a:srgbClr val="0000FF"/>
                </a:solidFill>
              </a:rPr>
              <a:t>        </a:t>
            </a:r>
            <a:r>
              <a:rPr lang="en-US" sz="2000" b="1" dirty="0" err="1">
                <a:solidFill>
                  <a:srgbClr val="0000FF"/>
                </a:solidFill>
              </a:rPr>
              <a:t>processwork</a:t>
            </a:r>
            <a:r>
              <a:rPr lang="en-US" sz="2000" b="1" dirty="0">
                <a:solidFill>
                  <a:srgbClr val="0000FF"/>
                </a:solidFill>
              </a:rPr>
              <a:t>(p);</a:t>
            </a:r>
          </a:p>
          <a:p>
            <a:pPr eaLnBrk="0" hangingPunct="0">
              <a:defRPr/>
            </a:pPr>
            <a:r>
              <a:rPr lang="en-US" sz="2000" b="1" dirty="0">
                <a:solidFill>
                  <a:srgbClr val="0000FF"/>
                </a:solidFill>
              </a:rPr>
              <a:t>      }</a:t>
            </a:r>
          </a:p>
          <a:p>
            <a:pPr eaLnBrk="0" hangingPunct="0">
              <a:defRPr/>
            </a:pPr>
            <a:r>
              <a:rPr lang="en-US" sz="2000" b="1" dirty="0">
                <a:solidFill>
                  <a:srgbClr val="0000FF"/>
                </a:solidFill>
              </a:rPr>
              <a:t>      p = p-&gt;next;</a:t>
            </a:r>
          </a:p>
          <a:p>
            <a:pPr eaLnBrk="0" hangingPunct="0">
              <a:defRPr/>
            </a:pPr>
            <a:r>
              <a:rPr lang="en-US" sz="2000" b="1" dirty="0">
                <a:solidFill>
                  <a:srgbClr val="0000FF"/>
                </a:solidFill>
              </a:rPr>
              <a:t>    }</a:t>
            </a:r>
          </a:p>
          <a:p>
            <a:pPr eaLnBrk="0" hangingPunct="0">
              <a:defRPr/>
            </a:pPr>
            <a:r>
              <a:rPr lang="en-US" sz="2000" b="1" dirty="0">
                <a:solidFill>
                  <a:srgbClr val="0000FF"/>
                </a:solidFill>
              </a:rPr>
              <a:t>  }</a:t>
            </a:r>
          </a:p>
          <a:p>
            <a:pPr eaLnBrk="0" hangingPunct="0">
              <a:defRPr/>
            </a:pPr>
            <a:r>
              <a:rPr lang="en-US" sz="2000" b="1" dirty="0">
                <a:solidFill>
                  <a:srgbClr val="0000FF"/>
                </a:solidFill>
              </a:rPr>
              <a:t>}</a:t>
            </a:r>
          </a:p>
        </p:txBody>
      </p:sp>
      <p:sp>
        <p:nvSpPr>
          <p:cNvPr id="63491" name="Rectangle 2"/>
          <p:cNvSpPr>
            <a:spLocks noGrp="1" noChangeArrowheads="1"/>
          </p:cNvSpPr>
          <p:nvPr>
            <p:ph type="title"/>
          </p:nvPr>
        </p:nvSpPr>
        <p:spPr>
          <a:xfrm>
            <a:off x="531813" y="500063"/>
            <a:ext cx="8237537" cy="427037"/>
          </a:xfrm>
        </p:spPr>
        <p:txBody>
          <a:bodyPr/>
          <a:lstStyle/>
          <a:p>
            <a:pPr eaLnBrk="1" hangingPunct="1"/>
            <a:r>
              <a:rPr lang="en-US" dirty="0" smtClean="0">
                <a:solidFill>
                  <a:schemeClr val="accent2">
                    <a:lumMod val="75000"/>
                  </a:schemeClr>
                </a:solidFill>
              </a:rPr>
              <a:t>Simple Task Example</a:t>
            </a:r>
          </a:p>
        </p:txBody>
      </p:sp>
      <p:grpSp>
        <p:nvGrpSpPr>
          <p:cNvPr id="2" name="Group 13"/>
          <p:cNvGrpSpPr>
            <a:grpSpLocks/>
          </p:cNvGrpSpPr>
          <p:nvPr/>
        </p:nvGrpSpPr>
        <p:grpSpPr bwMode="auto">
          <a:xfrm>
            <a:off x="3381375" y="1466850"/>
            <a:ext cx="5467350" cy="971550"/>
            <a:chOff x="3381375" y="1466849"/>
            <a:chExt cx="5467349" cy="971551"/>
          </a:xfrm>
          <a:solidFill>
            <a:srgbClr val="99CCFF"/>
          </a:solidFill>
        </p:grpSpPr>
        <p:sp>
          <p:nvSpPr>
            <p:cNvPr id="63499" name="Line 7"/>
            <p:cNvSpPr>
              <a:spLocks noChangeShapeType="1"/>
            </p:cNvSpPr>
            <p:nvPr/>
          </p:nvSpPr>
          <p:spPr bwMode="auto">
            <a:xfrm flipH="1" flipV="1">
              <a:off x="3381375" y="1530350"/>
              <a:ext cx="2168525" cy="447675"/>
            </a:xfrm>
            <a:prstGeom prst="line">
              <a:avLst/>
            </a:prstGeom>
            <a:grpFill/>
            <a:ln w="38100">
              <a:solidFill>
                <a:schemeClr val="accent2">
                  <a:lumMod val="75000"/>
                </a:schemeClr>
              </a:solidFill>
              <a:round/>
              <a:headEnd/>
              <a:tailEnd type="triangle" w="med" len="med"/>
            </a:ln>
          </p:spPr>
          <p:txBody>
            <a:bodyPr>
              <a:spAutoFit/>
            </a:bodyPr>
            <a:lstStyle/>
            <a:p>
              <a:endParaRPr lang="en-US">
                <a:solidFill>
                  <a:schemeClr val="accent2">
                    <a:lumMod val="75000"/>
                  </a:schemeClr>
                </a:solidFill>
              </a:endParaRPr>
            </a:p>
          </p:txBody>
        </p:sp>
        <p:sp>
          <p:nvSpPr>
            <p:cNvPr id="63500" name="AutoShape 21"/>
            <p:cNvSpPr>
              <a:spLocks noChangeArrowheads="1"/>
            </p:cNvSpPr>
            <p:nvPr/>
          </p:nvSpPr>
          <p:spPr bwMode="auto">
            <a:xfrm>
              <a:off x="5372100" y="1466849"/>
              <a:ext cx="3476624" cy="971551"/>
            </a:xfrm>
            <a:prstGeom prst="roundRect">
              <a:avLst>
                <a:gd name="adj" fmla="val 16667"/>
              </a:avLst>
            </a:prstGeom>
            <a:grpFill/>
            <a:ln w="50800" algn="ctr">
              <a:solidFill>
                <a:schemeClr val="tx1"/>
              </a:solidFill>
              <a:round/>
              <a:headEnd/>
              <a:tailEnd/>
            </a:ln>
          </p:spPr>
          <p:txBody>
            <a:bodyPr wrap="none" anchor="ctr"/>
            <a:lstStyle/>
            <a:p>
              <a:pPr eaLnBrk="0" hangingPunct="0"/>
              <a:r>
                <a:rPr lang="en-US" sz="1800" dirty="0">
                  <a:solidFill>
                    <a:schemeClr val="accent2">
                      <a:lumMod val="75000"/>
                    </a:schemeClr>
                  </a:solidFill>
                  <a:latin typeface="SegoeBook" pitchFamily="68" charset="0"/>
                </a:rPr>
                <a:t>A pool of 8 threads </a:t>
              </a:r>
            </a:p>
            <a:p>
              <a:pPr eaLnBrk="0" hangingPunct="0"/>
              <a:r>
                <a:rPr lang="en-US" sz="1800" dirty="0">
                  <a:solidFill>
                    <a:schemeClr val="accent2">
                      <a:lumMod val="75000"/>
                    </a:schemeClr>
                  </a:solidFill>
                  <a:latin typeface="SegoeBook" pitchFamily="68" charset="0"/>
                </a:rPr>
                <a:t>is created here</a:t>
              </a:r>
            </a:p>
            <a:p>
              <a:endParaRPr lang="en-US" sz="1200" dirty="0">
                <a:solidFill>
                  <a:schemeClr val="accent2">
                    <a:lumMod val="75000"/>
                  </a:schemeClr>
                </a:solidFill>
              </a:endParaRPr>
            </a:p>
          </p:txBody>
        </p:sp>
      </p:grpSp>
      <p:grpSp>
        <p:nvGrpSpPr>
          <p:cNvPr id="3" name="Group 14"/>
          <p:cNvGrpSpPr>
            <a:grpSpLocks/>
          </p:cNvGrpSpPr>
          <p:nvPr/>
        </p:nvGrpSpPr>
        <p:grpSpPr bwMode="auto">
          <a:xfrm>
            <a:off x="2770188" y="2495550"/>
            <a:ext cx="6097587" cy="1019175"/>
            <a:chOff x="2770188" y="2495550"/>
            <a:chExt cx="6097586" cy="1019175"/>
          </a:xfrm>
          <a:solidFill>
            <a:srgbClr val="99CCFF"/>
          </a:solidFill>
        </p:grpSpPr>
        <p:sp>
          <p:nvSpPr>
            <p:cNvPr id="63497" name="Line 8"/>
            <p:cNvSpPr>
              <a:spLocks noChangeShapeType="1"/>
            </p:cNvSpPr>
            <p:nvPr/>
          </p:nvSpPr>
          <p:spPr bwMode="auto">
            <a:xfrm flipH="1" flipV="1">
              <a:off x="2770188" y="2495550"/>
              <a:ext cx="2792412" cy="536575"/>
            </a:xfrm>
            <a:prstGeom prst="line">
              <a:avLst/>
            </a:prstGeom>
            <a:grpFill/>
            <a:ln w="38100">
              <a:solidFill>
                <a:schemeClr val="accent2">
                  <a:lumMod val="75000"/>
                </a:schemeClr>
              </a:solidFill>
              <a:round/>
              <a:headEnd/>
              <a:tailEnd type="triangle" w="med" len="med"/>
            </a:ln>
          </p:spPr>
          <p:txBody>
            <a:bodyPr>
              <a:spAutoFit/>
            </a:bodyPr>
            <a:lstStyle/>
            <a:p>
              <a:endParaRPr lang="en-US"/>
            </a:p>
          </p:txBody>
        </p:sp>
        <p:sp>
          <p:nvSpPr>
            <p:cNvPr id="63498" name="AutoShape 21"/>
            <p:cNvSpPr>
              <a:spLocks noChangeArrowheads="1"/>
            </p:cNvSpPr>
            <p:nvPr/>
          </p:nvSpPr>
          <p:spPr bwMode="auto">
            <a:xfrm>
              <a:off x="5391150" y="2543174"/>
              <a:ext cx="3476624" cy="971551"/>
            </a:xfrm>
            <a:prstGeom prst="roundRect">
              <a:avLst>
                <a:gd name="adj" fmla="val 16667"/>
              </a:avLst>
            </a:prstGeom>
            <a:grpFill/>
            <a:ln w="50800" algn="ctr">
              <a:solidFill>
                <a:schemeClr val="tx1"/>
              </a:solidFill>
              <a:round/>
              <a:headEnd/>
              <a:tailEnd/>
            </a:ln>
          </p:spPr>
          <p:txBody>
            <a:bodyPr wrap="none" anchor="ctr"/>
            <a:lstStyle/>
            <a:p>
              <a:pPr algn="ctr" eaLnBrk="0" hangingPunct="0"/>
              <a:r>
                <a:rPr lang="en-US" sz="1800" dirty="0">
                  <a:solidFill>
                    <a:schemeClr val="accent2">
                      <a:lumMod val="75000"/>
                    </a:schemeClr>
                  </a:solidFill>
                  <a:latin typeface="SegoeBook" pitchFamily="68" charset="0"/>
                </a:rPr>
                <a:t>One thread gets to </a:t>
              </a:r>
            </a:p>
            <a:p>
              <a:pPr algn="ctr" eaLnBrk="0" hangingPunct="0"/>
              <a:r>
                <a:rPr lang="en-US" sz="1800" dirty="0">
                  <a:solidFill>
                    <a:schemeClr val="accent2">
                      <a:lumMod val="75000"/>
                    </a:schemeClr>
                  </a:solidFill>
                  <a:latin typeface="SegoeBook" pitchFamily="68" charset="0"/>
                </a:rPr>
                <a:t>execute the while loop</a:t>
              </a:r>
            </a:p>
          </p:txBody>
        </p:sp>
      </p:grpSp>
      <p:grpSp>
        <p:nvGrpSpPr>
          <p:cNvPr id="4" name="Group 15"/>
          <p:cNvGrpSpPr>
            <a:grpSpLocks/>
          </p:cNvGrpSpPr>
          <p:nvPr/>
        </p:nvGrpSpPr>
        <p:grpSpPr bwMode="auto">
          <a:xfrm>
            <a:off x="3109913" y="3660775"/>
            <a:ext cx="5776912" cy="1263650"/>
            <a:chOff x="3109913" y="3660775"/>
            <a:chExt cx="5776911" cy="1263650"/>
          </a:xfrm>
          <a:solidFill>
            <a:srgbClr val="99CCFF"/>
          </a:solidFill>
        </p:grpSpPr>
        <p:sp>
          <p:nvSpPr>
            <p:cNvPr id="63495" name="Line 9"/>
            <p:cNvSpPr>
              <a:spLocks noChangeShapeType="1"/>
            </p:cNvSpPr>
            <p:nvPr/>
          </p:nvSpPr>
          <p:spPr bwMode="auto">
            <a:xfrm flipH="1" flipV="1">
              <a:off x="3109913" y="3660775"/>
              <a:ext cx="2465387" cy="468313"/>
            </a:xfrm>
            <a:prstGeom prst="line">
              <a:avLst/>
            </a:prstGeom>
            <a:grpFill/>
            <a:ln w="38100">
              <a:solidFill>
                <a:schemeClr val="accent2">
                  <a:lumMod val="75000"/>
                </a:schemeClr>
              </a:solidFill>
              <a:round/>
              <a:headEnd/>
              <a:tailEnd type="triangle" w="med" len="med"/>
            </a:ln>
          </p:spPr>
          <p:txBody>
            <a:bodyPr>
              <a:spAutoFit/>
            </a:bodyPr>
            <a:lstStyle/>
            <a:p>
              <a:endParaRPr lang="en-US"/>
            </a:p>
          </p:txBody>
        </p:sp>
        <p:sp>
          <p:nvSpPr>
            <p:cNvPr id="63496" name="AutoShape 21"/>
            <p:cNvSpPr>
              <a:spLocks noChangeArrowheads="1"/>
            </p:cNvSpPr>
            <p:nvPr/>
          </p:nvSpPr>
          <p:spPr bwMode="auto">
            <a:xfrm>
              <a:off x="5410200" y="3752849"/>
              <a:ext cx="3476624" cy="1171576"/>
            </a:xfrm>
            <a:prstGeom prst="roundRect">
              <a:avLst>
                <a:gd name="adj" fmla="val 16667"/>
              </a:avLst>
            </a:prstGeom>
            <a:grpFill/>
            <a:ln w="50800" algn="ctr">
              <a:solidFill>
                <a:schemeClr val="tx1"/>
              </a:solidFill>
              <a:round/>
              <a:headEnd/>
              <a:tailEnd/>
            </a:ln>
          </p:spPr>
          <p:txBody>
            <a:bodyPr wrap="none" anchor="ctr"/>
            <a:lstStyle/>
            <a:p>
              <a:pPr algn="ctr" eaLnBrk="0" hangingPunct="0"/>
              <a:r>
                <a:rPr lang="en-US" sz="1800" dirty="0">
                  <a:solidFill>
                    <a:schemeClr val="accent2">
                      <a:lumMod val="75000"/>
                    </a:schemeClr>
                  </a:solidFill>
                  <a:latin typeface="SegoeBook" pitchFamily="68" charset="0"/>
                </a:rPr>
                <a:t>The single “while loop” thread </a:t>
              </a:r>
            </a:p>
            <a:p>
              <a:pPr algn="ctr" eaLnBrk="0" hangingPunct="0"/>
              <a:r>
                <a:rPr lang="en-US" sz="1800" dirty="0">
                  <a:solidFill>
                    <a:schemeClr val="accent2">
                      <a:lumMod val="75000"/>
                    </a:schemeClr>
                  </a:solidFill>
                  <a:latin typeface="SegoeBook" pitchFamily="68" charset="0"/>
                </a:rPr>
                <a:t>creates a task for each </a:t>
              </a:r>
            </a:p>
            <a:p>
              <a:pPr algn="ctr" eaLnBrk="0" hangingPunct="0"/>
              <a:r>
                <a:rPr lang="en-US" sz="1800" dirty="0">
                  <a:solidFill>
                    <a:schemeClr val="accent2">
                      <a:lumMod val="75000"/>
                    </a:schemeClr>
                  </a:solidFill>
                  <a:latin typeface="SegoeBook" pitchFamily="68" charset="0"/>
                </a:rPr>
                <a:t>instance of </a:t>
              </a:r>
              <a:r>
                <a:rPr lang="en-US" sz="1800" dirty="0" err="1">
                  <a:solidFill>
                    <a:schemeClr val="accent2">
                      <a:lumMod val="75000"/>
                    </a:schemeClr>
                  </a:solidFill>
                  <a:latin typeface="SegoeBook" pitchFamily="68" charset="0"/>
                </a:rPr>
                <a:t>processwork</a:t>
              </a:r>
              <a:r>
                <a:rPr lang="en-US" sz="1800" dirty="0">
                  <a:solidFill>
                    <a:schemeClr val="accent2">
                      <a:lumMod val="75000"/>
                    </a:schemeClr>
                  </a:solidFill>
                  <a:latin typeface="SegoeBook" pitchFamily="68" charset="0"/>
                </a:rPr>
                <a:t>()</a:t>
              </a:r>
              <a:endParaRPr lang="en-US" sz="2000" dirty="0">
                <a:solidFill>
                  <a:schemeClr val="accent2">
                    <a:lumMod val="75000"/>
                  </a:schemeClr>
                </a:solidFill>
                <a:latin typeface="SegoeBook" pitchFamily="68"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Trees</a:t>
            </a:r>
            <a:endParaRPr lang="en-US" dirty="0">
              <a:solidFill>
                <a:schemeClr val="accent2"/>
              </a:solidFill>
            </a:endParaRPr>
          </a:p>
        </p:txBody>
      </p:sp>
      <p:sp>
        <p:nvSpPr>
          <p:cNvPr id="3" name="Content Placeholder 2"/>
          <p:cNvSpPr>
            <a:spLocks noGrp="1"/>
          </p:cNvSpPr>
          <p:nvPr>
            <p:ph idx="1"/>
          </p:nvPr>
        </p:nvSpPr>
        <p:spPr>
          <a:xfrm>
            <a:off x="685800" y="1600200"/>
            <a:ext cx="7924800" cy="4495800"/>
          </a:xfrm>
        </p:spPr>
        <p:txBody>
          <a:bodyPr/>
          <a:lstStyle/>
          <a:p>
            <a:r>
              <a:rPr lang="en-US" dirty="0" smtClean="0">
                <a:solidFill>
                  <a:schemeClr val="accent2"/>
                </a:solidFill>
              </a:rPr>
              <a:t>Maps and reductions work just fine on balanced trees</a:t>
            </a:r>
          </a:p>
          <a:p>
            <a:pPr lvl="1"/>
            <a:r>
              <a:rPr lang="en-US" dirty="0" smtClean="0">
                <a:solidFill>
                  <a:schemeClr val="accent2"/>
                </a:solidFill>
              </a:rPr>
              <a:t>Divide-and-conquer each child rather than array </a:t>
            </a:r>
            <a:r>
              <a:rPr lang="en-US" dirty="0" err="1" smtClean="0">
                <a:solidFill>
                  <a:schemeClr val="accent2"/>
                </a:solidFill>
              </a:rPr>
              <a:t>subranges</a:t>
            </a:r>
            <a:endParaRPr lang="en-US" dirty="0" smtClean="0">
              <a:solidFill>
                <a:schemeClr val="accent2"/>
              </a:solidFill>
            </a:endParaRPr>
          </a:p>
          <a:p>
            <a:pPr lvl="1"/>
            <a:r>
              <a:rPr lang="en-US" dirty="0" smtClean="0">
                <a:solidFill>
                  <a:schemeClr val="accent2"/>
                </a:solidFill>
              </a:rPr>
              <a:t>Correct for unbalanced trees, but won’t get much speed-up</a:t>
            </a:r>
          </a:p>
          <a:p>
            <a:pPr lvl="1"/>
            <a:endParaRPr lang="en-US" dirty="0" smtClean="0">
              <a:solidFill>
                <a:schemeClr val="accent2"/>
              </a:solidFill>
            </a:endParaRPr>
          </a:p>
          <a:p>
            <a:r>
              <a:rPr lang="en-US" dirty="0" smtClean="0">
                <a:solidFill>
                  <a:schemeClr val="accent2"/>
                </a:solidFill>
              </a:rPr>
              <a:t>Example: minimum element in an unsorted but balanced binary tree in </a:t>
            </a:r>
            <a:r>
              <a:rPr lang="en-US" i="1" dirty="0" smtClean="0">
                <a:solidFill>
                  <a:schemeClr val="accent2"/>
                </a:solidFill>
              </a:rPr>
              <a:t>O</a:t>
            </a:r>
            <a:r>
              <a:rPr lang="en-US" dirty="0" smtClean="0">
                <a:solidFill>
                  <a:schemeClr val="accent2"/>
                </a:solidFill>
              </a:rPr>
              <a:t>(</a:t>
            </a:r>
            <a:r>
              <a:rPr lang="en-US" b="1" dirty="0" smtClean="0">
                <a:solidFill>
                  <a:schemeClr val="accent2"/>
                </a:solidFill>
                <a:latin typeface="Courier New" pitchFamily="49" charset="0"/>
                <a:cs typeface="Courier New" pitchFamily="49" charset="0"/>
              </a:rPr>
              <a:t>log</a:t>
            </a:r>
            <a:r>
              <a:rPr lang="en-US" dirty="0" smtClean="0">
                <a:solidFill>
                  <a:schemeClr val="accent2"/>
                </a:solidFill>
              </a:rPr>
              <a:t> </a:t>
            </a:r>
            <a:r>
              <a:rPr lang="en-US" i="1" dirty="0" smtClean="0">
                <a:solidFill>
                  <a:schemeClr val="accent2"/>
                </a:solidFill>
              </a:rPr>
              <a:t>n</a:t>
            </a:r>
            <a:r>
              <a:rPr lang="en-US" dirty="0" smtClean="0">
                <a:solidFill>
                  <a:schemeClr val="accent2"/>
                </a:solidFill>
              </a:rPr>
              <a:t>) time given enough processors</a:t>
            </a:r>
          </a:p>
          <a:p>
            <a:endParaRPr lang="en-US" dirty="0" smtClean="0">
              <a:solidFill>
                <a:schemeClr val="accent2"/>
              </a:solidFill>
            </a:endParaRPr>
          </a:p>
          <a:p>
            <a:r>
              <a:rPr lang="en-US" dirty="0" smtClean="0">
                <a:solidFill>
                  <a:schemeClr val="accent2"/>
                </a:solidFill>
              </a:rPr>
              <a:t>How to do the sequential cut-off?</a:t>
            </a:r>
          </a:p>
          <a:p>
            <a:pPr lvl="1"/>
            <a:r>
              <a:rPr lang="en-US" dirty="0" smtClean="0">
                <a:solidFill>
                  <a:schemeClr val="accent2"/>
                </a:solidFill>
              </a:rPr>
              <a:t>Store number-of-descendants at each node (easy to maintain)</a:t>
            </a:r>
          </a:p>
          <a:p>
            <a:pPr lvl="1"/>
            <a:r>
              <a:rPr lang="en-US" dirty="0" smtClean="0">
                <a:solidFill>
                  <a:schemeClr val="accent2"/>
                </a:solidFill>
              </a:rPr>
              <a:t>Or could approximate it with, e.g., AVL-tree height</a:t>
            </a: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36</a:t>
            </a:fld>
            <a:endParaRPr lang="en-US">
              <a:solidFill>
                <a:schemeClr val="accent2"/>
              </a:solidFill>
            </a:endParaRPr>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2</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Linked lists</a:t>
            </a:r>
            <a:endParaRPr lang="en-US" dirty="0">
              <a:solidFill>
                <a:schemeClr val="accent2"/>
              </a:solidFill>
            </a:endParaRPr>
          </a:p>
        </p:txBody>
      </p:sp>
      <p:sp>
        <p:nvSpPr>
          <p:cNvPr id="3" name="Content Placeholder 2"/>
          <p:cNvSpPr>
            <a:spLocks noGrp="1"/>
          </p:cNvSpPr>
          <p:nvPr>
            <p:ph idx="1"/>
          </p:nvPr>
        </p:nvSpPr>
        <p:spPr>
          <a:xfrm>
            <a:off x="685800" y="1600200"/>
            <a:ext cx="7772400" cy="1295400"/>
          </a:xfrm>
        </p:spPr>
        <p:txBody>
          <a:bodyPr/>
          <a:lstStyle/>
          <a:p>
            <a:r>
              <a:rPr lang="en-US" dirty="0" smtClean="0">
                <a:solidFill>
                  <a:schemeClr val="accent2"/>
                </a:solidFill>
              </a:rPr>
              <a:t>Can you parallelize maps or reduces over linked lists?</a:t>
            </a:r>
          </a:p>
          <a:p>
            <a:pPr lvl="1"/>
            <a:r>
              <a:rPr lang="en-US" dirty="0" smtClean="0">
                <a:solidFill>
                  <a:schemeClr val="accent2"/>
                </a:solidFill>
              </a:rPr>
              <a:t>Example: Increment all elements of a linked list</a:t>
            </a:r>
          </a:p>
          <a:p>
            <a:pPr lvl="1"/>
            <a:r>
              <a:rPr lang="en-US" dirty="0" smtClean="0">
                <a:solidFill>
                  <a:schemeClr val="accent2"/>
                </a:solidFill>
              </a:rPr>
              <a:t>Example: Sum all elements of a linked list</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37</a:t>
            </a:fld>
            <a:endParaRPr lang="en-US">
              <a:solidFill>
                <a:schemeClr val="accent2"/>
              </a:solidFill>
            </a:endParaRPr>
          </a:p>
        </p:txBody>
      </p:sp>
      <p:sp>
        <p:nvSpPr>
          <p:cNvPr id="8" name="Rectangle 7"/>
          <p:cNvSpPr/>
          <p:nvPr/>
        </p:nvSpPr>
        <p:spPr bwMode="auto">
          <a:xfrm>
            <a:off x="1905000" y="2895600"/>
            <a:ext cx="5334000" cy="1143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grpSp>
        <p:nvGrpSpPr>
          <p:cNvPr id="4" name="Group 29"/>
          <p:cNvGrpSpPr>
            <a:grpSpLocks/>
          </p:cNvGrpSpPr>
          <p:nvPr>
            <p:custDataLst>
              <p:tags r:id="rId1"/>
            </p:custDataLst>
          </p:nvPr>
        </p:nvGrpSpPr>
        <p:grpSpPr bwMode="auto">
          <a:xfrm>
            <a:off x="2057400" y="3124200"/>
            <a:ext cx="4800600" cy="977900"/>
            <a:chOff x="1200" y="1190"/>
            <a:chExt cx="3024" cy="616"/>
          </a:xfrm>
        </p:grpSpPr>
        <p:sp>
          <p:nvSpPr>
            <p:cNvPr id="10" name="Rectangle 3"/>
            <p:cNvSpPr>
              <a:spLocks noChangeArrowheads="1"/>
            </p:cNvSpPr>
            <p:nvPr>
              <p:custDataLst>
                <p:tags r:id="rId2"/>
              </p:custDataLst>
            </p:nvPr>
          </p:nvSpPr>
          <p:spPr bwMode="auto">
            <a:xfrm>
              <a:off x="1344" y="1190"/>
              <a:ext cx="192" cy="192"/>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a:solidFill>
                    <a:schemeClr val="accent2"/>
                  </a:solidFill>
                </a:rPr>
                <a:t>b</a:t>
              </a:r>
            </a:p>
          </p:txBody>
        </p:sp>
        <p:sp>
          <p:nvSpPr>
            <p:cNvPr id="11" name="Rectangle 4"/>
            <p:cNvSpPr>
              <a:spLocks noChangeArrowheads="1"/>
            </p:cNvSpPr>
            <p:nvPr>
              <p:custDataLst>
                <p:tags r:id="rId3"/>
              </p:custDataLst>
            </p:nvPr>
          </p:nvSpPr>
          <p:spPr bwMode="auto">
            <a:xfrm>
              <a:off x="1536" y="1190"/>
              <a:ext cx="192" cy="192"/>
            </a:xfrm>
            <a:prstGeom prst="rect">
              <a:avLst/>
            </a:prstGeom>
            <a:noFill/>
            <a:ln w="9525">
              <a:solidFill>
                <a:schemeClr val="tx1"/>
              </a:solidFill>
              <a:miter lim="800000"/>
              <a:headEnd/>
              <a:tailEnd/>
            </a:ln>
          </p:spPr>
          <p:txBody>
            <a:bodyPr wrap="none" anchor="ctr"/>
            <a:lstStyle/>
            <a:p>
              <a:endParaRPr lang="en-US">
                <a:solidFill>
                  <a:schemeClr val="accent2"/>
                </a:solidFill>
              </a:endParaRPr>
            </a:p>
          </p:txBody>
        </p:sp>
        <p:sp>
          <p:nvSpPr>
            <p:cNvPr id="12" name="Rectangle 5"/>
            <p:cNvSpPr>
              <a:spLocks noChangeArrowheads="1"/>
            </p:cNvSpPr>
            <p:nvPr>
              <p:custDataLst>
                <p:tags r:id="rId4"/>
              </p:custDataLst>
            </p:nvPr>
          </p:nvSpPr>
          <p:spPr bwMode="auto">
            <a:xfrm>
              <a:off x="1440" y="1190"/>
              <a:ext cx="192" cy="192"/>
            </a:xfrm>
            <a:prstGeom prst="rect">
              <a:avLst/>
            </a:prstGeom>
            <a:noFill/>
            <a:ln w="9525">
              <a:noFill/>
              <a:miter lim="800000"/>
              <a:headEnd/>
              <a:tailEnd/>
            </a:ln>
          </p:spPr>
          <p:txBody>
            <a:bodyPr wrap="none" anchor="ctr"/>
            <a:lstStyle/>
            <a:p>
              <a:endParaRPr lang="en-US">
                <a:solidFill>
                  <a:schemeClr val="accent2"/>
                </a:solidFill>
              </a:endParaRPr>
            </a:p>
          </p:txBody>
        </p:sp>
        <p:sp>
          <p:nvSpPr>
            <p:cNvPr id="13" name="Rectangle 6"/>
            <p:cNvSpPr>
              <a:spLocks noChangeArrowheads="1"/>
            </p:cNvSpPr>
            <p:nvPr>
              <p:custDataLst>
                <p:tags r:id="rId5"/>
              </p:custDataLst>
            </p:nvPr>
          </p:nvSpPr>
          <p:spPr bwMode="auto">
            <a:xfrm>
              <a:off x="1968" y="1190"/>
              <a:ext cx="192" cy="192"/>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a:solidFill>
                    <a:schemeClr val="accent2"/>
                  </a:solidFill>
                </a:rPr>
                <a:t>c</a:t>
              </a:r>
            </a:p>
          </p:txBody>
        </p:sp>
        <p:sp>
          <p:nvSpPr>
            <p:cNvPr id="14" name="Rectangle 7"/>
            <p:cNvSpPr>
              <a:spLocks noChangeArrowheads="1"/>
            </p:cNvSpPr>
            <p:nvPr>
              <p:custDataLst>
                <p:tags r:id="rId6"/>
              </p:custDataLst>
            </p:nvPr>
          </p:nvSpPr>
          <p:spPr bwMode="auto">
            <a:xfrm>
              <a:off x="2160" y="1190"/>
              <a:ext cx="192" cy="192"/>
            </a:xfrm>
            <a:prstGeom prst="rect">
              <a:avLst/>
            </a:prstGeom>
            <a:noFill/>
            <a:ln w="9525">
              <a:solidFill>
                <a:schemeClr val="tx1"/>
              </a:solidFill>
              <a:miter lim="800000"/>
              <a:headEnd/>
              <a:tailEnd/>
            </a:ln>
          </p:spPr>
          <p:txBody>
            <a:bodyPr wrap="none" anchor="ctr"/>
            <a:lstStyle/>
            <a:p>
              <a:endParaRPr lang="en-US">
                <a:solidFill>
                  <a:schemeClr val="accent2"/>
                </a:solidFill>
              </a:endParaRPr>
            </a:p>
          </p:txBody>
        </p:sp>
        <p:sp>
          <p:nvSpPr>
            <p:cNvPr id="15" name="Rectangle 8"/>
            <p:cNvSpPr>
              <a:spLocks noChangeArrowheads="1"/>
            </p:cNvSpPr>
            <p:nvPr>
              <p:custDataLst>
                <p:tags r:id="rId7"/>
              </p:custDataLst>
            </p:nvPr>
          </p:nvSpPr>
          <p:spPr bwMode="auto">
            <a:xfrm>
              <a:off x="2064" y="1190"/>
              <a:ext cx="192" cy="192"/>
            </a:xfrm>
            <a:prstGeom prst="rect">
              <a:avLst/>
            </a:prstGeom>
            <a:noFill/>
            <a:ln w="9525">
              <a:noFill/>
              <a:miter lim="800000"/>
              <a:headEnd/>
              <a:tailEnd/>
            </a:ln>
          </p:spPr>
          <p:txBody>
            <a:bodyPr wrap="none" anchor="ctr"/>
            <a:lstStyle/>
            <a:p>
              <a:endParaRPr lang="en-US">
                <a:solidFill>
                  <a:schemeClr val="accent2"/>
                </a:solidFill>
              </a:endParaRPr>
            </a:p>
          </p:txBody>
        </p:sp>
        <p:cxnSp>
          <p:nvCxnSpPr>
            <p:cNvPr id="16" name="AutoShape 9"/>
            <p:cNvCxnSpPr>
              <a:cxnSpLocks noChangeShapeType="1"/>
              <a:stCxn id="12" idx="3"/>
              <a:endCxn id="13" idx="1"/>
            </p:cNvCxnSpPr>
            <p:nvPr>
              <p:custDataLst>
                <p:tags r:id="rId8"/>
              </p:custDataLst>
            </p:nvPr>
          </p:nvCxnSpPr>
          <p:spPr bwMode="auto">
            <a:xfrm>
              <a:off x="1632" y="1286"/>
              <a:ext cx="336" cy="0"/>
            </a:xfrm>
            <a:prstGeom prst="straightConnector1">
              <a:avLst/>
            </a:prstGeom>
            <a:noFill/>
            <a:ln w="9525">
              <a:solidFill>
                <a:schemeClr val="tx1"/>
              </a:solidFill>
              <a:round/>
              <a:headEnd/>
              <a:tailEnd type="triangle" w="med" len="med"/>
            </a:ln>
          </p:spPr>
        </p:cxnSp>
        <p:sp>
          <p:nvSpPr>
            <p:cNvPr id="17" name="Rectangle 10"/>
            <p:cNvSpPr>
              <a:spLocks noChangeArrowheads="1"/>
            </p:cNvSpPr>
            <p:nvPr>
              <p:custDataLst>
                <p:tags r:id="rId9"/>
              </p:custDataLst>
            </p:nvPr>
          </p:nvSpPr>
          <p:spPr bwMode="auto">
            <a:xfrm>
              <a:off x="2592" y="1190"/>
              <a:ext cx="192" cy="192"/>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a:solidFill>
                    <a:schemeClr val="accent2"/>
                  </a:solidFill>
                </a:rPr>
                <a:t>d</a:t>
              </a:r>
            </a:p>
          </p:txBody>
        </p:sp>
        <p:sp>
          <p:nvSpPr>
            <p:cNvPr id="18" name="Rectangle 11"/>
            <p:cNvSpPr>
              <a:spLocks noChangeArrowheads="1"/>
            </p:cNvSpPr>
            <p:nvPr>
              <p:custDataLst>
                <p:tags r:id="rId10"/>
              </p:custDataLst>
            </p:nvPr>
          </p:nvSpPr>
          <p:spPr bwMode="auto">
            <a:xfrm>
              <a:off x="2784" y="1190"/>
              <a:ext cx="192" cy="192"/>
            </a:xfrm>
            <a:prstGeom prst="rect">
              <a:avLst/>
            </a:prstGeom>
            <a:noFill/>
            <a:ln w="9525">
              <a:solidFill>
                <a:schemeClr val="tx1"/>
              </a:solidFill>
              <a:miter lim="800000"/>
              <a:headEnd/>
              <a:tailEnd/>
            </a:ln>
          </p:spPr>
          <p:txBody>
            <a:bodyPr wrap="none" anchor="ctr"/>
            <a:lstStyle/>
            <a:p>
              <a:endParaRPr lang="en-US">
                <a:solidFill>
                  <a:schemeClr val="accent2"/>
                </a:solidFill>
              </a:endParaRPr>
            </a:p>
          </p:txBody>
        </p:sp>
        <p:sp>
          <p:nvSpPr>
            <p:cNvPr id="19" name="Rectangle 12"/>
            <p:cNvSpPr>
              <a:spLocks noChangeArrowheads="1"/>
            </p:cNvSpPr>
            <p:nvPr>
              <p:custDataLst>
                <p:tags r:id="rId11"/>
              </p:custDataLst>
            </p:nvPr>
          </p:nvSpPr>
          <p:spPr bwMode="auto">
            <a:xfrm>
              <a:off x="2688" y="1190"/>
              <a:ext cx="192" cy="192"/>
            </a:xfrm>
            <a:prstGeom prst="rect">
              <a:avLst/>
            </a:prstGeom>
            <a:noFill/>
            <a:ln w="9525">
              <a:noFill/>
              <a:miter lim="800000"/>
              <a:headEnd/>
              <a:tailEnd/>
            </a:ln>
          </p:spPr>
          <p:txBody>
            <a:bodyPr wrap="none" anchor="ctr"/>
            <a:lstStyle/>
            <a:p>
              <a:endParaRPr lang="en-US">
                <a:solidFill>
                  <a:schemeClr val="accent2"/>
                </a:solidFill>
              </a:endParaRPr>
            </a:p>
          </p:txBody>
        </p:sp>
        <p:cxnSp>
          <p:nvCxnSpPr>
            <p:cNvPr id="20" name="AutoShape 13"/>
            <p:cNvCxnSpPr>
              <a:cxnSpLocks noChangeShapeType="1"/>
              <a:stCxn id="15" idx="3"/>
              <a:endCxn id="17" idx="1"/>
            </p:cNvCxnSpPr>
            <p:nvPr>
              <p:custDataLst>
                <p:tags r:id="rId12"/>
              </p:custDataLst>
            </p:nvPr>
          </p:nvCxnSpPr>
          <p:spPr bwMode="auto">
            <a:xfrm>
              <a:off x="2256" y="1286"/>
              <a:ext cx="336" cy="0"/>
            </a:xfrm>
            <a:prstGeom prst="straightConnector1">
              <a:avLst/>
            </a:prstGeom>
            <a:noFill/>
            <a:ln w="9525">
              <a:solidFill>
                <a:schemeClr val="tx1"/>
              </a:solidFill>
              <a:round/>
              <a:headEnd/>
              <a:tailEnd type="triangle" w="med" len="med"/>
            </a:ln>
          </p:spPr>
        </p:cxnSp>
        <p:sp>
          <p:nvSpPr>
            <p:cNvPr id="21" name="Rectangle 14"/>
            <p:cNvSpPr>
              <a:spLocks noChangeArrowheads="1"/>
            </p:cNvSpPr>
            <p:nvPr>
              <p:custDataLst>
                <p:tags r:id="rId13"/>
              </p:custDataLst>
            </p:nvPr>
          </p:nvSpPr>
          <p:spPr bwMode="auto">
            <a:xfrm>
              <a:off x="3216" y="1190"/>
              <a:ext cx="192" cy="192"/>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a:solidFill>
                    <a:schemeClr val="accent2"/>
                  </a:solidFill>
                </a:rPr>
                <a:t>e</a:t>
              </a:r>
            </a:p>
          </p:txBody>
        </p:sp>
        <p:sp>
          <p:nvSpPr>
            <p:cNvPr id="22" name="Rectangle 15"/>
            <p:cNvSpPr>
              <a:spLocks noChangeArrowheads="1"/>
            </p:cNvSpPr>
            <p:nvPr>
              <p:custDataLst>
                <p:tags r:id="rId14"/>
              </p:custDataLst>
            </p:nvPr>
          </p:nvSpPr>
          <p:spPr bwMode="auto">
            <a:xfrm>
              <a:off x="3408" y="1190"/>
              <a:ext cx="192" cy="192"/>
            </a:xfrm>
            <a:prstGeom prst="rect">
              <a:avLst/>
            </a:prstGeom>
            <a:noFill/>
            <a:ln w="9525">
              <a:solidFill>
                <a:schemeClr val="tx1"/>
              </a:solidFill>
              <a:miter lim="800000"/>
              <a:headEnd/>
              <a:tailEnd/>
            </a:ln>
          </p:spPr>
          <p:txBody>
            <a:bodyPr wrap="none" anchor="ctr"/>
            <a:lstStyle/>
            <a:p>
              <a:endParaRPr lang="en-US">
                <a:solidFill>
                  <a:schemeClr val="accent2"/>
                </a:solidFill>
              </a:endParaRPr>
            </a:p>
          </p:txBody>
        </p:sp>
        <p:sp>
          <p:nvSpPr>
            <p:cNvPr id="23" name="Rectangle 16"/>
            <p:cNvSpPr>
              <a:spLocks noChangeArrowheads="1"/>
            </p:cNvSpPr>
            <p:nvPr>
              <p:custDataLst>
                <p:tags r:id="rId15"/>
              </p:custDataLst>
            </p:nvPr>
          </p:nvSpPr>
          <p:spPr bwMode="auto">
            <a:xfrm>
              <a:off x="3312" y="1190"/>
              <a:ext cx="192" cy="192"/>
            </a:xfrm>
            <a:prstGeom prst="rect">
              <a:avLst/>
            </a:prstGeom>
            <a:noFill/>
            <a:ln w="9525">
              <a:noFill/>
              <a:miter lim="800000"/>
              <a:headEnd/>
              <a:tailEnd/>
            </a:ln>
          </p:spPr>
          <p:txBody>
            <a:bodyPr wrap="none" anchor="ctr"/>
            <a:lstStyle/>
            <a:p>
              <a:endParaRPr lang="en-US">
                <a:solidFill>
                  <a:schemeClr val="accent2"/>
                </a:solidFill>
              </a:endParaRPr>
            </a:p>
          </p:txBody>
        </p:sp>
        <p:cxnSp>
          <p:nvCxnSpPr>
            <p:cNvPr id="24" name="AutoShape 17"/>
            <p:cNvCxnSpPr>
              <a:cxnSpLocks noChangeShapeType="1"/>
              <a:stCxn id="19" idx="3"/>
              <a:endCxn id="21" idx="1"/>
            </p:cNvCxnSpPr>
            <p:nvPr>
              <p:custDataLst>
                <p:tags r:id="rId16"/>
              </p:custDataLst>
            </p:nvPr>
          </p:nvCxnSpPr>
          <p:spPr bwMode="auto">
            <a:xfrm>
              <a:off x="2880" y="1286"/>
              <a:ext cx="336" cy="0"/>
            </a:xfrm>
            <a:prstGeom prst="straightConnector1">
              <a:avLst/>
            </a:prstGeom>
            <a:noFill/>
            <a:ln w="9525">
              <a:solidFill>
                <a:schemeClr val="tx1"/>
              </a:solidFill>
              <a:round/>
              <a:headEnd/>
              <a:tailEnd type="triangle" w="med" len="med"/>
            </a:ln>
          </p:spPr>
        </p:cxnSp>
        <p:sp>
          <p:nvSpPr>
            <p:cNvPr id="25" name="Rectangle 18"/>
            <p:cNvSpPr>
              <a:spLocks noChangeArrowheads="1"/>
            </p:cNvSpPr>
            <p:nvPr>
              <p:custDataLst>
                <p:tags r:id="rId17"/>
              </p:custDataLst>
            </p:nvPr>
          </p:nvSpPr>
          <p:spPr bwMode="auto">
            <a:xfrm>
              <a:off x="3840" y="1190"/>
              <a:ext cx="192" cy="192"/>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a:solidFill>
                    <a:schemeClr val="accent2"/>
                  </a:solidFill>
                </a:rPr>
                <a:t>f</a:t>
              </a:r>
            </a:p>
          </p:txBody>
        </p:sp>
        <p:sp>
          <p:nvSpPr>
            <p:cNvPr id="26" name="Rectangle 19"/>
            <p:cNvSpPr>
              <a:spLocks noChangeArrowheads="1"/>
            </p:cNvSpPr>
            <p:nvPr>
              <p:custDataLst>
                <p:tags r:id="rId18"/>
              </p:custDataLst>
            </p:nvPr>
          </p:nvSpPr>
          <p:spPr bwMode="auto">
            <a:xfrm>
              <a:off x="4032" y="1190"/>
              <a:ext cx="192" cy="192"/>
            </a:xfrm>
            <a:prstGeom prst="rect">
              <a:avLst/>
            </a:prstGeom>
            <a:noFill/>
            <a:ln w="9525">
              <a:solidFill>
                <a:schemeClr val="tx1"/>
              </a:solidFill>
              <a:miter lim="800000"/>
              <a:headEnd/>
              <a:tailEnd/>
            </a:ln>
          </p:spPr>
          <p:txBody>
            <a:bodyPr wrap="none" anchor="ctr"/>
            <a:lstStyle/>
            <a:p>
              <a:endParaRPr lang="en-US">
                <a:solidFill>
                  <a:schemeClr val="accent2"/>
                </a:solidFill>
              </a:endParaRPr>
            </a:p>
          </p:txBody>
        </p:sp>
        <p:sp>
          <p:nvSpPr>
            <p:cNvPr id="27" name="Rectangle 20"/>
            <p:cNvSpPr>
              <a:spLocks noChangeArrowheads="1"/>
            </p:cNvSpPr>
            <p:nvPr>
              <p:custDataLst>
                <p:tags r:id="rId19"/>
              </p:custDataLst>
            </p:nvPr>
          </p:nvSpPr>
          <p:spPr bwMode="auto">
            <a:xfrm>
              <a:off x="3936" y="1190"/>
              <a:ext cx="192" cy="192"/>
            </a:xfrm>
            <a:prstGeom prst="rect">
              <a:avLst/>
            </a:prstGeom>
            <a:noFill/>
            <a:ln w="9525">
              <a:noFill/>
              <a:miter lim="800000"/>
              <a:headEnd/>
              <a:tailEnd/>
            </a:ln>
          </p:spPr>
          <p:txBody>
            <a:bodyPr wrap="none" anchor="ctr"/>
            <a:lstStyle/>
            <a:p>
              <a:endParaRPr lang="en-US">
                <a:solidFill>
                  <a:schemeClr val="accent2"/>
                </a:solidFill>
              </a:endParaRPr>
            </a:p>
          </p:txBody>
        </p:sp>
        <p:cxnSp>
          <p:nvCxnSpPr>
            <p:cNvPr id="28" name="AutoShape 21"/>
            <p:cNvCxnSpPr>
              <a:cxnSpLocks noChangeShapeType="1"/>
              <a:stCxn id="23" idx="3"/>
              <a:endCxn id="25" idx="1"/>
            </p:cNvCxnSpPr>
            <p:nvPr>
              <p:custDataLst>
                <p:tags r:id="rId20"/>
              </p:custDataLst>
            </p:nvPr>
          </p:nvCxnSpPr>
          <p:spPr bwMode="auto">
            <a:xfrm>
              <a:off x="3504" y="1286"/>
              <a:ext cx="336" cy="0"/>
            </a:xfrm>
            <a:prstGeom prst="straightConnector1">
              <a:avLst/>
            </a:prstGeom>
            <a:noFill/>
            <a:ln w="9525">
              <a:solidFill>
                <a:schemeClr val="tx1"/>
              </a:solidFill>
              <a:round/>
              <a:headEnd/>
              <a:tailEnd type="triangle" w="med" len="med"/>
            </a:ln>
          </p:spPr>
        </p:cxnSp>
        <p:sp>
          <p:nvSpPr>
            <p:cNvPr id="29" name="Line 22"/>
            <p:cNvSpPr>
              <a:spLocks noChangeShapeType="1"/>
            </p:cNvSpPr>
            <p:nvPr>
              <p:custDataLst>
                <p:tags r:id="rId21"/>
              </p:custDataLst>
            </p:nvPr>
          </p:nvSpPr>
          <p:spPr bwMode="auto">
            <a:xfrm>
              <a:off x="4032" y="1190"/>
              <a:ext cx="192" cy="192"/>
            </a:xfrm>
            <a:prstGeom prst="line">
              <a:avLst/>
            </a:prstGeom>
            <a:noFill/>
            <a:ln w="9525">
              <a:solidFill>
                <a:schemeClr val="tx1"/>
              </a:solidFill>
              <a:round/>
              <a:headEnd/>
              <a:tailEnd/>
            </a:ln>
          </p:spPr>
          <p:txBody>
            <a:bodyPr wrap="none" anchor="ctr"/>
            <a:lstStyle/>
            <a:p>
              <a:endParaRPr lang="en-US">
                <a:solidFill>
                  <a:schemeClr val="accent2"/>
                </a:solidFill>
              </a:endParaRPr>
            </a:p>
          </p:txBody>
        </p:sp>
        <p:sp>
          <p:nvSpPr>
            <p:cNvPr id="30" name="Text Box 23"/>
            <p:cNvSpPr txBox="1">
              <a:spLocks noChangeArrowheads="1"/>
            </p:cNvSpPr>
            <p:nvPr>
              <p:custDataLst>
                <p:tags r:id="rId22"/>
              </p:custDataLst>
            </p:nvPr>
          </p:nvSpPr>
          <p:spPr bwMode="auto">
            <a:xfrm>
              <a:off x="1200" y="1554"/>
              <a:ext cx="438" cy="252"/>
            </a:xfrm>
            <a:prstGeom prst="rect">
              <a:avLst/>
            </a:prstGeom>
            <a:noFill/>
            <a:ln w="9525">
              <a:noFill/>
              <a:miter lim="800000"/>
              <a:headEnd/>
              <a:tailEnd/>
            </a:ln>
          </p:spPr>
          <p:txBody>
            <a:bodyPr wrap="none">
              <a:spAutoFit/>
            </a:bodyPr>
            <a:lstStyle/>
            <a:p>
              <a:pPr>
                <a:lnSpc>
                  <a:spcPct val="100000"/>
                </a:lnSpc>
                <a:spcBef>
                  <a:spcPct val="0"/>
                </a:spcBef>
              </a:pPr>
              <a:r>
                <a:rPr lang="en-US" sz="2000" b="0" dirty="0">
                  <a:solidFill>
                    <a:schemeClr val="accent2"/>
                  </a:solidFill>
                  <a:latin typeface="+mn-lt"/>
                </a:rPr>
                <a:t>front</a:t>
              </a:r>
            </a:p>
          </p:txBody>
        </p:sp>
        <p:sp>
          <p:nvSpPr>
            <p:cNvPr id="31" name="Text Box 24"/>
            <p:cNvSpPr txBox="1">
              <a:spLocks noChangeArrowheads="1"/>
            </p:cNvSpPr>
            <p:nvPr>
              <p:custDataLst>
                <p:tags r:id="rId23"/>
              </p:custDataLst>
            </p:nvPr>
          </p:nvSpPr>
          <p:spPr bwMode="auto">
            <a:xfrm>
              <a:off x="3696" y="1554"/>
              <a:ext cx="458" cy="252"/>
            </a:xfrm>
            <a:prstGeom prst="rect">
              <a:avLst/>
            </a:prstGeom>
            <a:noFill/>
            <a:ln w="9525">
              <a:noFill/>
              <a:miter lim="800000"/>
              <a:headEnd/>
              <a:tailEnd/>
            </a:ln>
          </p:spPr>
          <p:txBody>
            <a:bodyPr wrap="none">
              <a:spAutoFit/>
            </a:bodyPr>
            <a:lstStyle/>
            <a:p>
              <a:pPr>
                <a:lnSpc>
                  <a:spcPct val="100000"/>
                </a:lnSpc>
                <a:spcBef>
                  <a:spcPct val="0"/>
                </a:spcBef>
              </a:pPr>
              <a:r>
                <a:rPr lang="en-US" sz="2000" b="0" dirty="0">
                  <a:solidFill>
                    <a:schemeClr val="accent2"/>
                  </a:solidFill>
                  <a:latin typeface="+mn-lt"/>
                </a:rPr>
                <a:t>back</a:t>
              </a:r>
            </a:p>
          </p:txBody>
        </p:sp>
        <p:cxnSp>
          <p:nvCxnSpPr>
            <p:cNvPr id="32" name="AutoShape 25"/>
            <p:cNvCxnSpPr>
              <a:cxnSpLocks noChangeShapeType="1"/>
              <a:stCxn id="30" idx="0"/>
              <a:endCxn id="10" idx="2"/>
            </p:cNvCxnSpPr>
            <p:nvPr>
              <p:custDataLst>
                <p:tags r:id="rId24"/>
              </p:custDataLst>
            </p:nvPr>
          </p:nvCxnSpPr>
          <p:spPr bwMode="auto">
            <a:xfrm rot="5400000" flipH="1" flipV="1">
              <a:off x="1344" y="1458"/>
              <a:ext cx="172" cy="21"/>
            </a:xfrm>
            <a:prstGeom prst="straightConnector1">
              <a:avLst/>
            </a:prstGeom>
            <a:noFill/>
            <a:ln w="9525">
              <a:solidFill>
                <a:schemeClr val="tx1"/>
              </a:solidFill>
              <a:round/>
              <a:headEnd/>
              <a:tailEnd type="triangle" w="med" len="med"/>
            </a:ln>
          </p:spPr>
        </p:cxnSp>
        <p:cxnSp>
          <p:nvCxnSpPr>
            <p:cNvPr id="33" name="AutoShape 26"/>
            <p:cNvCxnSpPr>
              <a:cxnSpLocks noChangeShapeType="1"/>
              <a:stCxn id="31" idx="0"/>
              <a:endCxn id="25" idx="2"/>
            </p:cNvCxnSpPr>
            <p:nvPr>
              <p:custDataLst>
                <p:tags r:id="rId25"/>
              </p:custDataLst>
            </p:nvPr>
          </p:nvCxnSpPr>
          <p:spPr bwMode="auto">
            <a:xfrm rot="5400000" flipH="1" flipV="1">
              <a:off x="3844" y="1462"/>
              <a:ext cx="172" cy="11"/>
            </a:xfrm>
            <a:prstGeom prst="straightConnector1">
              <a:avLst/>
            </a:prstGeom>
            <a:noFill/>
            <a:ln w="9525">
              <a:solidFill>
                <a:schemeClr val="tx1"/>
              </a:solidFill>
              <a:round/>
              <a:headEnd/>
              <a:tailEnd type="triangle" w="med" len="med"/>
            </a:ln>
          </p:spPr>
        </p:cxnSp>
      </p:grpSp>
      <p:sp>
        <p:nvSpPr>
          <p:cNvPr id="34" name="Content Placeholder 2"/>
          <p:cNvSpPr txBox="1">
            <a:spLocks/>
          </p:cNvSpPr>
          <p:nvPr/>
        </p:nvSpPr>
        <p:spPr bwMode="auto">
          <a:xfrm>
            <a:off x="762000" y="4267200"/>
            <a:ext cx="78486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accent2"/>
                </a:solidFill>
                <a:effectLst/>
                <a:uLnTx/>
                <a:uFillTx/>
                <a:latin typeface="+mn-lt"/>
                <a:ea typeface="+mn-ea"/>
                <a:cs typeface="+mn-cs"/>
              </a:rPr>
              <a:t>Once again, data structures matter!</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lang="en-US" sz="2000" b="0" kern="0" dirty="0" smtClean="0">
              <a:solidFill>
                <a:schemeClr val="accent2"/>
              </a:solidFill>
              <a:latin typeface="+mn-lt"/>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accent2"/>
                </a:solidFill>
                <a:effectLst/>
                <a:uLnTx/>
                <a:uFillTx/>
                <a:latin typeface="+mn-lt"/>
                <a:ea typeface="+mn-ea"/>
                <a:cs typeface="+mn-cs"/>
              </a:rPr>
              <a:t>For parallelism,</a:t>
            </a:r>
            <a:r>
              <a:rPr kumimoji="0" lang="en-US" sz="2000" b="0" i="0" u="none" strike="noStrike" kern="0" cap="none" spc="0" normalizeH="0" noProof="0" dirty="0" smtClean="0">
                <a:ln>
                  <a:noFill/>
                </a:ln>
                <a:solidFill>
                  <a:schemeClr val="accent2"/>
                </a:solidFill>
                <a:effectLst/>
                <a:uLnTx/>
                <a:uFillTx/>
                <a:latin typeface="+mn-lt"/>
                <a:ea typeface="+mn-ea"/>
                <a:cs typeface="+mn-cs"/>
              </a:rPr>
              <a:t> balanced trees generally better than lists so that we can get to all the data exponentially faster </a:t>
            </a:r>
            <a:r>
              <a:rPr kumimoji="0" lang="en-US" sz="2000" b="0" i="1" u="none" strike="noStrike" kern="0" cap="none" spc="0" normalizeH="0" noProof="0" dirty="0" smtClean="0">
                <a:ln>
                  <a:noFill/>
                </a:ln>
                <a:solidFill>
                  <a:schemeClr val="accent2"/>
                </a:solidFill>
                <a:effectLst/>
                <a:uLnTx/>
                <a:uFillTx/>
                <a:latin typeface="+mn-lt"/>
                <a:ea typeface="+mn-ea"/>
                <a:cs typeface="+mn-cs"/>
              </a:rPr>
              <a:t>O</a:t>
            </a:r>
            <a:r>
              <a:rPr kumimoji="0" lang="en-US" sz="2000" b="0" i="0" u="none" strike="noStrike" kern="0" cap="none" spc="0" normalizeH="0" noProof="0" dirty="0" smtClean="0">
                <a:ln>
                  <a:noFill/>
                </a:ln>
                <a:solidFill>
                  <a:schemeClr val="accent2"/>
                </a:solidFill>
                <a:effectLst/>
                <a:uLnTx/>
                <a:uFillTx/>
                <a:latin typeface="+mn-lt"/>
                <a:ea typeface="+mn-ea"/>
                <a:cs typeface="+mn-cs"/>
              </a:rPr>
              <a:t>(</a:t>
            </a:r>
            <a:r>
              <a:rPr kumimoji="0" lang="en-US" sz="2000" i="0" u="none" strike="noStrike" kern="0" cap="none" spc="0" normalizeH="0" noProof="0" dirty="0" smtClean="0">
                <a:ln>
                  <a:noFill/>
                </a:ln>
                <a:solidFill>
                  <a:schemeClr val="accent2"/>
                </a:solidFill>
                <a:effectLst/>
                <a:uLnTx/>
                <a:uFillTx/>
                <a:latin typeface="Courier New" pitchFamily="49" charset="0"/>
                <a:cs typeface="Courier New" pitchFamily="49" charset="0"/>
              </a:rPr>
              <a:t>log</a:t>
            </a:r>
            <a:r>
              <a:rPr kumimoji="0" lang="en-US" sz="2000" b="0" i="0" u="none" strike="noStrike" kern="0" cap="none" spc="0" normalizeH="0" noProof="0" dirty="0" smtClean="0">
                <a:ln>
                  <a:noFill/>
                </a:ln>
                <a:solidFill>
                  <a:schemeClr val="accent2"/>
                </a:solidFill>
                <a:effectLst/>
                <a:uLnTx/>
                <a:uFillTx/>
                <a:latin typeface="+mn-lt"/>
                <a:ea typeface="+mn-ea"/>
                <a:cs typeface="+mn-cs"/>
              </a:rPr>
              <a:t> </a:t>
            </a:r>
            <a:r>
              <a:rPr kumimoji="0" lang="en-US" sz="2000" b="0" i="1" u="none" strike="noStrike" kern="0" cap="none" spc="0" normalizeH="0" noProof="0" dirty="0" smtClean="0">
                <a:ln>
                  <a:noFill/>
                </a:ln>
                <a:solidFill>
                  <a:schemeClr val="accent2"/>
                </a:solidFill>
                <a:effectLst/>
                <a:uLnTx/>
                <a:uFillTx/>
                <a:latin typeface="+mn-lt"/>
                <a:ea typeface="+mn-ea"/>
                <a:cs typeface="+mn-cs"/>
              </a:rPr>
              <a:t>n</a:t>
            </a:r>
            <a:r>
              <a:rPr kumimoji="0" lang="en-US" sz="2000" b="0" i="0" u="none" strike="noStrike" kern="0" cap="none" spc="0" normalizeH="0" noProof="0" dirty="0" smtClean="0">
                <a:ln>
                  <a:noFill/>
                </a:ln>
                <a:solidFill>
                  <a:schemeClr val="accent2"/>
                </a:solidFill>
                <a:effectLst/>
                <a:uLnTx/>
                <a:uFillTx/>
                <a:latin typeface="+mn-lt"/>
                <a:ea typeface="+mn-ea"/>
                <a:cs typeface="+mn-cs"/>
              </a:rPr>
              <a:t>) vs. </a:t>
            </a:r>
            <a:r>
              <a:rPr lang="en-US" sz="2000" b="0" i="1" kern="0" dirty="0" smtClean="0">
                <a:solidFill>
                  <a:schemeClr val="accent2"/>
                </a:solidFill>
                <a:latin typeface="+mn-lt"/>
              </a:rPr>
              <a:t>O</a:t>
            </a:r>
            <a:r>
              <a:rPr lang="en-US" sz="2000" b="0" kern="0" dirty="0" smtClean="0">
                <a:solidFill>
                  <a:schemeClr val="accent2"/>
                </a:solidFill>
                <a:latin typeface="+mn-lt"/>
              </a:rPr>
              <a:t>(</a:t>
            </a:r>
            <a:r>
              <a:rPr lang="en-US" sz="2000" b="0" i="1" kern="0" dirty="0" smtClean="0">
                <a:solidFill>
                  <a:schemeClr val="accent2"/>
                </a:solidFill>
                <a:latin typeface="+mn-lt"/>
              </a:rPr>
              <a:t>n</a:t>
            </a:r>
            <a:r>
              <a:rPr lang="en-US" sz="2000" b="0" kern="0" dirty="0" smtClean="0">
                <a:solidFill>
                  <a:schemeClr val="accent2"/>
                </a:solidFill>
                <a:latin typeface="+mn-lt"/>
              </a:rPr>
              <a:t>)</a:t>
            </a:r>
          </a:p>
          <a:p>
            <a:pPr marL="800100" lvl="1" indent="-342900">
              <a:spcBef>
                <a:spcPct val="20000"/>
              </a:spcBef>
              <a:buFont typeface="Arial" pitchFamily="34" charset="0"/>
              <a:buChar char="–"/>
            </a:pPr>
            <a:r>
              <a:rPr kumimoji="0" lang="en-US" sz="2000" b="0" i="0" u="none" strike="noStrike" kern="0" cap="none" spc="0" normalizeH="0" baseline="0" noProof="0" dirty="0" smtClean="0">
                <a:ln>
                  <a:noFill/>
                </a:ln>
                <a:solidFill>
                  <a:schemeClr val="accent2"/>
                </a:solidFill>
                <a:effectLst/>
                <a:uLnTx/>
                <a:uFillTx/>
                <a:latin typeface="+mn-lt"/>
                <a:ea typeface="+mn-ea"/>
                <a:cs typeface="+mn-cs"/>
              </a:rPr>
              <a:t>Trees have the same flexibility as lists compared to arrays</a:t>
            </a:r>
          </a:p>
          <a:p>
            <a:pPr marL="800100" lvl="1" indent="-342900">
              <a:spcBef>
                <a:spcPct val="20000"/>
              </a:spcBef>
              <a:buFontTx/>
              <a:buChar char="•"/>
            </a:pPr>
            <a:endParaRPr kumimoji="0" lang="en-US" sz="2000" b="0" i="0" u="none" strike="noStrike" kern="0" cap="none" spc="0" normalizeH="0" baseline="0" noProof="0" dirty="0">
              <a:ln>
                <a:noFill/>
              </a:ln>
              <a:solidFill>
                <a:schemeClr val="accent2"/>
              </a:solidFill>
              <a:effectLst/>
              <a:uLnTx/>
              <a:uFillTx/>
              <a:latin typeface="+mn-lt"/>
            </a:endParaRPr>
          </a:p>
        </p:txBody>
      </p:sp>
      <p:sp>
        <p:nvSpPr>
          <p:cNvPr id="35"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2</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The prefix-sum problem</a:t>
            </a:r>
            <a:endParaRPr lang="en-US" dirty="0">
              <a:solidFill>
                <a:schemeClr val="accent2"/>
              </a:solidFill>
            </a:endParaRPr>
          </a:p>
        </p:txBody>
      </p:sp>
      <p:sp>
        <p:nvSpPr>
          <p:cNvPr id="3" name="Content Placeholder 2"/>
          <p:cNvSpPr>
            <a:spLocks noGrp="1"/>
          </p:cNvSpPr>
          <p:nvPr>
            <p:ph idx="1"/>
          </p:nvPr>
        </p:nvSpPr>
        <p:spPr>
          <a:xfrm>
            <a:off x="685800" y="1447800"/>
            <a:ext cx="7772400" cy="1447800"/>
          </a:xfrm>
        </p:spPr>
        <p:txBody>
          <a:bodyPr/>
          <a:lstStyle/>
          <a:p>
            <a:pPr>
              <a:buNone/>
            </a:pPr>
            <a:r>
              <a:rPr lang="en-US" dirty="0" smtClean="0">
                <a:solidFill>
                  <a:schemeClr val="accent2"/>
                </a:solidFill>
              </a:rPr>
              <a:t>Given </a:t>
            </a:r>
            <a:r>
              <a:rPr lang="en-US" b="1" dirty="0" err="1" smtClean="0">
                <a:solidFill>
                  <a:schemeClr val="accent2"/>
                </a:solidFill>
                <a:latin typeface="Courier New" pitchFamily="49" charset="0"/>
                <a:cs typeface="Courier New" pitchFamily="49" charset="0"/>
              </a:rPr>
              <a:t>int</a:t>
            </a:r>
            <a:r>
              <a:rPr lang="en-US" b="1" dirty="0" smtClean="0">
                <a:solidFill>
                  <a:schemeClr val="accent2"/>
                </a:solidFill>
                <a:latin typeface="Courier New" pitchFamily="49" charset="0"/>
                <a:cs typeface="Courier New" pitchFamily="49" charset="0"/>
              </a:rPr>
              <a:t>[]</a:t>
            </a:r>
            <a:r>
              <a:rPr lang="en-US" sz="1000" b="1" dirty="0" smtClean="0">
                <a:solidFill>
                  <a:schemeClr val="accent2"/>
                </a:solidFill>
                <a:latin typeface="Courier New" pitchFamily="49" charset="0"/>
                <a:cs typeface="Courier New" pitchFamily="49" charset="0"/>
              </a:rPr>
              <a:t> </a:t>
            </a:r>
            <a:r>
              <a:rPr lang="en-US" b="1" dirty="0" smtClean="0">
                <a:solidFill>
                  <a:schemeClr val="accent2"/>
                </a:solidFill>
                <a:latin typeface="Courier New" pitchFamily="49" charset="0"/>
                <a:cs typeface="Courier New" pitchFamily="49" charset="0"/>
              </a:rPr>
              <a:t>input</a:t>
            </a:r>
            <a:r>
              <a:rPr lang="en-US" dirty="0" smtClean="0">
                <a:solidFill>
                  <a:schemeClr val="accent2"/>
                </a:solidFill>
              </a:rPr>
              <a:t>, produce </a:t>
            </a:r>
            <a:r>
              <a:rPr lang="en-US" b="1" dirty="0" err="1" smtClean="0">
                <a:solidFill>
                  <a:schemeClr val="accent2"/>
                </a:solidFill>
                <a:latin typeface="Courier New" pitchFamily="49" charset="0"/>
                <a:cs typeface="Courier New" pitchFamily="49" charset="0"/>
              </a:rPr>
              <a:t>int</a:t>
            </a:r>
            <a:r>
              <a:rPr lang="en-US" b="1" dirty="0" smtClean="0">
                <a:solidFill>
                  <a:schemeClr val="accent2"/>
                </a:solidFill>
                <a:latin typeface="Courier New" pitchFamily="49" charset="0"/>
                <a:cs typeface="Courier New" pitchFamily="49" charset="0"/>
              </a:rPr>
              <a:t>[]</a:t>
            </a:r>
            <a:r>
              <a:rPr lang="en-US" sz="1000" b="1" dirty="0" smtClean="0">
                <a:solidFill>
                  <a:schemeClr val="accent2"/>
                </a:solidFill>
                <a:latin typeface="Courier New" pitchFamily="49" charset="0"/>
                <a:cs typeface="Courier New" pitchFamily="49" charset="0"/>
              </a:rPr>
              <a:t> </a:t>
            </a:r>
            <a:r>
              <a:rPr lang="en-US" b="1" dirty="0" smtClean="0">
                <a:solidFill>
                  <a:schemeClr val="accent2"/>
                </a:solidFill>
                <a:latin typeface="Courier New" pitchFamily="49" charset="0"/>
                <a:cs typeface="Courier New" pitchFamily="49" charset="0"/>
              </a:rPr>
              <a:t>output</a:t>
            </a:r>
            <a:r>
              <a:rPr lang="en-US" dirty="0" smtClean="0">
                <a:solidFill>
                  <a:schemeClr val="accent2"/>
                </a:solidFill>
              </a:rPr>
              <a:t> where </a:t>
            </a:r>
            <a:r>
              <a:rPr lang="en-US" b="1" dirty="0" smtClean="0">
                <a:solidFill>
                  <a:schemeClr val="accent2"/>
                </a:solidFill>
                <a:latin typeface="Courier New" pitchFamily="49" charset="0"/>
                <a:cs typeface="Courier New" pitchFamily="49" charset="0"/>
              </a:rPr>
              <a:t>output[i]</a:t>
            </a:r>
            <a:r>
              <a:rPr lang="en-US" dirty="0" smtClean="0">
                <a:solidFill>
                  <a:schemeClr val="accent2"/>
                </a:solidFill>
              </a:rPr>
              <a:t> is the sum of </a:t>
            </a:r>
            <a:r>
              <a:rPr lang="en-US" b="1" dirty="0" smtClean="0">
                <a:solidFill>
                  <a:schemeClr val="accent2"/>
                </a:solidFill>
                <a:latin typeface="Courier New" pitchFamily="49" charset="0"/>
                <a:cs typeface="Courier New" pitchFamily="49" charset="0"/>
              </a:rPr>
              <a:t>input[0]+input[1]+…+input[i]</a:t>
            </a:r>
            <a:endParaRPr lang="en-US" dirty="0" smtClean="0">
              <a:solidFill>
                <a:schemeClr val="accent2"/>
              </a:solidFill>
            </a:endParaRPr>
          </a:p>
          <a:p>
            <a:pPr>
              <a:buNone/>
            </a:pPr>
            <a:endParaRPr lang="en-US" sz="1000" dirty="0" smtClean="0">
              <a:solidFill>
                <a:schemeClr val="accent2"/>
              </a:solidFill>
            </a:endParaRPr>
          </a:p>
          <a:p>
            <a:pPr>
              <a:buNone/>
            </a:pPr>
            <a:r>
              <a:rPr lang="en-US" dirty="0" smtClean="0">
                <a:solidFill>
                  <a:schemeClr val="accent2"/>
                </a:solidFill>
              </a:rPr>
              <a:t>Sequential can be a CS1 exam problem:</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38</a:t>
            </a:fld>
            <a:endParaRPr lang="en-US"/>
          </a:p>
        </p:txBody>
      </p:sp>
      <p:sp>
        <p:nvSpPr>
          <p:cNvPr id="7" name="Rectangle 3"/>
          <p:cNvSpPr txBox="1">
            <a:spLocks noChangeArrowheads="1"/>
          </p:cNvSpPr>
          <p:nvPr>
            <p:custDataLst>
              <p:tags r:id="rId1"/>
            </p:custDataLst>
          </p:nvPr>
        </p:nvSpPr>
        <p:spPr bwMode="auto">
          <a:xfrm>
            <a:off x="990600" y="2819400"/>
            <a:ext cx="7391400" cy="1905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2000"/>
              </a:lnSpc>
              <a:buNone/>
            </a:pPr>
            <a:r>
              <a:rPr lang="en-US" sz="2000" dirty="0" err="1" smtClean="0">
                <a:solidFill>
                  <a:schemeClr val="accent2"/>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solidFill>
                  <a:srgbClr val="119F33"/>
                </a:solidFill>
                <a:latin typeface="Courier New" pitchFamily="49" charset="0"/>
                <a:cs typeface="Courier New" pitchFamily="49" charset="0"/>
              </a:rPr>
              <a:t>prefix_sum</a:t>
            </a:r>
            <a:r>
              <a:rPr lang="en-US" sz="2000" dirty="0" smtClean="0">
                <a:latin typeface="Courier New" pitchFamily="49" charset="0"/>
                <a:cs typeface="Courier New" pitchFamily="49" charset="0"/>
              </a:rPr>
              <a:t>(</a:t>
            </a:r>
            <a:r>
              <a:rPr lang="en-US" sz="2000" dirty="0" err="1" smtClean="0">
                <a:solidFill>
                  <a:schemeClr val="accent2"/>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solidFill>
                  <a:srgbClr val="00B050"/>
                </a:solidFill>
                <a:latin typeface="Courier New" pitchFamily="49" charset="0"/>
                <a:cs typeface="Courier New" pitchFamily="49" charset="0"/>
              </a:rPr>
              <a:t>input,</a:t>
            </a:r>
            <a:r>
              <a:rPr lang="en-US" sz="2000" dirty="0" err="1" smtClean="0">
                <a:solidFill>
                  <a:schemeClr val="accent2"/>
                </a:solidFill>
                <a:latin typeface="Courier New" pitchFamily="49" charset="0"/>
                <a:cs typeface="Courier New" pitchFamily="49" charset="0"/>
              </a:rPr>
              <a:t>int</a:t>
            </a:r>
            <a:r>
              <a:rPr lang="en-US" sz="2000" dirty="0" smtClean="0">
                <a:solidFill>
                  <a:srgbClr val="00B050"/>
                </a:solidFill>
                <a:latin typeface="Courier New" pitchFamily="49" charset="0"/>
                <a:cs typeface="Courier New" pitchFamily="49" charset="0"/>
              </a:rPr>
              <a:t> </a:t>
            </a:r>
            <a:r>
              <a:rPr lang="en-US" sz="2000" dirty="0" err="1" smtClean="0">
                <a:solidFill>
                  <a:srgbClr val="00B050"/>
                </a:solidFill>
                <a:latin typeface="Courier New" pitchFamily="49" charset="0"/>
                <a:cs typeface="Courier New" pitchFamily="49" charset="0"/>
              </a:rPr>
              <a:t>output,</a:t>
            </a:r>
            <a:r>
              <a:rPr lang="en-US" sz="2000" dirty="0" err="1" smtClean="0">
                <a:solidFill>
                  <a:schemeClr val="accent2"/>
                </a:solidFill>
                <a:latin typeface="Courier New" pitchFamily="49" charset="0"/>
                <a:cs typeface="Courier New" pitchFamily="49" charset="0"/>
              </a:rPr>
              <a:t>int</a:t>
            </a:r>
            <a:r>
              <a:rPr lang="en-US" sz="2000" dirty="0" smtClean="0">
                <a:solidFill>
                  <a:srgbClr val="00B050"/>
                </a:solidFill>
                <a:latin typeface="Courier New" pitchFamily="49" charset="0"/>
                <a:cs typeface="Courier New" pitchFamily="49" charset="0"/>
              </a:rPr>
              <a:t> N)</a:t>
            </a:r>
            <a:r>
              <a:rPr lang="en-US" sz="2000" dirty="0" smtClean="0">
                <a:latin typeface="Courier New" pitchFamily="49" charset="0"/>
                <a:cs typeface="Courier New" pitchFamily="49" charset="0"/>
              </a:rPr>
              <a:t>)</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a:t>
            </a:r>
            <a:endParaRPr lang="en-US" sz="2000" kern="0" dirty="0" smtClean="0">
              <a:latin typeface="Courier New" pitchFamily="49" charset="0"/>
            </a:endParaRPr>
          </a:p>
          <a:p>
            <a:pPr>
              <a:lnSpc>
                <a:spcPts val="2000"/>
              </a:lnSpc>
              <a:buNone/>
            </a:pPr>
            <a:r>
              <a:rPr lang="en-US" sz="2000" kern="0" dirty="0" smtClean="0">
                <a:latin typeface="Courier New" pitchFamily="49" charset="0"/>
              </a:rPr>
              <a:t>  output[0] = input[0];</a:t>
            </a:r>
          </a:p>
          <a:p>
            <a:pPr>
              <a:lnSpc>
                <a:spcPts val="2000"/>
              </a:lnSpc>
              <a:buNone/>
            </a:pPr>
            <a:r>
              <a:rPr lang="en-US" sz="2000" kern="0" noProof="0" dirty="0" smtClean="0">
                <a:solidFill>
                  <a:schemeClr val="accent2"/>
                </a:solidFill>
                <a:latin typeface="Courier New" pitchFamily="49" charset="0"/>
              </a:rPr>
              <a:t>  for</a:t>
            </a:r>
            <a:r>
              <a:rPr lang="en-US" sz="2000" kern="0" noProof="0" dirty="0" smtClean="0">
                <a:latin typeface="Courier New" pitchFamily="49" charset="0"/>
              </a:rPr>
              <a:t>(</a:t>
            </a:r>
            <a:r>
              <a:rPr lang="en-US" sz="2000" kern="0" dirty="0" err="1" smtClean="0">
                <a:solidFill>
                  <a:schemeClr val="accent2"/>
                </a:solidFill>
                <a:latin typeface="Courier New" pitchFamily="49" charset="0"/>
              </a:rPr>
              <a:t>int</a:t>
            </a:r>
            <a:r>
              <a:rPr lang="en-US" sz="2000" kern="0" dirty="0" smtClean="0">
                <a:latin typeface="Courier New" pitchFamily="49" charset="0"/>
              </a:rPr>
              <a:t> </a:t>
            </a:r>
            <a:r>
              <a:rPr lang="en-US" sz="2000" kern="0" noProof="0" dirty="0" err="1" smtClean="0">
                <a:solidFill>
                  <a:srgbClr val="119F33"/>
                </a:solidFill>
                <a:latin typeface="Courier New" pitchFamily="49" charset="0"/>
              </a:rPr>
              <a:t>i</a:t>
            </a:r>
            <a:r>
              <a:rPr lang="en-US" sz="2000" kern="0" noProof="0" dirty="0" smtClean="0">
                <a:latin typeface="Courier New" pitchFamily="49" charset="0"/>
              </a:rPr>
              <a:t>=1; </a:t>
            </a:r>
            <a:r>
              <a:rPr lang="en-US" sz="2000" kern="0" noProof="0" dirty="0" err="1" smtClean="0">
                <a:latin typeface="Courier New" pitchFamily="49" charset="0"/>
              </a:rPr>
              <a:t>i</a:t>
            </a:r>
            <a:r>
              <a:rPr lang="en-US" sz="2000" kern="0" noProof="0" dirty="0" smtClean="0">
                <a:latin typeface="Courier New" pitchFamily="49" charset="0"/>
              </a:rPr>
              <a:t> &lt; </a:t>
            </a:r>
            <a:r>
              <a:rPr lang="en-US" sz="2000" kern="0" dirty="0" smtClean="0">
                <a:latin typeface="Courier New" pitchFamily="49" charset="0"/>
              </a:rPr>
              <a:t>N</a:t>
            </a:r>
            <a:r>
              <a:rPr lang="en-US" sz="2000" kern="0" noProof="0" dirty="0" smtClean="0">
                <a:latin typeface="Courier New" pitchFamily="49" charset="0"/>
              </a:rPr>
              <a:t>; </a:t>
            </a:r>
            <a:r>
              <a:rPr lang="en-US" sz="2000" kern="0" noProof="0" dirty="0" err="1" smtClean="0">
                <a:latin typeface="Courier New" pitchFamily="49" charset="0"/>
              </a:rPr>
              <a:t>i</a:t>
            </a:r>
            <a:r>
              <a:rPr lang="en-US" sz="2000" kern="0" noProof="0" dirty="0" smtClean="0">
                <a:latin typeface="Courier New" pitchFamily="49" charset="0"/>
              </a:rPr>
              <a:t>++)</a:t>
            </a:r>
          </a:p>
          <a:p>
            <a:pPr>
              <a:lnSpc>
                <a:spcPts val="2000"/>
              </a:lnSpc>
              <a:buNone/>
            </a:pPr>
            <a:r>
              <a:rPr lang="en-US" sz="2000" kern="0" dirty="0" smtClean="0">
                <a:latin typeface="Courier New" pitchFamily="49" charset="0"/>
              </a:rPr>
              <a:t>    output</a:t>
            </a:r>
            <a:r>
              <a:rPr kumimoji="0" lang="en-US" sz="2000" b="1" i="0" u="none" strike="noStrike" kern="0" cap="none" spc="0" normalizeH="0" baseline="0" dirty="0" smtClean="0">
                <a:ln>
                  <a:noFill/>
                </a:ln>
                <a:solidFill>
                  <a:schemeClr val="tx1"/>
                </a:solidFill>
                <a:effectLst/>
                <a:uLnTx/>
                <a:uFillTx/>
                <a:latin typeface="Courier New" pitchFamily="49" charset="0"/>
                <a:ea typeface="+mn-ea"/>
                <a:cs typeface="+mn-cs"/>
              </a:rPr>
              <a:t>[</a:t>
            </a:r>
            <a:r>
              <a:rPr kumimoji="0" lang="en-US" sz="2000" b="1" i="0" u="none" strike="noStrike" kern="0" cap="none" spc="0" normalizeH="0" baseline="0" dirty="0" err="1" smtClean="0">
                <a:ln>
                  <a:noFill/>
                </a:ln>
                <a:solidFill>
                  <a:schemeClr val="tx1"/>
                </a:solidFill>
                <a:effectLst/>
                <a:uLnTx/>
                <a:uFillTx/>
                <a:latin typeface="Courier New" pitchFamily="49" charset="0"/>
                <a:ea typeface="+mn-ea"/>
                <a:cs typeface="+mn-cs"/>
              </a:rPr>
              <a:t>i</a:t>
            </a:r>
            <a:r>
              <a:rPr kumimoji="0" lang="en-US" sz="2000" b="1" i="0" u="none" strike="noStrike" kern="0" cap="none" spc="0" normalizeH="0" baseline="0" dirty="0" smtClean="0">
                <a:ln>
                  <a:noFill/>
                </a:ln>
                <a:solidFill>
                  <a:schemeClr val="tx1"/>
                </a:solidFill>
                <a:effectLst/>
                <a:uLnTx/>
                <a:uFillTx/>
                <a:latin typeface="Courier New" pitchFamily="49" charset="0"/>
                <a:ea typeface="+mn-ea"/>
                <a:cs typeface="+mn-cs"/>
              </a:rPr>
              <a:t>] = </a:t>
            </a:r>
            <a:r>
              <a:rPr lang="en-US" sz="2000" kern="0" dirty="0" smtClean="0">
                <a:latin typeface="Courier New" pitchFamily="49" charset="0"/>
              </a:rPr>
              <a:t>output[i-1]+input[</a:t>
            </a:r>
            <a:r>
              <a:rPr lang="en-US" sz="2000" kern="0" dirty="0" err="1" smtClean="0">
                <a:latin typeface="Courier New" pitchFamily="49" charset="0"/>
              </a:rPr>
              <a:t>i</a:t>
            </a:r>
            <a:r>
              <a:rPr lang="en-US" sz="2000" kern="0" dirty="0" smtClean="0">
                <a:latin typeface="Courier New" pitchFamily="49" charset="0"/>
              </a:rPr>
              <a:t>];</a:t>
            </a:r>
            <a:endParaRPr kumimoji="0" lang="en-US" sz="2000" b="1" i="0" u="none" strike="noStrike" kern="0" cap="none" spc="0" normalizeH="0" baseline="0" dirty="0" smtClean="0">
              <a:ln>
                <a:noFill/>
              </a:ln>
              <a:solidFill>
                <a:schemeClr val="tx1"/>
              </a:solidFill>
              <a:effectLst/>
              <a:uLnTx/>
              <a:uFillTx/>
              <a:latin typeface="Courier New" pitchFamily="49" charset="0"/>
              <a:ea typeface="+mn-ea"/>
              <a:cs typeface="+mn-cs"/>
            </a:endParaRPr>
          </a:p>
          <a:p>
            <a:pPr>
              <a:lnSpc>
                <a:spcPts val="2000"/>
              </a:lnSpc>
              <a:buNone/>
            </a:pPr>
            <a:r>
              <a:rPr lang="en-US" sz="2000" kern="0" dirty="0" smtClean="0">
                <a:solidFill>
                  <a:schemeClr val="accent2"/>
                </a:solidFill>
                <a:latin typeface="Courier New" pitchFamily="49" charset="0"/>
              </a:rPr>
              <a:t>  return</a:t>
            </a:r>
            <a:r>
              <a:rPr lang="en-US" sz="2000" kern="0" dirty="0" smtClean="0">
                <a:latin typeface="Courier New" pitchFamily="49" charset="0"/>
              </a:rPr>
              <a:t> 1;</a:t>
            </a:r>
            <a:endPar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base" latinLnBrk="0" hangingPunct="1">
              <a:lnSpc>
                <a:spcPts val="2000"/>
              </a:lnSpc>
              <a:spcBef>
                <a:spcPts val="2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Courier New" pitchFamily="49" charset="0"/>
              </a:rPr>
              <a:t>}</a:t>
            </a:r>
          </a:p>
        </p:txBody>
      </p:sp>
      <p:sp>
        <p:nvSpPr>
          <p:cNvPr id="8" name="Content Placeholder 2"/>
          <p:cNvSpPr txBox="1">
            <a:spLocks/>
          </p:cNvSpPr>
          <p:nvPr/>
        </p:nvSpPr>
        <p:spPr bwMode="auto">
          <a:xfrm>
            <a:off x="685800" y="4953000"/>
            <a:ext cx="7772400" cy="144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accent2"/>
                </a:solidFill>
                <a:effectLst/>
                <a:uLnTx/>
                <a:uFillTx/>
                <a:latin typeface="+mn-lt"/>
                <a:ea typeface="+mn-ea"/>
                <a:cs typeface="+mn-cs"/>
              </a:rPr>
              <a:t>Does</a:t>
            </a:r>
            <a:r>
              <a:rPr kumimoji="0" lang="en-US" sz="2000" b="0" i="0" u="none" strike="noStrike" kern="0" cap="none" spc="0" normalizeH="0" noProof="0" dirty="0" smtClean="0">
                <a:ln>
                  <a:noFill/>
                </a:ln>
                <a:solidFill>
                  <a:schemeClr val="accent2"/>
                </a:solidFill>
                <a:effectLst/>
                <a:uLnTx/>
                <a:uFillTx/>
                <a:latin typeface="+mn-lt"/>
                <a:ea typeface="+mn-ea"/>
                <a:cs typeface="+mn-cs"/>
              </a:rPr>
              <a:t> not seem parallelizable</a:t>
            </a:r>
          </a:p>
          <a:p>
            <a:pPr marL="800100" lvl="1" indent="-342900">
              <a:spcBef>
                <a:spcPct val="20000"/>
              </a:spcBef>
              <a:buFont typeface="Arial" pitchFamily="34" charset="0"/>
              <a:buChar char="–"/>
            </a:pPr>
            <a:r>
              <a:rPr lang="en-US" sz="2000" b="0" kern="0" baseline="0" dirty="0" smtClean="0">
                <a:solidFill>
                  <a:schemeClr val="accent2"/>
                </a:solidFill>
                <a:latin typeface="+mn-lt"/>
              </a:rPr>
              <a:t>Work:</a:t>
            </a:r>
            <a:r>
              <a:rPr lang="en-US" sz="2000" b="0" kern="0" dirty="0" smtClean="0">
                <a:solidFill>
                  <a:schemeClr val="accent2"/>
                </a:solidFill>
                <a:latin typeface="+mn-lt"/>
              </a:rPr>
              <a:t> </a:t>
            </a:r>
            <a:r>
              <a:rPr lang="en-US" sz="2000" b="0" i="1" kern="0" dirty="0" smtClean="0">
                <a:solidFill>
                  <a:schemeClr val="accent2"/>
                </a:solidFill>
                <a:latin typeface="+mn-lt"/>
              </a:rPr>
              <a:t>O</a:t>
            </a:r>
            <a:r>
              <a:rPr lang="en-US" sz="2000" b="0" kern="0" dirty="0" smtClean="0">
                <a:solidFill>
                  <a:schemeClr val="accent2"/>
                </a:solidFill>
                <a:latin typeface="+mn-lt"/>
              </a:rPr>
              <a:t>(</a:t>
            </a:r>
            <a:r>
              <a:rPr lang="en-US" sz="2000" b="0" i="1" kern="0" dirty="0" smtClean="0">
                <a:solidFill>
                  <a:schemeClr val="accent2"/>
                </a:solidFill>
                <a:latin typeface="+mn-lt"/>
              </a:rPr>
              <a:t>n</a:t>
            </a:r>
            <a:r>
              <a:rPr lang="en-US" sz="2000" b="0" kern="0" dirty="0" smtClean="0">
                <a:solidFill>
                  <a:schemeClr val="accent2"/>
                </a:solidFill>
                <a:latin typeface="+mn-lt"/>
              </a:rPr>
              <a:t>), Span: </a:t>
            </a:r>
            <a:r>
              <a:rPr lang="en-US" sz="2000" b="0" i="1" kern="0" dirty="0" smtClean="0">
                <a:solidFill>
                  <a:schemeClr val="accent2"/>
                </a:solidFill>
                <a:latin typeface="+mn-lt"/>
              </a:rPr>
              <a:t>O</a:t>
            </a:r>
            <a:r>
              <a:rPr lang="en-US" sz="2000" b="0" kern="0" dirty="0" smtClean="0">
                <a:solidFill>
                  <a:schemeClr val="accent2"/>
                </a:solidFill>
                <a:latin typeface="+mn-lt"/>
              </a:rPr>
              <a:t>(</a:t>
            </a:r>
            <a:r>
              <a:rPr lang="en-US" sz="2000" b="0" i="1" kern="0" dirty="0" smtClean="0">
                <a:solidFill>
                  <a:schemeClr val="accent2"/>
                </a:solidFill>
                <a:latin typeface="+mn-lt"/>
              </a:rPr>
              <a:t>n</a:t>
            </a:r>
            <a:r>
              <a:rPr lang="en-US" sz="2000" b="0" kern="0" dirty="0" smtClean="0">
                <a:solidFill>
                  <a:schemeClr val="accent2"/>
                </a:solidFill>
                <a:latin typeface="+mn-lt"/>
              </a:rPr>
              <a:t>)</a:t>
            </a:r>
          </a:p>
          <a:p>
            <a:pPr marL="800100" lvl="1" indent="-342900">
              <a:spcBef>
                <a:spcPct val="20000"/>
              </a:spcBef>
              <a:buFont typeface="Arial" pitchFamily="34" charset="0"/>
              <a:buChar char="–"/>
            </a:pPr>
            <a:r>
              <a:rPr kumimoji="0" lang="en-US" sz="2000" b="0" i="0" u="none" strike="noStrike" kern="0" cap="none" spc="0" normalizeH="0" baseline="0" noProof="0" dirty="0" smtClean="0">
                <a:ln>
                  <a:noFill/>
                </a:ln>
                <a:solidFill>
                  <a:schemeClr val="accent2"/>
                </a:solidFill>
                <a:effectLst/>
                <a:uLnTx/>
                <a:uFillTx/>
                <a:latin typeface="+mj-lt"/>
              </a:rPr>
              <a:t>This</a:t>
            </a:r>
            <a:r>
              <a:rPr kumimoji="0" lang="en-US" sz="2000" b="0" i="0" u="none" strike="noStrike" kern="0" cap="none" spc="0" normalizeH="0" noProof="0" dirty="0" smtClean="0">
                <a:ln>
                  <a:noFill/>
                </a:ln>
                <a:solidFill>
                  <a:schemeClr val="accent2"/>
                </a:solidFill>
                <a:effectLst/>
                <a:uLnTx/>
                <a:uFillTx/>
                <a:latin typeface="+mj-lt"/>
              </a:rPr>
              <a:t> </a:t>
            </a:r>
            <a:r>
              <a:rPr kumimoji="0" lang="en-US" sz="2000" b="0" i="1" u="none" strike="noStrike" kern="0" cap="none" spc="0" normalizeH="0" noProof="0" dirty="0" smtClean="0">
                <a:ln>
                  <a:noFill/>
                </a:ln>
                <a:solidFill>
                  <a:schemeClr val="accent2"/>
                </a:solidFill>
                <a:effectLst/>
                <a:uLnTx/>
                <a:uFillTx/>
                <a:latin typeface="+mj-lt"/>
              </a:rPr>
              <a:t>algorithm</a:t>
            </a:r>
            <a:r>
              <a:rPr kumimoji="0" lang="en-US" sz="2000" b="0" i="0" u="none" strike="noStrike" kern="0" cap="none" spc="0" normalizeH="0" noProof="0" dirty="0" smtClean="0">
                <a:ln>
                  <a:noFill/>
                </a:ln>
                <a:solidFill>
                  <a:schemeClr val="accent2"/>
                </a:solidFill>
                <a:effectLst/>
                <a:uLnTx/>
                <a:uFillTx/>
                <a:latin typeface="+mj-lt"/>
              </a:rPr>
              <a:t> is sequential, but a </a:t>
            </a:r>
            <a:r>
              <a:rPr kumimoji="0" lang="en-US" sz="2000" b="0" i="1" u="none" strike="noStrike" kern="0" cap="none" spc="0" normalizeH="0" noProof="0" dirty="0" smtClean="0">
                <a:ln>
                  <a:noFill/>
                </a:ln>
                <a:effectLst/>
                <a:uLnTx/>
                <a:uFillTx/>
                <a:latin typeface="+mj-lt"/>
              </a:rPr>
              <a:t>different algorithm</a:t>
            </a:r>
            <a:r>
              <a:rPr kumimoji="0" lang="en-US" sz="2000" b="0" i="0" u="none" strike="noStrike" kern="0" cap="none" spc="0" normalizeH="0" noProof="0" dirty="0" smtClean="0">
                <a:ln>
                  <a:noFill/>
                </a:ln>
                <a:effectLst/>
                <a:uLnTx/>
                <a:uFillTx/>
                <a:latin typeface="+mj-lt"/>
              </a:rPr>
              <a:t> </a:t>
            </a:r>
            <a:r>
              <a:rPr lang="en-US" sz="2000" b="0" kern="0" dirty="0">
                <a:solidFill>
                  <a:schemeClr val="accent2"/>
                </a:solidFill>
                <a:latin typeface="+mj-lt"/>
              </a:rPr>
              <a:t>has Work: O(</a:t>
            </a:r>
            <a:r>
              <a:rPr lang="en-US" sz="2000" b="0" i="1" kern="0" dirty="0">
                <a:solidFill>
                  <a:schemeClr val="accent2"/>
                </a:solidFill>
                <a:latin typeface="+mj-lt"/>
              </a:rPr>
              <a:t>n</a:t>
            </a:r>
            <a:r>
              <a:rPr lang="en-US" sz="2000" b="0" kern="0" dirty="0">
                <a:solidFill>
                  <a:schemeClr val="accent2"/>
                </a:solidFill>
                <a:latin typeface="+mj-lt"/>
              </a:rPr>
              <a:t>), Span: O(</a:t>
            </a:r>
            <a:r>
              <a:rPr lang="en-US" sz="2000" kern="0" dirty="0">
                <a:solidFill>
                  <a:schemeClr val="accent2"/>
                </a:solidFill>
                <a:latin typeface="Courier New" pitchFamily="49" charset="0"/>
                <a:cs typeface="Courier New" pitchFamily="49" charset="0"/>
              </a:rPr>
              <a:t>log</a:t>
            </a:r>
            <a:r>
              <a:rPr lang="en-US" sz="2000" b="0" kern="0" dirty="0">
                <a:solidFill>
                  <a:schemeClr val="accent2"/>
                </a:solidFill>
                <a:latin typeface="+mj-lt"/>
              </a:rPr>
              <a:t> </a:t>
            </a:r>
            <a:r>
              <a:rPr lang="en-US" sz="2000" b="0" i="1" kern="0" dirty="0">
                <a:solidFill>
                  <a:schemeClr val="accent2"/>
                </a:solidFill>
                <a:latin typeface="+mj-lt"/>
              </a:rPr>
              <a:t>n</a:t>
            </a:r>
            <a:r>
              <a:rPr lang="en-US" sz="2000" b="0" kern="0" dirty="0">
                <a:solidFill>
                  <a:schemeClr val="accent2"/>
                </a:solidFill>
                <a:latin typeface="+mj-lt"/>
              </a:rPr>
              <a:t>)</a:t>
            </a:r>
            <a:endParaRPr kumimoji="0" lang="en-US" sz="2000" b="0" i="0" u="none" strike="noStrike" kern="0" cap="none" spc="0" normalizeH="0" baseline="0" noProof="0" dirty="0">
              <a:ln>
                <a:noFill/>
              </a:ln>
              <a:solidFill>
                <a:schemeClr val="accent2"/>
              </a:solidFill>
              <a:effectLst/>
              <a:uLnTx/>
              <a:uFillTx/>
              <a:latin typeface="+mj-lt"/>
            </a:endParaRPr>
          </a:p>
        </p:txBody>
      </p:sp>
      <p:sp>
        <p:nvSpPr>
          <p:cNvPr id="9"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Parallel prefix-sum</a:t>
            </a:r>
            <a:endParaRPr lang="en-US" dirty="0">
              <a:solidFill>
                <a:schemeClr val="accent2"/>
              </a:solidFill>
            </a:endParaRPr>
          </a:p>
        </p:txBody>
      </p:sp>
      <p:sp>
        <p:nvSpPr>
          <p:cNvPr id="3" name="Content Placeholder 2"/>
          <p:cNvSpPr>
            <a:spLocks noGrp="1"/>
          </p:cNvSpPr>
          <p:nvPr>
            <p:ph idx="1"/>
          </p:nvPr>
        </p:nvSpPr>
        <p:spPr>
          <a:xfrm>
            <a:off x="685800" y="1828800"/>
            <a:ext cx="7772400" cy="3276600"/>
          </a:xfrm>
        </p:spPr>
        <p:txBody>
          <a:bodyPr/>
          <a:lstStyle/>
          <a:p>
            <a:pPr>
              <a:buNone/>
            </a:pPr>
            <a:r>
              <a:rPr lang="en-US" dirty="0" smtClean="0">
                <a:solidFill>
                  <a:schemeClr val="accent2"/>
                </a:solidFill>
              </a:rPr>
              <a:t>The parallel-prefix algorithm has </a:t>
            </a:r>
            <a:r>
              <a:rPr lang="en-US" i="1" dirty="0" smtClean="0">
                <a:solidFill>
                  <a:schemeClr val="accent2"/>
                </a:solidFill>
              </a:rPr>
              <a:t>O</a:t>
            </a:r>
            <a:r>
              <a:rPr lang="en-US" dirty="0" smtClean="0">
                <a:solidFill>
                  <a:schemeClr val="accent2"/>
                </a:solidFill>
              </a:rPr>
              <a:t>(</a:t>
            </a:r>
            <a:r>
              <a:rPr lang="en-US" i="1" dirty="0" smtClean="0">
                <a:solidFill>
                  <a:schemeClr val="accent2"/>
                </a:solidFill>
              </a:rPr>
              <a:t>n</a:t>
            </a:r>
            <a:r>
              <a:rPr lang="en-US" dirty="0" smtClean="0">
                <a:solidFill>
                  <a:schemeClr val="accent2"/>
                </a:solidFill>
              </a:rPr>
              <a:t>) work but a span of 2</a:t>
            </a:r>
            <a:r>
              <a:rPr lang="en-US" b="1" dirty="0" smtClean="0">
                <a:solidFill>
                  <a:schemeClr val="accent2"/>
                </a:solidFill>
                <a:latin typeface="Courier New" pitchFamily="49" charset="0"/>
                <a:cs typeface="Courier New" pitchFamily="49" charset="0"/>
              </a:rPr>
              <a:t>log</a:t>
            </a:r>
            <a:r>
              <a:rPr lang="en-US" dirty="0" smtClean="0">
                <a:solidFill>
                  <a:schemeClr val="accent2"/>
                </a:solidFill>
              </a:rPr>
              <a:t> </a:t>
            </a:r>
            <a:r>
              <a:rPr lang="en-US" i="1" dirty="0" smtClean="0">
                <a:solidFill>
                  <a:schemeClr val="accent2"/>
                </a:solidFill>
              </a:rPr>
              <a:t>n</a:t>
            </a:r>
          </a:p>
          <a:p>
            <a:pPr lvl="1"/>
            <a:r>
              <a:rPr lang="en-US" dirty="0" smtClean="0">
                <a:solidFill>
                  <a:schemeClr val="accent2"/>
                </a:solidFill>
              </a:rPr>
              <a:t>So span is </a:t>
            </a:r>
            <a:r>
              <a:rPr lang="en-US" i="1" dirty="0" smtClean="0">
                <a:solidFill>
                  <a:schemeClr val="accent2"/>
                </a:solidFill>
              </a:rPr>
              <a:t>O</a:t>
            </a:r>
            <a:r>
              <a:rPr lang="en-US" dirty="0" smtClean="0">
                <a:solidFill>
                  <a:schemeClr val="accent2"/>
                </a:solidFill>
              </a:rPr>
              <a:t>(</a:t>
            </a:r>
            <a:r>
              <a:rPr lang="en-US" b="1" dirty="0" smtClean="0">
                <a:solidFill>
                  <a:schemeClr val="accent2"/>
                </a:solidFill>
                <a:latin typeface="Courier New" pitchFamily="49" charset="0"/>
                <a:cs typeface="Courier New" pitchFamily="49" charset="0"/>
              </a:rPr>
              <a:t>log</a:t>
            </a:r>
            <a:r>
              <a:rPr lang="en-US" dirty="0" smtClean="0">
                <a:solidFill>
                  <a:schemeClr val="accent2"/>
                </a:solidFill>
              </a:rPr>
              <a:t> </a:t>
            </a:r>
            <a:r>
              <a:rPr lang="en-US" i="1" dirty="0" smtClean="0">
                <a:solidFill>
                  <a:schemeClr val="accent2"/>
                </a:solidFill>
              </a:rPr>
              <a:t>n</a:t>
            </a:r>
            <a:r>
              <a:rPr lang="en-US" dirty="0" smtClean="0">
                <a:solidFill>
                  <a:schemeClr val="accent2"/>
                </a:solidFill>
              </a:rPr>
              <a:t>) and parallelism is </a:t>
            </a:r>
            <a:r>
              <a:rPr lang="en-US" i="1" dirty="0" smtClean="0">
                <a:solidFill>
                  <a:schemeClr val="accent2"/>
                </a:solidFill>
              </a:rPr>
              <a:t>n</a:t>
            </a:r>
            <a:r>
              <a:rPr lang="en-US" dirty="0" smtClean="0">
                <a:solidFill>
                  <a:schemeClr val="accent2"/>
                </a:solidFill>
              </a:rPr>
              <a:t>/</a:t>
            </a:r>
            <a:r>
              <a:rPr lang="en-US" b="1" dirty="0" smtClean="0">
                <a:solidFill>
                  <a:schemeClr val="accent2"/>
                </a:solidFill>
                <a:latin typeface="Courier New" pitchFamily="49" charset="0"/>
                <a:cs typeface="Courier New" pitchFamily="49" charset="0"/>
              </a:rPr>
              <a:t>log</a:t>
            </a:r>
            <a:r>
              <a:rPr lang="en-US" dirty="0" smtClean="0">
                <a:solidFill>
                  <a:schemeClr val="accent2"/>
                </a:solidFill>
              </a:rPr>
              <a:t> </a:t>
            </a:r>
            <a:r>
              <a:rPr lang="en-US" i="1" dirty="0" smtClean="0">
                <a:solidFill>
                  <a:schemeClr val="accent2"/>
                </a:solidFill>
              </a:rPr>
              <a:t>n</a:t>
            </a:r>
            <a:r>
              <a:rPr lang="en-US" dirty="0" smtClean="0">
                <a:solidFill>
                  <a:schemeClr val="accent2"/>
                </a:solidFill>
              </a:rPr>
              <a:t>, an exponential speedup just like array summing</a:t>
            </a:r>
          </a:p>
          <a:p>
            <a:pPr lvl="1"/>
            <a:endParaRPr lang="en-US" sz="1000" dirty="0" smtClean="0">
              <a:solidFill>
                <a:schemeClr val="accent2"/>
              </a:solidFill>
            </a:endParaRPr>
          </a:p>
          <a:p>
            <a:r>
              <a:rPr lang="en-US" dirty="0" smtClean="0">
                <a:solidFill>
                  <a:schemeClr val="accent2"/>
                </a:solidFill>
              </a:rPr>
              <a:t>The 2 is because there will be two “passes” </a:t>
            </a:r>
            <a:endParaRPr lang="en-US" dirty="0">
              <a:solidFill>
                <a:schemeClr val="accent2"/>
              </a:solidFill>
            </a:endParaRPr>
          </a:p>
          <a:p>
            <a:pPr lvl="1"/>
            <a:r>
              <a:rPr lang="en-US" dirty="0" smtClean="0">
                <a:solidFill>
                  <a:schemeClr val="accent2"/>
                </a:solidFill>
              </a:rPr>
              <a:t>One “up” one “down”</a:t>
            </a:r>
          </a:p>
          <a:p>
            <a:endParaRPr lang="en-US" sz="1000" dirty="0" smtClean="0">
              <a:solidFill>
                <a:schemeClr val="accent2"/>
              </a:solidFill>
            </a:endParaRPr>
          </a:p>
          <a:p>
            <a:r>
              <a:rPr lang="en-US" dirty="0" smtClean="0">
                <a:solidFill>
                  <a:schemeClr val="accent2"/>
                </a:solidFill>
              </a:rPr>
              <a:t>Historical note:</a:t>
            </a:r>
          </a:p>
          <a:p>
            <a:pPr lvl="1"/>
            <a:r>
              <a:rPr lang="en-US" dirty="0" smtClean="0">
                <a:solidFill>
                  <a:schemeClr val="accent2"/>
                </a:solidFill>
              </a:rPr>
              <a:t>Original algorithm due to R. </a:t>
            </a:r>
            <a:r>
              <a:rPr lang="en-US" dirty="0" err="1" smtClean="0">
                <a:solidFill>
                  <a:schemeClr val="accent2"/>
                </a:solidFill>
              </a:rPr>
              <a:t>Ladner</a:t>
            </a:r>
            <a:r>
              <a:rPr lang="en-US" dirty="0" smtClean="0">
                <a:solidFill>
                  <a:schemeClr val="accent2"/>
                </a:solidFill>
              </a:rPr>
              <a:t> and M. Fischer at the University of Washington in 1977</a:t>
            </a: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39</a:t>
            </a:fld>
            <a:endParaRPr lang="en-US">
              <a:solidFill>
                <a:schemeClr val="accent2"/>
              </a:solidFill>
            </a:endParaRPr>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UW Data Abstractions Course CSE 332</a:t>
            </a:r>
            <a:endParaRPr lang="en-US" dirty="0">
              <a:solidFill>
                <a:schemeClr val="accent2"/>
              </a:solidFill>
            </a:endParaRPr>
          </a:p>
        </p:txBody>
      </p:sp>
      <p:sp>
        <p:nvSpPr>
          <p:cNvPr id="3" name="Content Placeholder 2"/>
          <p:cNvSpPr>
            <a:spLocks noGrp="1"/>
          </p:cNvSpPr>
          <p:nvPr>
            <p:ph idx="1"/>
          </p:nvPr>
        </p:nvSpPr>
        <p:spPr>
          <a:xfrm>
            <a:off x="685800" y="1371600"/>
            <a:ext cx="7772400" cy="4495800"/>
          </a:xfrm>
        </p:spPr>
        <p:txBody>
          <a:bodyPr/>
          <a:lstStyle/>
          <a:p>
            <a:r>
              <a:rPr lang="en-US" b="1" dirty="0" smtClean="0">
                <a:solidFill>
                  <a:schemeClr val="accent2"/>
                </a:solidFill>
              </a:rPr>
              <a:t>Dan Grossman’s Parallelism/Concurrency in Data Structures </a:t>
            </a:r>
          </a:p>
          <a:p>
            <a:pPr lvl="1"/>
            <a:r>
              <a:rPr lang="en-US" sz="1600" dirty="0" smtClean="0">
                <a:solidFill>
                  <a:schemeClr val="accent2"/>
                </a:solidFill>
              </a:rPr>
              <a:t>2-3 week unit introducing parallelism and concurrency in a lower-level data structures course</a:t>
            </a:r>
          </a:p>
          <a:p>
            <a:pPr marL="1257300" lvl="2" indent="-342900">
              <a:buFont typeface="+mj-lt"/>
              <a:buAutoNum type="arabicPeriod"/>
            </a:pPr>
            <a:r>
              <a:rPr lang="en-US" sz="1600" dirty="0" smtClean="0">
                <a:solidFill>
                  <a:srgbClr val="00B050"/>
                </a:solidFill>
              </a:rPr>
              <a:t>Introduction to Multithreading and Fork-Join Parallelism</a:t>
            </a:r>
          </a:p>
          <a:p>
            <a:pPr marL="1257300" lvl="2" indent="-342900">
              <a:buFont typeface="+mj-lt"/>
              <a:buAutoNum type="arabicPeriod"/>
            </a:pPr>
            <a:r>
              <a:rPr lang="en-US" sz="1600" dirty="0" smtClean="0">
                <a:solidFill>
                  <a:srgbClr val="00B050"/>
                </a:solidFill>
              </a:rPr>
              <a:t>Analysis of Fork-Join Parallel Programs</a:t>
            </a:r>
          </a:p>
          <a:p>
            <a:pPr marL="1257300" lvl="2" indent="-342900">
              <a:buFont typeface="+mj-lt"/>
              <a:buAutoNum type="arabicPeriod"/>
            </a:pPr>
            <a:r>
              <a:rPr lang="en-US" sz="1600" dirty="0" smtClean="0">
                <a:solidFill>
                  <a:srgbClr val="00B050"/>
                </a:solidFill>
              </a:rPr>
              <a:t>Parallel Prefix, Pack, and Sorting</a:t>
            </a:r>
          </a:p>
          <a:p>
            <a:pPr marL="1257300" lvl="2" indent="-342900">
              <a:buFont typeface="+mj-lt"/>
              <a:buAutoNum type="arabicPeriod"/>
            </a:pPr>
            <a:r>
              <a:rPr lang="en-US" sz="1600" dirty="0" smtClean="0">
                <a:solidFill>
                  <a:srgbClr val="00B050"/>
                </a:solidFill>
              </a:rPr>
              <a:t>Shared-Memory Concurrency and Mutual Exclusion</a:t>
            </a:r>
          </a:p>
          <a:p>
            <a:pPr marL="1257300" lvl="2" indent="-342900">
              <a:buFont typeface="+mj-lt"/>
              <a:buAutoNum type="arabicPeriod"/>
            </a:pPr>
            <a:r>
              <a:rPr lang="en-US" sz="1600" dirty="0" smtClean="0">
                <a:solidFill>
                  <a:srgbClr val="00B050"/>
                </a:solidFill>
              </a:rPr>
              <a:t>Programming with Locks and Critical Sections</a:t>
            </a:r>
          </a:p>
          <a:p>
            <a:pPr marL="1257300" lvl="2" indent="-342900">
              <a:buFont typeface="+mj-lt"/>
              <a:buAutoNum type="arabicPeriod"/>
            </a:pPr>
            <a:r>
              <a:rPr lang="en-US" sz="1600" dirty="0" smtClean="0">
                <a:solidFill>
                  <a:schemeClr val="bg1">
                    <a:lumMod val="75000"/>
                  </a:schemeClr>
                </a:solidFill>
              </a:rPr>
              <a:t>Data Races and Memory Reordering, Deadlock, Reader/Writer Locks, Condition Variables</a:t>
            </a:r>
          </a:p>
          <a:p>
            <a:pPr lvl="1"/>
            <a:r>
              <a:rPr lang="en-US" sz="1600" dirty="0" smtClean="0">
                <a:solidFill>
                  <a:schemeClr val="accent2"/>
                </a:solidFill>
              </a:rPr>
              <a:t>Java based</a:t>
            </a:r>
          </a:p>
          <a:p>
            <a:pPr lvl="1"/>
            <a:r>
              <a:rPr lang="en-US" sz="1600" dirty="0" smtClean="0">
                <a:solidFill>
                  <a:schemeClr val="accent2"/>
                </a:solidFill>
              </a:rPr>
              <a:t>They have been in use since Spring 2010 in UW CSE 332, plus 6 other Universities using at their schools as well.</a:t>
            </a:r>
          </a:p>
          <a:p>
            <a:pPr lvl="1"/>
            <a:r>
              <a:rPr lang="en-US" sz="1600" dirty="0" smtClean="0">
                <a:solidFill>
                  <a:schemeClr val="accent2"/>
                </a:solidFill>
              </a:rPr>
              <a:t>All materials are free and questions/feedback/suggestions are encouraged.</a:t>
            </a:r>
          </a:p>
          <a:p>
            <a:pPr lvl="1"/>
            <a:r>
              <a:rPr lang="en-US" sz="1600" dirty="0" smtClean="0">
                <a:solidFill>
                  <a:schemeClr val="accent2"/>
                </a:solidFill>
              </a:rPr>
              <a:t>Text: Data Structures and Algorithm Analysis in Java, Mark Allen Weiss, 3rd Edition</a:t>
            </a:r>
          </a:p>
          <a:p>
            <a:pPr lvl="1">
              <a:buNone/>
            </a:pPr>
            <a:endParaRPr lang="en-US" b="1" dirty="0" smtClean="0">
              <a:solidFill>
                <a:schemeClr val="accent2"/>
              </a:solidFill>
            </a:endParaRPr>
          </a:p>
          <a:p>
            <a:pPr lvl="1"/>
            <a:r>
              <a:rPr lang="en-US" sz="1600" b="1" dirty="0" smtClean="0">
                <a:solidFill>
                  <a:schemeClr val="accent2"/>
                </a:solidFill>
                <a:hlinkClick r:id="rId2"/>
              </a:rPr>
              <a:t>http://www.cs.washington.edu/homes/djg/teachingMaterials/spac/</a:t>
            </a:r>
            <a:endParaRPr lang="en-US" sz="1600" b="1" dirty="0" smtClean="0">
              <a:solidFill>
                <a:schemeClr val="accent2"/>
              </a:solidFill>
            </a:endParaRPr>
          </a:p>
        </p:txBody>
      </p:sp>
      <p:sp>
        <p:nvSpPr>
          <p:cNvPr id="4" name="Slide Number Placeholder 3"/>
          <p:cNvSpPr>
            <a:spLocks noGrp="1"/>
          </p:cNvSpPr>
          <p:nvPr>
            <p:ph type="sldNum" sz="quarter" idx="11"/>
          </p:nvPr>
        </p:nvSpPr>
        <p:spPr/>
        <p:txBody>
          <a:bodyPr/>
          <a:lstStyle/>
          <a:p>
            <a:fld id="{3B048AC8-D41E-4C7B-8EE3-A52489AA1F05}" type="slidenum">
              <a:rPr lang="en-US" smtClean="0">
                <a:solidFill>
                  <a:schemeClr val="accent2"/>
                </a:solidFill>
              </a:rPr>
              <a:pPr/>
              <a:t>4</a:t>
            </a:fld>
            <a:endParaRPr lang="en-US">
              <a:solidFill>
                <a:schemeClr val="accent2"/>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40</a:t>
            </a:fld>
            <a:endParaRPr lang="en-US"/>
          </a:p>
        </p:txBody>
      </p:sp>
      <p:sp>
        <p:nvSpPr>
          <p:cNvPr id="28" name="TextBox 27"/>
          <p:cNvSpPr txBox="1"/>
          <p:nvPr/>
        </p:nvSpPr>
        <p:spPr>
          <a:xfrm>
            <a:off x="381000" y="5410200"/>
            <a:ext cx="954107" cy="400110"/>
          </a:xfrm>
          <a:prstGeom prst="rect">
            <a:avLst/>
          </a:prstGeom>
          <a:noFill/>
        </p:spPr>
        <p:txBody>
          <a:bodyPr wrap="none" rtlCol="0">
            <a:spAutoFit/>
          </a:bodyPr>
          <a:lstStyle/>
          <a:p>
            <a:r>
              <a:rPr lang="en-US" sz="2000" dirty="0" smtClean="0">
                <a:latin typeface="Courier New" pitchFamily="49" charset="0"/>
                <a:cs typeface="Courier New" pitchFamily="49" charset="0"/>
              </a:rPr>
              <a:t>input</a:t>
            </a:r>
          </a:p>
        </p:txBody>
      </p:sp>
      <p:sp>
        <p:nvSpPr>
          <p:cNvPr id="29" name="TextBox 28"/>
          <p:cNvSpPr txBox="1"/>
          <p:nvPr/>
        </p:nvSpPr>
        <p:spPr>
          <a:xfrm>
            <a:off x="263604" y="5943600"/>
            <a:ext cx="1107996" cy="400110"/>
          </a:xfrm>
          <a:prstGeom prst="rect">
            <a:avLst/>
          </a:prstGeom>
          <a:noFill/>
        </p:spPr>
        <p:txBody>
          <a:bodyPr wrap="none" rtlCol="0">
            <a:spAutoFit/>
          </a:bodyPr>
          <a:lstStyle/>
          <a:p>
            <a:r>
              <a:rPr lang="en-US" sz="2000" dirty="0" smtClean="0">
                <a:latin typeface="Courier New" pitchFamily="49" charset="0"/>
                <a:cs typeface="Courier New" pitchFamily="49" charset="0"/>
              </a:rPr>
              <a:t>output</a:t>
            </a:r>
          </a:p>
        </p:txBody>
      </p:sp>
      <p:sp>
        <p:nvSpPr>
          <p:cNvPr id="31" name="Rectangle 5"/>
          <p:cNvSpPr>
            <a:spLocks noChangeArrowheads="1"/>
          </p:cNvSpPr>
          <p:nvPr>
            <p:custDataLst>
              <p:tags r:id="rId1"/>
            </p:custDataLst>
          </p:nvPr>
        </p:nvSpPr>
        <p:spPr bwMode="auto">
          <a:xfrm>
            <a:off x="15240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6</a:t>
            </a:r>
            <a:endParaRPr lang="en-US" sz="2000" dirty="0">
              <a:latin typeface="+mj-lt"/>
            </a:endParaRPr>
          </a:p>
        </p:txBody>
      </p:sp>
      <p:sp>
        <p:nvSpPr>
          <p:cNvPr id="39" name="Rectangle 5"/>
          <p:cNvSpPr>
            <a:spLocks noChangeArrowheads="1"/>
          </p:cNvSpPr>
          <p:nvPr>
            <p:custDataLst>
              <p:tags r:id="rId2"/>
            </p:custDataLst>
          </p:nvPr>
        </p:nvSpPr>
        <p:spPr bwMode="auto">
          <a:xfrm>
            <a:off x="24384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4</a:t>
            </a:r>
            <a:endParaRPr lang="en-US" sz="2000" dirty="0">
              <a:latin typeface="+mj-lt"/>
            </a:endParaRPr>
          </a:p>
        </p:txBody>
      </p:sp>
      <p:sp>
        <p:nvSpPr>
          <p:cNvPr id="40" name="Rectangle 5"/>
          <p:cNvSpPr>
            <a:spLocks noChangeArrowheads="1"/>
          </p:cNvSpPr>
          <p:nvPr>
            <p:custDataLst>
              <p:tags r:id="rId3"/>
            </p:custDataLst>
          </p:nvPr>
        </p:nvSpPr>
        <p:spPr bwMode="auto">
          <a:xfrm>
            <a:off x="33528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16</a:t>
            </a:r>
            <a:endParaRPr lang="en-US" sz="2000" dirty="0">
              <a:latin typeface="+mj-lt"/>
            </a:endParaRPr>
          </a:p>
        </p:txBody>
      </p:sp>
      <p:sp>
        <p:nvSpPr>
          <p:cNvPr id="41" name="Rectangle 5"/>
          <p:cNvSpPr>
            <a:spLocks noChangeArrowheads="1"/>
          </p:cNvSpPr>
          <p:nvPr>
            <p:custDataLst>
              <p:tags r:id="rId4"/>
            </p:custDataLst>
          </p:nvPr>
        </p:nvSpPr>
        <p:spPr bwMode="auto">
          <a:xfrm>
            <a:off x="42672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10</a:t>
            </a:r>
            <a:endParaRPr lang="en-US" sz="2000" dirty="0">
              <a:latin typeface="+mj-lt"/>
            </a:endParaRPr>
          </a:p>
        </p:txBody>
      </p:sp>
      <p:sp>
        <p:nvSpPr>
          <p:cNvPr id="42" name="Rectangle 5"/>
          <p:cNvSpPr>
            <a:spLocks noChangeArrowheads="1"/>
          </p:cNvSpPr>
          <p:nvPr>
            <p:custDataLst>
              <p:tags r:id="rId5"/>
            </p:custDataLst>
          </p:nvPr>
        </p:nvSpPr>
        <p:spPr bwMode="auto">
          <a:xfrm>
            <a:off x="51816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16</a:t>
            </a:r>
            <a:endParaRPr lang="en-US" sz="2000" dirty="0">
              <a:latin typeface="+mj-lt"/>
            </a:endParaRPr>
          </a:p>
        </p:txBody>
      </p:sp>
      <p:sp>
        <p:nvSpPr>
          <p:cNvPr id="43" name="Rectangle 5"/>
          <p:cNvSpPr>
            <a:spLocks noChangeArrowheads="1"/>
          </p:cNvSpPr>
          <p:nvPr>
            <p:custDataLst>
              <p:tags r:id="rId6"/>
            </p:custDataLst>
          </p:nvPr>
        </p:nvSpPr>
        <p:spPr bwMode="auto">
          <a:xfrm>
            <a:off x="60960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14</a:t>
            </a:r>
            <a:endParaRPr lang="en-US" sz="2000" dirty="0">
              <a:latin typeface="+mj-lt"/>
            </a:endParaRPr>
          </a:p>
        </p:txBody>
      </p:sp>
      <p:sp>
        <p:nvSpPr>
          <p:cNvPr id="44" name="Rectangle 5"/>
          <p:cNvSpPr>
            <a:spLocks noChangeArrowheads="1"/>
          </p:cNvSpPr>
          <p:nvPr>
            <p:custDataLst>
              <p:tags r:id="rId7"/>
            </p:custDataLst>
          </p:nvPr>
        </p:nvSpPr>
        <p:spPr bwMode="auto">
          <a:xfrm>
            <a:off x="70104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2</a:t>
            </a:r>
            <a:endParaRPr lang="en-US" sz="2000" dirty="0">
              <a:latin typeface="+mj-lt"/>
            </a:endParaRPr>
          </a:p>
        </p:txBody>
      </p:sp>
      <p:sp>
        <p:nvSpPr>
          <p:cNvPr id="45" name="Rectangle 5"/>
          <p:cNvSpPr>
            <a:spLocks noChangeArrowheads="1"/>
          </p:cNvSpPr>
          <p:nvPr>
            <p:custDataLst>
              <p:tags r:id="rId8"/>
            </p:custDataLst>
          </p:nvPr>
        </p:nvSpPr>
        <p:spPr bwMode="auto">
          <a:xfrm>
            <a:off x="79248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mj-lt"/>
              </a:rPr>
              <a:t>8</a:t>
            </a:r>
          </a:p>
        </p:txBody>
      </p:sp>
      <p:sp>
        <p:nvSpPr>
          <p:cNvPr id="46" name="Rectangle 5"/>
          <p:cNvSpPr>
            <a:spLocks noChangeArrowheads="1"/>
          </p:cNvSpPr>
          <p:nvPr>
            <p:custDataLst>
              <p:tags r:id="rId9"/>
            </p:custDataLst>
          </p:nvPr>
        </p:nvSpPr>
        <p:spPr bwMode="auto">
          <a:xfrm>
            <a:off x="15240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47" name="Rectangle 5"/>
          <p:cNvSpPr>
            <a:spLocks noChangeArrowheads="1"/>
          </p:cNvSpPr>
          <p:nvPr>
            <p:custDataLst>
              <p:tags r:id="rId10"/>
            </p:custDataLst>
          </p:nvPr>
        </p:nvSpPr>
        <p:spPr bwMode="auto">
          <a:xfrm>
            <a:off x="24384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48" name="Rectangle 5"/>
          <p:cNvSpPr>
            <a:spLocks noChangeArrowheads="1"/>
          </p:cNvSpPr>
          <p:nvPr>
            <p:custDataLst>
              <p:tags r:id="rId11"/>
            </p:custDataLst>
          </p:nvPr>
        </p:nvSpPr>
        <p:spPr bwMode="auto">
          <a:xfrm>
            <a:off x="33528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49" name="Rectangle 5"/>
          <p:cNvSpPr>
            <a:spLocks noChangeArrowheads="1"/>
          </p:cNvSpPr>
          <p:nvPr>
            <p:custDataLst>
              <p:tags r:id="rId12"/>
            </p:custDataLst>
          </p:nvPr>
        </p:nvSpPr>
        <p:spPr bwMode="auto">
          <a:xfrm>
            <a:off x="42672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50" name="Rectangle 5"/>
          <p:cNvSpPr>
            <a:spLocks noChangeArrowheads="1"/>
          </p:cNvSpPr>
          <p:nvPr>
            <p:custDataLst>
              <p:tags r:id="rId13"/>
            </p:custDataLst>
          </p:nvPr>
        </p:nvSpPr>
        <p:spPr bwMode="auto">
          <a:xfrm>
            <a:off x="51816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51" name="Rectangle 5"/>
          <p:cNvSpPr>
            <a:spLocks noChangeArrowheads="1"/>
          </p:cNvSpPr>
          <p:nvPr>
            <p:custDataLst>
              <p:tags r:id="rId14"/>
            </p:custDataLst>
          </p:nvPr>
        </p:nvSpPr>
        <p:spPr bwMode="auto">
          <a:xfrm>
            <a:off x="60960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52" name="Rectangle 5"/>
          <p:cNvSpPr>
            <a:spLocks noChangeArrowheads="1"/>
          </p:cNvSpPr>
          <p:nvPr>
            <p:custDataLst>
              <p:tags r:id="rId15"/>
            </p:custDataLst>
          </p:nvPr>
        </p:nvSpPr>
        <p:spPr bwMode="auto">
          <a:xfrm>
            <a:off x="70104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53" name="Rectangle 5"/>
          <p:cNvSpPr>
            <a:spLocks noChangeArrowheads="1"/>
          </p:cNvSpPr>
          <p:nvPr>
            <p:custDataLst>
              <p:tags r:id="rId16"/>
            </p:custDataLst>
          </p:nvPr>
        </p:nvSpPr>
        <p:spPr bwMode="auto">
          <a:xfrm>
            <a:off x="79248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imes New Roman" pitchFamily="18" charset="0"/>
              </a:rPr>
              <a:t> </a:t>
            </a:r>
            <a:endParaRPr lang="en-US" sz="2000" dirty="0">
              <a:latin typeface="Times New Roman" pitchFamily="18" charset="0"/>
            </a:endParaRPr>
          </a:p>
        </p:txBody>
      </p:sp>
      <p:sp>
        <p:nvSpPr>
          <p:cNvPr id="54" name="Rectangle 53"/>
          <p:cNvSpPr/>
          <p:nvPr/>
        </p:nvSpPr>
        <p:spPr bwMode="auto">
          <a:xfrm>
            <a:off x="4495800" y="4572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0,8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2514600" y="16764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0,4</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7" name="Rectangle 56"/>
          <p:cNvSpPr/>
          <p:nvPr/>
        </p:nvSpPr>
        <p:spPr bwMode="auto">
          <a:xfrm>
            <a:off x="6248400" y="16764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4,8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8" name="Rectangle 57"/>
          <p:cNvSpPr/>
          <p:nvPr/>
        </p:nvSpPr>
        <p:spPr bwMode="auto">
          <a:xfrm>
            <a:off x="70866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6,8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9" name="Rectangle 58"/>
          <p:cNvSpPr/>
          <p:nvPr/>
        </p:nvSpPr>
        <p:spPr bwMode="auto">
          <a:xfrm>
            <a:off x="53340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4,6</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60" name="Rectangle 59"/>
          <p:cNvSpPr/>
          <p:nvPr/>
        </p:nvSpPr>
        <p:spPr bwMode="auto">
          <a:xfrm>
            <a:off x="34290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2,4</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61" name="Rectangle 60"/>
          <p:cNvSpPr/>
          <p:nvPr/>
        </p:nvSpPr>
        <p:spPr bwMode="auto">
          <a:xfrm>
            <a:off x="16002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0,2</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64" name="Rectangle 63"/>
          <p:cNvSpPr/>
          <p:nvPr/>
        </p:nvSpPr>
        <p:spPr bwMode="auto">
          <a:xfrm>
            <a:off x="15240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0,1</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5" name="Rectangle 64"/>
          <p:cNvSpPr/>
          <p:nvPr/>
        </p:nvSpPr>
        <p:spPr bwMode="auto">
          <a:xfrm>
            <a:off x="24384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1,2</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6" name="Rectangle 65"/>
          <p:cNvSpPr/>
          <p:nvPr/>
        </p:nvSpPr>
        <p:spPr bwMode="auto">
          <a:xfrm>
            <a:off x="33528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2,3</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7" name="Rectangle 66"/>
          <p:cNvSpPr/>
          <p:nvPr/>
        </p:nvSpPr>
        <p:spPr bwMode="auto">
          <a:xfrm>
            <a:off x="42672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3,4</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8" name="Rectangle 67"/>
          <p:cNvSpPr/>
          <p:nvPr/>
        </p:nvSpPr>
        <p:spPr bwMode="auto">
          <a:xfrm>
            <a:off x="51816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4,5</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9" name="Rectangle 68"/>
          <p:cNvSpPr/>
          <p:nvPr/>
        </p:nvSpPr>
        <p:spPr bwMode="auto">
          <a:xfrm>
            <a:off x="60960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5,6</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70" name="Rectangle 69"/>
          <p:cNvSpPr/>
          <p:nvPr/>
        </p:nvSpPr>
        <p:spPr bwMode="auto">
          <a:xfrm>
            <a:off x="70104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6,7</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71" name="Rectangle 70"/>
          <p:cNvSpPr/>
          <p:nvPr/>
        </p:nvSpPr>
        <p:spPr bwMode="auto">
          <a:xfrm>
            <a:off x="79248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7.8</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cxnSp>
        <p:nvCxnSpPr>
          <p:cNvPr id="73" name="Straight Arrow Connector 72"/>
          <p:cNvCxnSpPr>
            <a:stCxn id="54" idx="1"/>
            <a:endCxn id="56" idx="0"/>
          </p:cNvCxnSpPr>
          <p:nvPr/>
        </p:nvCxnSpPr>
        <p:spPr bwMode="auto">
          <a:xfrm rot="10800000" flipV="1">
            <a:off x="3314700" y="914400"/>
            <a:ext cx="1181100" cy="762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75" name="Straight Arrow Connector 74"/>
          <p:cNvCxnSpPr>
            <a:stCxn id="54" idx="3"/>
            <a:endCxn id="57" idx="0"/>
          </p:cNvCxnSpPr>
          <p:nvPr/>
        </p:nvCxnSpPr>
        <p:spPr bwMode="auto">
          <a:xfrm>
            <a:off x="6096000" y="914400"/>
            <a:ext cx="952500" cy="762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78" name="Straight Arrow Connector 77"/>
          <p:cNvCxnSpPr>
            <a:endCxn id="61" idx="0"/>
          </p:cNvCxnSpPr>
          <p:nvPr/>
        </p:nvCxnSpPr>
        <p:spPr bwMode="auto">
          <a:xfrm rot="10800000" flipV="1">
            <a:off x="2400300" y="2590800"/>
            <a:ext cx="800100" cy="381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3" name="Straight Arrow Connector 82"/>
          <p:cNvCxnSpPr>
            <a:stCxn id="56" idx="2"/>
            <a:endCxn id="60" idx="0"/>
          </p:cNvCxnSpPr>
          <p:nvPr/>
        </p:nvCxnSpPr>
        <p:spPr bwMode="auto">
          <a:xfrm rot="16200000" flipH="1">
            <a:off x="3581400" y="2324100"/>
            <a:ext cx="381000" cy="914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6" name="Straight Arrow Connector 85"/>
          <p:cNvCxnSpPr/>
          <p:nvPr/>
        </p:nvCxnSpPr>
        <p:spPr bwMode="auto">
          <a:xfrm rot="10800000" flipV="1">
            <a:off x="6172200" y="2590801"/>
            <a:ext cx="800100" cy="381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7" name="Straight Arrow Connector 86"/>
          <p:cNvCxnSpPr/>
          <p:nvPr/>
        </p:nvCxnSpPr>
        <p:spPr bwMode="auto">
          <a:xfrm rot="16200000" flipH="1">
            <a:off x="7353300" y="2324101"/>
            <a:ext cx="381000" cy="914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8" name="Straight Arrow Connector 87"/>
          <p:cNvCxnSpPr>
            <a:stCxn id="61" idx="2"/>
            <a:endCxn id="64" idx="0"/>
          </p:cNvCxnSpPr>
          <p:nvPr/>
        </p:nvCxnSpPr>
        <p:spPr bwMode="auto">
          <a:xfrm rot="5400000">
            <a:off x="19431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1" name="Straight Arrow Connector 90"/>
          <p:cNvCxnSpPr>
            <a:stCxn id="61" idx="2"/>
            <a:endCxn id="65" idx="0"/>
          </p:cNvCxnSpPr>
          <p:nvPr/>
        </p:nvCxnSpPr>
        <p:spPr bwMode="auto">
          <a:xfrm rot="16200000" flipH="1">
            <a:off x="24003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rot="5400000">
            <a:off x="38100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5" name="Straight Arrow Connector 94"/>
          <p:cNvCxnSpPr/>
          <p:nvPr/>
        </p:nvCxnSpPr>
        <p:spPr bwMode="auto">
          <a:xfrm rot="16200000" flipH="1">
            <a:off x="42672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6" name="Straight Arrow Connector 95"/>
          <p:cNvCxnSpPr/>
          <p:nvPr/>
        </p:nvCxnSpPr>
        <p:spPr bwMode="auto">
          <a:xfrm rot="5400000">
            <a:off x="56388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7" name="Straight Arrow Connector 96"/>
          <p:cNvCxnSpPr/>
          <p:nvPr/>
        </p:nvCxnSpPr>
        <p:spPr bwMode="auto">
          <a:xfrm rot="16200000" flipH="1">
            <a:off x="60960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8" name="Straight Arrow Connector 97"/>
          <p:cNvCxnSpPr/>
          <p:nvPr/>
        </p:nvCxnSpPr>
        <p:spPr bwMode="auto">
          <a:xfrm rot="5400000">
            <a:off x="73914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9" name="Straight Arrow Connector 98"/>
          <p:cNvCxnSpPr/>
          <p:nvPr/>
        </p:nvCxnSpPr>
        <p:spPr bwMode="auto">
          <a:xfrm rot="16200000" flipH="1">
            <a:off x="78486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00" name="TextBox 99"/>
          <p:cNvSpPr txBox="1"/>
          <p:nvPr/>
        </p:nvSpPr>
        <p:spPr>
          <a:xfrm>
            <a:off x="1905000" y="4648200"/>
            <a:ext cx="312906" cy="369332"/>
          </a:xfrm>
          <a:prstGeom prst="rect">
            <a:avLst/>
          </a:prstGeom>
          <a:noFill/>
        </p:spPr>
        <p:txBody>
          <a:bodyPr wrap="none" rtlCol="0">
            <a:spAutoFit/>
          </a:bodyPr>
          <a:lstStyle/>
          <a:p>
            <a:r>
              <a:rPr lang="en-US" sz="1800" dirty="0" smtClean="0">
                <a:latin typeface="+mn-lt"/>
              </a:rPr>
              <a:t>6</a:t>
            </a:r>
          </a:p>
        </p:txBody>
      </p:sp>
      <p:sp>
        <p:nvSpPr>
          <p:cNvPr id="101" name="TextBox 100"/>
          <p:cNvSpPr txBox="1"/>
          <p:nvPr/>
        </p:nvSpPr>
        <p:spPr>
          <a:xfrm>
            <a:off x="2819400" y="4648200"/>
            <a:ext cx="312906" cy="369332"/>
          </a:xfrm>
          <a:prstGeom prst="rect">
            <a:avLst/>
          </a:prstGeom>
          <a:noFill/>
        </p:spPr>
        <p:txBody>
          <a:bodyPr wrap="none" rtlCol="0">
            <a:spAutoFit/>
          </a:bodyPr>
          <a:lstStyle/>
          <a:p>
            <a:r>
              <a:rPr lang="en-US" sz="1800" dirty="0" smtClean="0">
                <a:latin typeface="+mn-lt"/>
              </a:rPr>
              <a:t>4</a:t>
            </a:r>
          </a:p>
        </p:txBody>
      </p:sp>
      <p:sp>
        <p:nvSpPr>
          <p:cNvPr id="102" name="TextBox 101"/>
          <p:cNvSpPr txBox="1"/>
          <p:nvPr/>
        </p:nvSpPr>
        <p:spPr>
          <a:xfrm>
            <a:off x="3657600" y="4648200"/>
            <a:ext cx="441146" cy="369332"/>
          </a:xfrm>
          <a:prstGeom prst="rect">
            <a:avLst/>
          </a:prstGeom>
          <a:noFill/>
        </p:spPr>
        <p:txBody>
          <a:bodyPr wrap="none" rtlCol="0">
            <a:spAutoFit/>
          </a:bodyPr>
          <a:lstStyle/>
          <a:p>
            <a:r>
              <a:rPr lang="en-US" sz="1800" dirty="0" smtClean="0">
                <a:latin typeface="+mn-lt"/>
              </a:rPr>
              <a:t>16</a:t>
            </a:r>
          </a:p>
        </p:txBody>
      </p:sp>
      <p:sp>
        <p:nvSpPr>
          <p:cNvPr id="103" name="TextBox 102"/>
          <p:cNvSpPr txBox="1"/>
          <p:nvPr/>
        </p:nvSpPr>
        <p:spPr>
          <a:xfrm>
            <a:off x="4572000" y="4648200"/>
            <a:ext cx="441146" cy="369332"/>
          </a:xfrm>
          <a:prstGeom prst="rect">
            <a:avLst/>
          </a:prstGeom>
          <a:noFill/>
        </p:spPr>
        <p:txBody>
          <a:bodyPr wrap="none" rtlCol="0">
            <a:spAutoFit/>
          </a:bodyPr>
          <a:lstStyle/>
          <a:p>
            <a:r>
              <a:rPr lang="en-US" sz="1800" dirty="0" smtClean="0">
                <a:latin typeface="+mn-lt"/>
              </a:rPr>
              <a:t>10</a:t>
            </a:r>
          </a:p>
        </p:txBody>
      </p:sp>
      <p:sp>
        <p:nvSpPr>
          <p:cNvPr id="104" name="TextBox 103"/>
          <p:cNvSpPr txBox="1"/>
          <p:nvPr/>
        </p:nvSpPr>
        <p:spPr>
          <a:xfrm>
            <a:off x="5486400" y="4648200"/>
            <a:ext cx="441146" cy="369332"/>
          </a:xfrm>
          <a:prstGeom prst="rect">
            <a:avLst/>
          </a:prstGeom>
          <a:noFill/>
        </p:spPr>
        <p:txBody>
          <a:bodyPr wrap="none" rtlCol="0">
            <a:spAutoFit/>
          </a:bodyPr>
          <a:lstStyle/>
          <a:p>
            <a:r>
              <a:rPr lang="en-US" sz="1800" dirty="0" smtClean="0">
                <a:latin typeface="+mn-lt"/>
              </a:rPr>
              <a:t>16</a:t>
            </a:r>
          </a:p>
        </p:txBody>
      </p:sp>
      <p:sp>
        <p:nvSpPr>
          <p:cNvPr id="105" name="TextBox 104"/>
          <p:cNvSpPr txBox="1"/>
          <p:nvPr/>
        </p:nvSpPr>
        <p:spPr>
          <a:xfrm>
            <a:off x="6416854" y="4648200"/>
            <a:ext cx="441146" cy="369332"/>
          </a:xfrm>
          <a:prstGeom prst="rect">
            <a:avLst/>
          </a:prstGeom>
          <a:noFill/>
        </p:spPr>
        <p:txBody>
          <a:bodyPr wrap="none" rtlCol="0">
            <a:spAutoFit/>
          </a:bodyPr>
          <a:lstStyle/>
          <a:p>
            <a:r>
              <a:rPr lang="en-US" sz="1800" dirty="0" smtClean="0">
                <a:latin typeface="+mn-lt"/>
              </a:rPr>
              <a:t>14</a:t>
            </a:r>
          </a:p>
        </p:txBody>
      </p:sp>
      <p:sp>
        <p:nvSpPr>
          <p:cNvPr id="106" name="TextBox 105"/>
          <p:cNvSpPr txBox="1"/>
          <p:nvPr/>
        </p:nvSpPr>
        <p:spPr>
          <a:xfrm>
            <a:off x="7383294" y="4648200"/>
            <a:ext cx="312906" cy="369332"/>
          </a:xfrm>
          <a:prstGeom prst="rect">
            <a:avLst/>
          </a:prstGeom>
          <a:noFill/>
        </p:spPr>
        <p:txBody>
          <a:bodyPr wrap="none" rtlCol="0">
            <a:spAutoFit/>
          </a:bodyPr>
          <a:lstStyle/>
          <a:p>
            <a:r>
              <a:rPr lang="en-US" sz="1800" dirty="0" smtClean="0">
                <a:latin typeface="+mn-lt"/>
              </a:rPr>
              <a:t>2</a:t>
            </a:r>
          </a:p>
        </p:txBody>
      </p:sp>
      <p:sp>
        <p:nvSpPr>
          <p:cNvPr id="107" name="TextBox 106"/>
          <p:cNvSpPr txBox="1"/>
          <p:nvPr/>
        </p:nvSpPr>
        <p:spPr>
          <a:xfrm>
            <a:off x="8297694" y="4648200"/>
            <a:ext cx="312906" cy="369332"/>
          </a:xfrm>
          <a:prstGeom prst="rect">
            <a:avLst/>
          </a:prstGeom>
          <a:noFill/>
        </p:spPr>
        <p:txBody>
          <a:bodyPr wrap="none" rtlCol="0">
            <a:spAutoFit/>
          </a:bodyPr>
          <a:lstStyle/>
          <a:p>
            <a:r>
              <a:rPr lang="en-US" sz="1800" dirty="0" smtClean="0">
                <a:latin typeface="+mn-lt"/>
              </a:rPr>
              <a:t>8</a:t>
            </a:r>
          </a:p>
        </p:txBody>
      </p:sp>
      <p:sp>
        <p:nvSpPr>
          <p:cNvPr id="109" name="TextBox 108"/>
          <p:cNvSpPr txBox="1"/>
          <p:nvPr/>
        </p:nvSpPr>
        <p:spPr>
          <a:xfrm>
            <a:off x="2590800" y="3200400"/>
            <a:ext cx="441146" cy="369332"/>
          </a:xfrm>
          <a:prstGeom prst="rect">
            <a:avLst/>
          </a:prstGeom>
          <a:noFill/>
        </p:spPr>
        <p:txBody>
          <a:bodyPr wrap="none" rtlCol="0">
            <a:spAutoFit/>
          </a:bodyPr>
          <a:lstStyle/>
          <a:p>
            <a:r>
              <a:rPr lang="en-US" sz="1800" dirty="0" smtClean="0">
                <a:latin typeface="+mn-lt"/>
              </a:rPr>
              <a:t>10</a:t>
            </a:r>
          </a:p>
        </p:txBody>
      </p:sp>
      <p:sp>
        <p:nvSpPr>
          <p:cNvPr id="110" name="TextBox 109"/>
          <p:cNvSpPr txBox="1"/>
          <p:nvPr/>
        </p:nvSpPr>
        <p:spPr>
          <a:xfrm>
            <a:off x="4419600" y="3200400"/>
            <a:ext cx="441146" cy="369332"/>
          </a:xfrm>
          <a:prstGeom prst="rect">
            <a:avLst/>
          </a:prstGeom>
          <a:noFill/>
        </p:spPr>
        <p:txBody>
          <a:bodyPr wrap="none" rtlCol="0">
            <a:spAutoFit/>
          </a:bodyPr>
          <a:lstStyle/>
          <a:p>
            <a:r>
              <a:rPr lang="en-US" sz="1800" dirty="0" smtClean="0">
                <a:latin typeface="+mn-lt"/>
              </a:rPr>
              <a:t>26</a:t>
            </a:r>
          </a:p>
        </p:txBody>
      </p:sp>
      <p:sp>
        <p:nvSpPr>
          <p:cNvPr id="111" name="TextBox 110"/>
          <p:cNvSpPr txBox="1"/>
          <p:nvPr/>
        </p:nvSpPr>
        <p:spPr>
          <a:xfrm>
            <a:off x="6324600" y="3200400"/>
            <a:ext cx="441146" cy="369332"/>
          </a:xfrm>
          <a:prstGeom prst="rect">
            <a:avLst/>
          </a:prstGeom>
          <a:noFill/>
        </p:spPr>
        <p:txBody>
          <a:bodyPr wrap="none" rtlCol="0">
            <a:spAutoFit/>
          </a:bodyPr>
          <a:lstStyle/>
          <a:p>
            <a:r>
              <a:rPr lang="en-US" sz="1800" dirty="0" smtClean="0">
                <a:latin typeface="+mn-lt"/>
              </a:rPr>
              <a:t>30</a:t>
            </a:r>
          </a:p>
        </p:txBody>
      </p:sp>
      <p:sp>
        <p:nvSpPr>
          <p:cNvPr id="112" name="TextBox 111"/>
          <p:cNvSpPr txBox="1"/>
          <p:nvPr/>
        </p:nvSpPr>
        <p:spPr>
          <a:xfrm>
            <a:off x="8093254" y="3200400"/>
            <a:ext cx="441146" cy="369332"/>
          </a:xfrm>
          <a:prstGeom prst="rect">
            <a:avLst/>
          </a:prstGeom>
          <a:noFill/>
        </p:spPr>
        <p:txBody>
          <a:bodyPr wrap="none" rtlCol="0">
            <a:spAutoFit/>
          </a:bodyPr>
          <a:lstStyle/>
          <a:p>
            <a:r>
              <a:rPr lang="en-US" sz="1800" dirty="0" smtClean="0">
                <a:latin typeface="+mn-lt"/>
              </a:rPr>
              <a:t>10</a:t>
            </a:r>
          </a:p>
        </p:txBody>
      </p:sp>
      <p:sp>
        <p:nvSpPr>
          <p:cNvPr id="113" name="TextBox 112"/>
          <p:cNvSpPr txBox="1"/>
          <p:nvPr/>
        </p:nvSpPr>
        <p:spPr>
          <a:xfrm>
            <a:off x="3521254" y="1916668"/>
            <a:ext cx="441146" cy="369332"/>
          </a:xfrm>
          <a:prstGeom prst="rect">
            <a:avLst/>
          </a:prstGeom>
          <a:noFill/>
        </p:spPr>
        <p:txBody>
          <a:bodyPr wrap="none" rtlCol="0">
            <a:spAutoFit/>
          </a:bodyPr>
          <a:lstStyle/>
          <a:p>
            <a:r>
              <a:rPr lang="en-US" sz="1800" dirty="0" smtClean="0">
                <a:latin typeface="+mn-lt"/>
              </a:rPr>
              <a:t>36</a:t>
            </a:r>
          </a:p>
        </p:txBody>
      </p:sp>
      <p:sp>
        <p:nvSpPr>
          <p:cNvPr id="114" name="TextBox 113"/>
          <p:cNvSpPr txBox="1"/>
          <p:nvPr/>
        </p:nvSpPr>
        <p:spPr>
          <a:xfrm>
            <a:off x="7239000" y="1905000"/>
            <a:ext cx="441146" cy="369332"/>
          </a:xfrm>
          <a:prstGeom prst="rect">
            <a:avLst/>
          </a:prstGeom>
          <a:noFill/>
        </p:spPr>
        <p:txBody>
          <a:bodyPr wrap="none" rtlCol="0">
            <a:spAutoFit/>
          </a:bodyPr>
          <a:lstStyle/>
          <a:p>
            <a:r>
              <a:rPr lang="en-US" sz="1800" dirty="0" smtClean="0">
                <a:latin typeface="+mn-lt"/>
              </a:rPr>
              <a:t>40</a:t>
            </a:r>
          </a:p>
        </p:txBody>
      </p:sp>
      <p:sp>
        <p:nvSpPr>
          <p:cNvPr id="115" name="TextBox 114"/>
          <p:cNvSpPr txBox="1"/>
          <p:nvPr/>
        </p:nvSpPr>
        <p:spPr>
          <a:xfrm>
            <a:off x="5578654" y="685800"/>
            <a:ext cx="441146" cy="369332"/>
          </a:xfrm>
          <a:prstGeom prst="rect">
            <a:avLst/>
          </a:prstGeom>
          <a:noFill/>
        </p:spPr>
        <p:txBody>
          <a:bodyPr wrap="none" rtlCol="0">
            <a:spAutoFit/>
          </a:bodyPr>
          <a:lstStyle/>
          <a:p>
            <a:r>
              <a:rPr lang="en-US" sz="1800" dirty="0" smtClean="0">
                <a:latin typeface="+mn-lt"/>
              </a:rPr>
              <a:t>76</a:t>
            </a:r>
          </a:p>
        </p:txBody>
      </p:sp>
      <p:sp>
        <p:nvSpPr>
          <p:cNvPr id="72"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1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animBg="1"/>
      <p:bldP spid="61" grpId="0" animBg="1"/>
      <p:bldP spid="64" grpId="0" animBg="1"/>
      <p:bldP spid="65" grpId="0" animBg="1"/>
      <p:bldP spid="66" grpId="0" animBg="1"/>
      <p:bldP spid="67" grpId="0" animBg="1"/>
      <p:bldP spid="68" grpId="0" animBg="1"/>
      <p:bldP spid="69" grpId="0" animBg="1"/>
      <p:bldP spid="70" grpId="0" animBg="1"/>
      <p:bldP spid="71" grpId="0" animBg="1"/>
      <p:bldP spid="100" grpId="0"/>
      <p:bldP spid="101" grpId="0"/>
      <p:bldP spid="102" grpId="0"/>
      <p:bldP spid="103" grpId="0"/>
      <p:bldP spid="104" grpId="0"/>
      <p:bldP spid="105" grpId="0"/>
      <p:bldP spid="106" grpId="0"/>
      <p:bldP spid="107" grpId="0"/>
      <p:bldP spid="109" grpId="0"/>
      <p:bldP spid="110" grpId="0"/>
      <p:bldP spid="111" grpId="0"/>
      <p:bldP spid="112" grpId="0"/>
      <p:bldP spid="113" grpId="0"/>
      <p:bldP spid="114" grpId="0"/>
      <p:bldP spid="1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41</a:t>
            </a:fld>
            <a:endParaRPr lang="en-US"/>
          </a:p>
        </p:txBody>
      </p:sp>
      <p:sp>
        <p:nvSpPr>
          <p:cNvPr id="28" name="TextBox 27"/>
          <p:cNvSpPr txBox="1"/>
          <p:nvPr/>
        </p:nvSpPr>
        <p:spPr>
          <a:xfrm>
            <a:off x="381000" y="5410200"/>
            <a:ext cx="954107" cy="400110"/>
          </a:xfrm>
          <a:prstGeom prst="rect">
            <a:avLst/>
          </a:prstGeom>
          <a:noFill/>
        </p:spPr>
        <p:txBody>
          <a:bodyPr wrap="none" rtlCol="0">
            <a:spAutoFit/>
          </a:bodyPr>
          <a:lstStyle/>
          <a:p>
            <a:r>
              <a:rPr lang="en-US" sz="2000" dirty="0" smtClean="0">
                <a:latin typeface="Courier New" pitchFamily="49" charset="0"/>
                <a:cs typeface="Courier New" pitchFamily="49" charset="0"/>
              </a:rPr>
              <a:t>input</a:t>
            </a:r>
          </a:p>
        </p:txBody>
      </p:sp>
      <p:sp>
        <p:nvSpPr>
          <p:cNvPr id="29" name="TextBox 28"/>
          <p:cNvSpPr txBox="1"/>
          <p:nvPr/>
        </p:nvSpPr>
        <p:spPr>
          <a:xfrm>
            <a:off x="263604" y="5943600"/>
            <a:ext cx="1107996" cy="400110"/>
          </a:xfrm>
          <a:prstGeom prst="rect">
            <a:avLst/>
          </a:prstGeom>
          <a:noFill/>
        </p:spPr>
        <p:txBody>
          <a:bodyPr wrap="none" rtlCol="0">
            <a:spAutoFit/>
          </a:bodyPr>
          <a:lstStyle/>
          <a:p>
            <a:r>
              <a:rPr lang="en-US" sz="2000" dirty="0" smtClean="0">
                <a:latin typeface="Courier New" pitchFamily="49" charset="0"/>
                <a:cs typeface="Courier New" pitchFamily="49" charset="0"/>
              </a:rPr>
              <a:t>output</a:t>
            </a:r>
          </a:p>
        </p:txBody>
      </p:sp>
      <p:sp>
        <p:nvSpPr>
          <p:cNvPr id="31" name="Rectangle 5"/>
          <p:cNvSpPr>
            <a:spLocks noChangeArrowheads="1"/>
          </p:cNvSpPr>
          <p:nvPr>
            <p:custDataLst>
              <p:tags r:id="rId1"/>
            </p:custDataLst>
          </p:nvPr>
        </p:nvSpPr>
        <p:spPr bwMode="auto">
          <a:xfrm>
            <a:off x="15240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6</a:t>
            </a:r>
            <a:endParaRPr lang="en-US" sz="2000" dirty="0">
              <a:latin typeface="+mj-lt"/>
            </a:endParaRPr>
          </a:p>
        </p:txBody>
      </p:sp>
      <p:sp>
        <p:nvSpPr>
          <p:cNvPr id="39" name="Rectangle 5"/>
          <p:cNvSpPr>
            <a:spLocks noChangeArrowheads="1"/>
          </p:cNvSpPr>
          <p:nvPr>
            <p:custDataLst>
              <p:tags r:id="rId2"/>
            </p:custDataLst>
          </p:nvPr>
        </p:nvSpPr>
        <p:spPr bwMode="auto">
          <a:xfrm>
            <a:off x="24384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4</a:t>
            </a:r>
            <a:endParaRPr lang="en-US" sz="2000" dirty="0">
              <a:latin typeface="+mj-lt"/>
            </a:endParaRPr>
          </a:p>
        </p:txBody>
      </p:sp>
      <p:sp>
        <p:nvSpPr>
          <p:cNvPr id="40" name="Rectangle 5"/>
          <p:cNvSpPr>
            <a:spLocks noChangeArrowheads="1"/>
          </p:cNvSpPr>
          <p:nvPr>
            <p:custDataLst>
              <p:tags r:id="rId3"/>
            </p:custDataLst>
          </p:nvPr>
        </p:nvSpPr>
        <p:spPr bwMode="auto">
          <a:xfrm>
            <a:off x="33528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16</a:t>
            </a:r>
            <a:endParaRPr lang="en-US" sz="2000" dirty="0">
              <a:latin typeface="+mj-lt"/>
            </a:endParaRPr>
          </a:p>
        </p:txBody>
      </p:sp>
      <p:sp>
        <p:nvSpPr>
          <p:cNvPr id="41" name="Rectangle 5"/>
          <p:cNvSpPr>
            <a:spLocks noChangeArrowheads="1"/>
          </p:cNvSpPr>
          <p:nvPr>
            <p:custDataLst>
              <p:tags r:id="rId4"/>
            </p:custDataLst>
          </p:nvPr>
        </p:nvSpPr>
        <p:spPr bwMode="auto">
          <a:xfrm>
            <a:off x="42672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10</a:t>
            </a:r>
            <a:endParaRPr lang="en-US" sz="2000" dirty="0">
              <a:latin typeface="+mj-lt"/>
            </a:endParaRPr>
          </a:p>
        </p:txBody>
      </p:sp>
      <p:sp>
        <p:nvSpPr>
          <p:cNvPr id="42" name="Rectangle 5"/>
          <p:cNvSpPr>
            <a:spLocks noChangeArrowheads="1"/>
          </p:cNvSpPr>
          <p:nvPr>
            <p:custDataLst>
              <p:tags r:id="rId5"/>
            </p:custDataLst>
          </p:nvPr>
        </p:nvSpPr>
        <p:spPr bwMode="auto">
          <a:xfrm>
            <a:off x="51816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16</a:t>
            </a:r>
            <a:endParaRPr lang="en-US" sz="2000" dirty="0">
              <a:latin typeface="+mj-lt"/>
            </a:endParaRPr>
          </a:p>
        </p:txBody>
      </p:sp>
      <p:sp>
        <p:nvSpPr>
          <p:cNvPr id="43" name="Rectangle 5"/>
          <p:cNvSpPr>
            <a:spLocks noChangeArrowheads="1"/>
          </p:cNvSpPr>
          <p:nvPr>
            <p:custDataLst>
              <p:tags r:id="rId6"/>
            </p:custDataLst>
          </p:nvPr>
        </p:nvSpPr>
        <p:spPr bwMode="auto">
          <a:xfrm>
            <a:off x="60960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14</a:t>
            </a:r>
            <a:endParaRPr lang="en-US" sz="2000" dirty="0">
              <a:latin typeface="+mj-lt"/>
            </a:endParaRPr>
          </a:p>
        </p:txBody>
      </p:sp>
      <p:sp>
        <p:nvSpPr>
          <p:cNvPr id="44" name="Rectangle 5"/>
          <p:cNvSpPr>
            <a:spLocks noChangeArrowheads="1"/>
          </p:cNvSpPr>
          <p:nvPr>
            <p:custDataLst>
              <p:tags r:id="rId7"/>
            </p:custDataLst>
          </p:nvPr>
        </p:nvSpPr>
        <p:spPr bwMode="auto">
          <a:xfrm>
            <a:off x="70104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2</a:t>
            </a:r>
            <a:endParaRPr lang="en-US" sz="2000" dirty="0">
              <a:latin typeface="+mj-lt"/>
            </a:endParaRPr>
          </a:p>
        </p:txBody>
      </p:sp>
      <p:sp>
        <p:nvSpPr>
          <p:cNvPr id="45" name="Rectangle 5"/>
          <p:cNvSpPr>
            <a:spLocks noChangeArrowheads="1"/>
          </p:cNvSpPr>
          <p:nvPr>
            <p:custDataLst>
              <p:tags r:id="rId8"/>
            </p:custDataLst>
          </p:nvPr>
        </p:nvSpPr>
        <p:spPr bwMode="auto">
          <a:xfrm>
            <a:off x="7924800" y="54102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mj-lt"/>
              </a:rPr>
              <a:t>8</a:t>
            </a:r>
          </a:p>
        </p:txBody>
      </p:sp>
      <p:sp>
        <p:nvSpPr>
          <p:cNvPr id="46" name="Rectangle 5"/>
          <p:cNvSpPr>
            <a:spLocks noChangeArrowheads="1"/>
          </p:cNvSpPr>
          <p:nvPr>
            <p:custDataLst>
              <p:tags r:id="rId9"/>
            </p:custDataLst>
          </p:nvPr>
        </p:nvSpPr>
        <p:spPr bwMode="auto">
          <a:xfrm>
            <a:off x="15240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6</a:t>
            </a:r>
            <a:endParaRPr lang="en-US" sz="2000" dirty="0">
              <a:latin typeface="+mj-lt"/>
            </a:endParaRPr>
          </a:p>
        </p:txBody>
      </p:sp>
      <p:sp>
        <p:nvSpPr>
          <p:cNvPr id="47" name="Rectangle 5"/>
          <p:cNvSpPr>
            <a:spLocks noChangeArrowheads="1"/>
          </p:cNvSpPr>
          <p:nvPr>
            <p:custDataLst>
              <p:tags r:id="rId10"/>
            </p:custDataLst>
          </p:nvPr>
        </p:nvSpPr>
        <p:spPr bwMode="auto">
          <a:xfrm>
            <a:off x="24384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10</a:t>
            </a:r>
            <a:endParaRPr lang="en-US" sz="2000" dirty="0">
              <a:latin typeface="+mj-lt"/>
            </a:endParaRPr>
          </a:p>
        </p:txBody>
      </p:sp>
      <p:sp>
        <p:nvSpPr>
          <p:cNvPr id="48" name="Rectangle 5"/>
          <p:cNvSpPr>
            <a:spLocks noChangeArrowheads="1"/>
          </p:cNvSpPr>
          <p:nvPr>
            <p:custDataLst>
              <p:tags r:id="rId11"/>
            </p:custDataLst>
          </p:nvPr>
        </p:nvSpPr>
        <p:spPr bwMode="auto">
          <a:xfrm>
            <a:off x="33528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26</a:t>
            </a:r>
            <a:endParaRPr lang="en-US" sz="2000" dirty="0">
              <a:latin typeface="+mj-lt"/>
            </a:endParaRPr>
          </a:p>
        </p:txBody>
      </p:sp>
      <p:sp>
        <p:nvSpPr>
          <p:cNvPr id="49" name="Rectangle 5"/>
          <p:cNvSpPr>
            <a:spLocks noChangeArrowheads="1"/>
          </p:cNvSpPr>
          <p:nvPr>
            <p:custDataLst>
              <p:tags r:id="rId12"/>
            </p:custDataLst>
          </p:nvPr>
        </p:nvSpPr>
        <p:spPr bwMode="auto">
          <a:xfrm>
            <a:off x="42672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36</a:t>
            </a:r>
            <a:endParaRPr lang="en-US" sz="2000" dirty="0">
              <a:latin typeface="+mj-lt"/>
            </a:endParaRPr>
          </a:p>
        </p:txBody>
      </p:sp>
      <p:sp>
        <p:nvSpPr>
          <p:cNvPr id="50" name="Rectangle 5"/>
          <p:cNvSpPr>
            <a:spLocks noChangeArrowheads="1"/>
          </p:cNvSpPr>
          <p:nvPr>
            <p:custDataLst>
              <p:tags r:id="rId13"/>
            </p:custDataLst>
          </p:nvPr>
        </p:nvSpPr>
        <p:spPr bwMode="auto">
          <a:xfrm>
            <a:off x="51816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52</a:t>
            </a:r>
            <a:endParaRPr lang="en-US" sz="2000" dirty="0">
              <a:latin typeface="+mj-lt"/>
            </a:endParaRPr>
          </a:p>
        </p:txBody>
      </p:sp>
      <p:sp>
        <p:nvSpPr>
          <p:cNvPr id="51" name="Rectangle 5"/>
          <p:cNvSpPr>
            <a:spLocks noChangeArrowheads="1"/>
          </p:cNvSpPr>
          <p:nvPr>
            <p:custDataLst>
              <p:tags r:id="rId14"/>
            </p:custDataLst>
          </p:nvPr>
        </p:nvSpPr>
        <p:spPr bwMode="auto">
          <a:xfrm>
            <a:off x="60960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66</a:t>
            </a:r>
            <a:endParaRPr lang="en-US" sz="2000" dirty="0">
              <a:latin typeface="+mj-lt"/>
            </a:endParaRPr>
          </a:p>
        </p:txBody>
      </p:sp>
      <p:sp>
        <p:nvSpPr>
          <p:cNvPr id="52" name="Rectangle 5"/>
          <p:cNvSpPr>
            <a:spLocks noChangeArrowheads="1"/>
          </p:cNvSpPr>
          <p:nvPr>
            <p:custDataLst>
              <p:tags r:id="rId15"/>
            </p:custDataLst>
          </p:nvPr>
        </p:nvSpPr>
        <p:spPr bwMode="auto">
          <a:xfrm>
            <a:off x="70104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68</a:t>
            </a:r>
            <a:endParaRPr lang="en-US" sz="2000" dirty="0">
              <a:latin typeface="+mj-lt"/>
            </a:endParaRPr>
          </a:p>
        </p:txBody>
      </p:sp>
      <p:sp>
        <p:nvSpPr>
          <p:cNvPr id="53" name="Rectangle 5"/>
          <p:cNvSpPr>
            <a:spLocks noChangeArrowheads="1"/>
          </p:cNvSpPr>
          <p:nvPr>
            <p:custDataLst>
              <p:tags r:id="rId16"/>
            </p:custDataLst>
          </p:nvPr>
        </p:nvSpPr>
        <p:spPr bwMode="auto">
          <a:xfrm>
            <a:off x="7924800" y="5943600"/>
            <a:ext cx="914400" cy="381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mj-lt"/>
              </a:rPr>
              <a:t> 76</a:t>
            </a:r>
            <a:endParaRPr lang="en-US" sz="2000" dirty="0">
              <a:latin typeface="+mj-lt"/>
            </a:endParaRPr>
          </a:p>
        </p:txBody>
      </p:sp>
      <p:sp>
        <p:nvSpPr>
          <p:cNvPr id="54" name="Rectangle 53"/>
          <p:cNvSpPr/>
          <p:nvPr/>
        </p:nvSpPr>
        <p:spPr bwMode="auto">
          <a:xfrm>
            <a:off x="4495800" y="4572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0,8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6" name="Rectangle 55"/>
          <p:cNvSpPr/>
          <p:nvPr/>
        </p:nvSpPr>
        <p:spPr bwMode="auto">
          <a:xfrm>
            <a:off x="2514600" y="16764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0,4</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7" name="Rectangle 56"/>
          <p:cNvSpPr/>
          <p:nvPr/>
        </p:nvSpPr>
        <p:spPr bwMode="auto">
          <a:xfrm>
            <a:off x="6248400" y="16764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4,8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8" name="Rectangle 57"/>
          <p:cNvSpPr/>
          <p:nvPr/>
        </p:nvSpPr>
        <p:spPr bwMode="auto">
          <a:xfrm>
            <a:off x="70866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6,8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59" name="Rectangle 58"/>
          <p:cNvSpPr/>
          <p:nvPr/>
        </p:nvSpPr>
        <p:spPr bwMode="auto">
          <a:xfrm>
            <a:off x="53340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4,6</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60" name="Rectangle 59"/>
          <p:cNvSpPr/>
          <p:nvPr/>
        </p:nvSpPr>
        <p:spPr bwMode="auto">
          <a:xfrm>
            <a:off x="34290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2,4</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61" name="Rectangle 60"/>
          <p:cNvSpPr/>
          <p:nvPr/>
        </p:nvSpPr>
        <p:spPr bwMode="auto">
          <a:xfrm>
            <a:off x="1600200" y="2971800"/>
            <a:ext cx="1600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range	 0,2</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sum</a:t>
            </a:r>
          </a:p>
          <a:p>
            <a:pPr marL="0" marR="0" indent="0" algn="l" defTabSz="914400" rtl="0" eaLnBrk="1" fontAlgn="base" latinLnBrk="0" hangingPunct="1">
              <a:lnSpc>
                <a:spcPct val="100000"/>
              </a:lnSpc>
              <a:spcBef>
                <a:spcPct val="0"/>
              </a:spcBef>
              <a:spcAft>
                <a:spcPct val="0"/>
              </a:spcAft>
              <a:buClrTx/>
              <a:buSzTx/>
              <a:buFontTx/>
              <a:buNone/>
              <a:tabLst/>
            </a:pPr>
            <a:r>
              <a:rPr lang="en-US" sz="1800" dirty="0" err="1" smtClean="0">
                <a:latin typeface="+mj-lt"/>
              </a:rPr>
              <a:t>fromleft</a:t>
            </a:r>
            <a:endParaRPr kumimoji="0" lang="en-US" sz="1800" b="1" i="0" u="none" strike="noStrike" cap="none" normalizeH="0" baseline="0" dirty="0" smtClean="0">
              <a:ln>
                <a:noFill/>
              </a:ln>
              <a:solidFill>
                <a:schemeClr val="tx1"/>
              </a:solidFill>
              <a:effectLst/>
              <a:latin typeface="+mj-lt"/>
            </a:endParaRPr>
          </a:p>
        </p:txBody>
      </p:sp>
      <p:sp>
        <p:nvSpPr>
          <p:cNvPr id="64" name="Rectangle 63"/>
          <p:cNvSpPr/>
          <p:nvPr/>
        </p:nvSpPr>
        <p:spPr bwMode="auto">
          <a:xfrm>
            <a:off x="15240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0,1</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5" name="Rectangle 64"/>
          <p:cNvSpPr/>
          <p:nvPr/>
        </p:nvSpPr>
        <p:spPr bwMode="auto">
          <a:xfrm>
            <a:off x="24384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1,2</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6" name="Rectangle 65"/>
          <p:cNvSpPr/>
          <p:nvPr/>
        </p:nvSpPr>
        <p:spPr bwMode="auto">
          <a:xfrm>
            <a:off x="33528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2,3</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7" name="Rectangle 66"/>
          <p:cNvSpPr/>
          <p:nvPr/>
        </p:nvSpPr>
        <p:spPr bwMode="auto">
          <a:xfrm>
            <a:off x="42672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3,4</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8" name="Rectangle 67"/>
          <p:cNvSpPr/>
          <p:nvPr/>
        </p:nvSpPr>
        <p:spPr bwMode="auto">
          <a:xfrm>
            <a:off x="51816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4,5</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69" name="Rectangle 68"/>
          <p:cNvSpPr/>
          <p:nvPr/>
        </p:nvSpPr>
        <p:spPr bwMode="auto">
          <a:xfrm>
            <a:off x="60960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5,6</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70" name="Rectangle 69"/>
          <p:cNvSpPr/>
          <p:nvPr/>
        </p:nvSpPr>
        <p:spPr bwMode="auto">
          <a:xfrm>
            <a:off x="70104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6,7</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sp>
        <p:nvSpPr>
          <p:cNvPr id="71" name="Rectangle 70"/>
          <p:cNvSpPr/>
          <p:nvPr/>
        </p:nvSpPr>
        <p:spPr bwMode="auto">
          <a:xfrm>
            <a:off x="7924800" y="4343400"/>
            <a:ext cx="838200" cy="914400"/>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r</a:t>
            </a:r>
            <a:r>
              <a:rPr kumimoji="0" lang="en-US" sz="1800" b="1" i="0" u="none" strike="noStrike" cap="none" normalizeH="0" dirty="0" smtClean="0">
                <a:ln>
                  <a:noFill/>
                </a:ln>
                <a:solidFill>
                  <a:schemeClr val="tx1"/>
                </a:solidFill>
                <a:effectLst/>
                <a:latin typeface="+mj-lt"/>
              </a:rPr>
              <a:t>   7.8</a:t>
            </a:r>
            <a:endParaRPr kumimoji="0" lang="en-US" sz="1800" b="1" i="0" u="none" strike="noStrike" cap="none" normalizeH="0" baseline="0" dirty="0" smtClean="0">
              <a:ln>
                <a:noFill/>
              </a:ln>
              <a:solidFill>
                <a:schemeClr val="tx1"/>
              </a:solidFill>
              <a:effectLst/>
              <a:latin typeface="+mj-lt"/>
            </a:endParaRPr>
          </a:p>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latin typeface="+mj-lt"/>
              </a:rPr>
              <a:t>s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f</a:t>
            </a:r>
          </a:p>
        </p:txBody>
      </p:sp>
      <p:cxnSp>
        <p:nvCxnSpPr>
          <p:cNvPr id="73" name="Straight Arrow Connector 72"/>
          <p:cNvCxnSpPr>
            <a:stCxn id="54" idx="1"/>
            <a:endCxn id="56" idx="0"/>
          </p:cNvCxnSpPr>
          <p:nvPr/>
        </p:nvCxnSpPr>
        <p:spPr bwMode="auto">
          <a:xfrm rot="10800000" flipV="1">
            <a:off x="3314700" y="914400"/>
            <a:ext cx="1181100" cy="762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75" name="Straight Arrow Connector 74"/>
          <p:cNvCxnSpPr>
            <a:stCxn id="54" idx="3"/>
            <a:endCxn id="57" idx="0"/>
          </p:cNvCxnSpPr>
          <p:nvPr/>
        </p:nvCxnSpPr>
        <p:spPr bwMode="auto">
          <a:xfrm>
            <a:off x="6096000" y="914400"/>
            <a:ext cx="952500" cy="762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78" name="Straight Arrow Connector 77"/>
          <p:cNvCxnSpPr>
            <a:endCxn id="61" idx="0"/>
          </p:cNvCxnSpPr>
          <p:nvPr/>
        </p:nvCxnSpPr>
        <p:spPr bwMode="auto">
          <a:xfrm rot="10800000" flipV="1">
            <a:off x="2400300" y="2590800"/>
            <a:ext cx="800100" cy="381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3" name="Straight Arrow Connector 82"/>
          <p:cNvCxnSpPr>
            <a:stCxn id="56" idx="2"/>
            <a:endCxn id="60" idx="0"/>
          </p:cNvCxnSpPr>
          <p:nvPr/>
        </p:nvCxnSpPr>
        <p:spPr bwMode="auto">
          <a:xfrm rot="16200000" flipH="1">
            <a:off x="3581400" y="2324100"/>
            <a:ext cx="381000" cy="914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6" name="Straight Arrow Connector 85"/>
          <p:cNvCxnSpPr/>
          <p:nvPr/>
        </p:nvCxnSpPr>
        <p:spPr bwMode="auto">
          <a:xfrm rot="10800000" flipV="1">
            <a:off x="6172200" y="2590801"/>
            <a:ext cx="800100" cy="381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7" name="Straight Arrow Connector 86"/>
          <p:cNvCxnSpPr/>
          <p:nvPr/>
        </p:nvCxnSpPr>
        <p:spPr bwMode="auto">
          <a:xfrm rot="16200000" flipH="1">
            <a:off x="7353300" y="2324101"/>
            <a:ext cx="381000" cy="914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8" name="Straight Arrow Connector 87"/>
          <p:cNvCxnSpPr>
            <a:stCxn id="61" idx="2"/>
            <a:endCxn id="64" idx="0"/>
          </p:cNvCxnSpPr>
          <p:nvPr/>
        </p:nvCxnSpPr>
        <p:spPr bwMode="auto">
          <a:xfrm rot="5400000">
            <a:off x="19431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1" name="Straight Arrow Connector 90"/>
          <p:cNvCxnSpPr>
            <a:stCxn id="61" idx="2"/>
            <a:endCxn id="65" idx="0"/>
          </p:cNvCxnSpPr>
          <p:nvPr/>
        </p:nvCxnSpPr>
        <p:spPr bwMode="auto">
          <a:xfrm rot="16200000" flipH="1">
            <a:off x="24003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rot="5400000">
            <a:off x="38100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5" name="Straight Arrow Connector 94"/>
          <p:cNvCxnSpPr/>
          <p:nvPr/>
        </p:nvCxnSpPr>
        <p:spPr bwMode="auto">
          <a:xfrm rot="16200000" flipH="1">
            <a:off x="42672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6" name="Straight Arrow Connector 95"/>
          <p:cNvCxnSpPr/>
          <p:nvPr/>
        </p:nvCxnSpPr>
        <p:spPr bwMode="auto">
          <a:xfrm rot="5400000">
            <a:off x="56388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7" name="Straight Arrow Connector 96"/>
          <p:cNvCxnSpPr/>
          <p:nvPr/>
        </p:nvCxnSpPr>
        <p:spPr bwMode="auto">
          <a:xfrm rot="16200000" flipH="1">
            <a:off x="6096000" y="3886201"/>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8" name="Straight Arrow Connector 97"/>
          <p:cNvCxnSpPr/>
          <p:nvPr/>
        </p:nvCxnSpPr>
        <p:spPr bwMode="auto">
          <a:xfrm rot="5400000">
            <a:off x="73914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9" name="Straight Arrow Connector 98"/>
          <p:cNvCxnSpPr/>
          <p:nvPr/>
        </p:nvCxnSpPr>
        <p:spPr bwMode="auto">
          <a:xfrm rot="16200000" flipH="1">
            <a:off x="7848600" y="3886200"/>
            <a:ext cx="4572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00" name="TextBox 99"/>
          <p:cNvSpPr txBox="1"/>
          <p:nvPr/>
        </p:nvSpPr>
        <p:spPr>
          <a:xfrm>
            <a:off x="1905000" y="4648200"/>
            <a:ext cx="312906" cy="369332"/>
          </a:xfrm>
          <a:prstGeom prst="rect">
            <a:avLst/>
          </a:prstGeom>
          <a:noFill/>
        </p:spPr>
        <p:txBody>
          <a:bodyPr wrap="none" rtlCol="0">
            <a:spAutoFit/>
          </a:bodyPr>
          <a:lstStyle/>
          <a:p>
            <a:r>
              <a:rPr lang="en-US" sz="1800" dirty="0" smtClean="0">
                <a:latin typeface="+mn-lt"/>
              </a:rPr>
              <a:t>6</a:t>
            </a:r>
          </a:p>
        </p:txBody>
      </p:sp>
      <p:sp>
        <p:nvSpPr>
          <p:cNvPr id="101" name="TextBox 100"/>
          <p:cNvSpPr txBox="1"/>
          <p:nvPr/>
        </p:nvSpPr>
        <p:spPr>
          <a:xfrm>
            <a:off x="2819400" y="4648200"/>
            <a:ext cx="312906" cy="369332"/>
          </a:xfrm>
          <a:prstGeom prst="rect">
            <a:avLst/>
          </a:prstGeom>
          <a:noFill/>
        </p:spPr>
        <p:txBody>
          <a:bodyPr wrap="none" rtlCol="0">
            <a:spAutoFit/>
          </a:bodyPr>
          <a:lstStyle/>
          <a:p>
            <a:r>
              <a:rPr lang="en-US" sz="1800" dirty="0" smtClean="0">
                <a:latin typeface="+mn-lt"/>
              </a:rPr>
              <a:t>4</a:t>
            </a:r>
          </a:p>
        </p:txBody>
      </p:sp>
      <p:sp>
        <p:nvSpPr>
          <p:cNvPr id="102" name="TextBox 101"/>
          <p:cNvSpPr txBox="1"/>
          <p:nvPr/>
        </p:nvSpPr>
        <p:spPr>
          <a:xfrm>
            <a:off x="3657600" y="4648200"/>
            <a:ext cx="441146" cy="369332"/>
          </a:xfrm>
          <a:prstGeom prst="rect">
            <a:avLst/>
          </a:prstGeom>
          <a:noFill/>
        </p:spPr>
        <p:txBody>
          <a:bodyPr wrap="none" rtlCol="0">
            <a:spAutoFit/>
          </a:bodyPr>
          <a:lstStyle/>
          <a:p>
            <a:r>
              <a:rPr lang="en-US" sz="1800" dirty="0" smtClean="0">
                <a:latin typeface="+mn-lt"/>
              </a:rPr>
              <a:t>16</a:t>
            </a:r>
          </a:p>
        </p:txBody>
      </p:sp>
      <p:sp>
        <p:nvSpPr>
          <p:cNvPr id="103" name="TextBox 102"/>
          <p:cNvSpPr txBox="1"/>
          <p:nvPr/>
        </p:nvSpPr>
        <p:spPr>
          <a:xfrm>
            <a:off x="4572000" y="4648200"/>
            <a:ext cx="441146" cy="369332"/>
          </a:xfrm>
          <a:prstGeom prst="rect">
            <a:avLst/>
          </a:prstGeom>
          <a:noFill/>
        </p:spPr>
        <p:txBody>
          <a:bodyPr wrap="none" rtlCol="0">
            <a:spAutoFit/>
          </a:bodyPr>
          <a:lstStyle/>
          <a:p>
            <a:r>
              <a:rPr lang="en-US" sz="1800" dirty="0" smtClean="0">
                <a:latin typeface="+mn-lt"/>
              </a:rPr>
              <a:t>10</a:t>
            </a:r>
          </a:p>
        </p:txBody>
      </p:sp>
      <p:sp>
        <p:nvSpPr>
          <p:cNvPr id="104" name="TextBox 103"/>
          <p:cNvSpPr txBox="1"/>
          <p:nvPr/>
        </p:nvSpPr>
        <p:spPr>
          <a:xfrm>
            <a:off x="5486400" y="4648200"/>
            <a:ext cx="441146" cy="369332"/>
          </a:xfrm>
          <a:prstGeom prst="rect">
            <a:avLst/>
          </a:prstGeom>
          <a:noFill/>
        </p:spPr>
        <p:txBody>
          <a:bodyPr wrap="none" rtlCol="0">
            <a:spAutoFit/>
          </a:bodyPr>
          <a:lstStyle/>
          <a:p>
            <a:r>
              <a:rPr lang="en-US" sz="1800" dirty="0" smtClean="0">
                <a:latin typeface="+mn-lt"/>
              </a:rPr>
              <a:t>16</a:t>
            </a:r>
          </a:p>
        </p:txBody>
      </p:sp>
      <p:sp>
        <p:nvSpPr>
          <p:cNvPr id="105" name="TextBox 104"/>
          <p:cNvSpPr txBox="1"/>
          <p:nvPr/>
        </p:nvSpPr>
        <p:spPr>
          <a:xfrm>
            <a:off x="6416854" y="4648200"/>
            <a:ext cx="441146" cy="369332"/>
          </a:xfrm>
          <a:prstGeom prst="rect">
            <a:avLst/>
          </a:prstGeom>
          <a:noFill/>
        </p:spPr>
        <p:txBody>
          <a:bodyPr wrap="none" rtlCol="0">
            <a:spAutoFit/>
          </a:bodyPr>
          <a:lstStyle/>
          <a:p>
            <a:r>
              <a:rPr lang="en-US" sz="1800" dirty="0" smtClean="0">
                <a:latin typeface="+mn-lt"/>
              </a:rPr>
              <a:t>14</a:t>
            </a:r>
          </a:p>
        </p:txBody>
      </p:sp>
      <p:sp>
        <p:nvSpPr>
          <p:cNvPr id="106" name="TextBox 105"/>
          <p:cNvSpPr txBox="1"/>
          <p:nvPr/>
        </p:nvSpPr>
        <p:spPr>
          <a:xfrm>
            <a:off x="7383294" y="4648200"/>
            <a:ext cx="312906" cy="369332"/>
          </a:xfrm>
          <a:prstGeom prst="rect">
            <a:avLst/>
          </a:prstGeom>
          <a:noFill/>
        </p:spPr>
        <p:txBody>
          <a:bodyPr wrap="none" rtlCol="0">
            <a:spAutoFit/>
          </a:bodyPr>
          <a:lstStyle/>
          <a:p>
            <a:r>
              <a:rPr lang="en-US" sz="1800" dirty="0" smtClean="0">
                <a:latin typeface="+mn-lt"/>
              </a:rPr>
              <a:t>2</a:t>
            </a:r>
          </a:p>
        </p:txBody>
      </p:sp>
      <p:sp>
        <p:nvSpPr>
          <p:cNvPr id="107" name="TextBox 106"/>
          <p:cNvSpPr txBox="1"/>
          <p:nvPr/>
        </p:nvSpPr>
        <p:spPr>
          <a:xfrm>
            <a:off x="8297694" y="4648200"/>
            <a:ext cx="312906" cy="369332"/>
          </a:xfrm>
          <a:prstGeom prst="rect">
            <a:avLst/>
          </a:prstGeom>
          <a:noFill/>
        </p:spPr>
        <p:txBody>
          <a:bodyPr wrap="none" rtlCol="0">
            <a:spAutoFit/>
          </a:bodyPr>
          <a:lstStyle/>
          <a:p>
            <a:r>
              <a:rPr lang="en-US" sz="1800" dirty="0" smtClean="0">
                <a:latin typeface="+mn-lt"/>
              </a:rPr>
              <a:t>8</a:t>
            </a:r>
          </a:p>
        </p:txBody>
      </p:sp>
      <p:sp>
        <p:nvSpPr>
          <p:cNvPr id="109" name="TextBox 108"/>
          <p:cNvSpPr txBox="1"/>
          <p:nvPr/>
        </p:nvSpPr>
        <p:spPr>
          <a:xfrm>
            <a:off x="2590800" y="3200400"/>
            <a:ext cx="441146" cy="369332"/>
          </a:xfrm>
          <a:prstGeom prst="rect">
            <a:avLst/>
          </a:prstGeom>
          <a:noFill/>
        </p:spPr>
        <p:txBody>
          <a:bodyPr wrap="none" rtlCol="0">
            <a:spAutoFit/>
          </a:bodyPr>
          <a:lstStyle/>
          <a:p>
            <a:r>
              <a:rPr lang="en-US" sz="1800" dirty="0" smtClean="0">
                <a:latin typeface="+mn-lt"/>
              </a:rPr>
              <a:t>10</a:t>
            </a:r>
          </a:p>
        </p:txBody>
      </p:sp>
      <p:sp>
        <p:nvSpPr>
          <p:cNvPr id="110" name="TextBox 109"/>
          <p:cNvSpPr txBox="1"/>
          <p:nvPr/>
        </p:nvSpPr>
        <p:spPr>
          <a:xfrm>
            <a:off x="4419600" y="3200400"/>
            <a:ext cx="441146" cy="369332"/>
          </a:xfrm>
          <a:prstGeom prst="rect">
            <a:avLst/>
          </a:prstGeom>
          <a:noFill/>
        </p:spPr>
        <p:txBody>
          <a:bodyPr wrap="none" rtlCol="0">
            <a:spAutoFit/>
          </a:bodyPr>
          <a:lstStyle/>
          <a:p>
            <a:r>
              <a:rPr lang="en-US" sz="1800" dirty="0" smtClean="0">
                <a:latin typeface="+mn-lt"/>
              </a:rPr>
              <a:t>26</a:t>
            </a:r>
          </a:p>
        </p:txBody>
      </p:sp>
      <p:sp>
        <p:nvSpPr>
          <p:cNvPr id="111" name="TextBox 110"/>
          <p:cNvSpPr txBox="1"/>
          <p:nvPr/>
        </p:nvSpPr>
        <p:spPr>
          <a:xfrm>
            <a:off x="6324600" y="3200400"/>
            <a:ext cx="441146" cy="369332"/>
          </a:xfrm>
          <a:prstGeom prst="rect">
            <a:avLst/>
          </a:prstGeom>
          <a:noFill/>
        </p:spPr>
        <p:txBody>
          <a:bodyPr wrap="none" rtlCol="0">
            <a:spAutoFit/>
          </a:bodyPr>
          <a:lstStyle/>
          <a:p>
            <a:r>
              <a:rPr lang="en-US" sz="1800" dirty="0" smtClean="0">
                <a:latin typeface="+mn-lt"/>
              </a:rPr>
              <a:t>30</a:t>
            </a:r>
          </a:p>
        </p:txBody>
      </p:sp>
      <p:sp>
        <p:nvSpPr>
          <p:cNvPr id="112" name="TextBox 111"/>
          <p:cNvSpPr txBox="1"/>
          <p:nvPr/>
        </p:nvSpPr>
        <p:spPr>
          <a:xfrm>
            <a:off x="8093254" y="3200400"/>
            <a:ext cx="441146" cy="369332"/>
          </a:xfrm>
          <a:prstGeom prst="rect">
            <a:avLst/>
          </a:prstGeom>
          <a:noFill/>
        </p:spPr>
        <p:txBody>
          <a:bodyPr wrap="none" rtlCol="0">
            <a:spAutoFit/>
          </a:bodyPr>
          <a:lstStyle/>
          <a:p>
            <a:r>
              <a:rPr lang="en-US" sz="1800" dirty="0" smtClean="0">
                <a:latin typeface="+mn-lt"/>
              </a:rPr>
              <a:t>10</a:t>
            </a:r>
          </a:p>
        </p:txBody>
      </p:sp>
      <p:sp>
        <p:nvSpPr>
          <p:cNvPr id="113" name="TextBox 112"/>
          <p:cNvSpPr txBox="1"/>
          <p:nvPr/>
        </p:nvSpPr>
        <p:spPr>
          <a:xfrm>
            <a:off x="3521254" y="1916668"/>
            <a:ext cx="441146" cy="369332"/>
          </a:xfrm>
          <a:prstGeom prst="rect">
            <a:avLst/>
          </a:prstGeom>
          <a:noFill/>
        </p:spPr>
        <p:txBody>
          <a:bodyPr wrap="none" rtlCol="0">
            <a:spAutoFit/>
          </a:bodyPr>
          <a:lstStyle/>
          <a:p>
            <a:r>
              <a:rPr lang="en-US" sz="1800" dirty="0" smtClean="0">
                <a:latin typeface="+mn-lt"/>
              </a:rPr>
              <a:t>36</a:t>
            </a:r>
          </a:p>
        </p:txBody>
      </p:sp>
      <p:sp>
        <p:nvSpPr>
          <p:cNvPr id="114" name="TextBox 113"/>
          <p:cNvSpPr txBox="1"/>
          <p:nvPr/>
        </p:nvSpPr>
        <p:spPr>
          <a:xfrm>
            <a:off x="7239000" y="1905000"/>
            <a:ext cx="441146" cy="369332"/>
          </a:xfrm>
          <a:prstGeom prst="rect">
            <a:avLst/>
          </a:prstGeom>
          <a:noFill/>
        </p:spPr>
        <p:txBody>
          <a:bodyPr wrap="none" rtlCol="0">
            <a:spAutoFit/>
          </a:bodyPr>
          <a:lstStyle/>
          <a:p>
            <a:r>
              <a:rPr lang="en-US" sz="1800" dirty="0" smtClean="0">
                <a:latin typeface="+mn-lt"/>
              </a:rPr>
              <a:t>40</a:t>
            </a:r>
          </a:p>
        </p:txBody>
      </p:sp>
      <p:sp>
        <p:nvSpPr>
          <p:cNvPr id="115" name="TextBox 114"/>
          <p:cNvSpPr txBox="1"/>
          <p:nvPr/>
        </p:nvSpPr>
        <p:spPr>
          <a:xfrm>
            <a:off x="5578654" y="685800"/>
            <a:ext cx="441146" cy="369332"/>
          </a:xfrm>
          <a:prstGeom prst="rect">
            <a:avLst/>
          </a:prstGeom>
          <a:noFill/>
        </p:spPr>
        <p:txBody>
          <a:bodyPr wrap="none" rtlCol="0">
            <a:spAutoFit/>
          </a:bodyPr>
          <a:lstStyle/>
          <a:p>
            <a:r>
              <a:rPr lang="en-US" sz="1800" dirty="0" smtClean="0">
                <a:latin typeface="+mn-lt"/>
              </a:rPr>
              <a:t>76</a:t>
            </a:r>
          </a:p>
        </p:txBody>
      </p:sp>
      <p:sp>
        <p:nvSpPr>
          <p:cNvPr id="74" name="TextBox 73"/>
          <p:cNvSpPr txBox="1"/>
          <p:nvPr/>
        </p:nvSpPr>
        <p:spPr>
          <a:xfrm>
            <a:off x="5638800" y="990600"/>
            <a:ext cx="312906" cy="369332"/>
          </a:xfrm>
          <a:prstGeom prst="rect">
            <a:avLst/>
          </a:prstGeom>
          <a:noFill/>
        </p:spPr>
        <p:txBody>
          <a:bodyPr wrap="none" rtlCol="0">
            <a:spAutoFit/>
          </a:bodyPr>
          <a:lstStyle/>
          <a:p>
            <a:r>
              <a:rPr lang="en-US" sz="1800" dirty="0" smtClean="0">
                <a:solidFill>
                  <a:srgbClr val="7030A0"/>
                </a:solidFill>
                <a:latin typeface="+mn-lt"/>
              </a:rPr>
              <a:t>0</a:t>
            </a:r>
          </a:p>
        </p:txBody>
      </p:sp>
      <p:sp>
        <p:nvSpPr>
          <p:cNvPr id="76" name="TextBox 75"/>
          <p:cNvSpPr txBox="1"/>
          <p:nvPr/>
        </p:nvSpPr>
        <p:spPr>
          <a:xfrm>
            <a:off x="3581400" y="2221468"/>
            <a:ext cx="312906" cy="369332"/>
          </a:xfrm>
          <a:prstGeom prst="rect">
            <a:avLst/>
          </a:prstGeom>
          <a:noFill/>
        </p:spPr>
        <p:txBody>
          <a:bodyPr wrap="none" rtlCol="0">
            <a:spAutoFit/>
          </a:bodyPr>
          <a:lstStyle/>
          <a:p>
            <a:r>
              <a:rPr lang="en-US" sz="1800" dirty="0" smtClean="0">
                <a:solidFill>
                  <a:schemeClr val="accent2"/>
                </a:solidFill>
                <a:latin typeface="+mn-lt"/>
              </a:rPr>
              <a:t>0</a:t>
            </a:r>
          </a:p>
        </p:txBody>
      </p:sp>
      <p:sp>
        <p:nvSpPr>
          <p:cNvPr id="77" name="TextBox 76"/>
          <p:cNvSpPr txBox="1"/>
          <p:nvPr/>
        </p:nvSpPr>
        <p:spPr>
          <a:xfrm>
            <a:off x="2667000" y="3505200"/>
            <a:ext cx="312906" cy="369332"/>
          </a:xfrm>
          <a:prstGeom prst="rect">
            <a:avLst/>
          </a:prstGeom>
          <a:noFill/>
        </p:spPr>
        <p:txBody>
          <a:bodyPr wrap="none" rtlCol="0">
            <a:spAutoFit/>
          </a:bodyPr>
          <a:lstStyle/>
          <a:p>
            <a:r>
              <a:rPr lang="en-US" sz="1800" dirty="0" smtClean="0">
                <a:solidFill>
                  <a:schemeClr val="accent2"/>
                </a:solidFill>
                <a:latin typeface="+mn-lt"/>
              </a:rPr>
              <a:t>0</a:t>
            </a:r>
          </a:p>
        </p:txBody>
      </p:sp>
      <p:sp>
        <p:nvSpPr>
          <p:cNvPr id="79" name="TextBox 78"/>
          <p:cNvSpPr txBox="1"/>
          <p:nvPr/>
        </p:nvSpPr>
        <p:spPr>
          <a:xfrm>
            <a:off x="1905000" y="4888468"/>
            <a:ext cx="312906" cy="369332"/>
          </a:xfrm>
          <a:prstGeom prst="rect">
            <a:avLst/>
          </a:prstGeom>
          <a:noFill/>
        </p:spPr>
        <p:txBody>
          <a:bodyPr wrap="none" rtlCol="0">
            <a:spAutoFit/>
          </a:bodyPr>
          <a:lstStyle/>
          <a:p>
            <a:r>
              <a:rPr lang="en-US" sz="1800" dirty="0" smtClean="0">
                <a:solidFill>
                  <a:schemeClr val="accent2"/>
                </a:solidFill>
                <a:latin typeface="+mn-lt"/>
              </a:rPr>
              <a:t>0</a:t>
            </a:r>
          </a:p>
        </p:txBody>
      </p:sp>
      <p:sp>
        <p:nvSpPr>
          <p:cNvPr id="80" name="TextBox 79"/>
          <p:cNvSpPr txBox="1"/>
          <p:nvPr/>
        </p:nvSpPr>
        <p:spPr>
          <a:xfrm>
            <a:off x="6324600" y="3516868"/>
            <a:ext cx="441146" cy="369332"/>
          </a:xfrm>
          <a:prstGeom prst="rect">
            <a:avLst/>
          </a:prstGeom>
          <a:noFill/>
        </p:spPr>
        <p:txBody>
          <a:bodyPr wrap="none" rtlCol="0">
            <a:spAutoFit/>
          </a:bodyPr>
          <a:lstStyle/>
          <a:p>
            <a:r>
              <a:rPr lang="en-US" sz="1800" dirty="0" smtClean="0">
                <a:solidFill>
                  <a:schemeClr val="accent2"/>
                </a:solidFill>
                <a:latin typeface="+mn-lt"/>
              </a:rPr>
              <a:t>36</a:t>
            </a:r>
          </a:p>
        </p:txBody>
      </p:sp>
      <p:sp>
        <p:nvSpPr>
          <p:cNvPr id="81" name="TextBox 80"/>
          <p:cNvSpPr txBox="1"/>
          <p:nvPr/>
        </p:nvSpPr>
        <p:spPr>
          <a:xfrm>
            <a:off x="3657600" y="4888468"/>
            <a:ext cx="441146" cy="369332"/>
          </a:xfrm>
          <a:prstGeom prst="rect">
            <a:avLst/>
          </a:prstGeom>
          <a:noFill/>
        </p:spPr>
        <p:txBody>
          <a:bodyPr wrap="none" rtlCol="0">
            <a:spAutoFit/>
          </a:bodyPr>
          <a:lstStyle/>
          <a:p>
            <a:r>
              <a:rPr lang="en-US" sz="1800" dirty="0" smtClean="0">
                <a:solidFill>
                  <a:schemeClr val="accent2"/>
                </a:solidFill>
                <a:latin typeface="+mn-lt"/>
              </a:rPr>
              <a:t>10</a:t>
            </a:r>
          </a:p>
        </p:txBody>
      </p:sp>
      <p:sp>
        <p:nvSpPr>
          <p:cNvPr id="82" name="TextBox 81"/>
          <p:cNvSpPr txBox="1"/>
          <p:nvPr/>
        </p:nvSpPr>
        <p:spPr>
          <a:xfrm>
            <a:off x="5502454" y="4876800"/>
            <a:ext cx="441146" cy="369332"/>
          </a:xfrm>
          <a:prstGeom prst="rect">
            <a:avLst/>
          </a:prstGeom>
          <a:noFill/>
        </p:spPr>
        <p:txBody>
          <a:bodyPr wrap="none" rtlCol="0">
            <a:spAutoFit/>
          </a:bodyPr>
          <a:lstStyle/>
          <a:p>
            <a:r>
              <a:rPr lang="en-US" sz="1800" dirty="0" smtClean="0">
                <a:solidFill>
                  <a:schemeClr val="accent2"/>
                </a:solidFill>
                <a:latin typeface="+mn-lt"/>
              </a:rPr>
              <a:t>36</a:t>
            </a:r>
          </a:p>
        </p:txBody>
      </p:sp>
      <p:sp>
        <p:nvSpPr>
          <p:cNvPr id="84" name="TextBox 83"/>
          <p:cNvSpPr txBox="1"/>
          <p:nvPr/>
        </p:nvSpPr>
        <p:spPr>
          <a:xfrm>
            <a:off x="7315200" y="4876800"/>
            <a:ext cx="441146" cy="369332"/>
          </a:xfrm>
          <a:prstGeom prst="rect">
            <a:avLst/>
          </a:prstGeom>
          <a:noFill/>
        </p:spPr>
        <p:txBody>
          <a:bodyPr wrap="none" rtlCol="0">
            <a:spAutoFit/>
          </a:bodyPr>
          <a:lstStyle/>
          <a:p>
            <a:r>
              <a:rPr lang="en-US" sz="1800" dirty="0" smtClean="0">
                <a:solidFill>
                  <a:schemeClr val="accent2"/>
                </a:solidFill>
                <a:latin typeface="+mn-lt"/>
              </a:rPr>
              <a:t>66</a:t>
            </a:r>
          </a:p>
        </p:txBody>
      </p:sp>
      <p:sp>
        <p:nvSpPr>
          <p:cNvPr id="85" name="TextBox 84"/>
          <p:cNvSpPr txBox="1"/>
          <p:nvPr/>
        </p:nvSpPr>
        <p:spPr>
          <a:xfrm>
            <a:off x="2819400" y="4876800"/>
            <a:ext cx="312906" cy="369332"/>
          </a:xfrm>
          <a:prstGeom prst="rect">
            <a:avLst/>
          </a:prstGeom>
          <a:noFill/>
        </p:spPr>
        <p:txBody>
          <a:bodyPr wrap="none" rtlCol="0">
            <a:spAutoFit/>
          </a:bodyPr>
          <a:lstStyle/>
          <a:p>
            <a:r>
              <a:rPr lang="en-US" sz="1800" dirty="0" smtClean="0">
                <a:solidFill>
                  <a:srgbClr val="FF0000"/>
                </a:solidFill>
                <a:latin typeface="+mn-lt"/>
              </a:rPr>
              <a:t>6</a:t>
            </a:r>
          </a:p>
        </p:txBody>
      </p:sp>
      <p:sp>
        <p:nvSpPr>
          <p:cNvPr id="89" name="TextBox 88"/>
          <p:cNvSpPr txBox="1"/>
          <p:nvPr/>
        </p:nvSpPr>
        <p:spPr>
          <a:xfrm>
            <a:off x="4572000" y="4876800"/>
            <a:ext cx="457200" cy="369332"/>
          </a:xfrm>
          <a:prstGeom prst="rect">
            <a:avLst/>
          </a:prstGeom>
          <a:noFill/>
        </p:spPr>
        <p:txBody>
          <a:bodyPr wrap="square" rtlCol="0">
            <a:spAutoFit/>
          </a:bodyPr>
          <a:lstStyle/>
          <a:p>
            <a:r>
              <a:rPr lang="en-US" sz="1800" dirty="0" smtClean="0">
                <a:solidFill>
                  <a:srgbClr val="FF0000"/>
                </a:solidFill>
                <a:latin typeface="+mn-lt"/>
              </a:rPr>
              <a:t>26</a:t>
            </a:r>
          </a:p>
        </p:txBody>
      </p:sp>
      <p:sp>
        <p:nvSpPr>
          <p:cNvPr id="90" name="TextBox 89"/>
          <p:cNvSpPr txBox="1"/>
          <p:nvPr/>
        </p:nvSpPr>
        <p:spPr>
          <a:xfrm>
            <a:off x="6400800" y="4876800"/>
            <a:ext cx="441146" cy="369332"/>
          </a:xfrm>
          <a:prstGeom prst="rect">
            <a:avLst/>
          </a:prstGeom>
          <a:noFill/>
        </p:spPr>
        <p:txBody>
          <a:bodyPr wrap="none" rtlCol="0">
            <a:spAutoFit/>
          </a:bodyPr>
          <a:lstStyle/>
          <a:p>
            <a:r>
              <a:rPr lang="en-US" sz="1800" dirty="0" smtClean="0">
                <a:solidFill>
                  <a:srgbClr val="FF0000"/>
                </a:solidFill>
                <a:latin typeface="+mn-lt"/>
              </a:rPr>
              <a:t>52</a:t>
            </a:r>
          </a:p>
        </p:txBody>
      </p:sp>
      <p:sp>
        <p:nvSpPr>
          <p:cNvPr id="92" name="TextBox 91"/>
          <p:cNvSpPr txBox="1"/>
          <p:nvPr/>
        </p:nvSpPr>
        <p:spPr>
          <a:xfrm>
            <a:off x="8229600" y="4888468"/>
            <a:ext cx="441146" cy="369332"/>
          </a:xfrm>
          <a:prstGeom prst="rect">
            <a:avLst/>
          </a:prstGeom>
          <a:noFill/>
        </p:spPr>
        <p:txBody>
          <a:bodyPr wrap="none" rtlCol="0">
            <a:spAutoFit/>
          </a:bodyPr>
          <a:lstStyle/>
          <a:p>
            <a:r>
              <a:rPr lang="en-US" sz="1800" dirty="0" smtClean="0">
                <a:solidFill>
                  <a:srgbClr val="FF0000"/>
                </a:solidFill>
                <a:latin typeface="+mn-lt"/>
              </a:rPr>
              <a:t>68</a:t>
            </a:r>
          </a:p>
        </p:txBody>
      </p:sp>
      <p:sp>
        <p:nvSpPr>
          <p:cNvPr id="93" name="TextBox 92"/>
          <p:cNvSpPr txBox="1"/>
          <p:nvPr/>
        </p:nvSpPr>
        <p:spPr>
          <a:xfrm>
            <a:off x="4419600" y="3516868"/>
            <a:ext cx="441146" cy="369332"/>
          </a:xfrm>
          <a:prstGeom prst="rect">
            <a:avLst/>
          </a:prstGeom>
          <a:noFill/>
        </p:spPr>
        <p:txBody>
          <a:bodyPr wrap="none" rtlCol="0">
            <a:spAutoFit/>
          </a:bodyPr>
          <a:lstStyle/>
          <a:p>
            <a:r>
              <a:rPr lang="en-US" sz="1800" dirty="0" smtClean="0">
                <a:solidFill>
                  <a:srgbClr val="FF0000"/>
                </a:solidFill>
                <a:latin typeface="+mn-lt"/>
              </a:rPr>
              <a:t>10</a:t>
            </a:r>
          </a:p>
        </p:txBody>
      </p:sp>
      <p:sp>
        <p:nvSpPr>
          <p:cNvPr id="108" name="TextBox 107"/>
          <p:cNvSpPr txBox="1"/>
          <p:nvPr/>
        </p:nvSpPr>
        <p:spPr>
          <a:xfrm>
            <a:off x="8093254" y="3516868"/>
            <a:ext cx="441146" cy="369332"/>
          </a:xfrm>
          <a:prstGeom prst="rect">
            <a:avLst/>
          </a:prstGeom>
          <a:noFill/>
        </p:spPr>
        <p:txBody>
          <a:bodyPr wrap="none" rtlCol="0">
            <a:spAutoFit/>
          </a:bodyPr>
          <a:lstStyle/>
          <a:p>
            <a:r>
              <a:rPr lang="en-US" sz="1800" dirty="0" smtClean="0">
                <a:solidFill>
                  <a:srgbClr val="FF0000"/>
                </a:solidFill>
                <a:latin typeface="+mn-lt"/>
              </a:rPr>
              <a:t>66</a:t>
            </a:r>
          </a:p>
        </p:txBody>
      </p:sp>
      <p:sp>
        <p:nvSpPr>
          <p:cNvPr id="116" name="TextBox 115"/>
          <p:cNvSpPr txBox="1"/>
          <p:nvPr/>
        </p:nvSpPr>
        <p:spPr>
          <a:xfrm>
            <a:off x="7255054" y="2221468"/>
            <a:ext cx="441146" cy="369332"/>
          </a:xfrm>
          <a:prstGeom prst="rect">
            <a:avLst/>
          </a:prstGeom>
          <a:noFill/>
        </p:spPr>
        <p:txBody>
          <a:bodyPr wrap="none" rtlCol="0">
            <a:spAutoFit/>
          </a:bodyPr>
          <a:lstStyle/>
          <a:p>
            <a:r>
              <a:rPr lang="en-US" sz="1800" dirty="0" smtClean="0">
                <a:solidFill>
                  <a:srgbClr val="FF0000"/>
                </a:solidFill>
                <a:latin typeface="+mn-lt"/>
              </a:rPr>
              <a:t>36</a:t>
            </a:r>
          </a:p>
        </p:txBody>
      </p:sp>
      <p:sp>
        <p:nvSpPr>
          <p:cNvPr id="11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0">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77" grpId="0"/>
      <p:bldP spid="79" grpId="0"/>
      <p:bldP spid="80" grpId="0"/>
      <p:bldP spid="81" grpId="0"/>
      <p:bldP spid="82" grpId="0"/>
      <p:bldP spid="84" grpId="0"/>
      <p:bldP spid="85" grpId="0"/>
      <p:bldP spid="89" grpId="0"/>
      <p:bldP spid="90" grpId="0"/>
      <p:bldP spid="92" grpId="0"/>
      <p:bldP spid="93" grpId="0"/>
      <p:bldP spid="108" grpId="0"/>
      <p:bldP spid="1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The algorithm, part 1</a:t>
            </a:r>
            <a:endParaRPr lang="en-US" dirty="0">
              <a:solidFill>
                <a:schemeClr val="accent2"/>
              </a:solidFill>
            </a:endParaRPr>
          </a:p>
        </p:txBody>
      </p:sp>
      <p:sp>
        <p:nvSpPr>
          <p:cNvPr id="3" name="Content Placeholder 2"/>
          <p:cNvSpPr>
            <a:spLocks noGrp="1"/>
          </p:cNvSpPr>
          <p:nvPr>
            <p:ph idx="1"/>
          </p:nvPr>
        </p:nvSpPr>
        <p:spPr>
          <a:xfrm>
            <a:off x="685800" y="1600200"/>
            <a:ext cx="8001000" cy="4495800"/>
          </a:xfrm>
        </p:spPr>
        <p:txBody>
          <a:bodyPr/>
          <a:lstStyle/>
          <a:p>
            <a:pPr marL="457200" indent="-457200">
              <a:buFont typeface="+mj-lt"/>
              <a:buAutoNum type="arabicPeriod"/>
            </a:pPr>
            <a:r>
              <a:rPr lang="en-US" dirty="0" smtClean="0">
                <a:solidFill>
                  <a:schemeClr val="accent2"/>
                </a:solidFill>
              </a:rPr>
              <a:t>Up: Build a binary tree where </a:t>
            </a:r>
          </a:p>
          <a:p>
            <a:pPr marL="857250" lvl="1" indent="-457200"/>
            <a:r>
              <a:rPr lang="en-US" dirty="0" smtClean="0">
                <a:solidFill>
                  <a:schemeClr val="accent2"/>
                </a:solidFill>
              </a:rPr>
              <a:t>Root has sum of </a:t>
            </a:r>
            <a:r>
              <a:rPr lang="en-US" b="1" dirty="0" smtClean="0">
                <a:solidFill>
                  <a:schemeClr val="accent2"/>
                </a:solidFill>
                <a:latin typeface="Courier New" pitchFamily="49" charset="0"/>
                <a:cs typeface="Courier New" pitchFamily="49" charset="0"/>
              </a:rPr>
              <a:t>input[0]..input[n]</a:t>
            </a:r>
          </a:p>
          <a:p>
            <a:pPr marL="857250" lvl="1" indent="-457200"/>
            <a:r>
              <a:rPr lang="en-US" dirty="0" smtClean="0">
                <a:solidFill>
                  <a:schemeClr val="accent2"/>
                </a:solidFill>
              </a:rPr>
              <a:t>If a node has sum of </a:t>
            </a:r>
            <a:r>
              <a:rPr lang="en-US" b="1" dirty="0" smtClean="0">
                <a:solidFill>
                  <a:schemeClr val="accent2"/>
                </a:solidFill>
                <a:latin typeface="Courier New" pitchFamily="49" charset="0"/>
                <a:cs typeface="Courier New" pitchFamily="49" charset="0"/>
              </a:rPr>
              <a:t>input[lo]..input[hi]</a:t>
            </a:r>
            <a:r>
              <a:rPr lang="en-US" dirty="0" smtClean="0">
                <a:solidFill>
                  <a:schemeClr val="accent2"/>
                </a:solidFill>
              </a:rPr>
              <a:t> and </a:t>
            </a:r>
            <a:r>
              <a:rPr lang="en-US" b="1" dirty="0" smtClean="0">
                <a:solidFill>
                  <a:schemeClr val="accent2"/>
                </a:solidFill>
                <a:latin typeface="Courier New" pitchFamily="49" charset="0"/>
                <a:cs typeface="Courier New" pitchFamily="49" charset="0"/>
              </a:rPr>
              <a:t>hi&gt;lo</a:t>
            </a:r>
            <a:r>
              <a:rPr lang="en-US" dirty="0" smtClean="0">
                <a:solidFill>
                  <a:schemeClr val="accent2"/>
                </a:solidFill>
              </a:rPr>
              <a:t>, </a:t>
            </a:r>
          </a:p>
          <a:p>
            <a:pPr marL="1257300" lvl="2" indent="-457200"/>
            <a:r>
              <a:rPr lang="en-US" dirty="0" smtClean="0">
                <a:solidFill>
                  <a:schemeClr val="accent2"/>
                </a:solidFill>
              </a:rPr>
              <a:t>Left child has sum of </a:t>
            </a:r>
            <a:r>
              <a:rPr lang="en-US" b="1" dirty="0" smtClean="0">
                <a:solidFill>
                  <a:schemeClr val="accent2"/>
                </a:solidFill>
                <a:latin typeface="Courier New" pitchFamily="49" charset="0"/>
                <a:cs typeface="Courier New" pitchFamily="49" charset="0"/>
              </a:rPr>
              <a:t>input[lo]..input[middle]</a:t>
            </a:r>
          </a:p>
          <a:p>
            <a:pPr marL="1257300" lvl="2" indent="-457200"/>
            <a:r>
              <a:rPr lang="en-US" dirty="0" smtClean="0">
                <a:solidFill>
                  <a:schemeClr val="accent2"/>
                </a:solidFill>
              </a:rPr>
              <a:t>Right child has sum of </a:t>
            </a:r>
            <a:r>
              <a:rPr lang="en-US" b="1" dirty="0" smtClean="0">
                <a:solidFill>
                  <a:schemeClr val="accent2"/>
                </a:solidFill>
                <a:latin typeface="Courier New" pitchFamily="49" charset="0"/>
                <a:cs typeface="Courier New" pitchFamily="49" charset="0"/>
              </a:rPr>
              <a:t>input[middle]..input[hi]</a:t>
            </a:r>
          </a:p>
          <a:p>
            <a:pPr marL="857250" lvl="1" indent="-457200"/>
            <a:r>
              <a:rPr lang="en-US" dirty="0" smtClean="0">
                <a:solidFill>
                  <a:schemeClr val="accent2"/>
                </a:solidFill>
                <a:latin typeface="+mj-lt"/>
                <a:cs typeface="Courier New" pitchFamily="49" charset="0"/>
              </a:rPr>
              <a:t>A leaf has sum of </a:t>
            </a:r>
            <a:r>
              <a:rPr lang="en-US" b="1" dirty="0" smtClean="0">
                <a:solidFill>
                  <a:schemeClr val="accent2"/>
                </a:solidFill>
                <a:latin typeface="Courier New" pitchFamily="49" charset="0"/>
                <a:cs typeface="Courier New" pitchFamily="49" charset="0"/>
              </a:rPr>
              <a:t>input[i]..input[i+1]</a:t>
            </a:r>
            <a:r>
              <a:rPr lang="en-US" dirty="0" smtClean="0">
                <a:solidFill>
                  <a:schemeClr val="accent2"/>
                </a:solidFill>
                <a:latin typeface="+mj-lt"/>
                <a:cs typeface="Courier New" pitchFamily="49" charset="0"/>
              </a:rPr>
              <a:t>, i.e., </a:t>
            </a:r>
            <a:r>
              <a:rPr lang="en-US" b="1" dirty="0" smtClean="0">
                <a:solidFill>
                  <a:schemeClr val="accent2"/>
                </a:solidFill>
                <a:latin typeface="Courier New" pitchFamily="49" charset="0"/>
                <a:cs typeface="Courier New" pitchFamily="49" charset="0"/>
              </a:rPr>
              <a:t>input[i]</a:t>
            </a:r>
          </a:p>
          <a:p>
            <a:pPr marL="1257300" lvl="2" indent="-457200"/>
            <a:endParaRPr lang="en-US" sz="1000" dirty="0" smtClean="0">
              <a:solidFill>
                <a:schemeClr val="accent2"/>
              </a:solidFill>
            </a:endParaRPr>
          </a:p>
          <a:p>
            <a:pPr marL="1257300" lvl="2" indent="-457200"/>
            <a:endParaRPr lang="en-US" sz="1000" dirty="0" smtClean="0">
              <a:solidFill>
                <a:schemeClr val="accent2"/>
              </a:solidFill>
            </a:endParaRPr>
          </a:p>
          <a:p>
            <a:pPr marL="457200" indent="-457200">
              <a:buNone/>
            </a:pPr>
            <a:r>
              <a:rPr lang="en-US" dirty="0" smtClean="0">
                <a:solidFill>
                  <a:schemeClr val="accent2"/>
                </a:solidFill>
              </a:rPr>
              <a:t>This is an easy fork-join computation: combine results by actually building a binary tree with all the range-sums</a:t>
            </a:r>
          </a:p>
          <a:p>
            <a:pPr marL="857250" lvl="1" indent="-457200"/>
            <a:r>
              <a:rPr lang="en-US" dirty="0" smtClean="0">
                <a:solidFill>
                  <a:schemeClr val="accent2"/>
                </a:solidFill>
              </a:rPr>
              <a:t>Tree built bottom-up in parallel</a:t>
            </a:r>
          </a:p>
          <a:p>
            <a:pPr marL="857250" lvl="1" indent="-457200"/>
            <a:r>
              <a:rPr lang="en-US" dirty="0" smtClean="0">
                <a:solidFill>
                  <a:schemeClr val="accent2"/>
                </a:solidFill>
              </a:rPr>
              <a:t>Could be more clever with an array like with heaps</a:t>
            </a:r>
            <a:endParaRPr lang="en-US" sz="1000" dirty="0" smtClean="0">
              <a:solidFill>
                <a:schemeClr val="accent2"/>
              </a:solidFill>
            </a:endParaRPr>
          </a:p>
          <a:p>
            <a:pPr marL="857250" lvl="1" indent="-457200"/>
            <a:endParaRPr lang="en-US" sz="1000" dirty="0" smtClean="0">
              <a:solidFill>
                <a:schemeClr val="accent2"/>
              </a:solidFill>
            </a:endParaRPr>
          </a:p>
          <a:p>
            <a:pPr marL="457200" indent="-457200">
              <a:buNone/>
            </a:pPr>
            <a:r>
              <a:rPr lang="en-US" dirty="0" smtClean="0">
                <a:solidFill>
                  <a:schemeClr val="accent2"/>
                </a:solidFill>
              </a:rPr>
              <a:t>Analysis: </a:t>
            </a:r>
            <a:r>
              <a:rPr lang="en-US" i="1" dirty="0" smtClean="0">
                <a:solidFill>
                  <a:schemeClr val="accent2"/>
                </a:solidFill>
              </a:rPr>
              <a:t>O</a:t>
            </a:r>
            <a:r>
              <a:rPr lang="en-US" dirty="0" smtClean="0">
                <a:solidFill>
                  <a:schemeClr val="accent2"/>
                </a:solidFill>
              </a:rPr>
              <a:t>(</a:t>
            </a:r>
            <a:r>
              <a:rPr lang="en-US" i="1" dirty="0" smtClean="0">
                <a:solidFill>
                  <a:schemeClr val="accent2"/>
                </a:solidFill>
              </a:rPr>
              <a:t>n</a:t>
            </a:r>
            <a:r>
              <a:rPr lang="en-US" dirty="0" smtClean="0">
                <a:solidFill>
                  <a:schemeClr val="accent2"/>
                </a:solidFill>
              </a:rPr>
              <a:t>) work, </a:t>
            </a:r>
            <a:r>
              <a:rPr lang="en-US" i="1" dirty="0" smtClean="0">
                <a:solidFill>
                  <a:schemeClr val="accent2"/>
                </a:solidFill>
              </a:rPr>
              <a:t>O</a:t>
            </a:r>
            <a:r>
              <a:rPr lang="en-US" dirty="0" smtClean="0">
                <a:solidFill>
                  <a:schemeClr val="accent2"/>
                </a:solidFill>
              </a:rPr>
              <a:t>(</a:t>
            </a:r>
            <a:r>
              <a:rPr lang="en-US" b="1" dirty="0" smtClean="0">
                <a:solidFill>
                  <a:schemeClr val="accent2"/>
                </a:solidFill>
                <a:latin typeface="Courier New" pitchFamily="49" charset="0"/>
                <a:cs typeface="Courier New" pitchFamily="49" charset="0"/>
              </a:rPr>
              <a:t>log</a:t>
            </a:r>
            <a:r>
              <a:rPr lang="en-US" dirty="0" smtClean="0">
                <a:solidFill>
                  <a:schemeClr val="accent2"/>
                </a:solidFill>
              </a:rPr>
              <a:t> </a:t>
            </a:r>
            <a:r>
              <a:rPr lang="en-US" i="1" dirty="0" smtClean="0">
                <a:solidFill>
                  <a:schemeClr val="accent2"/>
                </a:solidFill>
              </a:rPr>
              <a:t>n</a:t>
            </a:r>
            <a:r>
              <a:rPr lang="en-US" dirty="0" smtClean="0">
                <a:solidFill>
                  <a:schemeClr val="accent2"/>
                </a:solidFill>
              </a:rPr>
              <a:t>) span</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42</a:t>
            </a:fld>
            <a:endParaRPr lang="en-US">
              <a:solidFill>
                <a:schemeClr val="accent2"/>
              </a:solidFill>
            </a:endParaRPr>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The algorithm, part 2</a:t>
            </a:r>
            <a:endParaRPr lang="en-US" dirty="0">
              <a:solidFill>
                <a:schemeClr val="accent2"/>
              </a:solidFill>
            </a:endParaRPr>
          </a:p>
        </p:txBody>
      </p:sp>
      <p:sp>
        <p:nvSpPr>
          <p:cNvPr id="3" name="Content Placeholder 2"/>
          <p:cNvSpPr>
            <a:spLocks noGrp="1"/>
          </p:cNvSpPr>
          <p:nvPr>
            <p:ph idx="1"/>
          </p:nvPr>
        </p:nvSpPr>
        <p:spPr>
          <a:xfrm>
            <a:off x="685800" y="1447800"/>
            <a:ext cx="8229600" cy="4495800"/>
          </a:xfrm>
        </p:spPr>
        <p:txBody>
          <a:bodyPr/>
          <a:lstStyle/>
          <a:p>
            <a:pPr marL="457200" indent="-457200">
              <a:buFont typeface="+mj-lt"/>
              <a:buAutoNum type="arabicPeriod" startAt="2"/>
            </a:pPr>
            <a:r>
              <a:rPr lang="en-US" dirty="0" smtClean="0">
                <a:solidFill>
                  <a:schemeClr val="accent2"/>
                </a:solidFill>
              </a:rPr>
              <a:t>Down: Pass down a value </a:t>
            </a:r>
            <a:r>
              <a:rPr lang="en-US" b="1" dirty="0" err="1" smtClean="0">
                <a:solidFill>
                  <a:schemeClr val="accent2"/>
                </a:solidFill>
                <a:latin typeface="Courier New" pitchFamily="49" charset="0"/>
                <a:cs typeface="Courier New" pitchFamily="49" charset="0"/>
              </a:rPr>
              <a:t>fromLeft</a:t>
            </a:r>
            <a:endParaRPr lang="en-US" b="1" dirty="0" smtClean="0">
              <a:solidFill>
                <a:schemeClr val="accent2"/>
              </a:solidFill>
              <a:latin typeface="Courier New" pitchFamily="49" charset="0"/>
              <a:cs typeface="Courier New" pitchFamily="49" charset="0"/>
            </a:endParaRPr>
          </a:p>
          <a:p>
            <a:pPr marL="857250" lvl="1" indent="-457200"/>
            <a:r>
              <a:rPr lang="en-US" dirty="0" smtClean="0">
                <a:solidFill>
                  <a:schemeClr val="accent2"/>
                </a:solidFill>
              </a:rPr>
              <a:t>Root given a </a:t>
            </a:r>
            <a:r>
              <a:rPr lang="en-US" b="1" dirty="0" err="1" smtClean="0">
                <a:solidFill>
                  <a:schemeClr val="accent2"/>
                </a:solidFill>
                <a:latin typeface="Courier New" pitchFamily="49" charset="0"/>
                <a:cs typeface="Courier New" pitchFamily="49" charset="0"/>
              </a:rPr>
              <a:t>fromLeft</a:t>
            </a:r>
            <a:r>
              <a:rPr lang="en-US" dirty="0" smtClean="0">
                <a:solidFill>
                  <a:schemeClr val="accent2"/>
                </a:solidFill>
              </a:rPr>
              <a:t> of </a:t>
            </a:r>
            <a:r>
              <a:rPr lang="en-US" b="1" dirty="0" smtClean="0">
                <a:solidFill>
                  <a:schemeClr val="accent2"/>
                </a:solidFill>
                <a:latin typeface="Courier New" pitchFamily="49" charset="0"/>
                <a:cs typeface="Courier New" pitchFamily="49" charset="0"/>
              </a:rPr>
              <a:t>0</a:t>
            </a:r>
          </a:p>
          <a:p>
            <a:pPr marL="857250" lvl="1" indent="-457200"/>
            <a:r>
              <a:rPr lang="en-US" dirty="0" smtClean="0">
                <a:solidFill>
                  <a:schemeClr val="accent2"/>
                </a:solidFill>
              </a:rPr>
              <a:t>Node takes its </a:t>
            </a:r>
            <a:r>
              <a:rPr lang="en-US" b="1" dirty="0" err="1" smtClean="0">
                <a:solidFill>
                  <a:schemeClr val="accent2"/>
                </a:solidFill>
                <a:latin typeface="Courier New" pitchFamily="49" charset="0"/>
                <a:cs typeface="Courier New" pitchFamily="49" charset="0"/>
              </a:rPr>
              <a:t>fromLeft</a:t>
            </a:r>
            <a:r>
              <a:rPr lang="en-US" dirty="0" smtClean="0">
                <a:solidFill>
                  <a:schemeClr val="accent2"/>
                </a:solidFill>
              </a:rPr>
              <a:t> value and</a:t>
            </a:r>
          </a:p>
          <a:p>
            <a:pPr marL="1257300" lvl="2" indent="-457200"/>
            <a:r>
              <a:rPr lang="en-US" dirty="0" smtClean="0">
                <a:solidFill>
                  <a:schemeClr val="accent2"/>
                </a:solidFill>
              </a:rPr>
              <a:t>Passes its left child the same </a:t>
            </a:r>
            <a:r>
              <a:rPr lang="en-US" b="1" dirty="0" err="1" smtClean="0">
                <a:solidFill>
                  <a:schemeClr val="accent2"/>
                </a:solidFill>
                <a:latin typeface="Courier New" pitchFamily="49" charset="0"/>
                <a:cs typeface="Courier New" pitchFamily="49" charset="0"/>
              </a:rPr>
              <a:t>fromLeft</a:t>
            </a:r>
            <a:endParaRPr lang="en-US" b="1" dirty="0" smtClean="0">
              <a:solidFill>
                <a:schemeClr val="accent2"/>
              </a:solidFill>
              <a:latin typeface="Courier New" pitchFamily="49" charset="0"/>
              <a:cs typeface="Courier New" pitchFamily="49" charset="0"/>
            </a:endParaRPr>
          </a:p>
          <a:p>
            <a:pPr marL="1257300" lvl="2" indent="-457200"/>
            <a:r>
              <a:rPr lang="en-US" dirty="0" smtClean="0">
                <a:solidFill>
                  <a:schemeClr val="accent2"/>
                </a:solidFill>
              </a:rPr>
              <a:t>Passes its right child its </a:t>
            </a:r>
            <a:r>
              <a:rPr lang="en-US" b="1" dirty="0" err="1" smtClean="0">
                <a:solidFill>
                  <a:schemeClr val="accent2"/>
                </a:solidFill>
                <a:latin typeface="Courier New" pitchFamily="49" charset="0"/>
                <a:cs typeface="Courier New" pitchFamily="49" charset="0"/>
              </a:rPr>
              <a:t>fromLeft</a:t>
            </a:r>
            <a:r>
              <a:rPr lang="en-US" dirty="0" smtClean="0">
                <a:solidFill>
                  <a:schemeClr val="accent2"/>
                </a:solidFill>
              </a:rPr>
              <a:t> plus its left child’s </a:t>
            </a:r>
            <a:r>
              <a:rPr lang="en-US" b="1" dirty="0" smtClean="0">
                <a:solidFill>
                  <a:schemeClr val="accent2"/>
                </a:solidFill>
                <a:latin typeface="Courier New" pitchFamily="49" charset="0"/>
                <a:cs typeface="Courier New" pitchFamily="49" charset="0"/>
              </a:rPr>
              <a:t>sum</a:t>
            </a:r>
            <a:r>
              <a:rPr lang="en-US" dirty="0" smtClean="0">
                <a:solidFill>
                  <a:schemeClr val="accent2"/>
                </a:solidFill>
              </a:rPr>
              <a:t> (as stored in part 1)</a:t>
            </a:r>
          </a:p>
          <a:p>
            <a:pPr marL="857250" lvl="1" indent="-457200"/>
            <a:r>
              <a:rPr lang="en-US" dirty="0" smtClean="0">
                <a:solidFill>
                  <a:schemeClr val="accent2"/>
                </a:solidFill>
              </a:rPr>
              <a:t>At the leaf for array position </a:t>
            </a:r>
            <a:r>
              <a:rPr lang="en-US" b="1" dirty="0" err="1" smtClean="0">
                <a:solidFill>
                  <a:schemeClr val="accent2"/>
                </a:solidFill>
                <a:latin typeface="Courier New" pitchFamily="49" charset="0"/>
                <a:cs typeface="Courier New" pitchFamily="49" charset="0"/>
              </a:rPr>
              <a:t>i</a:t>
            </a:r>
            <a:r>
              <a:rPr lang="en-US" dirty="0" smtClean="0">
                <a:solidFill>
                  <a:schemeClr val="accent2"/>
                </a:solidFill>
              </a:rPr>
              <a:t>, </a:t>
            </a:r>
            <a:r>
              <a:rPr lang="en-US" b="1" dirty="0" smtClean="0">
                <a:solidFill>
                  <a:schemeClr val="accent2"/>
                </a:solidFill>
                <a:latin typeface="Courier New" pitchFamily="49" charset="0"/>
                <a:cs typeface="Courier New" pitchFamily="49" charset="0"/>
              </a:rPr>
              <a:t>output[</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a:t>
            </a:r>
            <a:r>
              <a:rPr lang="en-US" b="1" dirty="0" err="1" smtClean="0">
                <a:solidFill>
                  <a:schemeClr val="accent2"/>
                </a:solidFill>
                <a:latin typeface="Courier New" pitchFamily="49" charset="0"/>
                <a:cs typeface="Courier New" pitchFamily="49" charset="0"/>
              </a:rPr>
              <a:t>fromLeft+input</a:t>
            </a:r>
            <a:r>
              <a:rPr lang="en-US" b="1" dirty="0" smtClean="0">
                <a:solidFill>
                  <a:schemeClr val="accent2"/>
                </a:solidFill>
                <a:latin typeface="Courier New" pitchFamily="49" charset="0"/>
                <a:cs typeface="Courier New" pitchFamily="49" charset="0"/>
              </a:rPr>
              <a:t>[</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a:t>
            </a:r>
          </a:p>
          <a:p>
            <a:pPr marL="1257300" lvl="2" indent="-457200"/>
            <a:endParaRPr lang="en-US" sz="1000" dirty="0" smtClean="0">
              <a:solidFill>
                <a:schemeClr val="accent2"/>
              </a:solidFill>
            </a:endParaRPr>
          </a:p>
          <a:p>
            <a:pPr marL="457200" indent="-457200">
              <a:buNone/>
            </a:pPr>
            <a:r>
              <a:rPr lang="en-US" dirty="0" smtClean="0">
                <a:solidFill>
                  <a:schemeClr val="accent2"/>
                </a:solidFill>
              </a:rPr>
              <a:t>This is an easy fork-join computation: traverse the tree built in step 1 and produce no result </a:t>
            </a:r>
            <a:endParaRPr lang="en-US" dirty="0">
              <a:solidFill>
                <a:schemeClr val="accent2"/>
              </a:solidFill>
            </a:endParaRPr>
          </a:p>
          <a:p>
            <a:pPr lvl="1"/>
            <a:r>
              <a:rPr lang="en-US" dirty="0" smtClean="0">
                <a:solidFill>
                  <a:schemeClr val="accent2"/>
                </a:solidFill>
              </a:rPr>
              <a:t>Leaves assign to </a:t>
            </a:r>
            <a:r>
              <a:rPr lang="en-US" b="1" dirty="0" smtClean="0">
                <a:solidFill>
                  <a:schemeClr val="accent2"/>
                </a:solidFill>
                <a:latin typeface="Courier New" pitchFamily="49" charset="0"/>
                <a:cs typeface="Courier New" pitchFamily="49" charset="0"/>
              </a:rPr>
              <a:t>output</a:t>
            </a:r>
            <a:r>
              <a:rPr lang="en-US" dirty="0" smtClean="0">
                <a:solidFill>
                  <a:schemeClr val="accent2"/>
                </a:solidFill>
              </a:rPr>
              <a:t>)</a:t>
            </a:r>
          </a:p>
          <a:p>
            <a:pPr lvl="1"/>
            <a:r>
              <a:rPr lang="en-US" dirty="0" smtClean="0">
                <a:solidFill>
                  <a:schemeClr val="accent2"/>
                </a:solidFill>
              </a:rPr>
              <a:t>Invariant: </a:t>
            </a:r>
            <a:r>
              <a:rPr lang="en-US" b="1" dirty="0" err="1" smtClean="0">
                <a:latin typeface="Courier New" pitchFamily="49" charset="0"/>
                <a:cs typeface="Courier New" pitchFamily="49" charset="0"/>
              </a:rPr>
              <a:t>fromLeft</a:t>
            </a:r>
            <a:r>
              <a:rPr lang="en-US" dirty="0" smtClean="0"/>
              <a:t> is sum of elements left of the node’s range</a:t>
            </a:r>
          </a:p>
          <a:p>
            <a:pPr marL="457200" indent="-457200"/>
            <a:endParaRPr lang="en-US" sz="1000" dirty="0" smtClean="0">
              <a:solidFill>
                <a:schemeClr val="accent2"/>
              </a:solidFill>
            </a:endParaRPr>
          </a:p>
          <a:p>
            <a:pPr marL="457200" indent="-457200">
              <a:buNone/>
            </a:pPr>
            <a:r>
              <a:rPr lang="en-US" dirty="0" smtClean="0">
                <a:solidFill>
                  <a:schemeClr val="accent2"/>
                </a:solidFill>
              </a:rPr>
              <a:t>Analysis: </a:t>
            </a:r>
            <a:r>
              <a:rPr lang="en-US" i="1" dirty="0" smtClean="0">
                <a:solidFill>
                  <a:schemeClr val="accent2"/>
                </a:solidFill>
              </a:rPr>
              <a:t>O</a:t>
            </a:r>
            <a:r>
              <a:rPr lang="en-US" dirty="0" smtClean="0">
                <a:solidFill>
                  <a:schemeClr val="accent2"/>
                </a:solidFill>
              </a:rPr>
              <a:t>(</a:t>
            </a:r>
            <a:r>
              <a:rPr lang="en-US" i="1" dirty="0" smtClean="0">
                <a:solidFill>
                  <a:schemeClr val="accent2"/>
                </a:solidFill>
              </a:rPr>
              <a:t>n</a:t>
            </a:r>
            <a:r>
              <a:rPr lang="en-US" dirty="0" smtClean="0">
                <a:solidFill>
                  <a:schemeClr val="accent2"/>
                </a:solidFill>
              </a:rPr>
              <a:t>) work, </a:t>
            </a:r>
            <a:r>
              <a:rPr lang="en-US" i="1" dirty="0" smtClean="0">
                <a:solidFill>
                  <a:schemeClr val="accent2"/>
                </a:solidFill>
              </a:rPr>
              <a:t>O</a:t>
            </a:r>
            <a:r>
              <a:rPr lang="en-US" dirty="0" smtClean="0">
                <a:solidFill>
                  <a:schemeClr val="accent2"/>
                </a:solidFill>
              </a:rPr>
              <a:t>(</a:t>
            </a:r>
            <a:r>
              <a:rPr lang="en-US" b="1" dirty="0" smtClean="0">
                <a:solidFill>
                  <a:schemeClr val="accent2"/>
                </a:solidFill>
                <a:latin typeface="Courier New" pitchFamily="49" charset="0"/>
                <a:cs typeface="Courier New" pitchFamily="49" charset="0"/>
              </a:rPr>
              <a:t>log</a:t>
            </a:r>
            <a:r>
              <a:rPr lang="en-US" dirty="0" smtClean="0">
                <a:solidFill>
                  <a:schemeClr val="accent2"/>
                </a:solidFill>
              </a:rPr>
              <a:t> </a:t>
            </a:r>
            <a:r>
              <a:rPr lang="en-US" i="1" dirty="0" smtClean="0">
                <a:solidFill>
                  <a:schemeClr val="accent2"/>
                </a:solidFill>
              </a:rPr>
              <a:t>n</a:t>
            </a:r>
            <a:r>
              <a:rPr lang="en-US" dirty="0" smtClean="0">
                <a:solidFill>
                  <a:schemeClr val="accent2"/>
                </a:solidFill>
              </a:rPr>
              <a:t>) span</a:t>
            </a: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43</a:t>
            </a:fld>
            <a:endParaRPr lang="en-US" dirty="0">
              <a:solidFill>
                <a:schemeClr val="accent2"/>
              </a:solidFill>
            </a:endParaRPr>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Sequential cut-off</a:t>
            </a:r>
            <a:endParaRPr lang="en-US" dirty="0">
              <a:solidFill>
                <a:schemeClr val="accent2"/>
              </a:solidFill>
            </a:endParaRPr>
          </a:p>
        </p:txBody>
      </p:sp>
      <p:sp>
        <p:nvSpPr>
          <p:cNvPr id="3" name="Content Placeholder 2"/>
          <p:cNvSpPr>
            <a:spLocks noGrp="1"/>
          </p:cNvSpPr>
          <p:nvPr>
            <p:ph idx="1"/>
          </p:nvPr>
        </p:nvSpPr>
        <p:spPr/>
        <p:txBody>
          <a:bodyPr/>
          <a:lstStyle/>
          <a:p>
            <a:pPr>
              <a:buNone/>
            </a:pPr>
            <a:r>
              <a:rPr lang="en-US" dirty="0" smtClean="0">
                <a:solidFill>
                  <a:schemeClr val="accent2"/>
                </a:solidFill>
              </a:rPr>
              <a:t>Adding a sequential cut-off is easy as always:</a:t>
            </a:r>
          </a:p>
          <a:p>
            <a:endParaRPr lang="en-US" dirty="0" smtClean="0">
              <a:solidFill>
                <a:schemeClr val="accent2"/>
              </a:solidFill>
            </a:endParaRPr>
          </a:p>
          <a:p>
            <a:r>
              <a:rPr lang="en-US" dirty="0" smtClean="0">
                <a:solidFill>
                  <a:schemeClr val="accent2"/>
                </a:solidFill>
              </a:rPr>
              <a:t>Up: </a:t>
            </a:r>
          </a:p>
          <a:p>
            <a:pPr lvl="1">
              <a:buNone/>
            </a:pPr>
            <a:r>
              <a:rPr lang="en-US" dirty="0" smtClean="0">
                <a:solidFill>
                  <a:schemeClr val="accent2"/>
                </a:solidFill>
              </a:rPr>
              <a:t>	just a sum, have leaf node hold the sum of a range</a:t>
            </a:r>
          </a:p>
          <a:p>
            <a:endParaRPr lang="en-US" dirty="0" smtClean="0">
              <a:solidFill>
                <a:schemeClr val="accent2"/>
              </a:solidFill>
            </a:endParaRPr>
          </a:p>
          <a:p>
            <a:r>
              <a:rPr lang="en-US" dirty="0" smtClean="0">
                <a:solidFill>
                  <a:schemeClr val="accent2"/>
                </a:solidFill>
              </a:rPr>
              <a:t>Down: </a:t>
            </a:r>
          </a:p>
          <a:p>
            <a:pPr>
              <a:buNone/>
            </a:pPr>
            <a:r>
              <a:rPr lang="en-US" b="1" dirty="0" smtClean="0">
                <a:solidFill>
                  <a:schemeClr val="accent2"/>
                </a:solidFill>
                <a:latin typeface="Courier New" pitchFamily="49" charset="0"/>
                <a:cs typeface="Courier New" pitchFamily="49" charset="0"/>
              </a:rPr>
              <a:t>	   output[lo] = </a:t>
            </a:r>
            <a:r>
              <a:rPr lang="en-US" b="1" dirty="0" err="1" smtClean="0">
                <a:solidFill>
                  <a:schemeClr val="accent2"/>
                </a:solidFill>
                <a:latin typeface="Courier New" pitchFamily="49" charset="0"/>
                <a:cs typeface="Courier New" pitchFamily="49" charset="0"/>
              </a:rPr>
              <a:t>fromLeft</a:t>
            </a:r>
            <a:r>
              <a:rPr lang="en-US" b="1" dirty="0" smtClean="0">
                <a:solidFill>
                  <a:schemeClr val="accent2"/>
                </a:solidFill>
                <a:latin typeface="Courier New" pitchFamily="49" charset="0"/>
                <a:cs typeface="Courier New" pitchFamily="49" charset="0"/>
              </a:rPr>
              <a:t> + input[lo];</a:t>
            </a:r>
          </a:p>
          <a:p>
            <a:pPr>
              <a:buNone/>
            </a:pPr>
            <a:r>
              <a:rPr lang="en-US" b="1" dirty="0" smtClean="0">
                <a:solidFill>
                  <a:schemeClr val="accent2"/>
                </a:solidFill>
                <a:latin typeface="Courier New" pitchFamily="49" charset="0"/>
                <a:cs typeface="Courier New" pitchFamily="49" charset="0"/>
              </a:rPr>
              <a:t>     for(</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=lo+1; </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 &lt; hi; </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a:t>
            </a:r>
          </a:p>
          <a:p>
            <a:pPr>
              <a:buNone/>
            </a:pPr>
            <a:r>
              <a:rPr lang="en-US" b="1" dirty="0" smtClean="0">
                <a:solidFill>
                  <a:schemeClr val="accent2"/>
                </a:solidFill>
                <a:latin typeface="Courier New" pitchFamily="49" charset="0"/>
                <a:cs typeface="Courier New" pitchFamily="49" charset="0"/>
              </a:rPr>
              <a:t> 	     output[</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 = output[i-1] + input[</a:t>
            </a:r>
            <a:r>
              <a:rPr lang="en-US" b="1" dirty="0" err="1" smtClean="0">
                <a:solidFill>
                  <a:schemeClr val="accent2"/>
                </a:solidFill>
                <a:latin typeface="Courier New" pitchFamily="49" charset="0"/>
                <a:cs typeface="Courier New" pitchFamily="49" charset="0"/>
              </a:rPr>
              <a:t>i</a:t>
            </a:r>
            <a:r>
              <a:rPr lang="en-US" b="1" dirty="0" smtClean="0">
                <a:solidFill>
                  <a:schemeClr val="accent2"/>
                </a:solidFill>
                <a:latin typeface="Courier New" pitchFamily="49" charset="0"/>
                <a:cs typeface="Courier New" pitchFamily="49" charset="0"/>
              </a:rPr>
              <a:t>]</a:t>
            </a:r>
            <a:endParaRPr lang="en-US" b="1" dirty="0">
              <a:solidFill>
                <a:schemeClr val="accent2"/>
              </a:solidFill>
              <a:latin typeface="Courier New" pitchFamily="49" charset="0"/>
              <a:cs typeface="Courier New" pitchFamily="49" charset="0"/>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44</a:t>
            </a:fld>
            <a:endParaRPr lang="en-US">
              <a:solidFill>
                <a:schemeClr val="accent2"/>
              </a:solidFill>
            </a:endParaRPr>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3</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OMP Nested Locks</a:t>
            </a:r>
            <a:endParaRPr lang="en-US" dirty="0">
              <a:solidFill>
                <a:schemeClr val="accent2">
                  <a:lumMod val="75000"/>
                </a:schemeClr>
              </a:solidFill>
            </a:endParaRPr>
          </a:p>
        </p:txBody>
      </p:sp>
      <p:sp>
        <p:nvSpPr>
          <p:cNvPr id="3" name="Content Placeholder 2"/>
          <p:cNvSpPr>
            <a:spLocks noGrp="1"/>
          </p:cNvSpPr>
          <p:nvPr>
            <p:ph idx="1"/>
          </p:nvPr>
        </p:nvSpPr>
        <p:spPr>
          <a:xfrm>
            <a:off x="685800" y="1600200"/>
            <a:ext cx="7772400" cy="4724400"/>
          </a:xfrm>
        </p:spPr>
        <p:txBody>
          <a:bodyPr/>
          <a:lstStyle/>
          <a:p>
            <a:r>
              <a:rPr lang="en-US" dirty="0" smtClean="0">
                <a:solidFill>
                  <a:schemeClr val="accent2">
                    <a:lumMod val="75000"/>
                  </a:schemeClr>
                </a:solidFill>
              </a:rPr>
              <a:t>An ADT with operations  </a:t>
            </a:r>
            <a:r>
              <a:rPr lang="en-US" dirty="0" err="1" smtClean="0">
                <a:solidFill>
                  <a:schemeClr val="accent2">
                    <a:lumMod val="75000"/>
                  </a:schemeClr>
                </a:solidFill>
              </a:rPr>
              <a:t>omp_</a:t>
            </a:r>
            <a:r>
              <a:rPr lang="en-US" b="1" dirty="0" err="1" smtClean="0">
                <a:solidFill>
                  <a:schemeClr val="accent2">
                    <a:lumMod val="75000"/>
                  </a:schemeClr>
                </a:solidFill>
                <a:latin typeface="Courier New" pitchFamily="49" charset="0"/>
                <a:cs typeface="Courier New" pitchFamily="49" charset="0"/>
              </a:rPr>
              <a:t>init_nest_lock</a:t>
            </a:r>
            <a:r>
              <a:rPr lang="en-US" b="1" dirty="0" smtClean="0">
                <a:solidFill>
                  <a:schemeClr val="accent2">
                    <a:lumMod val="75000"/>
                  </a:schemeClr>
                </a:solidFill>
                <a:latin typeface="Courier New" pitchFamily="49" charset="0"/>
                <a:cs typeface="Courier New" pitchFamily="49" charset="0"/>
              </a:rPr>
              <a:t>, </a:t>
            </a:r>
            <a:r>
              <a:rPr lang="en-US" b="1" dirty="0" err="1" smtClean="0">
                <a:solidFill>
                  <a:schemeClr val="accent2">
                    <a:lumMod val="75000"/>
                  </a:schemeClr>
                </a:solidFill>
                <a:latin typeface="Courier New" pitchFamily="49" charset="0"/>
                <a:cs typeface="Courier New" pitchFamily="49" charset="0"/>
              </a:rPr>
              <a:t>omp_destroy_nest_lock</a:t>
            </a:r>
            <a:r>
              <a:rPr lang="en-US" b="1" dirty="0" smtClean="0">
                <a:solidFill>
                  <a:schemeClr val="accent2">
                    <a:lumMod val="75000"/>
                  </a:schemeClr>
                </a:solidFill>
                <a:latin typeface="Courier New" pitchFamily="49" charset="0"/>
                <a:cs typeface="Courier New" pitchFamily="49" charset="0"/>
              </a:rPr>
              <a:t>, </a:t>
            </a:r>
            <a:r>
              <a:rPr lang="en-US" b="1" dirty="0" err="1" smtClean="0">
                <a:solidFill>
                  <a:schemeClr val="accent2">
                    <a:lumMod val="75000"/>
                  </a:schemeClr>
                </a:solidFill>
                <a:latin typeface="Courier New" pitchFamily="49" charset="0"/>
                <a:cs typeface="Courier New" pitchFamily="49" charset="0"/>
              </a:rPr>
              <a:t>omp_set_nest_lock</a:t>
            </a:r>
            <a:r>
              <a:rPr lang="en-US" b="1" dirty="0" smtClean="0">
                <a:solidFill>
                  <a:schemeClr val="accent2">
                    <a:lumMod val="75000"/>
                  </a:schemeClr>
                </a:solidFill>
                <a:latin typeface="Courier New" pitchFamily="49" charset="0"/>
                <a:cs typeface="Courier New" pitchFamily="49" charset="0"/>
              </a:rPr>
              <a:t>, </a:t>
            </a:r>
            <a:r>
              <a:rPr lang="en-US" b="1" dirty="0" err="1" smtClean="0">
                <a:solidFill>
                  <a:schemeClr val="accent2">
                    <a:lumMod val="75000"/>
                  </a:schemeClr>
                </a:solidFill>
                <a:latin typeface="Courier New" pitchFamily="49" charset="0"/>
                <a:cs typeface="Courier New" pitchFamily="49" charset="0"/>
              </a:rPr>
              <a:t>omp_unset_nest_lock</a:t>
            </a:r>
            <a:endParaRPr lang="en-US" b="1" dirty="0" smtClean="0">
              <a:solidFill>
                <a:schemeClr val="accent2">
                  <a:lumMod val="75000"/>
                </a:schemeClr>
              </a:solidFill>
              <a:latin typeface="Courier New" pitchFamily="49" charset="0"/>
              <a:cs typeface="Courier New" pitchFamily="49" charset="0"/>
            </a:endParaRPr>
          </a:p>
          <a:p>
            <a:endParaRPr lang="en-US" sz="1000" b="1" dirty="0" smtClean="0">
              <a:solidFill>
                <a:schemeClr val="accent2">
                  <a:lumMod val="75000"/>
                </a:schemeClr>
              </a:solidFill>
              <a:latin typeface="Courier New" pitchFamily="49" charset="0"/>
              <a:cs typeface="Courier New" pitchFamily="49" charset="0"/>
            </a:endParaRPr>
          </a:p>
          <a:p>
            <a:endParaRPr lang="en-US" sz="1000" dirty="0" smtClean="0">
              <a:solidFill>
                <a:schemeClr val="accent2">
                  <a:lumMod val="75000"/>
                </a:schemeClr>
              </a:solidFill>
            </a:endParaRPr>
          </a:p>
          <a:p>
            <a:r>
              <a:rPr lang="en-US" dirty="0" smtClean="0">
                <a:solidFill>
                  <a:schemeClr val="accent2">
                    <a:lumMod val="75000"/>
                  </a:schemeClr>
                </a:solidFill>
              </a:rPr>
              <a:t>The nested version of OpenMP Locks means that nested function calls where each nested function acquires the lock will work as expected.  A thread will not deadlock trying to re-acquire a lock it already holds.</a:t>
            </a:r>
          </a:p>
          <a:p>
            <a:endParaRPr lang="en-US" sz="1000" dirty="0" smtClean="0">
              <a:solidFill>
                <a:schemeClr val="accent2">
                  <a:lumMod val="75000"/>
                </a:schemeClr>
              </a:solidFill>
            </a:endParaRPr>
          </a:p>
          <a:p>
            <a:endParaRPr lang="en-US" sz="1000" dirty="0" smtClean="0">
              <a:solidFill>
                <a:schemeClr val="accent2">
                  <a:lumMod val="75000"/>
                </a:schemeClr>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lumMod val="75000"/>
                  </a:schemeClr>
                </a:solidFill>
              </a:rPr>
              <a:pPr/>
              <a:t>45</a:t>
            </a:fld>
            <a:endParaRPr lang="en-US">
              <a:solidFill>
                <a:schemeClr val="accent2">
                  <a:lumMod val="75000"/>
                </a:schemeClr>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example – Bank Account</a:t>
            </a:r>
            <a:endParaRPr lang="en-US" dirty="0"/>
          </a:p>
        </p:txBody>
      </p:sp>
      <p:sp>
        <p:nvSpPr>
          <p:cNvPr id="3" name="Content Placeholder 2"/>
          <p:cNvSpPr>
            <a:spLocks noGrp="1"/>
          </p:cNvSpPr>
          <p:nvPr>
            <p:ph idx="1"/>
          </p:nvPr>
        </p:nvSpPr>
        <p:spPr>
          <a:xfrm>
            <a:off x="685800" y="1524000"/>
            <a:ext cx="7772400" cy="457200"/>
          </a:xfrm>
        </p:spPr>
        <p:txBody>
          <a:bodyPr/>
          <a:lstStyle/>
          <a:p>
            <a:pPr>
              <a:buNone/>
            </a:pPr>
            <a:r>
              <a:rPr lang="en-US" dirty="0" smtClean="0"/>
              <a:t>Correct code in a single-threaded world</a:t>
            </a:r>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46</a:t>
            </a:fld>
            <a:endParaRPr lang="en-US"/>
          </a:p>
        </p:txBody>
      </p:sp>
      <p:sp>
        <p:nvSpPr>
          <p:cNvPr id="7" name="Rectangle 2"/>
          <p:cNvSpPr txBox="1">
            <a:spLocks noChangeArrowheads="1"/>
          </p:cNvSpPr>
          <p:nvPr>
            <p:custDataLst>
              <p:tags r:id="rId1"/>
            </p:custDataLst>
          </p:nvPr>
        </p:nvSpPr>
        <p:spPr bwMode="auto">
          <a:xfrm>
            <a:off x="1219200" y="2286000"/>
            <a:ext cx="7010400" cy="3810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2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accent2"/>
                </a:solidFill>
                <a:effectLst/>
                <a:uLnTx/>
                <a:uFillTx/>
                <a:latin typeface="Courier New" pitchFamily="49" charset="0"/>
                <a:ea typeface="+mn-ea"/>
                <a:cs typeface="+mn-cs"/>
              </a:rPr>
              <a:t>class</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baseline="0" noProof="0" dirty="0" err="1" smtClean="0">
                <a:ln>
                  <a:noFill/>
                </a:ln>
                <a:solidFill>
                  <a:srgbClr val="119F33"/>
                </a:solidFill>
                <a:effectLst/>
                <a:uLnTx/>
                <a:uFillTx/>
                <a:latin typeface="Courier New" pitchFamily="49" charset="0"/>
                <a:ea typeface="+mn-ea"/>
                <a:cs typeface="+mn-cs"/>
              </a:rPr>
              <a:t>BankAccount</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private</a:t>
            </a:r>
            <a:r>
              <a:rPr lang="en-US" sz="2000" kern="0" dirty="0" smtClean="0">
                <a:latin typeface="Courier New" pitchFamily="49" charset="0"/>
              </a:rPr>
              <a:t> </a:t>
            </a:r>
            <a:r>
              <a:rPr lang="en-US" sz="2000" kern="0" dirty="0" err="1" smtClean="0">
                <a:solidFill>
                  <a:schemeClr val="accent2"/>
                </a:solidFill>
                <a:latin typeface="Courier New" pitchFamily="49" charset="0"/>
              </a:rPr>
              <a:t>int</a:t>
            </a:r>
            <a:r>
              <a:rPr lang="en-US" sz="2000" kern="0" dirty="0" smtClean="0">
                <a:latin typeface="Courier New" pitchFamily="49" charset="0"/>
              </a:rPr>
              <a:t> </a:t>
            </a:r>
            <a:r>
              <a:rPr lang="en-US" sz="2000" kern="0" dirty="0" smtClean="0">
                <a:solidFill>
                  <a:srgbClr val="119F33"/>
                </a:solidFill>
                <a:latin typeface="Courier New" pitchFamily="49" charset="0"/>
              </a:rPr>
              <a:t>balance</a:t>
            </a:r>
            <a:r>
              <a:rPr lang="en-US" sz="2000" kern="0" dirty="0" smtClean="0">
                <a:latin typeface="Courier New" pitchFamily="49" charset="0"/>
              </a:rPr>
              <a:t> = 0;</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kumimoji="0" lang="en-US" sz="2000" b="1" i="0" u="none" strike="noStrike" kern="0" cap="none" spc="0" normalizeH="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noProof="0" dirty="0" err="1" smtClean="0">
                <a:ln>
                  <a:noFill/>
                </a:ln>
                <a:solidFill>
                  <a:schemeClr val="tx1"/>
                </a:solidFill>
                <a:effectLst/>
                <a:uLnTx/>
                <a:uFillTx/>
                <a:latin typeface="Courier New" pitchFamily="49" charset="0"/>
                <a:ea typeface="+mn-ea"/>
                <a:cs typeface="+mn-cs"/>
              </a:rPr>
              <a:t>int</a:t>
            </a:r>
            <a:r>
              <a:rPr kumimoji="0" lang="en-US" sz="2000" b="1" i="0" u="none" strike="noStrike" kern="0" cap="none" spc="0" normalizeH="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noProof="0" dirty="0" err="1" smtClean="0">
                <a:ln>
                  <a:noFill/>
                </a:ln>
                <a:solidFill>
                  <a:srgbClr val="119F33"/>
                </a:solidFill>
                <a:effectLst/>
                <a:uLnTx/>
                <a:uFillTx/>
                <a:latin typeface="Courier New" pitchFamily="49" charset="0"/>
                <a:ea typeface="+mn-ea"/>
                <a:cs typeface="+mn-cs"/>
              </a:rPr>
              <a:t>getBalance</a:t>
            </a:r>
            <a:r>
              <a:rPr kumimoji="0" lang="en-US" sz="2000" b="1" i="0" u="none" strike="noStrike" kern="0" cap="none" spc="0" normalizeH="0" noProof="0" dirty="0" smtClean="0">
                <a:ln>
                  <a:noFill/>
                </a:ln>
                <a:solidFill>
                  <a:schemeClr val="tx1"/>
                </a:solidFill>
                <a:effectLst/>
                <a:uLnTx/>
                <a:uFillTx/>
                <a:latin typeface="Courier New" pitchFamily="49" charset="0"/>
                <a:ea typeface="+mn-ea"/>
                <a:cs typeface="+mn-cs"/>
              </a:rPr>
              <a:t>()      { </a:t>
            </a:r>
            <a:r>
              <a:rPr kumimoji="0" lang="en-US" sz="2000" b="1" i="0" u="none" strike="noStrike" kern="0" cap="none" spc="0" normalizeH="0" noProof="0" dirty="0" smtClean="0">
                <a:ln>
                  <a:noFill/>
                </a:ln>
                <a:solidFill>
                  <a:schemeClr val="accent2"/>
                </a:solidFill>
                <a:effectLst/>
                <a:uLnTx/>
                <a:uFillTx/>
                <a:latin typeface="Courier New" pitchFamily="49" charset="0"/>
                <a:ea typeface="+mn-ea"/>
                <a:cs typeface="+mn-cs"/>
              </a:rPr>
              <a:t>return</a:t>
            </a:r>
            <a:r>
              <a:rPr kumimoji="0" lang="en-US" sz="2000" b="1" i="0" u="none" strike="noStrike" kern="0" cap="none" spc="0" normalizeH="0" noProof="0" dirty="0" smtClean="0">
                <a:ln>
                  <a:noFill/>
                </a:ln>
                <a:solidFill>
                  <a:schemeClr val="tx1"/>
                </a:solidFill>
                <a:effectLst/>
                <a:uLnTx/>
                <a:uFillTx/>
                <a:latin typeface="Courier New" pitchFamily="49" charset="0"/>
                <a:ea typeface="+mn-ea"/>
                <a:cs typeface="+mn-cs"/>
              </a:rPr>
              <a:t> balance; }</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void </a:t>
            </a:r>
            <a:r>
              <a:rPr lang="en-US" sz="2000" kern="0" dirty="0" err="1" smtClean="0">
                <a:solidFill>
                  <a:srgbClr val="119F33"/>
                </a:solidFill>
                <a:latin typeface="Courier New" pitchFamily="49" charset="0"/>
              </a:rPr>
              <a:t>setBalance</a:t>
            </a:r>
            <a:r>
              <a:rPr lang="en-US" sz="2000" kern="0" dirty="0" smtClean="0">
                <a:latin typeface="Courier New" pitchFamily="49" charset="0"/>
              </a:rPr>
              <a:t>(</a:t>
            </a:r>
            <a:r>
              <a:rPr lang="en-US" sz="2000" kern="0" dirty="0" err="1" smtClean="0">
                <a:latin typeface="Courier New" pitchFamily="49" charset="0"/>
              </a:rPr>
              <a:t>int</a:t>
            </a:r>
            <a:r>
              <a:rPr lang="en-US" sz="2000" kern="0" dirty="0" smtClean="0">
                <a:latin typeface="Courier New" pitchFamily="49" charset="0"/>
              </a:rPr>
              <a:t> </a:t>
            </a:r>
            <a:r>
              <a:rPr lang="en-US" sz="2000" kern="0" dirty="0" smtClean="0">
                <a:solidFill>
                  <a:srgbClr val="119F33"/>
                </a:solidFill>
                <a:latin typeface="Courier New" pitchFamily="49" charset="0"/>
              </a:rPr>
              <a:t>x</a:t>
            </a:r>
            <a:r>
              <a:rPr lang="en-US" sz="2000" kern="0" dirty="0" smtClean="0">
                <a:latin typeface="Courier New" pitchFamily="49" charset="0"/>
              </a:rPr>
              <a:t>) { balance = x; } </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void </a:t>
            </a:r>
            <a:r>
              <a:rPr lang="en-US" sz="2000" kern="0" dirty="0" smtClean="0">
                <a:solidFill>
                  <a:srgbClr val="119F33"/>
                </a:solidFill>
                <a:latin typeface="Courier New" pitchFamily="49" charset="0"/>
              </a:rPr>
              <a:t>withdraw</a:t>
            </a:r>
            <a:r>
              <a:rPr lang="en-US" sz="2000" kern="0" dirty="0" smtClean="0">
                <a:latin typeface="Courier New" pitchFamily="49" charset="0"/>
              </a:rPr>
              <a:t>(</a:t>
            </a:r>
            <a:r>
              <a:rPr lang="en-US" sz="2000" kern="0" dirty="0" err="1" smtClean="0">
                <a:latin typeface="Courier New" pitchFamily="49" charset="0"/>
              </a:rPr>
              <a:t>int</a:t>
            </a:r>
            <a:r>
              <a:rPr lang="en-US" sz="2000" kern="0" dirty="0" smtClean="0">
                <a:latin typeface="Courier New" pitchFamily="49" charset="0"/>
              </a:rPr>
              <a:t> </a:t>
            </a:r>
            <a:r>
              <a:rPr lang="en-US" sz="2000" kern="0" dirty="0" smtClean="0">
                <a:solidFill>
                  <a:srgbClr val="119F33"/>
                </a:solidFill>
                <a:latin typeface="Courier New" pitchFamily="49" charset="0"/>
              </a:rPr>
              <a:t>amount</a:t>
            </a:r>
            <a:r>
              <a:rPr lang="en-US" sz="2000" kern="0" dirty="0" smtClean="0">
                <a:latin typeface="Courier New" pitchFamily="49" charset="0"/>
              </a:rPr>
              <a:t>) {</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err="1" smtClean="0">
                <a:latin typeface="Courier New" pitchFamily="49" charset="0"/>
              </a:rPr>
              <a:t>int</a:t>
            </a:r>
            <a:r>
              <a:rPr lang="en-US" sz="2000" kern="0" dirty="0" smtClean="0">
                <a:latin typeface="Courier New" pitchFamily="49" charset="0"/>
              </a:rPr>
              <a:t> </a:t>
            </a:r>
            <a:r>
              <a:rPr lang="en-US" sz="2000" kern="0" dirty="0" smtClean="0">
                <a:solidFill>
                  <a:srgbClr val="119F33"/>
                </a:solidFill>
                <a:latin typeface="Courier New" pitchFamily="49" charset="0"/>
              </a:rPr>
              <a:t>b</a:t>
            </a:r>
            <a:r>
              <a:rPr lang="en-US" sz="2000" kern="0" dirty="0" smtClean="0">
                <a:latin typeface="Courier New" pitchFamily="49" charset="0"/>
              </a:rPr>
              <a:t> = </a:t>
            </a:r>
            <a:r>
              <a:rPr lang="en-US" sz="2000" kern="0" dirty="0" err="1" smtClean="0">
                <a:latin typeface="Courier New" pitchFamily="49" charset="0"/>
              </a:rPr>
              <a:t>getBalance</a:t>
            </a:r>
            <a:r>
              <a:rPr lang="en-US" sz="2000" kern="0" dirty="0" smtClean="0">
                <a:latin typeface="Courier New" pitchFamily="49" charset="0"/>
              </a:rPr>
              <a:t>();</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if</a:t>
            </a:r>
            <a:r>
              <a:rPr lang="en-US" sz="2000" kern="0" dirty="0" smtClean="0">
                <a:latin typeface="Courier New" pitchFamily="49" charset="0"/>
              </a:rPr>
              <a:t>(amount &gt; b)</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try</a:t>
            </a:r>
            <a:r>
              <a:rPr lang="en-US" sz="2000" kern="0" dirty="0" smtClean="0">
                <a:latin typeface="Courier New" pitchFamily="49" charset="0"/>
              </a:rPr>
              <a:t> {</a:t>
            </a:r>
            <a:r>
              <a:rPr lang="en-US" sz="2000" kern="0" dirty="0" smtClean="0">
                <a:solidFill>
                  <a:schemeClr val="accent2"/>
                </a:solidFill>
                <a:latin typeface="Courier New" pitchFamily="49" charset="0"/>
              </a:rPr>
              <a:t>throw </a:t>
            </a:r>
            <a:r>
              <a:rPr lang="en-US" sz="2000" kern="0" dirty="0" err="1" smtClean="0">
                <a:latin typeface="Courier New" pitchFamily="49" charset="0"/>
              </a:rPr>
              <a:t>WithdrawTooLargeException</a:t>
            </a:r>
            <a:r>
              <a:rPr lang="en-US" sz="2000" kern="0" dirty="0" smtClean="0">
                <a:latin typeface="Courier New" pitchFamily="49" charset="0"/>
              </a:rPr>
              <a:t>;}</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err="1" smtClean="0">
                <a:latin typeface="Courier New" pitchFamily="49" charset="0"/>
              </a:rPr>
              <a:t>setBalance</a:t>
            </a:r>
            <a:r>
              <a:rPr lang="en-US" sz="2000" kern="0" dirty="0" smtClean="0">
                <a:latin typeface="Courier New" pitchFamily="49" charset="0"/>
              </a:rPr>
              <a:t>(b – amount);</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 </a:t>
            </a:r>
            <a:r>
              <a:rPr lang="en-US" sz="2000" kern="0" dirty="0" smtClean="0">
                <a:solidFill>
                  <a:srgbClr val="7030A0"/>
                </a:solidFill>
                <a:latin typeface="Courier New" pitchFamily="49" charset="0"/>
              </a:rPr>
              <a:t>// other operations like deposit, etc.</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a:t>
            </a:r>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4</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Interleaving</a:t>
            </a:r>
            <a:endParaRPr lang="en-US" dirty="0"/>
          </a:p>
        </p:txBody>
      </p:sp>
      <p:sp>
        <p:nvSpPr>
          <p:cNvPr id="3" name="Content Placeholder 2"/>
          <p:cNvSpPr>
            <a:spLocks noGrp="1"/>
          </p:cNvSpPr>
          <p:nvPr>
            <p:ph idx="1"/>
          </p:nvPr>
        </p:nvSpPr>
        <p:spPr/>
        <p:txBody>
          <a:bodyPr/>
          <a:lstStyle/>
          <a:p>
            <a:pPr>
              <a:buNone/>
            </a:pPr>
            <a:r>
              <a:rPr lang="en-US" dirty="0" smtClean="0"/>
              <a:t>Suppose:</a:t>
            </a:r>
          </a:p>
          <a:p>
            <a:pPr lvl="1"/>
            <a:r>
              <a:rPr lang="en-US" dirty="0" smtClean="0"/>
              <a:t>Thread </a:t>
            </a:r>
            <a:r>
              <a:rPr lang="en-US" b="1" dirty="0" smtClean="0"/>
              <a:t>T1</a:t>
            </a:r>
            <a:r>
              <a:rPr lang="en-US" dirty="0" smtClean="0"/>
              <a:t> calls </a:t>
            </a:r>
            <a:r>
              <a:rPr lang="en-US" b="1" dirty="0" err="1" smtClean="0">
                <a:latin typeface="Courier New" pitchFamily="49" charset="0"/>
                <a:cs typeface="Courier New" pitchFamily="49" charset="0"/>
              </a:rPr>
              <a:t>x.withdraw</a:t>
            </a:r>
            <a:r>
              <a:rPr lang="en-US" b="1" dirty="0" smtClean="0">
                <a:latin typeface="Courier New" pitchFamily="49" charset="0"/>
                <a:cs typeface="Courier New" pitchFamily="49" charset="0"/>
              </a:rPr>
              <a:t>(100)</a:t>
            </a:r>
          </a:p>
          <a:p>
            <a:pPr lvl="1"/>
            <a:r>
              <a:rPr lang="en-US" dirty="0" smtClean="0"/>
              <a:t>Thread </a:t>
            </a:r>
            <a:r>
              <a:rPr lang="en-US" b="1" dirty="0" smtClean="0"/>
              <a:t>T2</a:t>
            </a:r>
            <a:r>
              <a:rPr lang="en-US" dirty="0" smtClean="0"/>
              <a:t> calls </a:t>
            </a:r>
            <a:r>
              <a:rPr lang="en-US" b="1" dirty="0" err="1" smtClean="0">
                <a:latin typeface="Courier New" pitchFamily="49" charset="0"/>
                <a:cs typeface="Courier New" pitchFamily="49" charset="0"/>
              </a:rPr>
              <a:t>y.withdraw</a:t>
            </a:r>
            <a:r>
              <a:rPr lang="en-US" b="1" dirty="0" smtClean="0">
                <a:latin typeface="Courier New" pitchFamily="49" charset="0"/>
                <a:cs typeface="Courier New" pitchFamily="49" charset="0"/>
              </a:rPr>
              <a:t>(100)</a:t>
            </a:r>
          </a:p>
          <a:p>
            <a:pPr lvl="1"/>
            <a:endParaRPr lang="en-US" dirty="0" smtClean="0"/>
          </a:p>
          <a:p>
            <a:pPr>
              <a:buNone/>
            </a:pPr>
            <a:r>
              <a:rPr lang="en-US" dirty="0" smtClean="0"/>
              <a:t>If second call starts before first finishes, we say the calls </a:t>
            </a:r>
            <a:r>
              <a:rPr lang="en-US" dirty="0" smtClean="0">
                <a:solidFill>
                  <a:schemeClr val="accent2"/>
                </a:solidFill>
              </a:rPr>
              <a:t>interleave</a:t>
            </a:r>
          </a:p>
          <a:p>
            <a:pPr lvl="1"/>
            <a:r>
              <a:rPr lang="en-US" dirty="0" smtClean="0"/>
              <a:t>Could happen even with one processor since a thread can be </a:t>
            </a:r>
            <a:r>
              <a:rPr lang="en-US" dirty="0" smtClean="0">
                <a:solidFill>
                  <a:schemeClr val="accent2"/>
                </a:solidFill>
              </a:rPr>
              <a:t>pre-empted</a:t>
            </a:r>
            <a:r>
              <a:rPr lang="en-US" dirty="0" smtClean="0"/>
              <a:t> at any point for time-slicing</a:t>
            </a:r>
          </a:p>
          <a:p>
            <a:pPr lvl="1"/>
            <a:endParaRPr lang="en-US" dirty="0" smtClean="0"/>
          </a:p>
          <a:p>
            <a:pPr>
              <a:buNone/>
            </a:pPr>
            <a:r>
              <a:rPr lang="en-US" dirty="0" smtClean="0"/>
              <a:t>If </a:t>
            </a:r>
            <a:r>
              <a:rPr lang="en-US" b="1" dirty="0" smtClean="0">
                <a:latin typeface="Courier New" pitchFamily="49" charset="0"/>
                <a:cs typeface="Courier New" pitchFamily="49" charset="0"/>
              </a:rPr>
              <a:t>x</a:t>
            </a:r>
            <a:r>
              <a:rPr lang="en-US" dirty="0" smtClean="0"/>
              <a:t> and </a:t>
            </a:r>
            <a:r>
              <a:rPr lang="en-US" b="1" dirty="0" smtClean="0">
                <a:latin typeface="Courier New" pitchFamily="49" charset="0"/>
                <a:cs typeface="Courier New" pitchFamily="49" charset="0"/>
              </a:rPr>
              <a:t>y</a:t>
            </a:r>
            <a:r>
              <a:rPr lang="en-US" dirty="0" smtClean="0"/>
              <a:t> refer to different accounts, no problem</a:t>
            </a:r>
          </a:p>
          <a:p>
            <a:pPr lvl="1"/>
            <a:r>
              <a:rPr lang="en-US" dirty="0" smtClean="0"/>
              <a:t>“You cook in your kitchen while I cook in mine”</a:t>
            </a:r>
          </a:p>
          <a:p>
            <a:pPr lvl="1"/>
            <a:r>
              <a:rPr lang="en-US" dirty="0" smtClean="0"/>
              <a:t>But if </a:t>
            </a:r>
            <a:r>
              <a:rPr lang="en-US" b="1" dirty="0" smtClean="0">
                <a:latin typeface="Courier New" pitchFamily="49" charset="0"/>
                <a:cs typeface="Courier New" pitchFamily="49" charset="0"/>
              </a:rPr>
              <a:t>x</a:t>
            </a:r>
            <a:r>
              <a:rPr lang="en-US" dirty="0" smtClean="0"/>
              <a:t> and </a:t>
            </a:r>
            <a:r>
              <a:rPr lang="en-US" b="1" dirty="0" smtClean="0">
                <a:latin typeface="Courier New" pitchFamily="49" charset="0"/>
                <a:cs typeface="Courier New" pitchFamily="49" charset="0"/>
              </a:rPr>
              <a:t>y</a:t>
            </a:r>
            <a:r>
              <a:rPr lang="en-US" dirty="0" smtClean="0"/>
              <a:t> alias, possible trouble…</a:t>
            </a:r>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47</a:t>
            </a:fld>
            <a:endParaRPr lang="en-US"/>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4</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bad interleaving</a:t>
            </a:r>
            <a:endParaRPr lang="en-US" dirty="0"/>
          </a:p>
        </p:txBody>
      </p:sp>
      <p:sp>
        <p:nvSpPr>
          <p:cNvPr id="3" name="Content Placeholder 2"/>
          <p:cNvSpPr>
            <a:spLocks noGrp="1"/>
          </p:cNvSpPr>
          <p:nvPr>
            <p:ph idx="1"/>
          </p:nvPr>
        </p:nvSpPr>
        <p:spPr>
          <a:xfrm>
            <a:off x="685800" y="1524000"/>
            <a:ext cx="7772400" cy="838200"/>
          </a:xfrm>
        </p:spPr>
        <p:txBody>
          <a:bodyPr/>
          <a:lstStyle/>
          <a:p>
            <a:pPr>
              <a:buNone/>
            </a:pPr>
            <a:r>
              <a:rPr lang="en-US" dirty="0" smtClean="0"/>
              <a:t>Interleaved </a:t>
            </a:r>
            <a:r>
              <a:rPr lang="en-US" b="1" dirty="0" smtClean="0">
                <a:latin typeface="Courier New" pitchFamily="49" charset="0"/>
                <a:cs typeface="Courier New" pitchFamily="49" charset="0"/>
              </a:rPr>
              <a:t>withdraw(100)</a:t>
            </a:r>
            <a:r>
              <a:rPr lang="en-US" dirty="0" smtClean="0"/>
              <a:t> calls on the same account</a:t>
            </a:r>
          </a:p>
          <a:p>
            <a:pPr lvl="1"/>
            <a:r>
              <a:rPr lang="en-US" dirty="0" smtClean="0"/>
              <a:t>Assume initial </a:t>
            </a:r>
            <a:r>
              <a:rPr lang="en-US" b="1" dirty="0" smtClean="0">
                <a:latin typeface="Courier New" pitchFamily="49" charset="0"/>
                <a:cs typeface="Courier New" pitchFamily="49" charset="0"/>
              </a:rPr>
              <a:t>balance</a:t>
            </a:r>
            <a:r>
              <a:rPr lang="en-US" dirty="0" smtClean="0"/>
              <a:t> </a:t>
            </a:r>
            <a:r>
              <a:rPr lang="en-US" b="1" dirty="0" smtClean="0">
                <a:latin typeface="Courier New" pitchFamily="49" charset="0"/>
                <a:cs typeface="Courier New" pitchFamily="49" charset="0"/>
              </a:rPr>
              <a:t>== 150</a:t>
            </a:r>
          </a:p>
        </p:txBody>
      </p:sp>
      <p:sp>
        <p:nvSpPr>
          <p:cNvPr id="5" name="Slide Number Placeholder 4"/>
          <p:cNvSpPr>
            <a:spLocks noGrp="1"/>
          </p:cNvSpPr>
          <p:nvPr>
            <p:ph type="sldNum" sz="quarter" idx="11"/>
          </p:nvPr>
        </p:nvSpPr>
        <p:spPr/>
        <p:txBody>
          <a:bodyPr/>
          <a:lstStyle/>
          <a:p>
            <a:fld id="{3B048AC8-D41E-4C7B-8EE3-A52489AA1F05}" type="slidenum">
              <a:rPr lang="en-US" smtClean="0"/>
              <a:pPr/>
              <a:t>48</a:t>
            </a:fld>
            <a:endParaRPr lang="en-US"/>
          </a:p>
        </p:txBody>
      </p:sp>
      <p:sp>
        <p:nvSpPr>
          <p:cNvPr id="6" name="Footer Placeholder 5"/>
          <p:cNvSpPr>
            <a:spLocks noGrp="1"/>
          </p:cNvSpPr>
          <p:nvPr>
            <p:ph type="ftr" sz="quarter" idx="12"/>
          </p:nvPr>
        </p:nvSpPr>
        <p:spPr/>
        <p:txBody>
          <a:bodyPr/>
          <a:lstStyle/>
          <a:p>
            <a:r>
              <a:rPr lang="en-US" smtClean="0"/>
              <a:t>Sophomoric Parallelism &amp; Concurrency, Lecture 4</a:t>
            </a:r>
            <a:endParaRPr lang="en-US"/>
          </a:p>
        </p:txBody>
      </p:sp>
      <p:sp>
        <p:nvSpPr>
          <p:cNvPr id="7" name="Rectangle 2"/>
          <p:cNvSpPr txBox="1">
            <a:spLocks noChangeArrowheads="1"/>
          </p:cNvSpPr>
          <p:nvPr>
            <p:custDataLst>
              <p:tags r:id="rId1"/>
            </p:custDataLst>
          </p:nvPr>
        </p:nvSpPr>
        <p:spPr bwMode="auto">
          <a:xfrm>
            <a:off x="1066800" y="2743200"/>
            <a:ext cx="3810000" cy="2590800"/>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err="1" smtClean="0">
                <a:latin typeface="Courier New" pitchFamily="49" charset="0"/>
              </a:rPr>
              <a:t>int</a:t>
            </a:r>
            <a:r>
              <a:rPr lang="en-US" sz="2000" kern="0" dirty="0" smtClean="0">
                <a:latin typeface="Courier New" pitchFamily="49" charset="0"/>
              </a:rPr>
              <a:t> </a:t>
            </a:r>
            <a:r>
              <a:rPr lang="en-US" sz="2000" kern="0" dirty="0" smtClean="0">
                <a:solidFill>
                  <a:srgbClr val="119F33"/>
                </a:solidFill>
                <a:latin typeface="Courier New" pitchFamily="49" charset="0"/>
              </a:rPr>
              <a:t>b</a:t>
            </a:r>
            <a:r>
              <a:rPr lang="en-US" sz="2000" kern="0" dirty="0" smtClean="0">
                <a:latin typeface="Courier New" pitchFamily="49" charset="0"/>
              </a:rPr>
              <a:t> = </a:t>
            </a:r>
            <a:r>
              <a:rPr lang="en-US" sz="2000" kern="0" dirty="0" err="1" smtClean="0">
                <a:latin typeface="Courier New" pitchFamily="49" charset="0"/>
              </a:rPr>
              <a:t>getBalance</a:t>
            </a:r>
            <a:r>
              <a:rPr lang="en-US" sz="2000" kern="0" dirty="0" smtClean="0">
                <a:latin typeface="Courier New" pitchFamily="49" charset="0"/>
              </a:rPr>
              <a:t>();</a:t>
            </a:r>
          </a:p>
          <a:p>
            <a:pPr marL="342900" marR="0" lvl="0" indent="-342900" algn="l" defTabSz="914400" rtl="0" eaLnBrk="1" fontAlgn="base" latinLnBrk="0" hangingPunct="1">
              <a:lnSpc>
                <a:spcPts val="2000"/>
              </a:lnSpc>
              <a:spcBef>
                <a:spcPct val="20000"/>
              </a:spcBef>
              <a:spcAft>
                <a:spcPct val="0"/>
              </a:spcAft>
              <a:buClrTx/>
              <a:buSzTx/>
              <a:buFontTx/>
              <a:buNone/>
              <a:tabLst/>
              <a:defRPr/>
            </a:pPr>
            <a:endParaRPr lang="en-US" sz="2000" kern="0" dirty="0" smtClean="0">
              <a:solidFill>
                <a:schemeClr val="accent2"/>
              </a:solidFill>
              <a:latin typeface="Courier New" pitchFamily="49" charset="0"/>
            </a:endParaRPr>
          </a:p>
          <a:p>
            <a:pPr marL="342900" marR="0" lvl="0" indent="-342900" algn="l" defTabSz="914400" rtl="0" eaLnBrk="1" fontAlgn="base" latinLnBrk="0" hangingPunct="1">
              <a:lnSpc>
                <a:spcPts val="2000"/>
              </a:lnSpc>
              <a:spcBef>
                <a:spcPct val="20000"/>
              </a:spcBef>
              <a:spcAft>
                <a:spcPct val="0"/>
              </a:spcAft>
              <a:buClrTx/>
              <a:buSzTx/>
              <a:buFontTx/>
              <a:buNone/>
              <a:tabLst/>
              <a:defRPr/>
            </a:pPr>
            <a:endParaRPr lang="en-US" sz="2000" kern="0" dirty="0" smtClean="0">
              <a:solidFill>
                <a:schemeClr val="accent2"/>
              </a:solidFill>
              <a:latin typeface="Courier New" pitchFamily="49" charset="0"/>
            </a:endParaRPr>
          </a:p>
          <a:p>
            <a:pPr marL="342900" marR="0" lvl="0" indent="-342900" algn="l" defTabSz="914400" rtl="0" eaLnBrk="1" fontAlgn="base" latinLnBrk="0" hangingPunct="1">
              <a:lnSpc>
                <a:spcPts val="2000"/>
              </a:lnSpc>
              <a:spcBef>
                <a:spcPct val="20000"/>
              </a:spcBef>
              <a:spcAft>
                <a:spcPct val="0"/>
              </a:spcAft>
              <a:buClrTx/>
              <a:buSzTx/>
              <a:buFontTx/>
              <a:buNone/>
              <a:tabLst/>
              <a:defRPr/>
            </a:pPr>
            <a:endParaRPr lang="en-US" sz="2000" kern="0" dirty="0" smtClean="0">
              <a:solidFill>
                <a:schemeClr val="accent2"/>
              </a:solidFill>
              <a:latin typeface="Courier New" pitchFamily="49" charset="0"/>
            </a:endParaRPr>
          </a:p>
          <a:p>
            <a:pPr marL="342900" marR="0" lvl="0" indent="-342900" algn="l" defTabSz="914400" rtl="0" eaLnBrk="1" fontAlgn="base" latinLnBrk="0" hangingPunct="1">
              <a:lnSpc>
                <a:spcPts val="2000"/>
              </a:lnSpc>
              <a:spcBef>
                <a:spcPct val="20000"/>
              </a:spcBef>
              <a:spcAft>
                <a:spcPct val="0"/>
              </a:spcAft>
              <a:buClrTx/>
              <a:buSzTx/>
              <a:buFontTx/>
              <a:buNone/>
              <a:tabLst/>
              <a:defRPr/>
            </a:pPr>
            <a:endParaRPr lang="en-US" sz="2000" kern="0" dirty="0" smtClean="0">
              <a:solidFill>
                <a:schemeClr val="accent2"/>
              </a:solidFill>
              <a:latin typeface="Courier New" pitchFamily="49" charset="0"/>
            </a:endParaRP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solidFill>
                  <a:schemeClr val="accent2"/>
                </a:solidFill>
                <a:latin typeface="Courier New" pitchFamily="49" charset="0"/>
              </a:rPr>
              <a:t>if</a:t>
            </a:r>
            <a:r>
              <a:rPr lang="en-US" sz="2000" kern="0" dirty="0" smtClean="0">
                <a:latin typeface="Courier New" pitchFamily="49" charset="0"/>
              </a:rPr>
              <a:t>(amount &gt; b)</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try{throw </a:t>
            </a:r>
            <a:r>
              <a:rPr lang="en-US" sz="2000" kern="0" dirty="0" smtClean="0">
                <a:latin typeface="Courier New" pitchFamily="49" charset="0"/>
              </a:rPr>
              <a:t>…;}</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err="1" smtClean="0">
                <a:latin typeface="Courier New" pitchFamily="49" charset="0"/>
              </a:rPr>
              <a:t>setBalance</a:t>
            </a:r>
            <a:r>
              <a:rPr lang="en-US" sz="2000" kern="0" dirty="0" smtClean="0">
                <a:latin typeface="Courier New" pitchFamily="49" charset="0"/>
              </a:rPr>
              <a:t>(b – amount);</a:t>
            </a:r>
          </a:p>
        </p:txBody>
      </p:sp>
      <p:sp>
        <p:nvSpPr>
          <p:cNvPr id="8" name="Rectangle 2"/>
          <p:cNvSpPr txBox="1">
            <a:spLocks noChangeArrowheads="1"/>
          </p:cNvSpPr>
          <p:nvPr>
            <p:custDataLst>
              <p:tags r:id="rId2"/>
            </p:custDataLst>
          </p:nvPr>
        </p:nvSpPr>
        <p:spPr bwMode="auto">
          <a:xfrm>
            <a:off x="5105400" y="2743200"/>
            <a:ext cx="3733800" cy="1981200"/>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2000"/>
              </a:lnSpc>
              <a:spcBef>
                <a:spcPct val="20000"/>
              </a:spcBef>
              <a:spcAft>
                <a:spcPct val="0"/>
              </a:spcAft>
              <a:buClrTx/>
              <a:buSzTx/>
              <a:buFontTx/>
              <a:buNone/>
              <a:tabLst/>
              <a:defRPr/>
            </a:pPr>
            <a:endParaRPr lang="en-US" sz="2000" kern="0" dirty="0" smtClean="0">
              <a:latin typeface="Courier New" pitchFamily="49" charset="0"/>
            </a:endParaRP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err="1" smtClean="0">
                <a:latin typeface="Courier New" pitchFamily="49" charset="0"/>
              </a:rPr>
              <a:t>int</a:t>
            </a:r>
            <a:r>
              <a:rPr lang="en-US" sz="2000" kern="0" dirty="0" smtClean="0">
                <a:latin typeface="Courier New" pitchFamily="49" charset="0"/>
              </a:rPr>
              <a:t> </a:t>
            </a:r>
            <a:r>
              <a:rPr lang="en-US" sz="2000" kern="0" dirty="0" smtClean="0">
                <a:solidFill>
                  <a:srgbClr val="119F33"/>
                </a:solidFill>
                <a:latin typeface="Courier New" pitchFamily="49" charset="0"/>
              </a:rPr>
              <a:t>b</a:t>
            </a:r>
            <a:r>
              <a:rPr lang="en-US" sz="2000" kern="0" dirty="0" smtClean="0">
                <a:latin typeface="Courier New" pitchFamily="49" charset="0"/>
              </a:rPr>
              <a:t> = </a:t>
            </a:r>
            <a:r>
              <a:rPr lang="en-US" sz="2000" kern="0" dirty="0" err="1" smtClean="0">
                <a:latin typeface="Courier New" pitchFamily="49" charset="0"/>
              </a:rPr>
              <a:t>getBalance</a:t>
            </a:r>
            <a:r>
              <a:rPr lang="en-US" sz="2000" kern="0" dirty="0" smtClean="0">
                <a:latin typeface="Courier New" pitchFamily="49" charset="0"/>
              </a:rPr>
              <a:t>();</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solidFill>
                  <a:schemeClr val="accent2"/>
                </a:solidFill>
                <a:latin typeface="Courier New" pitchFamily="49" charset="0"/>
              </a:rPr>
              <a:t>if</a:t>
            </a:r>
            <a:r>
              <a:rPr lang="en-US" sz="2000" kern="0" dirty="0" smtClean="0">
                <a:latin typeface="Courier New" pitchFamily="49" charset="0"/>
              </a:rPr>
              <a:t>(amount &gt; b)</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try{throw </a:t>
            </a:r>
            <a:r>
              <a:rPr lang="en-US" sz="2000" kern="0" dirty="0" smtClean="0">
                <a:latin typeface="Courier New" pitchFamily="49" charset="0"/>
              </a:rPr>
              <a:t>…;}</a:t>
            </a:r>
          </a:p>
          <a:p>
            <a:pPr marL="342900" marR="0" lvl="0" indent="-342900" algn="l" defTabSz="914400" rtl="0" eaLnBrk="1" fontAlgn="base" latinLnBrk="0" hangingPunct="1">
              <a:lnSpc>
                <a:spcPts val="2000"/>
              </a:lnSpc>
              <a:spcBef>
                <a:spcPct val="20000"/>
              </a:spcBef>
              <a:spcAft>
                <a:spcPct val="0"/>
              </a:spcAft>
              <a:buClrTx/>
              <a:buSzTx/>
              <a:buFontTx/>
              <a:buNone/>
              <a:tabLst/>
              <a:defRPr/>
            </a:pPr>
            <a:r>
              <a:rPr lang="en-US" sz="2000" kern="0" dirty="0" err="1" smtClean="0">
                <a:latin typeface="Courier New" pitchFamily="49" charset="0"/>
              </a:rPr>
              <a:t>setBalance</a:t>
            </a:r>
            <a:r>
              <a:rPr lang="en-US" sz="2000" kern="0" dirty="0" smtClean="0">
                <a:latin typeface="Courier New" pitchFamily="49" charset="0"/>
              </a:rPr>
              <a:t>(b – amount);</a:t>
            </a:r>
          </a:p>
        </p:txBody>
      </p:sp>
      <p:sp>
        <p:nvSpPr>
          <p:cNvPr id="9" name="TextBox 8"/>
          <p:cNvSpPr txBox="1"/>
          <p:nvPr/>
        </p:nvSpPr>
        <p:spPr>
          <a:xfrm>
            <a:off x="2142212" y="2362200"/>
            <a:ext cx="1210588" cy="400110"/>
          </a:xfrm>
          <a:prstGeom prst="rect">
            <a:avLst/>
          </a:prstGeom>
          <a:noFill/>
        </p:spPr>
        <p:txBody>
          <a:bodyPr wrap="none" rtlCol="0">
            <a:spAutoFit/>
          </a:bodyPr>
          <a:lstStyle/>
          <a:p>
            <a:r>
              <a:rPr lang="en-US" sz="2000" b="0" dirty="0" smtClean="0">
                <a:latin typeface="+mn-lt"/>
              </a:rPr>
              <a:t>Thread 1</a:t>
            </a:r>
          </a:p>
        </p:txBody>
      </p:sp>
      <p:sp>
        <p:nvSpPr>
          <p:cNvPr id="10" name="TextBox 9"/>
          <p:cNvSpPr txBox="1"/>
          <p:nvPr/>
        </p:nvSpPr>
        <p:spPr>
          <a:xfrm>
            <a:off x="6324600" y="2343090"/>
            <a:ext cx="1210588" cy="400110"/>
          </a:xfrm>
          <a:prstGeom prst="rect">
            <a:avLst/>
          </a:prstGeom>
          <a:noFill/>
        </p:spPr>
        <p:txBody>
          <a:bodyPr wrap="none" rtlCol="0">
            <a:spAutoFit/>
          </a:bodyPr>
          <a:lstStyle/>
          <a:p>
            <a:r>
              <a:rPr lang="en-US" sz="2000" b="0" dirty="0" smtClean="0">
                <a:latin typeface="+mn-lt"/>
              </a:rPr>
              <a:t>Thread 2</a:t>
            </a:r>
          </a:p>
        </p:txBody>
      </p:sp>
      <p:cxnSp>
        <p:nvCxnSpPr>
          <p:cNvPr id="12" name="Straight Arrow Connector 11"/>
          <p:cNvCxnSpPr/>
          <p:nvPr/>
        </p:nvCxnSpPr>
        <p:spPr bwMode="auto">
          <a:xfrm rot="5400000">
            <a:off x="-572294" y="4229100"/>
            <a:ext cx="2819400" cy="1588"/>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sp>
        <p:nvSpPr>
          <p:cNvPr id="14" name="TextBox 13"/>
          <p:cNvSpPr txBox="1"/>
          <p:nvPr/>
        </p:nvSpPr>
        <p:spPr>
          <a:xfrm rot="16200000">
            <a:off x="208134" y="3982868"/>
            <a:ext cx="745845" cy="400110"/>
          </a:xfrm>
          <a:prstGeom prst="rect">
            <a:avLst/>
          </a:prstGeom>
          <a:noFill/>
        </p:spPr>
        <p:txBody>
          <a:bodyPr wrap="none" rtlCol="0">
            <a:spAutoFit/>
          </a:bodyPr>
          <a:lstStyle/>
          <a:p>
            <a:r>
              <a:rPr lang="en-US" sz="2000" b="0" dirty="0" smtClean="0">
                <a:latin typeface="+mn-lt"/>
              </a:rPr>
              <a:t>Time</a:t>
            </a:r>
          </a:p>
        </p:txBody>
      </p:sp>
      <p:sp>
        <p:nvSpPr>
          <p:cNvPr id="15" name="TextBox 14"/>
          <p:cNvSpPr txBox="1"/>
          <p:nvPr/>
        </p:nvSpPr>
        <p:spPr>
          <a:xfrm>
            <a:off x="5947347" y="5410200"/>
            <a:ext cx="2206053" cy="707886"/>
          </a:xfrm>
          <a:prstGeom prst="rect">
            <a:avLst/>
          </a:prstGeom>
          <a:solidFill>
            <a:srgbClr val="FFC000"/>
          </a:solidFill>
        </p:spPr>
        <p:txBody>
          <a:bodyPr wrap="none" rtlCol="0">
            <a:spAutoFit/>
          </a:bodyPr>
          <a:lstStyle/>
          <a:p>
            <a:r>
              <a:rPr lang="en-US" sz="2000" b="0" dirty="0" smtClean="0">
                <a:latin typeface="+mn-lt"/>
              </a:rPr>
              <a:t>“Lost withdraw” – </a:t>
            </a:r>
          </a:p>
          <a:p>
            <a:r>
              <a:rPr lang="en-US" sz="2000" b="0" dirty="0" smtClean="0">
                <a:latin typeface="+mn-lt"/>
              </a:rPr>
              <a:t>unhappy bank</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Scoped locking example constructor</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49</a:t>
            </a:fld>
            <a:endParaRPr lang="en-US"/>
          </a:p>
        </p:txBody>
      </p:sp>
      <p:sp>
        <p:nvSpPr>
          <p:cNvPr id="7" name="Rectangle 2"/>
          <p:cNvSpPr txBox="1">
            <a:spLocks noChangeArrowheads="1"/>
          </p:cNvSpPr>
          <p:nvPr>
            <p:custDataLst>
              <p:tags r:id="rId1"/>
            </p:custDataLst>
          </p:nvPr>
        </p:nvSpPr>
        <p:spPr bwMode="auto">
          <a:xfrm>
            <a:off x="838200" y="1219200"/>
            <a:ext cx="7696200" cy="4953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19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accent2"/>
                </a:solidFill>
                <a:effectLst/>
                <a:uLnTx/>
                <a:uFillTx/>
                <a:latin typeface="Courier New" pitchFamily="49" charset="0"/>
                <a:ea typeface="+mn-ea"/>
                <a:cs typeface="+mn-cs"/>
              </a:rPr>
              <a:t>class</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baseline="0" noProof="0" dirty="0" err="1" smtClean="0">
                <a:ln>
                  <a:noFill/>
                </a:ln>
                <a:effectLst/>
                <a:uLnTx/>
                <a:uFillTx/>
                <a:latin typeface="Courier New" pitchFamily="49" charset="0"/>
                <a:ea typeface="+mn-ea"/>
                <a:cs typeface="+mn-cs"/>
              </a:rPr>
              <a:t>BankAccount</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base" latinLnBrk="0" hangingPunct="1">
              <a:lnSpc>
                <a:spcPts val="19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private</a:t>
            </a:r>
            <a:r>
              <a:rPr lang="en-US" sz="2000" kern="0" dirty="0" smtClean="0">
                <a:latin typeface="Courier New" pitchFamily="49" charset="0"/>
              </a:rPr>
              <a:t> </a:t>
            </a:r>
            <a:r>
              <a:rPr lang="en-US" sz="2000" kern="0" dirty="0" err="1" smtClean="0">
                <a:solidFill>
                  <a:schemeClr val="accent2"/>
                </a:solidFill>
                <a:latin typeface="Courier New" pitchFamily="49" charset="0"/>
              </a:rPr>
              <a:t>int</a:t>
            </a:r>
            <a:r>
              <a:rPr lang="en-US" sz="2000" kern="0" dirty="0" smtClean="0">
                <a:latin typeface="Courier New" pitchFamily="49" charset="0"/>
              </a:rPr>
              <a:t> balance;</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chemeClr val="accent2"/>
                </a:solidFill>
                <a:latin typeface="Courier New" pitchFamily="49" charset="0"/>
              </a:rPr>
              <a:t>omp_nest_lock_t</a:t>
            </a:r>
            <a:r>
              <a:rPr lang="en-US" sz="2000" kern="0" dirty="0" smtClean="0">
                <a:latin typeface="Courier New" pitchFamily="49" charset="0"/>
              </a:rPr>
              <a:t> _guard;</a:t>
            </a:r>
          </a:p>
          <a:p>
            <a:pPr marL="342900" marR="0" lvl="0" indent="-342900" algn="l" defTabSz="914400" rtl="0" eaLnBrk="1" fontAlgn="base" latinLnBrk="0" hangingPunct="1">
              <a:lnSpc>
                <a:spcPts val="1900"/>
              </a:lnSpc>
              <a:spcBef>
                <a:spcPct val="20000"/>
              </a:spcBef>
              <a:spcAft>
                <a:spcPct val="0"/>
              </a:spcAft>
              <a:buClrTx/>
              <a:buSzTx/>
              <a:buFontTx/>
              <a:buNone/>
              <a:tabLst/>
              <a:defRPr/>
            </a:pPr>
            <a:endParaRPr lang="en-US" sz="2000" kern="0" dirty="0" smtClean="0">
              <a:latin typeface="Courier New" pitchFamily="49" charset="0"/>
            </a:endParaRP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BankAccount</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balance = 500.0;</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omp_init_nest_lock</a:t>
            </a:r>
            <a:r>
              <a:rPr lang="en-US" sz="2000" kern="0" dirty="0" smtClean="0">
                <a:latin typeface="Courier New" pitchFamily="49" charset="0"/>
              </a:rPr>
              <a:t> (&amp;_guard);</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void</a:t>
            </a:r>
            <a:r>
              <a:rPr lang="en-US" sz="2000" kern="0" dirty="0" smtClean="0">
                <a:latin typeface="Courier New" pitchFamily="49" charset="0"/>
              </a:rPr>
              <a:t> deposit (</a:t>
            </a:r>
            <a:r>
              <a:rPr lang="en-US" sz="2000" kern="0" dirty="0" err="1" smtClean="0">
                <a:solidFill>
                  <a:schemeClr val="accent2"/>
                </a:solidFill>
                <a:latin typeface="Courier New" pitchFamily="49" charset="0"/>
              </a:rPr>
              <a:t>int</a:t>
            </a:r>
            <a:r>
              <a:rPr lang="en-US" sz="2000" kern="0" dirty="0" smtClean="0">
                <a:latin typeface="Courier New" pitchFamily="49" charset="0"/>
              </a:rPr>
              <a:t> amount) {</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 </a:t>
            </a:r>
            <a:r>
              <a:rPr lang="en-US" sz="2000" kern="0" dirty="0" err="1" smtClean="0">
                <a:latin typeface="Courier New" pitchFamily="49" charset="0"/>
              </a:rPr>
              <a:t>my_guard</a:t>
            </a:r>
            <a:r>
              <a:rPr lang="en-US" sz="2000" kern="0" dirty="0" smtClean="0">
                <a:latin typeface="Courier New" pitchFamily="49" charset="0"/>
              </a:rPr>
              <a:t> (_guard);</a:t>
            </a:r>
          </a:p>
          <a:p>
            <a:pPr marL="342900" lvl="0" indent="-342900">
              <a:lnSpc>
                <a:spcPts val="1900"/>
              </a:lnSpc>
              <a:spcBef>
                <a:spcPct val="20000"/>
              </a:spcBef>
              <a:defRPr/>
            </a:pPr>
            <a:r>
              <a:rPr lang="en-US" sz="2000" kern="0" dirty="0" smtClean="0">
                <a:latin typeface="Courier New" pitchFamily="49" charset="0"/>
              </a:rPr>
              <a:t>      balance += amount;</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p>
          <a:p>
            <a:pPr marL="342900" marR="0" lvl="0" indent="-342900" algn="l" defTabSz="914400" rtl="0" eaLnBrk="1" fontAlgn="base" latinLnBrk="0" hangingPunct="1">
              <a:lnSpc>
                <a:spcPts val="1900"/>
              </a:lnSpc>
              <a:spcBef>
                <a:spcPct val="20000"/>
              </a:spcBef>
              <a:spcAft>
                <a:spcPct val="0"/>
              </a:spcAft>
              <a:buClrTx/>
              <a:buSzTx/>
              <a:buFontTx/>
              <a:buNone/>
              <a:tabLst/>
              <a:defRPr/>
            </a:pPr>
            <a:r>
              <a:rPr lang="en-US" sz="2000" kern="0" dirty="0" smtClean="0">
                <a:latin typeface="Courier New" pitchFamily="49" charset="0"/>
              </a:rPr>
              <a: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What did they keep? Leave out?</a:t>
            </a:r>
            <a:endParaRPr lang="en-US" dirty="0">
              <a:solidFill>
                <a:schemeClr val="accent2"/>
              </a:solidFill>
            </a:endParaRPr>
          </a:p>
        </p:txBody>
      </p:sp>
      <p:sp>
        <p:nvSpPr>
          <p:cNvPr id="3" name="Content Placeholder 2"/>
          <p:cNvSpPr>
            <a:spLocks noGrp="1"/>
          </p:cNvSpPr>
          <p:nvPr>
            <p:ph idx="1"/>
          </p:nvPr>
        </p:nvSpPr>
        <p:spPr>
          <a:xfrm>
            <a:off x="685800" y="1600200"/>
            <a:ext cx="3505200" cy="4495800"/>
          </a:xfrm>
        </p:spPr>
        <p:txBody>
          <a:bodyPr/>
          <a:lstStyle/>
          <a:p>
            <a:pPr>
              <a:buNone/>
            </a:pPr>
            <a:r>
              <a:rPr lang="en-US" b="1" dirty="0" smtClean="0"/>
              <a:t>Old </a:t>
            </a:r>
            <a:r>
              <a:rPr lang="en-US" b="1" dirty="0"/>
              <a:t>and new: 20 lectures</a:t>
            </a:r>
          </a:p>
          <a:p>
            <a:pPr>
              <a:buNone/>
            </a:pPr>
            <a:r>
              <a:rPr lang="en-US" dirty="0" smtClean="0">
                <a:solidFill>
                  <a:schemeClr val="accent2"/>
                </a:solidFill>
              </a:rPr>
              <a:t>Big-Oh, Algorithm Analysis</a:t>
            </a:r>
          </a:p>
          <a:p>
            <a:pPr>
              <a:buNone/>
            </a:pPr>
            <a:r>
              <a:rPr lang="en-US" dirty="0" smtClean="0">
                <a:solidFill>
                  <a:schemeClr val="accent2"/>
                </a:solidFill>
              </a:rPr>
              <a:t>Binary Heaps (Priority Qs)</a:t>
            </a:r>
          </a:p>
          <a:p>
            <a:pPr>
              <a:buNone/>
            </a:pPr>
            <a:r>
              <a:rPr lang="en-US" dirty="0" smtClean="0">
                <a:solidFill>
                  <a:schemeClr val="accent2"/>
                </a:solidFill>
              </a:rPr>
              <a:t>AVL Trees</a:t>
            </a:r>
          </a:p>
          <a:p>
            <a:pPr>
              <a:buNone/>
            </a:pPr>
            <a:r>
              <a:rPr lang="en-US" dirty="0" smtClean="0">
                <a:solidFill>
                  <a:schemeClr val="accent2"/>
                </a:solidFill>
              </a:rPr>
              <a:t>B Trees</a:t>
            </a:r>
          </a:p>
          <a:p>
            <a:pPr>
              <a:buNone/>
            </a:pPr>
            <a:r>
              <a:rPr lang="en-US" dirty="0" smtClean="0">
                <a:solidFill>
                  <a:schemeClr val="accent2"/>
                </a:solidFill>
              </a:rPr>
              <a:t>Hashing</a:t>
            </a:r>
          </a:p>
          <a:p>
            <a:pPr>
              <a:buNone/>
            </a:pPr>
            <a:r>
              <a:rPr lang="en-US" dirty="0" smtClean="0">
                <a:solidFill>
                  <a:schemeClr val="accent2"/>
                </a:solidFill>
              </a:rPr>
              <a:t>Sorting</a:t>
            </a:r>
          </a:p>
          <a:p>
            <a:pPr>
              <a:buNone/>
            </a:pPr>
            <a:r>
              <a:rPr lang="en-US" dirty="0" smtClean="0">
                <a:solidFill>
                  <a:schemeClr val="accent2"/>
                </a:solidFill>
              </a:rPr>
              <a:t>Graph Traversals</a:t>
            </a:r>
          </a:p>
          <a:p>
            <a:pPr>
              <a:buNone/>
            </a:pPr>
            <a:r>
              <a:rPr lang="en-US" dirty="0" smtClean="0">
                <a:solidFill>
                  <a:schemeClr val="accent2"/>
                </a:solidFill>
              </a:rPr>
              <a:t>Topological Sort</a:t>
            </a:r>
          </a:p>
          <a:p>
            <a:pPr>
              <a:buNone/>
            </a:pPr>
            <a:r>
              <a:rPr lang="en-US" dirty="0" smtClean="0">
                <a:solidFill>
                  <a:schemeClr val="accent2"/>
                </a:solidFill>
              </a:rPr>
              <a:t>Shortest Paths</a:t>
            </a:r>
          </a:p>
          <a:p>
            <a:pPr>
              <a:buNone/>
            </a:pPr>
            <a:r>
              <a:rPr lang="en-US" dirty="0" smtClean="0">
                <a:solidFill>
                  <a:schemeClr val="accent2"/>
                </a:solidFill>
              </a:rPr>
              <a:t>Minimum Spanning Trees</a:t>
            </a:r>
          </a:p>
          <a:p>
            <a:pPr>
              <a:buNone/>
            </a:pPr>
            <a:r>
              <a:rPr lang="en-US" dirty="0" smtClean="0">
                <a:solidFill>
                  <a:schemeClr val="accent2"/>
                </a:solidFill>
              </a:rPr>
              <a:t>Amortization</a:t>
            </a:r>
          </a:p>
          <a:p>
            <a:pPr>
              <a:buNone/>
            </a:pPr>
            <a:endParaRPr lang="en-US" dirty="0">
              <a:solidFill>
                <a:schemeClr val="accent2"/>
              </a:solidFill>
            </a:endParaRPr>
          </a:p>
        </p:txBody>
      </p:sp>
      <p:sp>
        <p:nvSpPr>
          <p:cNvPr id="6" name="Footer Placeholder 5"/>
          <p:cNvSpPr>
            <a:spLocks noGrp="1"/>
          </p:cNvSpPr>
          <p:nvPr>
            <p:ph type="ftr" sz="quarter" idx="12"/>
          </p:nvPr>
        </p:nvSpPr>
        <p:spPr>
          <a:xfrm>
            <a:off x="1524000" y="6400800"/>
            <a:ext cx="5715000" cy="457200"/>
          </a:xfrm>
        </p:spPr>
        <p:txBody>
          <a:bodyPr/>
          <a:lstStyle/>
          <a:p>
            <a:r>
              <a:rPr lang="en-US" dirty="0" smtClean="0">
                <a:solidFill>
                  <a:schemeClr val="accent2"/>
                </a:solidFill>
              </a:rPr>
              <a:t>From – Dan Grossman’s Parallelism/Concurrency in Data Structures (SIGCSE Workshop 19)</a:t>
            </a:r>
            <a:endParaRPr lang="en-US" dirty="0">
              <a:solidFill>
                <a:schemeClr val="accent2"/>
              </a:solidFill>
            </a:endParaRPr>
          </a:p>
        </p:txBody>
      </p:sp>
      <p:sp>
        <p:nvSpPr>
          <p:cNvPr id="7" name="Content Placeholder 2"/>
          <p:cNvSpPr txBox="1">
            <a:spLocks/>
          </p:cNvSpPr>
          <p:nvPr/>
        </p:nvSpPr>
        <p:spPr bwMode="auto">
          <a:xfrm>
            <a:off x="4495800" y="1600200"/>
            <a:ext cx="4343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i="0" u="none" strike="noStrike" kern="0" cap="none" spc="0" normalizeH="0" baseline="0" noProof="0" dirty="0" smtClean="0">
                <a:ln>
                  <a:noFill/>
                </a:ln>
                <a:effectLst/>
                <a:uLnTx/>
                <a:uFillTx/>
                <a:latin typeface="+mn-lt"/>
                <a:ea typeface="+mn-ea"/>
                <a:cs typeface="+mn-cs"/>
              </a:rPr>
              <a:t>Removed: 7-</a:t>
            </a:r>
            <a:r>
              <a:rPr kumimoji="0" lang="en-US" sz="2000" i="0" u="none" strike="noStrike" kern="0" cap="none" spc="0" normalizeH="0" noProof="0" dirty="0" smtClean="0">
                <a:ln>
                  <a:noFill/>
                </a:ln>
                <a:effectLst/>
                <a:uLnTx/>
                <a:uFillTx/>
                <a:latin typeface="+mn-lt"/>
                <a:ea typeface="+mn-ea"/>
                <a:cs typeface="+mn-cs"/>
              </a:rPr>
              <a:t>8 lectures</a:t>
            </a:r>
            <a:endParaRPr kumimoji="0" lang="en-US" sz="2000" i="0" u="none" strike="noStrike" kern="0" cap="none" spc="0" normalizeH="0" baseline="0" noProof="0" dirty="0" smtClean="0">
              <a:ln>
                <a:noFill/>
              </a:ln>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D-heaps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Leftist heaps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smtClean="0">
                <a:solidFill>
                  <a:schemeClr val="tx1">
                    <a:lumMod val="50000"/>
                    <a:lumOff val="50000"/>
                  </a:schemeClr>
                </a:solidFill>
                <a:latin typeface="+mn-lt"/>
              </a:rPr>
              <a:t>Skew heaps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smtClean="0">
                <a:solidFill>
                  <a:schemeClr val="tx1">
                    <a:lumMod val="50000"/>
                    <a:lumOff val="50000"/>
                  </a:schemeClr>
                </a:solidFill>
                <a:latin typeface="+mn-lt"/>
              </a:rPr>
              <a:t>Binomial queues</a:t>
            </a:r>
          </a:p>
          <a:p>
            <a:pPr marL="342900" indent="-342900">
              <a:spcBef>
                <a:spcPct val="20000"/>
              </a:spcBef>
              <a:defRPr/>
            </a:pPr>
            <a:r>
              <a:rPr lang="en-US" sz="2000" b="0" kern="0" dirty="0">
                <a:solidFill>
                  <a:schemeClr val="tx1">
                    <a:lumMod val="50000"/>
                    <a:lumOff val="50000"/>
                  </a:schemeClr>
                </a:solidFill>
                <a:latin typeface="+mj-lt"/>
              </a:rPr>
              <a:t>Network </a:t>
            </a:r>
            <a:r>
              <a:rPr lang="en-US" sz="2000" b="0" kern="0" dirty="0" smtClean="0">
                <a:solidFill>
                  <a:schemeClr val="tx1">
                    <a:lumMod val="50000"/>
                    <a:lumOff val="50000"/>
                  </a:schemeClr>
                </a:solidFill>
                <a:latin typeface="+mj-lt"/>
              </a:rPr>
              <a:t>flow</a:t>
            </a:r>
            <a:endParaRPr kumimoji="0" lang="en-US" sz="2000" b="0" i="0" u="none" strike="noStrike" kern="0" cap="none" spc="0" normalizeH="0" baseline="0" noProof="0" dirty="0" smtClean="0">
              <a:ln>
                <a:noFill/>
              </a:ln>
              <a:solidFill>
                <a:schemeClr val="tx1">
                  <a:lumMod val="50000"/>
                  <a:lumOff val="50000"/>
                </a:schemeClr>
              </a:solidFill>
              <a:effectLst/>
              <a:uLnTx/>
              <a:uFillTx/>
              <a:latin typeface="+mj-lt"/>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Splay</a:t>
            </a:r>
            <a:r>
              <a:rPr kumimoji="0" lang="en-US" sz="2000" b="0" i="0" u="none" strike="noStrike" kern="0" cap="none" spc="0" normalizeH="0" noProof="0" dirty="0" smtClean="0">
                <a:ln>
                  <a:noFill/>
                </a:ln>
                <a:solidFill>
                  <a:schemeClr val="tx1">
                    <a:lumMod val="50000"/>
                    <a:lumOff val="50000"/>
                  </a:schemeClr>
                </a:solidFill>
                <a:effectLst/>
                <a:uLnTx/>
                <a:uFillTx/>
                <a:latin typeface="+mn-lt"/>
                <a:ea typeface="+mn-ea"/>
                <a:cs typeface="+mn-cs"/>
              </a:rPr>
              <a:t> trees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smtClean="0">
                <a:solidFill>
                  <a:schemeClr val="tx1">
                    <a:lumMod val="50000"/>
                    <a:lumOff val="50000"/>
                  </a:schemeClr>
                </a:solidFill>
                <a:latin typeface="+mn-lt"/>
              </a:rPr>
              <a:t>Disjoint</a:t>
            </a:r>
            <a:r>
              <a:rPr lang="en-US" sz="2000" b="0" kern="0" dirty="0" smtClean="0">
                <a:solidFill>
                  <a:schemeClr val="tx1">
                    <a:lumMod val="50000"/>
                    <a:lumOff val="50000"/>
                  </a:schemeClr>
                </a:solidFill>
                <a:latin typeface="+mn-lt"/>
              </a:rPr>
              <a:t> sets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noProof="0" dirty="0" smtClean="0">
                <a:solidFill>
                  <a:schemeClr val="tx1">
                    <a:lumMod val="50000"/>
                    <a:lumOff val="50000"/>
                  </a:schemeClr>
                </a:solidFill>
                <a:latin typeface="+mn-lt"/>
              </a:rPr>
              <a:t>Hack job on NP (moves elsewhere)</a:t>
            </a:r>
            <a:endParaRPr kumimoji="0" lang="en-US" sz="2000" b="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chemeClr val="accent2"/>
              </a:solidFill>
              <a:effectLst/>
              <a:uLnTx/>
              <a:uFillTx/>
              <a:latin typeface="+mn-lt"/>
              <a:ea typeface="+mn-ea"/>
              <a:cs typeface="+mn-cs"/>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5</a:t>
            </a:fld>
            <a:endParaRPr lang="en-US">
              <a:solidFill>
                <a:schemeClr val="accent2"/>
              </a:solidFill>
            </a:endParaRPr>
          </a:p>
        </p:txBody>
      </p:sp>
    </p:spTree>
    <p:extLst>
      <p:ext uri="{BB962C8B-B14F-4D97-AF65-F5344CB8AC3E}">
        <p14:creationId xmlns:p14="http://schemas.microsoft.com/office/powerpoint/2010/main" val="135237538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solidFill>
                  <a:schemeClr val="accent2"/>
                </a:solidFill>
              </a:rPr>
              <a:t>Scoped locking - withdraw, get, set</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50</a:t>
            </a:fld>
            <a:endParaRPr lang="en-US"/>
          </a:p>
        </p:txBody>
      </p:sp>
      <p:sp>
        <p:nvSpPr>
          <p:cNvPr id="7" name="Rectangle 2"/>
          <p:cNvSpPr txBox="1">
            <a:spLocks noChangeArrowheads="1"/>
          </p:cNvSpPr>
          <p:nvPr>
            <p:custDataLst>
              <p:tags r:id="rId1"/>
            </p:custDataLst>
          </p:nvPr>
        </p:nvSpPr>
        <p:spPr bwMode="auto">
          <a:xfrm>
            <a:off x="762000" y="914400"/>
            <a:ext cx="7696200" cy="5334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19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accent2"/>
                </a:solidFill>
                <a:effectLst/>
                <a:uLnTx/>
                <a:uFillTx/>
                <a:latin typeface="Courier New" pitchFamily="49" charset="0"/>
                <a:ea typeface="+mn-ea"/>
                <a:cs typeface="+mn-cs"/>
              </a:rPr>
              <a:t>class</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baseline="0" noProof="0" dirty="0" err="1" smtClean="0">
                <a:ln>
                  <a:noFill/>
                </a:ln>
                <a:effectLst/>
                <a:uLnTx/>
                <a:uFillTx/>
                <a:latin typeface="Courier New" pitchFamily="49" charset="0"/>
                <a:ea typeface="+mn-ea"/>
                <a:cs typeface="+mn-cs"/>
              </a:rPr>
              <a:t>BankAccount</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base" latinLnBrk="0" hangingPunct="1">
              <a:lnSpc>
                <a:spcPts val="1900"/>
              </a:lnSpc>
              <a:spcBef>
                <a:spcPct val="20000"/>
              </a:spcBef>
              <a:spcAft>
                <a:spcPct val="0"/>
              </a:spcAft>
              <a:buClrTx/>
              <a:buSzTx/>
              <a:buFontTx/>
              <a:buNone/>
              <a:tabLst/>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void</a:t>
            </a:r>
            <a:r>
              <a:rPr lang="en-US" sz="2000" kern="0" dirty="0" smtClean="0">
                <a:latin typeface="Courier New" pitchFamily="49" charset="0"/>
              </a:rPr>
              <a:t> withdraw(double amount) {</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 </a:t>
            </a:r>
            <a:r>
              <a:rPr lang="en-US" sz="2000" kern="0" dirty="0" err="1" smtClean="0">
                <a:latin typeface="Courier New" pitchFamily="49" charset="0"/>
              </a:rPr>
              <a:t>my_guard</a:t>
            </a:r>
            <a:r>
              <a:rPr lang="en-US" sz="2000" kern="0" dirty="0" smtClean="0">
                <a:latin typeface="Courier New" pitchFamily="49" charset="0"/>
              </a:rPr>
              <a:t> (_guard);</a:t>
            </a:r>
          </a:p>
          <a:p>
            <a:pPr marL="342900" lvl="0" indent="-342900">
              <a:lnSpc>
                <a:spcPts val="1900"/>
              </a:lnSpc>
              <a:spcBef>
                <a:spcPct val="20000"/>
              </a:spcBef>
              <a:defRPr/>
            </a:pPr>
            <a:r>
              <a:rPr lang="en-US" sz="2000" kern="0" dirty="0" smtClean="0">
                <a:latin typeface="Courier New" pitchFamily="49" charset="0"/>
              </a:rPr>
              <a:t>      if(balance &gt;= amount) balance -= amount;</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chemeClr val="accent2"/>
                </a:solidFill>
                <a:latin typeface="Courier New" pitchFamily="49" charset="0"/>
              </a:rPr>
              <a:t>int</a:t>
            </a:r>
            <a:r>
              <a:rPr lang="en-US" sz="2000" kern="0" dirty="0" smtClean="0">
                <a:latin typeface="Courier New" pitchFamily="49" charset="0"/>
              </a:rPr>
              <a:t> </a:t>
            </a:r>
            <a:r>
              <a:rPr lang="en-US" sz="2000" kern="0" dirty="0" err="1" smtClean="0">
                <a:latin typeface="Courier New" pitchFamily="49" charset="0"/>
              </a:rPr>
              <a:t>getBalance</a:t>
            </a: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 </a:t>
            </a:r>
            <a:r>
              <a:rPr lang="en-US" sz="2000" kern="0" dirty="0" err="1" smtClean="0">
                <a:latin typeface="Courier New" pitchFamily="49" charset="0"/>
              </a:rPr>
              <a:t>my_guard</a:t>
            </a:r>
            <a:r>
              <a:rPr lang="en-US" sz="2000" kern="0" dirty="0" smtClean="0">
                <a:latin typeface="Courier New" pitchFamily="49" charset="0"/>
              </a:rPr>
              <a:t> (_guard);</a:t>
            </a:r>
          </a:p>
          <a:p>
            <a:pPr marL="342900" lvl="0" indent="-342900">
              <a:lnSpc>
                <a:spcPts val="1900"/>
              </a:lnSpc>
              <a:spcBef>
                <a:spcPct val="20000"/>
              </a:spcBef>
              <a:defRPr/>
            </a:pPr>
            <a:r>
              <a:rPr lang="en-US" sz="2000" kern="0" dirty="0" smtClean="0">
                <a:latin typeface="Courier New" pitchFamily="49" charset="0"/>
              </a:rPr>
              <a:t>      return balance;</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void</a:t>
            </a:r>
            <a:r>
              <a:rPr lang="en-US" sz="2000" kern="0" dirty="0" smtClean="0">
                <a:latin typeface="Courier New" pitchFamily="49" charset="0"/>
              </a:rPr>
              <a:t> </a:t>
            </a:r>
            <a:r>
              <a:rPr lang="en-US" sz="2000" kern="0" dirty="0" err="1" smtClean="0">
                <a:latin typeface="Courier New" pitchFamily="49" charset="0"/>
              </a:rPr>
              <a:t>setBalance</a:t>
            </a:r>
            <a:r>
              <a:rPr lang="en-US" sz="2000" kern="0" dirty="0" smtClean="0">
                <a:latin typeface="Courier New" pitchFamily="49" charset="0"/>
              </a:rPr>
              <a:t>(</a:t>
            </a:r>
            <a:r>
              <a:rPr lang="en-US" sz="2000" kern="0" dirty="0" err="1" smtClean="0">
                <a:latin typeface="Courier New" pitchFamily="49" charset="0"/>
              </a:rPr>
              <a:t>int</a:t>
            </a:r>
            <a:r>
              <a:rPr lang="en-US" sz="2000" kern="0" dirty="0" smtClean="0">
                <a:latin typeface="Courier New" pitchFamily="49" charset="0"/>
              </a:rPr>
              <a:t> x) {</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 </a:t>
            </a:r>
            <a:r>
              <a:rPr lang="en-US" sz="2000" kern="0" dirty="0" err="1" smtClean="0">
                <a:latin typeface="Courier New" pitchFamily="49" charset="0"/>
              </a:rPr>
              <a:t>my_guard</a:t>
            </a:r>
            <a:r>
              <a:rPr lang="en-US" sz="2000" kern="0" dirty="0" smtClean="0">
                <a:latin typeface="Courier New" pitchFamily="49" charset="0"/>
              </a:rPr>
              <a:t> (_guard);</a:t>
            </a:r>
          </a:p>
          <a:p>
            <a:pPr marL="342900" lvl="0" indent="-342900">
              <a:lnSpc>
                <a:spcPts val="1900"/>
              </a:lnSpc>
              <a:spcBef>
                <a:spcPct val="20000"/>
              </a:spcBef>
              <a:defRPr/>
            </a:pPr>
            <a:r>
              <a:rPr lang="en-US" sz="2000" kern="0" dirty="0" smtClean="0">
                <a:latin typeface="Courier New" pitchFamily="49" charset="0"/>
              </a:rPr>
              <a:t>      balance = x;</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solidFill>
                  <a:schemeClr val="accent2"/>
                </a:solidFill>
              </a:rPr>
              <a:t>Scoped locking – guard class</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51</a:t>
            </a:fld>
            <a:endParaRPr lang="en-US"/>
          </a:p>
        </p:txBody>
      </p:sp>
      <p:sp>
        <p:nvSpPr>
          <p:cNvPr id="7" name="Rectangle 2"/>
          <p:cNvSpPr txBox="1">
            <a:spLocks noChangeArrowheads="1"/>
          </p:cNvSpPr>
          <p:nvPr>
            <p:custDataLst>
              <p:tags r:id="rId1"/>
            </p:custDataLst>
          </p:nvPr>
        </p:nvSpPr>
        <p:spPr bwMode="auto">
          <a:xfrm>
            <a:off x="762000" y="914400"/>
            <a:ext cx="7696200" cy="5334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19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accent2"/>
                </a:solidFill>
                <a:effectLst/>
                <a:uLnTx/>
                <a:uFillTx/>
                <a:latin typeface="Courier New" pitchFamily="49" charset="0"/>
                <a:ea typeface="+mn-ea"/>
                <a:cs typeface="+mn-cs"/>
              </a:rPr>
              <a:t>class</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baseline="0" noProof="0" dirty="0" err="1" smtClean="0">
                <a:ln>
                  <a:noFill/>
                </a:ln>
                <a:effectLst/>
                <a:uLnTx/>
                <a:uFillTx/>
                <a:latin typeface="Courier New" pitchFamily="49" charset="0"/>
                <a:ea typeface="+mn-ea"/>
                <a:cs typeface="+mn-cs"/>
              </a:rPr>
              <a:t>omp_guard</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342900" marR="0" lvl="0" indent="-342900" algn="l" defTabSz="914400" rtl="0" eaLnBrk="1" fontAlgn="base" latinLnBrk="0" hangingPunct="1">
              <a:lnSpc>
                <a:spcPts val="1900"/>
              </a:lnSpc>
              <a:spcBef>
                <a:spcPct val="20000"/>
              </a:spcBef>
              <a:spcAft>
                <a:spcPct val="0"/>
              </a:spcAft>
              <a:buClrTx/>
              <a:buSzTx/>
              <a:buFontTx/>
              <a:buNone/>
              <a:tabLst/>
              <a:defRPr/>
            </a:pPr>
            <a:r>
              <a:rPr lang="en-US" sz="2000" kern="0" dirty="0" smtClean="0">
                <a:latin typeface="Courier New" pitchFamily="49" charset="0"/>
              </a:rPr>
              <a:t>   </a:t>
            </a:r>
            <a:r>
              <a:rPr lang="en-US" sz="2000" kern="0" dirty="0" smtClean="0">
                <a:solidFill>
                  <a:schemeClr val="accent2"/>
                </a:solidFill>
                <a:latin typeface="Courier New" pitchFamily="49" charset="0"/>
              </a:rPr>
              <a:t>public</a:t>
            </a:r>
            <a:r>
              <a:rPr lang="en-US" sz="2000" kern="0" dirty="0" smtClean="0">
                <a:latin typeface="Courier New" pitchFamily="49" charset="0"/>
              </a:rPr>
              <a:t>: </a:t>
            </a:r>
          </a:p>
          <a:p>
            <a:pPr marL="800100" lvl="1" indent="-342900">
              <a:lnSpc>
                <a:spcPts val="1900"/>
              </a:lnSpc>
              <a:spcBef>
                <a:spcPct val="20000"/>
              </a:spcBef>
              <a:defRPr/>
            </a:pPr>
            <a:r>
              <a:rPr lang="en-US" sz="2000" kern="0" dirty="0" err="1" smtClean="0">
                <a:latin typeface="Courier New" pitchFamily="49" charset="0"/>
              </a:rPr>
              <a:t>omp_guard</a:t>
            </a:r>
            <a:r>
              <a:rPr lang="en-US" sz="2000" kern="0" dirty="0" smtClean="0">
                <a:latin typeface="Courier New" pitchFamily="49" charset="0"/>
              </a:rPr>
              <a:t> (</a:t>
            </a:r>
            <a:r>
              <a:rPr lang="en-US" sz="2000" kern="0" dirty="0" err="1" smtClean="0">
                <a:solidFill>
                  <a:schemeClr val="accent2"/>
                </a:solidFill>
                <a:latin typeface="Courier New" pitchFamily="49" charset="0"/>
              </a:rPr>
              <a:t>omp_nest_lock_t</a:t>
            </a:r>
            <a:r>
              <a:rPr lang="en-US" sz="2000" kern="0" dirty="0" smtClean="0">
                <a:latin typeface="Courier New" pitchFamily="49" charset="0"/>
              </a:rPr>
              <a:t> &amp;lock);</a:t>
            </a:r>
          </a:p>
          <a:p>
            <a:pPr marL="800100" lvl="1" indent="-342900">
              <a:lnSpc>
                <a:spcPts val="1900"/>
              </a:lnSpc>
              <a:spcBef>
                <a:spcPct val="20000"/>
              </a:spcBef>
              <a:defRPr/>
            </a:pPr>
            <a:r>
              <a:rPr lang="en-US" sz="2000" kern="0" dirty="0" smtClean="0">
                <a:solidFill>
                  <a:schemeClr val="accent2"/>
                </a:solidFill>
                <a:latin typeface="Courier New" pitchFamily="49" charset="0"/>
              </a:rPr>
              <a:t>void</a:t>
            </a:r>
            <a:r>
              <a:rPr lang="en-US" sz="2000" kern="0" dirty="0" smtClean="0">
                <a:latin typeface="Courier New" pitchFamily="49" charset="0"/>
              </a:rPr>
              <a:t> acquire ();</a:t>
            </a:r>
          </a:p>
          <a:p>
            <a:pPr marL="800100" lvl="1" indent="-342900">
              <a:lnSpc>
                <a:spcPts val="1900"/>
              </a:lnSpc>
              <a:spcBef>
                <a:spcPct val="20000"/>
              </a:spcBef>
              <a:defRPr/>
            </a:pPr>
            <a:r>
              <a:rPr lang="en-US" sz="2000" kern="0" dirty="0" smtClean="0">
                <a:solidFill>
                  <a:schemeClr val="accent2"/>
                </a:solidFill>
                <a:latin typeface="Courier New" pitchFamily="49" charset="0"/>
              </a:rPr>
              <a:t>void</a:t>
            </a:r>
            <a:r>
              <a:rPr lang="en-US" sz="2000" kern="0" dirty="0" smtClean="0">
                <a:latin typeface="Courier New" pitchFamily="49" charset="0"/>
              </a:rPr>
              <a:t> release ();</a:t>
            </a:r>
          </a:p>
          <a:p>
            <a:pPr marL="800100" lvl="1" indent="-342900">
              <a:lnSpc>
                <a:spcPts val="1900"/>
              </a:lnSpc>
              <a:spcBef>
                <a:spcPct val="20000"/>
              </a:spcBef>
              <a:defRPr/>
            </a:pPr>
            <a:r>
              <a:rPr lang="en-US" sz="2000" kern="0" dirty="0" smtClean="0">
                <a:latin typeface="Courier New" pitchFamily="49" charset="0"/>
              </a:rPr>
              <a:t>~</a:t>
            </a:r>
            <a:r>
              <a:rPr lang="en-US" sz="2000" kern="0" dirty="0" err="1" smtClean="0">
                <a:latin typeface="Courier New" pitchFamily="49" charset="0"/>
              </a:rPr>
              <a:t>omp_guard</a:t>
            </a:r>
            <a:r>
              <a:rPr lang="en-US" sz="2000" kern="0" dirty="0" smtClean="0">
                <a:latin typeface="Courier New" pitchFamily="49" charset="0"/>
              </a:rPr>
              <a:t> ();</a:t>
            </a:r>
          </a:p>
          <a:p>
            <a:pPr marL="800100" lvl="1" indent="-342900">
              <a:lnSpc>
                <a:spcPts val="1900"/>
              </a:lnSpc>
              <a:spcBef>
                <a:spcPct val="20000"/>
              </a:spcBef>
              <a:defRPr/>
            </a:pPr>
            <a:endParaRPr lang="en-US" sz="2000" kern="0" dirty="0" smtClean="0">
              <a:latin typeface="Courier New" pitchFamily="49" charset="0"/>
            </a:endParaRPr>
          </a:p>
          <a:p>
            <a:pPr marL="800100" lvl="1" indent="-342900">
              <a:lnSpc>
                <a:spcPts val="1900"/>
              </a:lnSpc>
              <a:spcBef>
                <a:spcPct val="20000"/>
              </a:spcBef>
              <a:defRPr/>
            </a:pPr>
            <a:r>
              <a:rPr lang="en-US" sz="2000" kern="0" dirty="0" smtClean="0">
                <a:solidFill>
                  <a:schemeClr val="accent2"/>
                </a:solidFill>
                <a:latin typeface="Courier New" pitchFamily="49" charset="0"/>
              </a:rPr>
              <a:t>private</a:t>
            </a:r>
            <a:r>
              <a:rPr lang="en-US" sz="2000" kern="0" dirty="0" smtClean="0">
                <a:latin typeface="Courier New" pitchFamily="49" charset="0"/>
              </a:rPr>
              <a:t>:</a:t>
            </a:r>
          </a:p>
          <a:p>
            <a:pPr marL="800100" lvl="1" indent="-342900">
              <a:lnSpc>
                <a:spcPts val="1900"/>
              </a:lnSpc>
              <a:spcBef>
                <a:spcPct val="20000"/>
              </a:spcBef>
              <a:defRPr/>
            </a:pPr>
            <a:r>
              <a:rPr lang="en-US" sz="2000" kern="0" dirty="0" err="1" smtClean="0">
                <a:solidFill>
                  <a:schemeClr val="accent2"/>
                </a:solidFill>
                <a:latin typeface="Courier New" pitchFamily="49" charset="0"/>
              </a:rPr>
              <a:t>omp_nest_lock_t</a:t>
            </a:r>
            <a:r>
              <a:rPr lang="en-US" sz="2000" kern="0" dirty="0" smtClean="0">
                <a:latin typeface="Courier New" pitchFamily="49" charset="0"/>
              </a:rPr>
              <a:t> *lock_;</a:t>
            </a:r>
          </a:p>
          <a:p>
            <a:pPr marL="800100" lvl="1" indent="-342900">
              <a:lnSpc>
                <a:spcPts val="1900"/>
              </a:lnSpc>
              <a:spcBef>
                <a:spcPct val="20000"/>
              </a:spcBef>
              <a:defRPr/>
            </a:pPr>
            <a:endParaRPr lang="en-US" sz="2000" kern="0" dirty="0" smtClean="0">
              <a:latin typeface="Courier New" pitchFamily="49" charset="0"/>
            </a:endParaRPr>
          </a:p>
          <a:p>
            <a:pPr marL="800100" lvl="1" indent="-342900">
              <a:lnSpc>
                <a:spcPts val="1900"/>
              </a:lnSpc>
              <a:spcBef>
                <a:spcPct val="20000"/>
              </a:spcBef>
              <a:defRPr/>
            </a:pPr>
            <a:r>
              <a:rPr lang="en-US" sz="2000" kern="0" dirty="0" smtClean="0">
                <a:solidFill>
                  <a:srgbClr val="119F33"/>
                </a:solidFill>
                <a:latin typeface="Courier New" pitchFamily="49" charset="0"/>
              </a:rPr>
              <a:t>// Disallow copies or assignment</a:t>
            </a:r>
          </a:p>
          <a:p>
            <a:pPr marL="800100" lvl="1" indent="-342900">
              <a:lnSpc>
                <a:spcPts val="1900"/>
              </a:lnSpc>
              <a:spcBef>
                <a:spcPct val="20000"/>
              </a:spcBef>
              <a:defRPr/>
            </a:pPr>
            <a:r>
              <a:rPr lang="en-US" sz="2000" kern="0" dirty="0" err="1" smtClean="0">
                <a:latin typeface="Courier New" pitchFamily="49" charset="0"/>
              </a:rPr>
              <a:t>omp_guard</a:t>
            </a:r>
            <a:r>
              <a:rPr lang="en-US" sz="2000" kern="0" dirty="0" smtClean="0">
                <a:latin typeface="Courier New" pitchFamily="49" charset="0"/>
              </a:rPr>
              <a:t> (</a:t>
            </a:r>
            <a:r>
              <a:rPr lang="en-US" sz="2000" kern="0" dirty="0" smtClean="0">
                <a:solidFill>
                  <a:schemeClr val="accent2"/>
                </a:solidFill>
                <a:latin typeface="Courier New" pitchFamily="49" charset="0"/>
              </a:rPr>
              <a:t>const</a:t>
            </a: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 </a:t>
            </a:r>
            <a:r>
              <a:rPr lang="en-US" sz="2000" kern="0" dirty="0" smtClean="0">
                <a:solidFill>
                  <a:schemeClr val="accent2"/>
                </a:solidFill>
                <a:latin typeface="Courier New" pitchFamily="49" charset="0"/>
              </a:rPr>
              <a:t>&amp;</a:t>
            </a:r>
            <a:r>
              <a:rPr lang="en-US" sz="2000" kern="0" dirty="0" smtClean="0">
                <a:latin typeface="Courier New" pitchFamily="49" charset="0"/>
              </a:rPr>
              <a:t>);</a:t>
            </a:r>
          </a:p>
          <a:p>
            <a:pPr marL="800100" lvl="1" indent="-342900">
              <a:lnSpc>
                <a:spcPts val="1900"/>
              </a:lnSpc>
              <a:spcBef>
                <a:spcPct val="20000"/>
              </a:spcBef>
              <a:defRPr/>
            </a:pPr>
            <a:r>
              <a:rPr lang="en-US" sz="2000" kern="0" dirty="0" smtClean="0">
                <a:solidFill>
                  <a:schemeClr val="accent2"/>
                </a:solidFill>
                <a:latin typeface="Courier New" pitchFamily="49" charset="0"/>
              </a:rPr>
              <a:t>void</a:t>
            </a:r>
            <a:r>
              <a:rPr lang="en-US" sz="2000" kern="0" dirty="0" smtClean="0">
                <a:latin typeface="Courier New" pitchFamily="49" charset="0"/>
              </a:rPr>
              <a:t> </a:t>
            </a:r>
            <a:r>
              <a:rPr lang="en-US" sz="2000" kern="0" dirty="0" smtClean="0">
                <a:solidFill>
                  <a:schemeClr val="accent2"/>
                </a:solidFill>
                <a:latin typeface="Courier New" pitchFamily="49" charset="0"/>
              </a:rPr>
              <a:t>operator</a:t>
            </a:r>
            <a:r>
              <a:rPr lang="en-US" sz="2000" kern="0" dirty="0" smtClean="0">
                <a:latin typeface="Courier New" pitchFamily="49" charset="0"/>
              </a:rPr>
              <a:t> = (</a:t>
            </a:r>
            <a:r>
              <a:rPr lang="en-US" sz="2000" kern="0" dirty="0" smtClean="0">
                <a:solidFill>
                  <a:schemeClr val="accent2"/>
                </a:solidFill>
                <a:latin typeface="Courier New" pitchFamily="49" charset="0"/>
              </a:rPr>
              <a:t>const</a:t>
            </a: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 </a:t>
            </a:r>
            <a:r>
              <a:rPr lang="en-US" sz="2000" kern="0" dirty="0" smtClean="0">
                <a:solidFill>
                  <a:schemeClr val="accent2"/>
                </a:solidFill>
                <a:latin typeface="Courier New" pitchFamily="49" charset="0"/>
              </a:rPr>
              <a:t>&amp;</a:t>
            </a:r>
            <a:r>
              <a:rPr lang="en-US" sz="2000" kern="0" dirty="0" smtClean="0">
                <a:latin typeface="Courier New" pitchFamily="49" charset="0"/>
              </a:rPr>
              <a:t>);</a:t>
            </a:r>
          </a:p>
          <a:p>
            <a:pPr marL="800100" lvl="1" indent="-342900">
              <a:lnSpc>
                <a:spcPts val="1900"/>
              </a:lnSpc>
              <a:spcBef>
                <a:spcPct val="20000"/>
              </a:spcBef>
              <a:defRPr/>
            </a:pP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solidFill>
                  <a:schemeClr val="accent2"/>
                </a:solidFill>
              </a:rPr>
              <a:t>Scoped locking – guard class</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52</a:t>
            </a:fld>
            <a:endParaRPr lang="en-US"/>
          </a:p>
        </p:txBody>
      </p:sp>
      <p:sp>
        <p:nvSpPr>
          <p:cNvPr id="7" name="Rectangle 2"/>
          <p:cNvSpPr txBox="1">
            <a:spLocks noChangeArrowheads="1"/>
          </p:cNvSpPr>
          <p:nvPr>
            <p:custDataLst>
              <p:tags r:id="rId1"/>
            </p:custDataLst>
          </p:nvPr>
        </p:nvSpPr>
        <p:spPr bwMode="auto">
          <a:xfrm>
            <a:off x="762000" y="914400"/>
            <a:ext cx="7696200" cy="5334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19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accent2"/>
                </a:solidFill>
                <a:effectLst/>
                <a:uLnTx/>
                <a:uFillTx/>
                <a:latin typeface="Courier New" pitchFamily="49" charset="0"/>
                <a:ea typeface="+mn-ea"/>
                <a:cs typeface="+mn-cs"/>
              </a:rPr>
              <a:t>class</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baseline="0" noProof="0" dirty="0" err="1" smtClean="0">
                <a:ln>
                  <a:noFill/>
                </a:ln>
                <a:effectLst/>
                <a:uLnTx/>
                <a:uFillTx/>
                <a:latin typeface="Courier New" pitchFamily="49" charset="0"/>
                <a:ea typeface="+mn-ea"/>
                <a:cs typeface="+mn-cs"/>
              </a:rPr>
              <a:t>omp_guard</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800100" lvl="1" indent="-342900">
              <a:lnSpc>
                <a:spcPts val="1900"/>
              </a:lnSpc>
              <a:spcBef>
                <a:spcPct val="20000"/>
              </a:spcBef>
              <a:defRPr/>
            </a:pPr>
            <a:r>
              <a:rPr lang="en-US" sz="2000" kern="0" dirty="0" smtClean="0">
                <a:latin typeface="Courier New" pitchFamily="49" charset="0"/>
              </a:rPr>
              <a:t>…</a:t>
            </a:r>
          </a:p>
          <a:p>
            <a:pPr marL="800100" lvl="1" indent="-342900">
              <a:lnSpc>
                <a:spcPts val="1900"/>
              </a:lnSpc>
              <a:spcBef>
                <a:spcPct val="20000"/>
              </a:spcBef>
              <a:defRPr/>
            </a:pPr>
            <a:r>
              <a:rPr lang="en-US" sz="2000" kern="0" dirty="0" err="1" smtClean="0">
                <a:latin typeface="Courier New" pitchFamily="49" charset="0"/>
              </a:rPr>
              <a:t>omp_guard</a:t>
            </a:r>
            <a:r>
              <a:rPr lang="en-US" sz="2000" kern="0" dirty="0" smtClean="0">
                <a:latin typeface="Courier New" pitchFamily="49" charset="0"/>
              </a:rPr>
              <a:t>::</a:t>
            </a:r>
            <a:r>
              <a:rPr lang="en-US" sz="2000" kern="0" dirty="0" err="1" smtClean="0">
                <a:latin typeface="Courier New" pitchFamily="49" charset="0"/>
              </a:rPr>
              <a:t>omp_guard</a:t>
            </a:r>
            <a:r>
              <a:rPr lang="en-US" sz="2000" kern="0" dirty="0" smtClean="0">
                <a:latin typeface="Courier New" pitchFamily="49" charset="0"/>
              </a:rPr>
              <a:t> (</a:t>
            </a:r>
            <a:r>
              <a:rPr lang="en-US" sz="2000" kern="0" dirty="0" err="1" smtClean="0">
                <a:solidFill>
                  <a:schemeClr val="accent2"/>
                </a:solidFill>
                <a:latin typeface="Courier New" pitchFamily="49" charset="0"/>
              </a:rPr>
              <a:t>omp_nest_lock_t</a:t>
            </a:r>
            <a:r>
              <a:rPr lang="en-US" sz="2000" kern="0" dirty="0" smtClean="0">
                <a:latin typeface="Courier New" pitchFamily="49" charset="0"/>
              </a:rPr>
              <a:t> &amp;lock) : lock_ (&amp;lock)</a:t>
            </a:r>
          </a:p>
          <a:p>
            <a:pPr marL="800100" lvl="1" indent="-342900">
              <a:lnSpc>
                <a:spcPts val="1900"/>
              </a:lnSpc>
              <a:spcBef>
                <a:spcPct val="20000"/>
              </a:spcBef>
              <a:defRPr/>
            </a:pPr>
            <a:r>
              <a:rPr lang="en-US" sz="2000" kern="0" dirty="0" smtClean="0">
                <a:latin typeface="Courier New" pitchFamily="49" charset="0"/>
              </a:rPr>
              <a:t>{</a:t>
            </a:r>
          </a:p>
          <a:p>
            <a:pPr marL="800100" lvl="1" indent="-342900">
              <a:lnSpc>
                <a:spcPts val="1900"/>
              </a:lnSpc>
              <a:spcBef>
                <a:spcPct val="20000"/>
              </a:spcBef>
              <a:defRPr/>
            </a:pPr>
            <a:r>
              <a:rPr lang="en-US" sz="2000" kern="0" dirty="0" smtClean="0">
                <a:latin typeface="Courier New" pitchFamily="49" charset="0"/>
              </a:rPr>
              <a:t>  acquire ();</a:t>
            </a:r>
          </a:p>
          <a:p>
            <a:pPr marL="800100" lvl="1" indent="-342900">
              <a:lnSpc>
                <a:spcPts val="1900"/>
              </a:lnSpc>
              <a:spcBef>
                <a:spcPct val="20000"/>
              </a:spcBef>
              <a:defRPr/>
            </a:pPr>
            <a:r>
              <a:rPr lang="en-US" sz="2000" kern="0" dirty="0" smtClean="0">
                <a:latin typeface="Courier New" pitchFamily="49" charset="0"/>
              </a:rPr>
              <a:t>}</a:t>
            </a: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void</a:t>
            </a: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::acquire ()</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omp_set_nest_lock</a:t>
            </a:r>
            <a:r>
              <a:rPr lang="en-US" sz="2000" kern="0" dirty="0" smtClean="0">
                <a:latin typeface="Courier New" pitchFamily="49" charset="0"/>
              </a:rPr>
              <a:t> (lock_); </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solidFill>
                  <a:schemeClr val="accent2"/>
                </a:solidFill>
              </a:rPr>
              <a:t>Scoped locking – guard class</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53</a:t>
            </a:fld>
            <a:endParaRPr lang="en-US"/>
          </a:p>
        </p:txBody>
      </p:sp>
      <p:sp>
        <p:nvSpPr>
          <p:cNvPr id="7" name="Rectangle 2"/>
          <p:cNvSpPr txBox="1">
            <a:spLocks noChangeArrowheads="1"/>
          </p:cNvSpPr>
          <p:nvPr>
            <p:custDataLst>
              <p:tags r:id="rId1"/>
            </p:custDataLst>
          </p:nvPr>
        </p:nvSpPr>
        <p:spPr bwMode="auto">
          <a:xfrm>
            <a:off x="762000" y="914400"/>
            <a:ext cx="7696200" cy="5334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19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accent2"/>
                </a:solidFill>
                <a:effectLst/>
                <a:uLnTx/>
                <a:uFillTx/>
                <a:latin typeface="Courier New" pitchFamily="49" charset="0"/>
                <a:ea typeface="+mn-ea"/>
                <a:cs typeface="+mn-cs"/>
              </a:rPr>
              <a:t>class</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1" i="0" u="none" strike="noStrike" kern="0" cap="none" spc="0" normalizeH="0" baseline="0" noProof="0" dirty="0" err="1" smtClean="0">
                <a:ln>
                  <a:noFill/>
                </a:ln>
                <a:effectLst/>
                <a:uLnTx/>
                <a:uFillTx/>
                <a:latin typeface="Courier New" pitchFamily="49" charset="0"/>
                <a:ea typeface="+mn-ea"/>
                <a:cs typeface="+mn-cs"/>
              </a:rPr>
              <a:t>omp_guard</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 {</a:t>
            </a:r>
          </a:p>
          <a:p>
            <a:pPr marL="800100" lvl="1" indent="-342900">
              <a:lnSpc>
                <a:spcPts val="1900"/>
              </a:lnSpc>
              <a:spcBef>
                <a:spcPct val="20000"/>
              </a:spcBef>
              <a:defRPr/>
            </a:pPr>
            <a:r>
              <a:rPr lang="en-US" sz="2000" kern="0" dirty="0" smtClean="0">
                <a:latin typeface="Courier New" pitchFamily="49" charset="0"/>
              </a:rPr>
              <a:t>…</a:t>
            </a:r>
          </a:p>
          <a:p>
            <a:pPr marL="800100" lvl="1" indent="-342900">
              <a:lnSpc>
                <a:spcPts val="1900"/>
              </a:lnSpc>
              <a:spcBef>
                <a:spcPct val="20000"/>
              </a:spcBef>
              <a:defRPr/>
            </a:pPr>
            <a:r>
              <a:rPr lang="en-US" sz="2000" kern="0" dirty="0" smtClean="0">
                <a:solidFill>
                  <a:schemeClr val="accent2"/>
                </a:solidFill>
                <a:latin typeface="Courier New" pitchFamily="49" charset="0"/>
              </a:rPr>
              <a:t>void</a:t>
            </a:r>
            <a:r>
              <a:rPr lang="en-US" sz="2000" kern="0" dirty="0" smtClean="0">
                <a:latin typeface="Courier New" pitchFamily="49" charset="0"/>
              </a:rPr>
              <a:t> </a:t>
            </a:r>
            <a:r>
              <a:rPr lang="en-US" sz="2000" kern="0" dirty="0" err="1" smtClean="0">
                <a:latin typeface="Courier New" pitchFamily="49" charset="0"/>
              </a:rPr>
              <a:t>omp_guard</a:t>
            </a:r>
            <a:r>
              <a:rPr lang="en-US" sz="2000" kern="0" dirty="0" smtClean="0">
                <a:latin typeface="Courier New" pitchFamily="49" charset="0"/>
              </a:rPr>
              <a:t>::release ()</a:t>
            </a:r>
          </a:p>
          <a:p>
            <a:pPr marL="800100" lvl="1" indent="-342900">
              <a:lnSpc>
                <a:spcPts val="1900"/>
              </a:lnSpc>
              <a:spcBef>
                <a:spcPct val="20000"/>
              </a:spcBef>
              <a:defRPr/>
            </a:pPr>
            <a:r>
              <a:rPr lang="en-US" sz="2000" kern="0" dirty="0" smtClean="0">
                <a:latin typeface="Courier New" pitchFamily="49" charset="0"/>
              </a:rPr>
              <a:t>{</a:t>
            </a:r>
          </a:p>
          <a:p>
            <a:pPr marL="800100" lvl="1" indent="-342900">
              <a:lnSpc>
                <a:spcPts val="19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omp_unset_nest_lock</a:t>
            </a:r>
            <a:r>
              <a:rPr lang="en-US" sz="2000" kern="0" dirty="0" smtClean="0">
                <a:latin typeface="Courier New" pitchFamily="49" charset="0"/>
              </a:rPr>
              <a:t> (lock_);</a:t>
            </a:r>
          </a:p>
          <a:p>
            <a:pPr marL="800100" lvl="1" indent="-342900">
              <a:lnSpc>
                <a:spcPts val="1900"/>
              </a:lnSpc>
              <a:spcBef>
                <a:spcPct val="20000"/>
              </a:spcBef>
              <a:defRPr/>
            </a:pPr>
            <a:r>
              <a:rPr lang="en-US" sz="2000" kern="0" dirty="0" smtClean="0">
                <a:latin typeface="Courier New" pitchFamily="49" charset="0"/>
              </a:rPr>
              <a:t>}</a:t>
            </a: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r>
              <a:rPr lang="en-US" sz="2000" kern="0" dirty="0" smtClean="0">
                <a:latin typeface="Courier New" pitchFamily="49" charset="0"/>
              </a:rPr>
              <a:t>}</a:t>
            </a:r>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4</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Dr Grossman’s teaching materials </a:t>
            </a:r>
          </a:p>
          <a:p>
            <a:pPr lvl="1"/>
            <a:r>
              <a:rPr lang="en-US" dirty="0" smtClean="0"/>
              <a:t>www.cs.washington.edu/homes/djg/teachingMaterials/spac/</a:t>
            </a:r>
          </a:p>
          <a:p>
            <a:r>
              <a:rPr lang="en-US" dirty="0" smtClean="0"/>
              <a:t>Intel Derived C++/OpenMP/Cilk materials</a:t>
            </a:r>
          </a:p>
          <a:p>
            <a:pPr lvl="1"/>
            <a:r>
              <a:rPr lang="en-US" dirty="0" smtClean="0"/>
              <a:t>software.intel.com/en-us/courseware (search </a:t>
            </a:r>
            <a:r>
              <a:rPr lang="en-US" dirty="0" err="1" smtClean="0"/>
              <a:t>sigcse</a:t>
            </a:r>
            <a:r>
              <a:rPr lang="en-US" dirty="0" smtClean="0"/>
              <a:t>)</a:t>
            </a:r>
          </a:p>
          <a:p>
            <a:pPr lvl="1"/>
            <a:r>
              <a:rPr lang="en-US" dirty="0" smtClean="0"/>
              <a:t>www.cs.kent.edu/~jbaker/23Workshop/index.htm </a:t>
            </a:r>
          </a:p>
          <a:p>
            <a:r>
              <a:rPr lang="en-US" dirty="0" smtClean="0"/>
              <a:t>Dr Grossman’s SIGCSE 2012 paper</a:t>
            </a:r>
          </a:p>
          <a:p>
            <a:pPr lvl="1"/>
            <a:r>
              <a:rPr lang="en-US" dirty="0" smtClean="0"/>
              <a:t>www.cs.washington.edu/homes/djg/papers/SIGCSE2012.pdf</a:t>
            </a:r>
          </a:p>
          <a:p>
            <a:r>
              <a:rPr lang="en-US" dirty="0" smtClean="0"/>
              <a:t>Dr Baker’s &amp; Dr </a:t>
            </a:r>
            <a:r>
              <a:rPr lang="en-US" dirty="0" err="1" smtClean="0"/>
              <a:t>Slotterbeck’s</a:t>
            </a:r>
            <a:r>
              <a:rPr lang="en-US" dirty="0" smtClean="0"/>
              <a:t> Associative Computing materials </a:t>
            </a:r>
          </a:p>
          <a:p>
            <a:pPr lvl="1"/>
            <a:r>
              <a:rPr lang="en-US" dirty="0" smtClean="0"/>
              <a:t>Kent State University</a:t>
            </a:r>
          </a:p>
          <a:p>
            <a:pPr lvl="2"/>
            <a:r>
              <a:rPr lang="en-US" u="sng" dirty="0" smtClean="0"/>
              <a:t>www.cs.kent.edu/~jbaker/23Workshop/index.htm </a:t>
            </a:r>
          </a:p>
          <a:p>
            <a:pPr lvl="1"/>
            <a:r>
              <a:rPr lang="en-US" dirty="0" smtClean="0"/>
              <a:t>Hiram College</a:t>
            </a:r>
          </a:p>
          <a:p>
            <a:pPr lvl="2"/>
            <a:r>
              <a:rPr lang="en-US" u="sng" dirty="0" smtClean="0"/>
              <a:t>www.cs.kent.edu/~jbaker/23Workshop/index.htm </a:t>
            </a:r>
          </a:p>
        </p:txBody>
      </p:sp>
      <p:sp>
        <p:nvSpPr>
          <p:cNvPr id="4" name="Slide Number Placeholder 3"/>
          <p:cNvSpPr>
            <a:spLocks noGrp="1"/>
          </p:cNvSpPr>
          <p:nvPr>
            <p:ph type="sldNum" sz="quarter" idx="11"/>
          </p:nvPr>
        </p:nvSpPr>
        <p:spPr/>
        <p:txBody>
          <a:bodyPr/>
          <a:lstStyle/>
          <a:p>
            <a:fld id="{3B048AC8-D41E-4C7B-8EE3-A52489AA1F05}" type="slidenum">
              <a:rPr lang="en-US" smtClean="0"/>
              <a:pPr/>
              <a:t>54</a:t>
            </a:fld>
            <a:endParaRPr lang="en-US"/>
          </a:p>
        </p:txBody>
      </p:sp>
      <p:sp>
        <p:nvSpPr>
          <p:cNvPr id="5" name="Footer Placeholder 4"/>
          <p:cNvSpPr>
            <a:spLocks noGrp="1"/>
          </p:cNvSpPr>
          <p:nvPr>
            <p:ph type="ftr" sz="quarter" idx="12"/>
          </p:nvPr>
        </p:nvSpPr>
        <p:spPr/>
        <p:txBody>
          <a:bodyPr/>
          <a:lstStyle/>
          <a:p>
            <a:r>
              <a:rPr lang="en-US" smtClean="0"/>
              <a:t>Parallelism and Concurrency for Data-Structures &amp; Algorithms courses</a:t>
            </a:r>
            <a:endParaRPr 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3B048AC8-D41E-4C7B-8EE3-A52489AA1F05}" type="slidenum">
              <a:rPr lang="en-US" smtClean="0"/>
              <a:pPr/>
              <a:t>55</a:t>
            </a:fld>
            <a:endParaRPr lang="en-US"/>
          </a:p>
        </p:txBody>
      </p:sp>
      <p:sp>
        <p:nvSpPr>
          <p:cNvPr id="5" name="Footer Placeholder 4"/>
          <p:cNvSpPr>
            <a:spLocks noGrp="1"/>
          </p:cNvSpPr>
          <p:nvPr>
            <p:ph type="ftr" sz="quarter" idx="12"/>
          </p:nvPr>
        </p:nvSpPr>
        <p:spPr/>
        <p:txBody>
          <a:bodyPr/>
          <a:lstStyle/>
          <a:p>
            <a:r>
              <a:rPr lang="en-US" smtClean="0"/>
              <a:t>Parallelism and Concurrency for Data-Structures &amp; Algorithms courses</a:t>
            </a:r>
            <a:endParaRPr 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762000"/>
          </a:xfrm>
        </p:spPr>
        <p:txBody>
          <a:bodyPr/>
          <a:lstStyle/>
          <a:p>
            <a:r>
              <a:rPr lang="en-US" dirty="0" smtClean="0">
                <a:solidFill>
                  <a:schemeClr val="accent2"/>
                </a:solidFill>
              </a:rPr>
              <a:t>Example – stack constructor</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56</a:t>
            </a:fld>
            <a:endParaRPr lang="en-US"/>
          </a:p>
        </p:txBody>
      </p:sp>
      <p:sp>
        <p:nvSpPr>
          <p:cNvPr id="7" name="Rectangle 2"/>
          <p:cNvSpPr txBox="1">
            <a:spLocks noChangeArrowheads="1"/>
          </p:cNvSpPr>
          <p:nvPr>
            <p:custDataLst>
              <p:tags r:id="rId1"/>
            </p:custDataLst>
          </p:nvPr>
        </p:nvSpPr>
        <p:spPr bwMode="auto">
          <a:xfrm>
            <a:off x="457200" y="685800"/>
            <a:ext cx="8077200" cy="57912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2000"/>
              </a:lnSpc>
              <a:spcBef>
                <a:spcPct val="20000"/>
              </a:spcBef>
              <a:defRPr/>
            </a:pPr>
            <a:r>
              <a:rPr lang="en-US" sz="2000" kern="0" dirty="0" err="1" smtClean="0">
                <a:solidFill>
                  <a:schemeClr val="accent2"/>
                </a:solidFill>
                <a:latin typeface="Courier New" pitchFamily="49" charset="0"/>
              </a:rPr>
              <a:t>omp_nest_lock_t</a:t>
            </a:r>
            <a:r>
              <a:rPr lang="en-US" sz="2000" kern="0" dirty="0" smtClean="0">
                <a:solidFill>
                  <a:schemeClr val="accent2"/>
                </a:solidFill>
                <a:latin typeface="Courier New" pitchFamily="49" charset="0"/>
              </a:rPr>
              <a:t> </a:t>
            </a:r>
            <a:r>
              <a:rPr lang="en-US" sz="2000" kern="0" dirty="0" smtClean="0">
                <a:latin typeface="Courier New" pitchFamily="49" charset="0"/>
              </a:rPr>
              <a:t>_lock</a:t>
            </a:r>
            <a:r>
              <a:rPr lang="en-US" sz="2000" kern="0" dirty="0" smtClean="0">
                <a:solidFill>
                  <a:schemeClr val="accent2"/>
                </a:solidFill>
                <a:latin typeface="Courier New" pitchFamily="49" charset="0"/>
              </a:rPr>
              <a:t>;</a:t>
            </a:r>
          </a:p>
          <a:p>
            <a:pPr marL="342900" lvl="0" indent="-342900">
              <a:lnSpc>
                <a:spcPts val="2000"/>
              </a:lnSpc>
              <a:spcBef>
                <a:spcPct val="20000"/>
              </a:spcBef>
              <a:defRPr/>
            </a:pPr>
            <a:r>
              <a:rPr lang="en-US" sz="2000" kern="0" dirty="0" smtClean="0">
                <a:solidFill>
                  <a:schemeClr val="accent2"/>
                </a:solidFill>
                <a:latin typeface="Courier New" pitchFamily="49" charset="0"/>
              </a:rPr>
              <a:t>template </a:t>
            </a:r>
            <a:r>
              <a:rPr lang="en-US" sz="2000" kern="0" dirty="0" smtClean="0">
                <a:latin typeface="Courier New" pitchFamily="49" charset="0"/>
              </a:rPr>
              <a:t>&lt;class T&gt; </a:t>
            </a:r>
          </a:p>
          <a:p>
            <a:pPr marL="342900" lvl="0" indent="-342900">
              <a:lnSpc>
                <a:spcPts val="2000"/>
              </a:lnSpc>
              <a:spcBef>
                <a:spcPct val="20000"/>
              </a:spcBef>
              <a:defRPr/>
            </a:pPr>
            <a:r>
              <a:rPr lang="en-US" sz="2000" kern="0" dirty="0" smtClean="0">
                <a:solidFill>
                  <a:schemeClr val="accent2"/>
                </a:solidFill>
                <a:latin typeface="Courier New" pitchFamily="49" charset="0"/>
              </a:rPr>
              <a:t>class </a:t>
            </a:r>
            <a:r>
              <a:rPr lang="en-US" sz="2000" kern="0" dirty="0" smtClean="0">
                <a:latin typeface="Courier New" pitchFamily="49" charset="0"/>
              </a:rPr>
              <a:t>Stack</a:t>
            </a:r>
            <a:r>
              <a:rPr lang="en-US" sz="2000" kern="0" dirty="0" smtClean="0">
                <a:solidFill>
                  <a:schemeClr val="accent2"/>
                </a:solidFill>
                <a:latin typeface="Courier New" pitchFamily="49" charset="0"/>
              </a:rPr>
              <a:t> {</a:t>
            </a:r>
          </a:p>
          <a:p>
            <a:pPr marL="342900" lvl="0" indent="-342900">
              <a:lnSpc>
                <a:spcPts val="2000"/>
              </a:lnSpc>
              <a:spcBef>
                <a:spcPct val="20000"/>
              </a:spcBef>
              <a:defRPr/>
            </a:pPr>
            <a:r>
              <a:rPr lang="en-US" sz="2000" kern="0" dirty="0" smtClean="0">
                <a:solidFill>
                  <a:schemeClr val="accent2"/>
                </a:solidFill>
                <a:latin typeface="Courier New" pitchFamily="49" charset="0"/>
              </a:rPr>
              <a:t>Public:</a:t>
            </a:r>
          </a:p>
          <a:p>
            <a:pPr marL="342900" lvl="0" indent="-342900">
              <a:lnSpc>
                <a:spcPts val="2000"/>
              </a:lnSpc>
              <a:spcBef>
                <a:spcPct val="20000"/>
              </a:spcBef>
              <a:defRPr/>
            </a:pPr>
            <a:r>
              <a:rPr lang="en-US" sz="2000" kern="0" dirty="0" smtClean="0">
                <a:solidFill>
                  <a:schemeClr val="accent2"/>
                </a:solidFill>
                <a:latin typeface="Courier New" pitchFamily="49" charset="0"/>
              </a:rPr>
              <a:t>  Stack()</a:t>
            </a:r>
          </a:p>
          <a:p>
            <a:pPr marL="342900" lvl="0" indent="-342900">
              <a:lnSpc>
                <a:spcPts val="2000"/>
              </a:lnSpc>
              <a:spcBef>
                <a:spcPct val="20000"/>
              </a:spcBef>
              <a:defRPr/>
            </a:pPr>
            <a:r>
              <a:rPr lang="en-US" sz="2000" kern="0" dirty="0" smtClean="0">
                <a:solidFill>
                  <a:schemeClr val="accent2"/>
                </a:solidFill>
                <a:latin typeface="Courier New" pitchFamily="49" charset="0"/>
              </a:rPr>
              <a:t>  </a:t>
            </a:r>
            <a:r>
              <a:rPr lang="en-US" sz="2000" kern="0" dirty="0" smtClean="0">
                <a:latin typeface="Courier New" pitchFamily="49" charset="0"/>
              </a:rPr>
              <a:t>{</a:t>
            </a:r>
          </a:p>
          <a:p>
            <a:pPr marL="342900" lvl="0" indent="-342900">
              <a:lnSpc>
                <a:spcPts val="2000"/>
              </a:lnSpc>
              <a:spcBef>
                <a:spcPct val="20000"/>
              </a:spcBef>
              <a:defRPr/>
            </a:pPr>
            <a:r>
              <a:rPr lang="en-US" sz="2000" kern="0" dirty="0" smtClean="0">
                <a:solidFill>
                  <a:schemeClr val="accent2"/>
                </a:solidFill>
                <a:latin typeface="Courier New" pitchFamily="49" charset="0"/>
              </a:rPr>
              <a:t>    </a:t>
            </a:r>
            <a:r>
              <a:rPr lang="en-US" sz="2000" kern="0" dirty="0" err="1" smtClean="0">
                <a:latin typeface="Courier New" pitchFamily="49" charset="0"/>
              </a:rPr>
              <a:t>omp_init_nest_lock</a:t>
            </a:r>
            <a:r>
              <a:rPr lang="en-US" sz="2000" kern="0" dirty="0" smtClean="0">
                <a:solidFill>
                  <a:schemeClr val="accent2"/>
                </a:solidFill>
                <a:latin typeface="Courier New" pitchFamily="49" charset="0"/>
              </a:rPr>
              <a:t> </a:t>
            </a:r>
            <a:r>
              <a:rPr lang="en-US" sz="2000" kern="0" dirty="0" smtClean="0">
                <a:latin typeface="Courier New" pitchFamily="49" charset="0"/>
              </a:rPr>
              <a:t>(&amp;_lock);</a:t>
            </a:r>
          </a:p>
          <a:p>
            <a:pPr marL="342900" lvl="0" indent="-342900">
              <a:lnSpc>
                <a:spcPts val="2000"/>
              </a:lnSpc>
              <a:spcBef>
                <a:spcPct val="20000"/>
              </a:spcBef>
              <a:defRPr/>
            </a:pPr>
            <a:r>
              <a:rPr lang="en-US" sz="2000" kern="0" dirty="0" smtClean="0">
                <a:solidFill>
                  <a:schemeClr val="accent2"/>
                </a:solidFill>
                <a:latin typeface="Courier New" pitchFamily="49" charset="0"/>
              </a:rPr>
              <a:t>    </a:t>
            </a:r>
            <a:r>
              <a:rPr lang="en-US" sz="2000" kern="0" dirty="0" smtClean="0">
                <a:latin typeface="Courier New" pitchFamily="49" charset="0"/>
              </a:rPr>
              <a:t>index = -1;</a:t>
            </a:r>
          </a:p>
          <a:p>
            <a:pPr marL="342900" lvl="0" indent="-342900">
              <a:lnSpc>
                <a:spcPts val="2000"/>
              </a:lnSpc>
              <a:spcBef>
                <a:spcPct val="20000"/>
              </a:spcBef>
              <a:defRPr/>
            </a:pPr>
            <a:r>
              <a:rPr lang="en-US" sz="2000" kern="0" dirty="0" smtClean="0">
                <a:latin typeface="Courier New" pitchFamily="49" charset="0"/>
              </a:rPr>
              <a:t>  };</a:t>
            </a:r>
          </a:p>
          <a:p>
            <a:pPr marL="342900" lvl="0" indent="-342900">
              <a:lnSpc>
                <a:spcPts val="2000"/>
              </a:lnSpc>
              <a:spcBef>
                <a:spcPct val="20000"/>
              </a:spcBef>
              <a:defRPr/>
            </a:pPr>
            <a:r>
              <a:rPr lang="en-US" sz="2000" kern="0" dirty="0" smtClean="0">
                <a:solidFill>
                  <a:schemeClr val="accent2"/>
                </a:solidFill>
                <a:latin typeface="Courier New" pitchFamily="49" charset="0"/>
              </a:rPr>
              <a:t>  ~Stack()</a:t>
            </a:r>
            <a:endParaRPr lang="en-US" sz="2000" kern="0" dirty="0" smtClean="0">
              <a:latin typeface="Courier New" pitchFamily="49" charset="0"/>
            </a:endParaRPr>
          </a:p>
          <a:p>
            <a:pPr marL="342900" lvl="0" indent="-342900">
              <a:lnSpc>
                <a:spcPts val="2000"/>
              </a:lnSpc>
              <a:spcBef>
                <a:spcPct val="20000"/>
              </a:spcBef>
              <a:defRPr/>
            </a:pPr>
            <a:r>
              <a:rPr lang="en-US" sz="2000" kern="0" dirty="0" smtClean="0">
                <a:latin typeface="Courier New" pitchFamily="49" charset="0"/>
              </a:rPr>
              <a:t>  {</a:t>
            </a:r>
          </a:p>
          <a:p>
            <a:pPr marL="342900" lvl="0" indent="-342900">
              <a:lnSpc>
                <a:spcPts val="2000"/>
              </a:lnSpc>
              <a:spcBef>
                <a:spcPct val="20000"/>
              </a:spcBef>
              <a:defRPr/>
            </a:pPr>
            <a:r>
              <a:rPr lang="en-US" sz="2000" kern="0" dirty="0" smtClean="0">
                <a:solidFill>
                  <a:schemeClr val="accent2"/>
                </a:solidFill>
                <a:latin typeface="Courier New" pitchFamily="49" charset="0"/>
              </a:rPr>
              <a:t>	  </a:t>
            </a:r>
            <a:r>
              <a:rPr lang="en-US" sz="2000" kern="0" dirty="0" err="1" smtClean="0">
                <a:latin typeface="Courier New" pitchFamily="49" charset="0"/>
              </a:rPr>
              <a:t>omp_destroy_nest_lock</a:t>
            </a:r>
            <a:r>
              <a:rPr lang="en-US" sz="2000" kern="0" dirty="0" smtClean="0">
                <a:solidFill>
                  <a:schemeClr val="accent2"/>
                </a:solidFill>
                <a:latin typeface="Courier New" pitchFamily="49" charset="0"/>
              </a:rPr>
              <a:t> </a:t>
            </a:r>
            <a:r>
              <a:rPr lang="en-US" sz="2000" kern="0" dirty="0" smtClean="0">
                <a:latin typeface="Courier New" pitchFamily="49" charset="0"/>
              </a:rPr>
              <a:t>(&amp;_lock);</a:t>
            </a:r>
          </a:p>
          <a:p>
            <a:pPr marL="342900" lvl="0" indent="-342900">
              <a:lnSpc>
                <a:spcPts val="2000"/>
              </a:lnSpc>
              <a:spcBef>
                <a:spcPct val="20000"/>
              </a:spcBef>
              <a:defRPr/>
            </a:pPr>
            <a:r>
              <a:rPr lang="en-US" sz="2000" kern="0" dirty="0" smtClean="0">
                <a:solidFill>
                  <a:schemeClr val="accent2"/>
                </a:solidFill>
                <a:latin typeface="Courier New" pitchFamily="49" charset="0"/>
              </a:rPr>
              <a:t>  </a:t>
            </a:r>
            <a:r>
              <a:rPr lang="en-US" sz="2000" kern="0" dirty="0" smtClean="0">
                <a:latin typeface="Courier New" pitchFamily="49" charset="0"/>
              </a:rPr>
              <a:t>};</a:t>
            </a:r>
          </a:p>
          <a:p>
            <a:pPr marL="342900" lvl="0" indent="-342900">
              <a:lnSpc>
                <a:spcPts val="2000"/>
              </a:lnSpc>
              <a:spcBef>
                <a:spcPct val="20000"/>
              </a:spcBef>
              <a:defRPr/>
            </a:pPr>
            <a:r>
              <a:rPr lang="en-US" sz="2000" kern="0" dirty="0" smtClean="0">
                <a:solidFill>
                  <a:schemeClr val="accent2"/>
                </a:solidFill>
                <a:latin typeface="Courier New" pitchFamily="49" charset="0"/>
              </a:rPr>
              <a:t>  </a:t>
            </a:r>
            <a:r>
              <a:rPr lang="en-US" sz="2000" kern="0" dirty="0" err="1" smtClean="0">
                <a:solidFill>
                  <a:schemeClr val="accent2"/>
                </a:solidFill>
                <a:latin typeface="Courier New" pitchFamily="49" charset="0"/>
              </a:rPr>
              <a:t>bool</a:t>
            </a:r>
            <a:r>
              <a:rPr lang="en-US" sz="2000" kern="0" dirty="0" smtClean="0">
                <a:solidFill>
                  <a:schemeClr val="accent2"/>
                </a:solidFill>
                <a:latin typeface="Courier New" pitchFamily="49" charset="0"/>
              </a:rPr>
              <a:t> </a:t>
            </a:r>
            <a:r>
              <a:rPr lang="en-US" sz="2000" kern="0" dirty="0" err="1" smtClean="0">
                <a:latin typeface="Courier New" pitchFamily="49" charset="0"/>
              </a:rPr>
              <a:t>isEmpty</a:t>
            </a:r>
            <a:r>
              <a:rPr lang="en-US" sz="2000" kern="0" dirty="0" smtClean="0">
                <a:latin typeface="Courier New" pitchFamily="49" charset="0"/>
              </a:rPr>
              <a:t>() {…}</a:t>
            </a:r>
          </a:p>
          <a:p>
            <a:pPr marL="342900" lvl="0" indent="-342900">
              <a:lnSpc>
                <a:spcPts val="2000"/>
              </a:lnSpc>
              <a:spcBef>
                <a:spcPct val="20000"/>
              </a:spcBef>
              <a:defRPr/>
            </a:pPr>
            <a:r>
              <a:rPr lang="en-US" sz="2000" kern="0" dirty="0" smtClean="0">
                <a:solidFill>
                  <a:schemeClr val="accent2"/>
                </a:solidFill>
                <a:latin typeface="Courier New" pitchFamily="49" charset="0"/>
              </a:rPr>
              <a:t>  void </a:t>
            </a:r>
            <a:r>
              <a:rPr lang="en-US" sz="2000" kern="0" dirty="0" smtClean="0">
                <a:latin typeface="Courier New" pitchFamily="49" charset="0"/>
              </a:rPr>
              <a:t>push(T </a:t>
            </a:r>
            <a:r>
              <a:rPr lang="en-US" sz="2000" kern="0" dirty="0" err="1" smtClean="0">
                <a:latin typeface="Courier New" pitchFamily="49" charset="0"/>
              </a:rPr>
              <a:t>i</a:t>
            </a:r>
            <a:r>
              <a:rPr lang="en-US" sz="2000" kern="0" dirty="0" smtClean="0">
                <a:latin typeface="Courier New" pitchFamily="49" charset="0"/>
              </a:rPr>
              <a:t>) {…}</a:t>
            </a:r>
          </a:p>
          <a:p>
            <a:pPr marL="342900" lvl="0" indent="-342900">
              <a:lnSpc>
                <a:spcPts val="2000"/>
              </a:lnSpc>
              <a:spcBef>
                <a:spcPct val="20000"/>
              </a:spcBef>
              <a:defRPr/>
            </a:pPr>
            <a:r>
              <a:rPr lang="en-US" sz="2000" kern="0" dirty="0" smtClean="0">
                <a:latin typeface="Courier New" pitchFamily="49" charset="0"/>
              </a:rPr>
              <a:t>  T pop() {…}</a:t>
            </a:r>
          </a:p>
          <a:p>
            <a:pPr marL="342900" lvl="0" indent="-342900">
              <a:lnSpc>
                <a:spcPts val="2000"/>
              </a:lnSpc>
              <a:spcBef>
                <a:spcPct val="20000"/>
              </a:spcBef>
              <a:defRPr/>
            </a:pPr>
            <a:r>
              <a:rPr lang="en-US" sz="2000" kern="0" dirty="0" smtClean="0">
                <a:latin typeface="Courier New" pitchFamily="49" charset="0"/>
              </a:rPr>
              <a:t>  T peek() {…}</a:t>
            </a:r>
            <a:endParaRPr lang="en-US" sz="2000" kern="0" dirty="0" smtClean="0">
              <a:solidFill>
                <a:schemeClr val="accent2"/>
              </a:solidFill>
              <a:latin typeface="Courier New" pitchFamily="49" charset="0"/>
            </a:endParaRPr>
          </a:p>
          <a:p>
            <a:pPr marL="342900" lvl="0" indent="-342900">
              <a:lnSpc>
                <a:spcPts val="2000"/>
              </a:lnSpc>
              <a:spcBef>
                <a:spcPct val="20000"/>
              </a:spcBef>
              <a:defRPr/>
            </a:pPr>
            <a:r>
              <a:rPr lang="en-US" sz="2000" kern="0" dirty="0" smtClean="0">
                <a:latin typeface="Courier New" pitchFamily="49" charset="0"/>
              </a:rPr>
              <a:t>};</a:t>
            </a:r>
          </a:p>
          <a:p>
            <a:pPr marL="342900" lvl="0" indent="-342900">
              <a:lnSpc>
                <a:spcPts val="2000"/>
              </a:lnSpc>
              <a:spcBef>
                <a:spcPct val="20000"/>
              </a:spcBef>
              <a:defRPr/>
            </a:pPr>
            <a:endParaRPr lang="en-US" sz="2000" kern="0" dirty="0" smtClean="0">
              <a:latin typeface="Courier New" pitchFamily="49" charset="0"/>
            </a:endParaRPr>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5</a:t>
            </a:r>
            <a:endParaRPr lang="en-US" dirty="0">
              <a:solidFill>
                <a:schemeClr val="accent2"/>
              </a:solidFill>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762000"/>
          </a:xfrm>
        </p:spPr>
        <p:txBody>
          <a:bodyPr/>
          <a:lstStyle/>
          <a:p>
            <a:r>
              <a:rPr lang="en-US" dirty="0" smtClean="0">
                <a:solidFill>
                  <a:schemeClr val="accent2"/>
                </a:solidFill>
              </a:rPr>
              <a:t>Example – stack pop</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57</a:t>
            </a:fld>
            <a:endParaRPr lang="en-US"/>
          </a:p>
        </p:txBody>
      </p:sp>
      <p:sp>
        <p:nvSpPr>
          <p:cNvPr id="7" name="Rectangle 2"/>
          <p:cNvSpPr txBox="1">
            <a:spLocks noChangeArrowheads="1"/>
          </p:cNvSpPr>
          <p:nvPr>
            <p:custDataLst>
              <p:tags r:id="rId1"/>
            </p:custDataLst>
          </p:nvPr>
        </p:nvSpPr>
        <p:spPr bwMode="auto">
          <a:xfrm>
            <a:off x="457200" y="990600"/>
            <a:ext cx="8077200" cy="44958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2000"/>
              </a:lnSpc>
              <a:spcBef>
                <a:spcPct val="20000"/>
              </a:spcBef>
              <a:defRPr/>
            </a:pPr>
            <a:endParaRPr lang="en-US" sz="2000" kern="0" dirty="0" smtClean="0">
              <a:solidFill>
                <a:schemeClr val="accent2"/>
              </a:solidFill>
              <a:latin typeface="Courier New" pitchFamily="49" charset="0"/>
            </a:endParaRPr>
          </a:p>
          <a:p>
            <a:pPr marL="342900" lvl="0" indent="-342900">
              <a:lnSpc>
                <a:spcPts val="2000"/>
              </a:lnSpc>
              <a:spcBef>
                <a:spcPct val="20000"/>
              </a:spcBef>
              <a:defRPr/>
            </a:pPr>
            <a:r>
              <a:rPr lang="en-US" sz="2000" kern="0" dirty="0" smtClean="0">
                <a:solidFill>
                  <a:schemeClr val="accent2"/>
                </a:solidFill>
                <a:latin typeface="Courier New" pitchFamily="49" charset="0"/>
              </a:rPr>
              <a:t>class Stack </a:t>
            </a:r>
          </a:p>
          <a:p>
            <a:pPr marL="342900" lvl="0" indent="-342900">
              <a:lnSpc>
                <a:spcPts val="2000"/>
              </a:lnSpc>
              <a:spcBef>
                <a:spcPct val="20000"/>
              </a:spcBef>
              <a:defRPr/>
            </a:pPr>
            <a:r>
              <a:rPr lang="en-US" sz="2000" kern="0" dirty="0" smtClean="0">
                <a:solidFill>
                  <a:schemeClr val="accent2"/>
                </a:solidFill>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  T pop()</a:t>
            </a:r>
          </a:p>
          <a:p>
            <a:pPr marL="342900" lvl="0" indent="-342900">
              <a:lnSpc>
                <a:spcPts val="2000"/>
              </a:lnSpc>
              <a:spcBef>
                <a:spcPct val="20000"/>
              </a:spcBef>
              <a:defRPr/>
            </a:pPr>
            <a:r>
              <a:rPr lang="en-US" sz="2000" kern="0" dirty="0" smtClean="0">
                <a:latin typeface="Courier New" pitchFamily="49" charset="0"/>
              </a:rPr>
              <a:t>  {</a:t>
            </a:r>
          </a:p>
          <a:p>
            <a:pPr marL="800100" lvl="1" indent="-342900">
              <a:lnSpc>
                <a:spcPts val="2000"/>
              </a:lnSpc>
              <a:spcBef>
                <a:spcPct val="20000"/>
              </a:spcBef>
              <a:defRPr/>
            </a:pPr>
            <a:r>
              <a:rPr lang="en-US" sz="2000" kern="0" dirty="0" smtClean="0">
                <a:latin typeface="Courier New" pitchFamily="49" charset="0"/>
              </a:rPr>
              <a:t> </a:t>
            </a:r>
            <a:r>
              <a:rPr lang="en-US" sz="2000" kern="0" dirty="0" err="1" smtClean="0">
                <a:solidFill>
                  <a:schemeClr val="accent2"/>
                </a:solidFill>
                <a:latin typeface="Courier New" pitchFamily="49" charset="0"/>
              </a:rPr>
              <a:t>int</a:t>
            </a:r>
            <a:r>
              <a:rPr lang="en-US" sz="2000" kern="0" dirty="0" smtClean="0">
                <a:latin typeface="Courier New" pitchFamily="49" charset="0"/>
              </a:rPr>
              <a:t> </a:t>
            </a:r>
            <a:r>
              <a:rPr lang="en-US" sz="2000" kern="0" dirty="0" err="1" smtClean="0">
                <a:latin typeface="Courier New" pitchFamily="49" charset="0"/>
              </a:rPr>
              <a:t>tmp</a:t>
            </a:r>
            <a:r>
              <a:rPr lang="en-US" sz="2000" kern="0" dirty="0" smtClean="0">
                <a:latin typeface="Courier New" pitchFamily="49" charset="0"/>
              </a:rPr>
              <a:t>;</a:t>
            </a:r>
          </a:p>
          <a:p>
            <a:pPr marL="800100" lvl="1"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omp_set_nest_lock</a:t>
            </a:r>
            <a:r>
              <a:rPr lang="en-US" sz="2000" kern="0" dirty="0" smtClean="0">
                <a:latin typeface="Courier New" pitchFamily="49" charset="0"/>
              </a:rPr>
              <a:t> (&amp;_lock);</a:t>
            </a:r>
          </a:p>
          <a:p>
            <a:pPr marL="800100" lvl="1"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tmp</a:t>
            </a:r>
            <a:r>
              <a:rPr lang="en-US" sz="2000" kern="0" dirty="0" smtClean="0">
                <a:latin typeface="Courier New" pitchFamily="49" charset="0"/>
              </a:rPr>
              <a:t> = array[index--];</a:t>
            </a:r>
          </a:p>
          <a:p>
            <a:pPr marL="800100" lvl="1"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omp_unset_nest_lock</a:t>
            </a:r>
            <a:r>
              <a:rPr lang="en-US" sz="2000" kern="0" dirty="0" smtClean="0">
                <a:latin typeface="Courier New" pitchFamily="49" charset="0"/>
              </a:rPr>
              <a:t> (&amp;_lock);</a:t>
            </a:r>
          </a:p>
          <a:p>
            <a:pPr marL="800100" lvl="1" indent="-342900">
              <a:lnSpc>
                <a:spcPts val="20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return</a:t>
            </a:r>
            <a:r>
              <a:rPr lang="en-US" sz="2000" kern="0" dirty="0" smtClean="0">
                <a:latin typeface="Courier New" pitchFamily="49" charset="0"/>
              </a:rPr>
              <a:t> </a:t>
            </a:r>
            <a:r>
              <a:rPr lang="en-US" sz="2000" kern="0" dirty="0" err="1" smtClean="0">
                <a:latin typeface="Courier New" pitchFamily="49" charset="0"/>
              </a:rPr>
              <a:t>tmp</a:t>
            </a:r>
            <a:r>
              <a:rPr lang="en-US" sz="2000" kern="0" dirty="0" smtClean="0">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  };</a:t>
            </a:r>
          </a:p>
          <a:p>
            <a:pPr marL="342900" lvl="0" indent="-342900">
              <a:lnSpc>
                <a:spcPts val="2000"/>
              </a:lnSpc>
              <a:spcBef>
                <a:spcPct val="20000"/>
              </a:spcBef>
              <a:defRPr/>
            </a:pPr>
            <a:r>
              <a:rPr lang="en-US" sz="2000" kern="0" dirty="0" smtClean="0">
                <a:latin typeface="Courier New" pitchFamily="49" charset="0"/>
              </a:rPr>
              <a:t>…</a:t>
            </a:r>
          </a:p>
          <a:p>
            <a:pPr marL="342900" lvl="0" indent="-342900">
              <a:lnSpc>
                <a:spcPts val="2000"/>
              </a:lnSpc>
              <a:spcBef>
                <a:spcPct val="20000"/>
              </a:spcBef>
              <a:defRPr/>
            </a:pPr>
            <a:r>
              <a:rPr lang="en-US" sz="2000" kern="0" dirty="0" smtClean="0">
                <a:solidFill>
                  <a:schemeClr val="accent2"/>
                </a:solidFill>
                <a:latin typeface="Courier New" pitchFamily="49" charset="0"/>
              </a:rPr>
              <a:t>};</a:t>
            </a:r>
          </a:p>
          <a:p>
            <a:pPr marL="342900" lvl="0" indent="-342900">
              <a:lnSpc>
                <a:spcPts val="2000"/>
              </a:lnSpc>
              <a:spcBef>
                <a:spcPct val="20000"/>
              </a:spcBef>
              <a:defRPr/>
            </a:pPr>
            <a:endParaRPr lang="en-US" sz="2000" kern="0" dirty="0" smtClean="0">
              <a:latin typeface="Courier New" pitchFamily="49" charset="0"/>
            </a:endParaRPr>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5</a:t>
            </a:r>
            <a:endParaRPr lang="en-US" dirty="0">
              <a:solidFill>
                <a:schemeClr val="accent2"/>
              </a:solidFil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762000"/>
          </a:xfrm>
        </p:spPr>
        <p:txBody>
          <a:bodyPr/>
          <a:lstStyle/>
          <a:p>
            <a:r>
              <a:rPr lang="en-US" dirty="0" smtClean="0">
                <a:solidFill>
                  <a:schemeClr val="accent2"/>
                </a:solidFill>
              </a:rPr>
              <a:t>Example – stack push</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58</a:t>
            </a:fld>
            <a:endParaRPr lang="en-US"/>
          </a:p>
        </p:txBody>
      </p:sp>
      <p:sp>
        <p:nvSpPr>
          <p:cNvPr id="7" name="Rectangle 2"/>
          <p:cNvSpPr txBox="1">
            <a:spLocks noChangeArrowheads="1"/>
          </p:cNvSpPr>
          <p:nvPr>
            <p:custDataLst>
              <p:tags r:id="rId1"/>
            </p:custDataLst>
          </p:nvPr>
        </p:nvSpPr>
        <p:spPr bwMode="auto">
          <a:xfrm>
            <a:off x="457200" y="685800"/>
            <a:ext cx="8077200" cy="52578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2000"/>
              </a:lnSpc>
              <a:spcBef>
                <a:spcPct val="20000"/>
              </a:spcBef>
              <a:defRPr/>
            </a:pPr>
            <a:endParaRPr lang="en-US" sz="2000" kern="0" dirty="0" smtClean="0">
              <a:solidFill>
                <a:schemeClr val="accent2"/>
              </a:solidFill>
              <a:latin typeface="Courier New" pitchFamily="49" charset="0"/>
            </a:endParaRPr>
          </a:p>
          <a:p>
            <a:pPr marL="342900" lvl="0" indent="-342900">
              <a:lnSpc>
                <a:spcPts val="2000"/>
              </a:lnSpc>
              <a:spcBef>
                <a:spcPct val="20000"/>
              </a:spcBef>
              <a:defRPr/>
            </a:pPr>
            <a:r>
              <a:rPr lang="en-US" sz="2000" kern="0" dirty="0" smtClean="0">
                <a:solidFill>
                  <a:schemeClr val="accent2"/>
                </a:solidFill>
                <a:latin typeface="Courier New" pitchFamily="49" charset="0"/>
              </a:rPr>
              <a:t>class Stack </a:t>
            </a:r>
          </a:p>
          <a:p>
            <a:pPr marL="342900" lvl="0" indent="-342900">
              <a:lnSpc>
                <a:spcPts val="2000"/>
              </a:lnSpc>
              <a:spcBef>
                <a:spcPct val="20000"/>
              </a:spcBef>
              <a:defRPr/>
            </a:pPr>
            <a:r>
              <a:rPr lang="en-US" sz="2000" kern="0" dirty="0" smtClean="0">
                <a:solidFill>
                  <a:schemeClr val="accent2"/>
                </a:solidFill>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  T pop()</a:t>
            </a:r>
          </a:p>
          <a:p>
            <a:pPr marL="342900" lvl="0" indent="-342900">
              <a:lnSpc>
                <a:spcPts val="2000"/>
              </a:lnSpc>
              <a:spcBef>
                <a:spcPct val="20000"/>
              </a:spcBef>
              <a:defRPr/>
            </a:pPr>
            <a:r>
              <a:rPr lang="en-US" sz="2000" kern="0" dirty="0" smtClean="0">
                <a:latin typeface="Courier New" pitchFamily="49" charset="0"/>
              </a:rPr>
              <a:t>  {</a:t>
            </a:r>
          </a:p>
          <a:p>
            <a:pPr marL="800100" lvl="1"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omp_set_nest_lock</a:t>
            </a:r>
            <a:r>
              <a:rPr lang="en-US" sz="2000" kern="0" dirty="0" smtClean="0">
                <a:latin typeface="Courier New" pitchFamily="49" charset="0"/>
              </a:rPr>
              <a:t> (&amp;_lock);</a:t>
            </a:r>
          </a:p>
          <a:p>
            <a:pPr marL="800100" lvl="1" indent="-342900">
              <a:lnSpc>
                <a:spcPts val="2000"/>
              </a:lnSpc>
              <a:spcBef>
                <a:spcPct val="20000"/>
              </a:spcBef>
              <a:defRPr/>
            </a:pPr>
            <a:r>
              <a:rPr lang="en-US" sz="2000" kern="0" dirty="0" smtClean="0">
                <a:latin typeface="Courier New" pitchFamily="49" charset="0"/>
              </a:rPr>
              <a:t> array[++index] = </a:t>
            </a:r>
            <a:r>
              <a:rPr lang="en-US" sz="2000" kern="0" dirty="0" err="1" smtClean="0">
                <a:latin typeface="Courier New" pitchFamily="49" charset="0"/>
              </a:rPr>
              <a:t>i</a:t>
            </a:r>
            <a:r>
              <a:rPr lang="en-US" sz="2000" kern="0" dirty="0" smtClean="0">
                <a:latin typeface="Courier New" pitchFamily="49" charset="0"/>
              </a:rPr>
              <a:t>;</a:t>
            </a:r>
          </a:p>
          <a:p>
            <a:pPr marL="800100" lvl="1"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omp_unset_nest_lock</a:t>
            </a:r>
            <a:r>
              <a:rPr lang="en-US" sz="2000" kern="0" dirty="0" smtClean="0">
                <a:latin typeface="Courier New" pitchFamily="49" charset="0"/>
              </a:rPr>
              <a:t> (&amp;_lock);  </a:t>
            </a:r>
          </a:p>
          <a:p>
            <a:pPr marL="342900" indent="-342900">
              <a:lnSpc>
                <a:spcPts val="2000"/>
              </a:lnSpc>
              <a:spcBef>
                <a:spcPct val="20000"/>
              </a:spcBef>
              <a:defRPr/>
            </a:pPr>
            <a:r>
              <a:rPr lang="en-US" sz="2000" kern="0" dirty="0" smtClean="0">
                <a:latin typeface="Courier New" pitchFamily="49" charset="0"/>
              </a:rPr>
              <a:t>  };</a:t>
            </a:r>
          </a:p>
          <a:p>
            <a:pPr marL="342900" lvl="0" indent="-342900">
              <a:lnSpc>
                <a:spcPts val="2000"/>
              </a:lnSpc>
              <a:spcBef>
                <a:spcPct val="20000"/>
              </a:spcBef>
              <a:defRPr/>
            </a:pPr>
            <a:r>
              <a:rPr lang="en-US" sz="2000" kern="0" dirty="0" smtClean="0">
                <a:latin typeface="Courier New" pitchFamily="49" charset="0"/>
              </a:rPr>
              <a:t>…</a:t>
            </a:r>
          </a:p>
          <a:p>
            <a:pPr marL="342900" lvl="0" indent="-342900">
              <a:lnSpc>
                <a:spcPts val="2000"/>
              </a:lnSpc>
              <a:spcBef>
                <a:spcPct val="20000"/>
              </a:spcBef>
              <a:defRPr/>
            </a:pPr>
            <a:r>
              <a:rPr lang="en-US" sz="2000" kern="0" dirty="0" smtClean="0">
                <a:solidFill>
                  <a:schemeClr val="accent2"/>
                </a:solidFill>
                <a:latin typeface="Courier New" pitchFamily="49" charset="0"/>
              </a:rPr>
              <a:t>};</a:t>
            </a:r>
          </a:p>
          <a:p>
            <a:pPr marL="342900" lvl="0" indent="-342900">
              <a:lnSpc>
                <a:spcPts val="2000"/>
              </a:lnSpc>
              <a:spcBef>
                <a:spcPct val="20000"/>
              </a:spcBef>
              <a:defRPr/>
            </a:pPr>
            <a:endParaRPr lang="en-US" sz="2000" kern="0" dirty="0" smtClean="0">
              <a:latin typeface="Courier New" pitchFamily="49" charset="0"/>
            </a:endParaRPr>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5</a:t>
            </a:r>
            <a:endParaRPr lang="en-US" dirty="0">
              <a:solidFill>
                <a:schemeClr val="accent2"/>
              </a:solidFil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US" b="1" i="0" dirty="0" smtClean="0">
                <a:solidFill>
                  <a:schemeClr val="accent2"/>
                </a:solidFill>
                <a:latin typeface="Courier New" pitchFamily="49" charset="0"/>
                <a:cs typeface="Courier New" pitchFamily="49" charset="0"/>
              </a:rPr>
              <a:t>peek</a:t>
            </a:r>
            <a:endParaRPr lang="en-US" dirty="0">
              <a:solidFill>
                <a:schemeClr val="accent2"/>
              </a:solidFill>
            </a:endParaRPr>
          </a:p>
        </p:txBody>
      </p:sp>
      <p:sp>
        <p:nvSpPr>
          <p:cNvPr id="3" name="Content Placeholder 2"/>
          <p:cNvSpPr>
            <a:spLocks noGrp="1"/>
          </p:cNvSpPr>
          <p:nvPr>
            <p:ph idx="1"/>
          </p:nvPr>
        </p:nvSpPr>
        <p:spPr>
          <a:xfrm>
            <a:off x="685800" y="914400"/>
            <a:ext cx="7772400" cy="1676400"/>
          </a:xfrm>
        </p:spPr>
        <p:txBody>
          <a:bodyPr/>
          <a:lstStyle/>
          <a:p>
            <a:r>
              <a:rPr lang="en-US" dirty="0" smtClean="0">
                <a:solidFill>
                  <a:schemeClr val="accent2"/>
                </a:solidFill>
              </a:rPr>
              <a:t>In a sequential world (comment out the lock statements for sequential), this code is of questionable </a:t>
            </a:r>
            <a:r>
              <a:rPr lang="en-US" i="1" dirty="0" smtClean="0">
                <a:solidFill>
                  <a:schemeClr val="accent2"/>
                </a:solidFill>
              </a:rPr>
              <a:t>style</a:t>
            </a:r>
            <a:r>
              <a:rPr lang="en-US" dirty="0" smtClean="0">
                <a:solidFill>
                  <a:schemeClr val="accent2"/>
                </a:solidFill>
              </a:rPr>
              <a:t>, but unquestionably </a:t>
            </a:r>
            <a:r>
              <a:rPr lang="en-US" i="1" dirty="0" smtClean="0">
                <a:solidFill>
                  <a:schemeClr val="accent2"/>
                </a:solidFill>
              </a:rPr>
              <a:t>correct</a:t>
            </a:r>
          </a:p>
          <a:p>
            <a:pPr lvl="1"/>
            <a:r>
              <a:rPr lang="en-US" dirty="0" smtClean="0">
                <a:solidFill>
                  <a:schemeClr val="accent2"/>
                </a:solidFill>
              </a:rPr>
              <a:t>It is best not to call push/pop to implement peek in this way</a:t>
            </a:r>
          </a:p>
          <a:p>
            <a:endParaRPr lang="en-US" sz="1200" i="1" dirty="0" smtClean="0">
              <a:solidFill>
                <a:schemeClr val="accent2"/>
              </a:solidFill>
            </a:endParaRPr>
          </a:p>
          <a:p>
            <a:r>
              <a:rPr lang="en-US" dirty="0" smtClean="0">
                <a:solidFill>
                  <a:schemeClr val="accent2"/>
                </a:solidFill>
              </a:rPr>
              <a:t>The “algorithm” is the only way to write a </a:t>
            </a:r>
            <a:r>
              <a:rPr lang="en-US" b="1" dirty="0" smtClean="0">
                <a:solidFill>
                  <a:schemeClr val="accent2"/>
                </a:solidFill>
                <a:latin typeface="Courier New" pitchFamily="49" charset="0"/>
                <a:cs typeface="Courier New" pitchFamily="49" charset="0"/>
              </a:rPr>
              <a:t>peek</a:t>
            </a:r>
            <a:r>
              <a:rPr lang="en-US" dirty="0" smtClean="0">
                <a:solidFill>
                  <a:schemeClr val="accent2"/>
                </a:solidFill>
              </a:rPr>
              <a:t> helper method if all you had was this interface:</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59</a:t>
            </a:fld>
            <a:endParaRPr lang="en-US"/>
          </a:p>
        </p:txBody>
      </p:sp>
      <p:sp>
        <p:nvSpPr>
          <p:cNvPr id="7" name="Rectangle 2"/>
          <p:cNvSpPr txBox="1">
            <a:spLocks noChangeArrowheads="1"/>
          </p:cNvSpPr>
          <p:nvPr>
            <p:custDataLst>
              <p:tags r:id="rId1"/>
            </p:custDataLst>
          </p:nvPr>
        </p:nvSpPr>
        <p:spPr bwMode="auto">
          <a:xfrm>
            <a:off x="1447800" y="3429000"/>
            <a:ext cx="6477000" cy="29718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2000"/>
              </a:lnSpc>
              <a:spcBef>
                <a:spcPct val="20000"/>
              </a:spcBef>
              <a:defRPr/>
            </a:pPr>
            <a:r>
              <a:rPr lang="en-US" sz="2000" kern="0" dirty="0" smtClean="0">
                <a:latin typeface="Courier New" pitchFamily="49" charset="0"/>
              </a:rPr>
              <a:t>T peek()</a:t>
            </a:r>
          </a:p>
          <a:p>
            <a:pPr marL="342900" lvl="0" indent="-342900">
              <a:lnSpc>
                <a:spcPts val="2000"/>
              </a:lnSpc>
              <a:spcBef>
                <a:spcPct val="20000"/>
              </a:spcBef>
              <a:defRPr/>
            </a:pPr>
            <a:r>
              <a:rPr lang="en-US" sz="2000" kern="0" dirty="0" smtClean="0">
                <a:latin typeface="Courier New" pitchFamily="49" charset="0"/>
              </a:rPr>
              <a:t> { </a:t>
            </a:r>
          </a:p>
          <a:p>
            <a:pPr marL="342900" lvl="0"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int</a:t>
            </a:r>
            <a:r>
              <a:rPr lang="en-US" sz="2000" kern="0" dirty="0" smtClean="0">
                <a:latin typeface="Courier New" pitchFamily="49" charset="0"/>
              </a:rPr>
              <a:t> </a:t>
            </a:r>
            <a:r>
              <a:rPr lang="en-US" sz="2000" kern="0" dirty="0" err="1" smtClean="0">
                <a:latin typeface="Courier New" pitchFamily="49" charset="0"/>
              </a:rPr>
              <a:t>tmp</a:t>
            </a:r>
            <a:r>
              <a:rPr lang="en-US" sz="2000" kern="0" dirty="0" smtClean="0">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omp_set_nest_lock</a:t>
            </a:r>
            <a:r>
              <a:rPr lang="en-US" sz="2000" kern="0" dirty="0" smtClean="0">
                <a:latin typeface="Courier New" pitchFamily="49" charset="0"/>
              </a:rPr>
              <a:t> (&amp;_lock);</a:t>
            </a:r>
          </a:p>
          <a:p>
            <a:pPr marL="342900" lvl="0"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tmp</a:t>
            </a:r>
            <a:r>
              <a:rPr lang="en-US" sz="2000" kern="0" dirty="0" smtClean="0">
                <a:latin typeface="Courier New" pitchFamily="49" charset="0"/>
              </a:rPr>
              <a:t> = pop();</a:t>
            </a:r>
          </a:p>
          <a:p>
            <a:pPr marL="342900" lvl="0" indent="-342900">
              <a:lnSpc>
                <a:spcPts val="2000"/>
              </a:lnSpc>
              <a:spcBef>
                <a:spcPct val="20000"/>
              </a:spcBef>
              <a:defRPr/>
            </a:pPr>
            <a:r>
              <a:rPr lang="en-US" sz="2000" kern="0" dirty="0" smtClean="0">
                <a:latin typeface="Courier New" pitchFamily="49" charset="0"/>
              </a:rPr>
              <a:t>    push(</a:t>
            </a:r>
            <a:r>
              <a:rPr lang="en-US" sz="2000" kern="0" dirty="0" err="1" smtClean="0">
                <a:latin typeface="Courier New" pitchFamily="49" charset="0"/>
              </a:rPr>
              <a:t>tmp</a:t>
            </a:r>
            <a:r>
              <a:rPr lang="en-US" sz="2000" kern="0" dirty="0" smtClean="0">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    </a:t>
            </a:r>
            <a:r>
              <a:rPr lang="en-US" sz="2000" kern="0" dirty="0" err="1" smtClean="0">
                <a:latin typeface="Courier New" pitchFamily="49" charset="0"/>
              </a:rPr>
              <a:t>omp_unset_nest_lock</a:t>
            </a:r>
            <a:r>
              <a:rPr lang="en-US" sz="2000" kern="0" dirty="0" smtClean="0">
                <a:latin typeface="Courier New" pitchFamily="49" charset="0"/>
              </a:rPr>
              <a:t> (&amp;_lock);</a:t>
            </a:r>
          </a:p>
          <a:p>
            <a:pPr marL="342900" lvl="0" indent="-342900">
              <a:lnSpc>
                <a:spcPts val="20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return</a:t>
            </a:r>
            <a:r>
              <a:rPr lang="en-US" sz="2000" kern="0" dirty="0" smtClean="0">
                <a:latin typeface="Courier New" pitchFamily="49" charset="0"/>
              </a:rPr>
              <a:t> </a:t>
            </a:r>
            <a:r>
              <a:rPr lang="en-US" sz="2000" kern="0" dirty="0" err="1" smtClean="0">
                <a:latin typeface="Courier New" pitchFamily="49" charset="0"/>
              </a:rPr>
              <a:t>tmp</a:t>
            </a:r>
            <a:r>
              <a:rPr lang="en-US" sz="2000" kern="0" dirty="0" smtClean="0">
                <a:latin typeface="Courier New" pitchFamily="49" charset="0"/>
              </a:rPr>
              <a:t>;</a:t>
            </a:r>
          </a:p>
          <a:p>
            <a:pPr marL="342900" lvl="0" indent="-342900">
              <a:lnSpc>
                <a:spcPts val="2000"/>
              </a:lnSpc>
              <a:spcBef>
                <a:spcPct val="20000"/>
              </a:spcBef>
              <a:defRPr/>
            </a:pPr>
            <a:r>
              <a:rPr lang="en-US" sz="2000" kern="0" dirty="0" smtClean="0">
                <a:latin typeface="Courier New" pitchFamily="49" charset="0"/>
              </a:rPr>
              <a:t>  };</a:t>
            </a:r>
          </a:p>
        </p:txBody>
      </p:sp>
      <p:sp>
        <p:nvSpPr>
          <p:cNvPr id="8"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5</a:t>
            </a:r>
            <a:endParaRPr lang="en-US" dirty="0">
              <a:solidFill>
                <a:schemeClr val="accent2"/>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Isn’t this too hard for undergrads?</a:t>
            </a:r>
            <a:endParaRPr lang="en-US" dirty="0">
              <a:solidFill>
                <a:schemeClr val="accent2"/>
              </a:solidFill>
            </a:endParaRPr>
          </a:p>
        </p:txBody>
      </p:sp>
      <p:sp>
        <p:nvSpPr>
          <p:cNvPr id="3" name="Content Placeholder 2"/>
          <p:cNvSpPr>
            <a:spLocks noGrp="1"/>
          </p:cNvSpPr>
          <p:nvPr>
            <p:ph idx="1"/>
          </p:nvPr>
        </p:nvSpPr>
        <p:spPr>
          <a:xfrm>
            <a:off x="685800" y="1600200"/>
            <a:ext cx="7924800" cy="4648200"/>
          </a:xfrm>
        </p:spPr>
        <p:txBody>
          <a:bodyPr/>
          <a:lstStyle/>
          <a:p>
            <a:pPr lvl="1"/>
            <a:r>
              <a:rPr lang="en-US" sz="1800" dirty="0" smtClean="0">
                <a:solidFill>
                  <a:schemeClr val="accent2"/>
                </a:solidFill>
              </a:rPr>
              <a:t>Answer: No, think anthropomorphism – offer familiar examples</a:t>
            </a:r>
          </a:p>
          <a:p>
            <a:pPr lvl="1"/>
            <a:r>
              <a:rPr lang="en-US" sz="1800" dirty="0" smtClean="0">
                <a:solidFill>
                  <a:schemeClr val="accent2"/>
                </a:solidFill>
              </a:rPr>
              <a:t>How would a group of people be assigned to do this?</a:t>
            </a:r>
          </a:p>
          <a:p>
            <a:pPr lvl="2"/>
            <a:r>
              <a:rPr lang="en-US" sz="1800" dirty="0" smtClean="0">
                <a:solidFill>
                  <a:schemeClr val="accent2"/>
                </a:solidFill>
              </a:rPr>
              <a:t>Queues: In what ways to students already interact with queues?</a:t>
            </a:r>
          </a:p>
          <a:p>
            <a:pPr lvl="3"/>
            <a:r>
              <a:rPr lang="en-US" sz="1800" dirty="0" smtClean="0">
                <a:solidFill>
                  <a:schemeClr val="accent2"/>
                </a:solidFill>
              </a:rPr>
              <a:t>Standing in line at ….</a:t>
            </a:r>
          </a:p>
          <a:p>
            <a:pPr lvl="3"/>
            <a:r>
              <a:rPr lang="en-US" sz="1800" dirty="0" smtClean="0">
                <a:solidFill>
                  <a:schemeClr val="accent2"/>
                </a:solidFill>
              </a:rPr>
              <a:t>If they stand in line a long time do they offer suggestions on how parallelism can minimize their tedium?</a:t>
            </a:r>
          </a:p>
          <a:p>
            <a:pPr lvl="2"/>
            <a:r>
              <a:rPr lang="en-US" sz="1800" dirty="0" smtClean="0">
                <a:solidFill>
                  <a:schemeClr val="accent2"/>
                </a:solidFill>
              </a:rPr>
              <a:t>Map pattern</a:t>
            </a:r>
          </a:p>
          <a:p>
            <a:pPr lvl="3"/>
            <a:r>
              <a:rPr lang="en-US" sz="1800" dirty="0" smtClean="0">
                <a:solidFill>
                  <a:schemeClr val="accent2"/>
                </a:solidFill>
              </a:rPr>
              <a:t>Compute new collection independently from elements</a:t>
            </a:r>
          </a:p>
          <a:p>
            <a:pPr lvl="3"/>
            <a:r>
              <a:rPr lang="en-US" sz="1800" dirty="0" smtClean="0">
                <a:solidFill>
                  <a:schemeClr val="accent2"/>
                </a:solidFill>
              </a:rPr>
              <a:t>Example: Increment all array elements</a:t>
            </a:r>
          </a:p>
          <a:p>
            <a:pPr lvl="2"/>
            <a:r>
              <a:rPr lang="en-US" sz="1800" dirty="0" smtClean="0">
                <a:solidFill>
                  <a:schemeClr val="accent2"/>
                </a:solidFill>
              </a:rPr>
              <a:t>Reduction pattern</a:t>
            </a:r>
          </a:p>
          <a:p>
            <a:pPr lvl="3"/>
            <a:r>
              <a:rPr lang="en-US" sz="1800" dirty="0" smtClean="0">
                <a:solidFill>
                  <a:schemeClr val="accent2"/>
                </a:solidFill>
              </a:rPr>
              <a:t>Single answer from collection via associative operator</a:t>
            </a:r>
          </a:p>
          <a:p>
            <a:pPr lvl="3"/>
            <a:r>
              <a:rPr lang="en-US" sz="1800" dirty="0" smtClean="0">
                <a:solidFill>
                  <a:schemeClr val="accent2"/>
                </a:solidFill>
              </a:rPr>
              <a:t>(max, count, leftmost, rightmost, average, …)</a:t>
            </a:r>
          </a:p>
          <a:p>
            <a:pPr lvl="2"/>
            <a:endParaRPr lang="en-US" sz="1800" dirty="0" smtClean="0">
              <a:solidFill>
                <a:schemeClr val="accent2"/>
              </a:solidFill>
            </a:endParaRPr>
          </a:p>
          <a:p>
            <a:pPr lvl="3"/>
            <a:endParaRPr lang="en-US" sz="1800"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6</a:t>
            </a:fld>
            <a:endParaRPr lang="en-US">
              <a:solidFill>
                <a:schemeClr val="accent2"/>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smtClean="0">
                <a:solidFill>
                  <a:schemeClr val="accent2"/>
                </a:solidFill>
                <a:latin typeface="Courier New" pitchFamily="49" charset="0"/>
                <a:cs typeface="Courier New" pitchFamily="49" charset="0"/>
              </a:rPr>
              <a:t>peek</a:t>
            </a:r>
            <a:r>
              <a:rPr lang="en-US" dirty="0" smtClean="0">
                <a:solidFill>
                  <a:schemeClr val="accent2"/>
                </a:solidFill>
              </a:rPr>
              <a:t>, concurrently speaking</a:t>
            </a:r>
            <a:endParaRPr lang="en-US" dirty="0">
              <a:solidFill>
                <a:schemeClr val="accent2"/>
              </a:solidFill>
            </a:endParaRPr>
          </a:p>
        </p:txBody>
      </p:sp>
      <p:sp>
        <p:nvSpPr>
          <p:cNvPr id="3" name="Content Placeholder 2"/>
          <p:cNvSpPr>
            <a:spLocks noGrp="1"/>
          </p:cNvSpPr>
          <p:nvPr>
            <p:ph idx="1"/>
          </p:nvPr>
        </p:nvSpPr>
        <p:spPr>
          <a:xfrm>
            <a:off x="685800" y="1600200"/>
            <a:ext cx="7772400" cy="4267200"/>
          </a:xfrm>
        </p:spPr>
        <p:txBody>
          <a:bodyPr/>
          <a:lstStyle/>
          <a:p>
            <a:r>
              <a:rPr lang="en-US" b="1" dirty="0" smtClean="0">
                <a:solidFill>
                  <a:schemeClr val="accent2"/>
                </a:solidFill>
                <a:latin typeface="Courier New" pitchFamily="49" charset="0"/>
                <a:cs typeface="Courier New" pitchFamily="49" charset="0"/>
              </a:rPr>
              <a:t>peek</a:t>
            </a:r>
            <a:r>
              <a:rPr lang="en-US" dirty="0" smtClean="0">
                <a:solidFill>
                  <a:schemeClr val="accent2"/>
                </a:solidFill>
              </a:rPr>
              <a:t> has no </a:t>
            </a:r>
            <a:r>
              <a:rPr lang="en-US" i="1" dirty="0" smtClean="0">
                <a:solidFill>
                  <a:schemeClr val="accent2"/>
                </a:solidFill>
              </a:rPr>
              <a:t>overall</a:t>
            </a:r>
            <a:r>
              <a:rPr lang="en-US" dirty="0" smtClean="0">
                <a:solidFill>
                  <a:schemeClr val="accent2"/>
                </a:solidFill>
              </a:rPr>
              <a:t> effect on the shared data</a:t>
            </a:r>
          </a:p>
          <a:p>
            <a:pPr lvl="1"/>
            <a:r>
              <a:rPr lang="en-US" dirty="0" smtClean="0">
                <a:solidFill>
                  <a:schemeClr val="accent2"/>
                </a:solidFill>
              </a:rPr>
              <a:t>It is a “reader” not a “writer”</a:t>
            </a:r>
          </a:p>
          <a:p>
            <a:endParaRPr lang="en-US" sz="1500" i="1" dirty="0" smtClean="0">
              <a:solidFill>
                <a:schemeClr val="accent2"/>
              </a:solidFill>
            </a:endParaRPr>
          </a:p>
          <a:p>
            <a:r>
              <a:rPr lang="en-US" dirty="0" smtClean="0">
                <a:solidFill>
                  <a:schemeClr val="accent2"/>
                </a:solidFill>
              </a:rPr>
              <a:t>But the way it’s implemented creates an inconsistent </a:t>
            </a:r>
            <a:r>
              <a:rPr lang="en-US" i="1" dirty="0" smtClean="0">
                <a:solidFill>
                  <a:schemeClr val="accent2"/>
                </a:solidFill>
              </a:rPr>
              <a:t>intermediate state</a:t>
            </a:r>
          </a:p>
          <a:p>
            <a:pPr lvl="1"/>
            <a:r>
              <a:rPr lang="en-US" dirty="0" smtClean="0">
                <a:solidFill>
                  <a:schemeClr val="accent2"/>
                </a:solidFill>
              </a:rPr>
              <a:t>Even though calls to </a:t>
            </a:r>
            <a:r>
              <a:rPr lang="en-US" b="1" dirty="0" smtClean="0">
                <a:solidFill>
                  <a:schemeClr val="accent2"/>
                </a:solidFill>
                <a:latin typeface="Courier New" pitchFamily="49" charset="0"/>
                <a:cs typeface="Courier New" pitchFamily="49" charset="0"/>
              </a:rPr>
              <a:t>push</a:t>
            </a:r>
            <a:r>
              <a:rPr lang="en-US" dirty="0" smtClean="0">
                <a:solidFill>
                  <a:schemeClr val="accent2"/>
                </a:solidFill>
              </a:rPr>
              <a:t> and </a:t>
            </a:r>
            <a:r>
              <a:rPr lang="en-US" b="1" dirty="0" smtClean="0">
                <a:solidFill>
                  <a:schemeClr val="accent2"/>
                </a:solidFill>
                <a:latin typeface="Courier New" pitchFamily="49" charset="0"/>
                <a:cs typeface="Courier New" pitchFamily="49" charset="0"/>
              </a:rPr>
              <a:t>pop</a:t>
            </a:r>
            <a:r>
              <a:rPr lang="en-US" dirty="0" smtClean="0">
                <a:solidFill>
                  <a:schemeClr val="accent2"/>
                </a:solidFill>
              </a:rPr>
              <a:t> are synchronized so  there are no </a:t>
            </a:r>
            <a:r>
              <a:rPr lang="en-US" i="1" dirty="0" smtClean="0">
                <a:solidFill>
                  <a:schemeClr val="accent2"/>
                </a:solidFill>
              </a:rPr>
              <a:t>data races</a:t>
            </a:r>
            <a:r>
              <a:rPr lang="en-US" dirty="0" smtClean="0">
                <a:solidFill>
                  <a:schemeClr val="accent2"/>
                </a:solidFill>
              </a:rPr>
              <a:t> on the underlying array/list/whatever</a:t>
            </a:r>
          </a:p>
          <a:p>
            <a:pPr lvl="1"/>
            <a:r>
              <a:rPr lang="en-US" dirty="0" smtClean="0">
                <a:solidFill>
                  <a:schemeClr val="accent2"/>
                </a:solidFill>
              </a:rPr>
              <a:t>(A data race is simultaneous (unsynchronized) read/write or write/write of the same memory: more on this soon)</a:t>
            </a:r>
          </a:p>
          <a:p>
            <a:pPr lvl="1"/>
            <a:endParaRPr lang="en-US" dirty="0" smtClean="0">
              <a:solidFill>
                <a:schemeClr val="accent2"/>
              </a:solidFill>
            </a:endParaRPr>
          </a:p>
          <a:p>
            <a:r>
              <a:rPr lang="en-US" dirty="0" smtClean="0">
                <a:solidFill>
                  <a:schemeClr val="accent2"/>
                </a:solidFill>
              </a:rPr>
              <a:t>This intermediate state should not be exposed</a:t>
            </a:r>
          </a:p>
          <a:p>
            <a:pPr lvl="1"/>
            <a:r>
              <a:rPr lang="en-US" dirty="0" smtClean="0">
                <a:solidFill>
                  <a:schemeClr val="accent2"/>
                </a:solidFill>
              </a:rPr>
              <a:t>Leads to several </a:t>
            </a:r>
            <a:r>
              <a:rPr lang="en-US" i="1" dirty="0" smtClean="0">
                <a:solidFill>
                  <a:schemeClr val="accent2"/>
                </a:solidFill>
              </a:rPr>
              <a:t>bad </a:t>
            </a:r>
            <a:r>
              <a:rPr lang="en-US" i="1" dirty="0" err="1" smtClean="0">
                <a:solidFill>
                  <a:schemeClr val="accent2"/>
                </a:solidFill>
              </a:rPr>
              <a:t>interleavings</a:t>
            </a:r>
            <a:endParaRPr lang="en-US" i="1"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60</a:t>
            </a:fld>
            <a:endParaRPr lang="en-US">
              <a:solidFill>
                <a:schemeClr val="accent2"/>
              </a:solidFill>
            </a:endParaRPr>
          </a:p>
        </p:txBody>
      </p:sp>
      <p:sp>
        <p:nvSpPr>
          <p:cNvPr id="7"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5</a:t>
            </a:r>
            <a:endParaRPr lang="en-US" dirty="0">
              <a:solidFill>
                <a:schemeClr val="accent2"/>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smtClean="0">
                <a:solidFill>
                  <a:schemeClr val="accent2"/>
                </a:solidFill>
              </a:rPr>
              <a:t>Parallelism vs. Concurrency</a:t>
            </a:r>
            <a:endParaRPr lang="en-US" dirty="0">
              <a:solidFill>
                <a:schemeClr val="accent2"/>
              </a:solidFill>
            </a:endParaRPr>
          </a:p>
        </p:txBody>
      </p:sp>
      <p:sp>
        <p:nvSpPr>
          <p:cNvPr id="3" name="Content Placeholder 2"/>
          <p:cNvSpPr>
            <a:spLocks noGrp="1"/>
          </p:cNvSpPr>
          <p:nvPr>
            <p:ph idx="1"/>
          </p:nvPr>
        </p:nvSpPr>
        <p:spPr>
          <a:xfrm>
            <a:off x="685800" y="1219200"/>
            <a:ext cx="7772400" cy="762000"/>
          </a:xfrm>
        </p:spPr>
        <p:txBody>
          <a:bodyPr/>
          <a:lstStyle/>
          <a:p>
            <a:pPr>
              <a:buNone/>
            </a:pPr>
            <a:r>
              <a:rPr lang="en-US" dirty="0" smtClean="0">
                <a:solidFill>
                  <a:schemeClr val="accent2"/>
                </a:solidFill>
              </a:rPr>
              <a:t>Note: Terms not yet standard but the perspective is essential</a:t>
            </a:r>
          </a:p>
          <a:p>
            <a:pPr lvl="1"/>
            <a:r>
              <a:rPr lang="en-US" dirty="0" smtClean="0">
                <a:solidFill>
                  <a:schemeClr val="accent2"/>
                </a:solidFill>
              </a:rPr>
              <a:t>Many programmers confuse these concepts</a:t>
            </a: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7</a:t>
            </a:fld>
            <a:endParaRPr lang="en-US">
              <a:solidFill>
                <a:schemeClr val="accent2"/>
              </a:solidFill>
            </a:endParaRPr>
          </a:p>
        </p:txBody>
      </p:sp>
      <p:sp>
        <p:nvSpPr>
          <p:cNvPr id="7" name="Content Placeholder 2"/>
          <p:cNvSpPr txBox="1">
            <a:spLocks/>
          </p:cNvSpPr>
          <p:nvPr/>
        </p:nvSpPr>
        <p:spPr bwMode="auto">
          <a:xfrm>
            <a:off x="762000" y="4648200"/>
            <a:ext cx="7772400" cy="205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Tx/>
              <a:buNone/>
            </a:pPr>
            <a:r>
              <a:rPr lang="en-US" b="0" dirty="0" smtClean="0">
                <a:solidFill>
                  <a:schemeClr val="accent2"/>
                </a:solidFill>
              </a:rPr>
              <a:t>There is some connection:</a:t>
            </a:r>
          </a:p>
          <a:p>
            <a:pPr lvl="1"/>
            <a:r>
              <a:rPr lang="en-US" b="0" dirty="0" smtClean="0">
                <a:solidFill>
                  <a:schemeClr val="accent2"/>
                </a:solidFill>
              </a:rPr>
              <a:t>Common to use threads for both</a:t>
            </a:r>
          </a:p>
          <a:p>
            <a:pPr lvl="1"/>
            <a:r>
              <a:rPr lang="en-US" b="0" dirty="0" smtClean="0">
                <a:solidFill>
                  <a:schemeClr val="accent2"/>
                </a:solidFill>
              </a:rPr>
              <a:t>If parallel computations need access to shared resources, then the concurrency needs to be managed</a:t>
            </a:r>
            <a:endParaRPr lang="en-US" sz="900" b="0" dirty="0" smtClean="0">
              <a:solidFill>
                <a:schemeClr val="accent2"/>
              </a:solidFill>
            </a:endParaRPr>
          </a:p>
          <a:p>
            <a:pPr>
              <a:buFontTx/>
              <a:buNone/>
            </a:pPr>
            <a:r>
              <a:rPr lang="en-US" b="0" dirty="0" smtClean="0">
                <a:solidFill>
                  <a:schemeClr val="accent2"/>
                </a:solidFill>
              </a:rPr>
              <a:t>First 3ish lectures on parallelism, then 3ish lectures on concurrency</a:t>
            </a:r>
          </a:p>
        </p:txBody>
      </p:sp>
      <p:sp>
        <p:nvSpPr>
          <p:cNvPr id="8" name="Content Placeholder 2"/>
          <p:cNvSpPr txBox="1">
            <a:spLocks/>
          </p:cNvSpPr>
          <p:nvPr/>
        </p:nvSpPr>
        <p:spPr bwMode="auto">
          <a:xfrm>
            <a:off x="685800" y="2160450"/>
            <a:ext cx="2971800" cy="963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b="0" dirty="0" smtClean="0"/>
              <a:t>Parallelism</a:t>
            </a:r>
            <a:r>
              <a:rPr lang="en-US" b="0" dirty="0" smtClean="0">
                <a:solidFill>
                  <a:schemeClr val="accent2"/>
                </a:solidFill>
              </a:rPr>
              <a:t>: </a:t>
            </a:r>
          </a:p>
          <a:p>
            <a:pPr marL="0" indent="0">
              <a:buFontTx/>
              <a:buNone/>
            </a:pPr>
            <a:r>
              <a:rPr lang="en-US" b="0" dirty="0" smtClean="0">
                <a:solidFill>
                  <a:schemeClr val="accent2"/>
                </a:solidFill>
              </a:rPr>
              <a:t>   Use extra resources to </a:t>
            </a:r>
          </a:p>
          <a:p>
            <a:pPr marL="0" indent="0">
              <a:buFontTx/>
              <a:buNone/>
            </a:pPr>
            <a:r>
              <a:rPr lang="en-US" b="0" dirty="0">
                <a:solidFill>
                  <a:schemeClr val="accent2"/>
                </a:solidFill>
              </a:rPr>
              <a:t> </a:t>
            </a:r>
            <a:r>
              <a:rPr lang="en-US" b="0" dirty="0" smtClean="0">
                <a:solidFill>
                  <a:schemeClr val="accent2"/>
                </a:solidFill>
              </a:rPr>
              <a:t>  solve a problem faster</a:t>
            </a:r>
            <a:endParaRPr lang="en-US" b="0" dirty="0">
              <a:solidFill>
                <a:schemeClr val="accent2"/>
              </a:solidFill>
            </a:endParaRPr>
          </a:p>
        </p:txBody>
      </p:sp>
      <p:cxnSp>
        <p:nvCxnSpPr>
          <p:cNvPr id="9" name="Straight Arrow Connector 8"/>
          <p:cNvCxnSpPr/>
          <p:nvPr/>
        </p:nvCxnSpPr>
        <p:spPr bwMode="auto">
          <a:xfrm flipH="1">
            <a:off x="1828800" y="3732591"/>
            <a:ext cx="533400" cy="60960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H="1">
            <a:off x="2095500" y="3732591"/>
            <a:ext cx="266700" cy="60960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a:off x="2362200" y="3732591"/>
            <a:ext cx="76200" cy="60960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a:off x="2362200" y="3732591"/>
            <a:ext cx="457200" cy="60960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sp>
        <p:nvSpPr>
          <p:cNvPr id="13" name="TextBox 12"/>
          <p:cNvSpPr txBox="1"/>
          <p:nvPr/>
        </p:nvSpPr>
        <p:spPr>
          <a:xfrm>
            <a:off x="1738026" y="4248090"/>
            <a:ext cx="1309974" cy="400110"/>
          </a:xfrm>
          <a:prstGeom prst="rect">
            <a:avLst/>
          </a:prstGeom>
          <a:noFill/>
        </p:spPr>
        <p:txBody>
          <a:bodyPr wrap="none" rtlCol="0">
            <a:spAutoFit/>
          </a:bodyPr>
          <a:lstStyle/>
          <a:p>
            <a:r>
              <a:rPr lang="en-US" sz="2000" b="0" i="1" dirty="0" smtClean="0">
                <a:solidFill>
                  <a:schemeClr val="accent2"/>
                </a:solidFill>
                <a:latin typeface="+mn-lt"/>
              </a:rPr>
              <a:t>resources</a:t>
            </a:r>
          </a:p>
        </p:txBody>
      </p:sp>
      <p:sp>
        <p:nvSpPr>
          <p:cNvPr id="14" name="Content Placeholder 2"/>
          <p:cNvSpPr txBox="1">
            <a:spLocks/>
          </p:cNvSpPr>
          <p:nvPr/>
        </p:nvSpPr>
        <p:spPr bwMode="auto">
          <a:xfrm>
            <a:off x="4572000" y="2133600"/>
            <a:ext cx="4114800" cy="10493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b="0" dirty="0" smtClean="0"/>
              <a:t>Concurrency</a:t>
            </a:r>
            <a:r>
              <a:rPr lang="en-US" b="0" dirty="0" smtClean="0">
                <a:solidFill>
                  <a:schemeClr val="accent2"/>
                </a:solidFill>
              </a:rPr>
              <a:t>:</a:t>
            </a:r>
          </a:p>
          <a:p>
            <a:pPr marL="0" indent="0">
              <a:buNone/>
            </a:pPr>
            <a:r>
              <a:rPr lang="en-US" b="0" dirty="0">
                <a:solidFill>
                  <a:schemeClr val="accent2"/>
                </a:solidFill>
              </a:rPr>
              <a:t> </a:t>
            </a:r>
            <a:r>
              <a:rPr lang="en-US" b="0" dirty="0" smtClean="0">
                <a:solidFill>
                  <a:schemeClr val="accent2"/>
                </a:solidFill>
              </a:rPr>
              <a:t> Correctly </a:t>
            </a:r>
            <a:r>
              <a:rPr lang="en-US" b="0" dirty="0">
                <a:solidFill>
                  <a:schemeClr val="accent2"/>
                </a:solidFill>
              </a:rPr>
              <a:t>and </a:t>
            </a:r>
            <a:r>
              <a:rPr lang="en-US" b="0" dirty="0" smtClean="0">
                <a:solidFill>
                  <a:schemeClr val="accent2"/>
                </a:solidFill>
              </a:rPr>
              <a:t>efficiently manage </a:t>
            </a:r>
          </a:p>
          <a:p>
            <a:pPr marL="0" indent="0">
              <a:buNone/>
            </a:pPr>
            <a:r>
              <a:rPr lang="en-US" b="0" dirty="0">
                <a:solidFill>
                  <a:schemeClr val="accent2"/>
                </a:solidFill>
              </a:rPr>
              <a:t> </a:t>
            </a:r>
            <a:r>
              <a:rPr lang="en-US" b="0" dirty="0" smtClean="0">
                <a:solidFill>
                  <a:schemeClr val="accent2"/>
                </a:solidFill>
              </a:rPr>
              <a:t> access </a:t>
            </a:r>
            <a:r>
              <a:rPr lang="en-US" b="0" dirty="0">
                <a:solidFill>
                  <a:schemeClr val="accent2"/>
                </a:solidFill>
              </a:rPr>
              <a:t>to shared resources</a:t>
            </a:r>
          </a:p>
        </p:txBody>
      </p:sp>
      <p:sp>
        <p:nvSpPr>
          <p:cNvPr id="15" name="TextBox 14"/>
          <p:cNvSpPr txBox="1"/>
          <p:nvPr/>
        </p:nvSpPr>
        <p:spPr>
          <a:xfrm>
            <a:off x="5600066" y="3276600"/>
            <a:ext cx="1167307" cy="400110"/>
          </a:xfrm>
          <a:prstGeom prst="rect">
            <a:avLst/>
          </a:prstGeom>
          <a:noFill/>
        </p:spPr>
        <p:txBody>
          <a:bodyPr wrap="none" rtlCol="0">
            <a:spAutoFit/>
          </a:bodyPr>
          <a:lstStyle/>
          <a:p>
            <a:r>
              <a:rPr lang="en-US" sz="2000" b="0" i="1" dirty="0" smtClean="0">
                <a:solidFill>
                  <a:schemeClr val="accent2"/>
                </a:solidFill>
                <a:latin typeface="+mn-lt"/>
              </a:rPr>
              <a:t>requests</a:t>
            </a:r>
          </a:p>
        </p:txBody>
      </p:sp>
      <p:cxnSp>
        <p:nvCxnSpPr>
          <p:cNvPr id="16" name="Straight Arrow Connector 15"/>
          <p:cNvCxnSpPr/>
          <p:nvPr/>
        </p:nvCxnSpPr>
        <p:spPr bwMode="auto">
          <a:xfrm rot="10800000" flipH="1">
            <a:off x="6216320" y="3581400"/>
            <a:ext cx="533400" cy="609600"/>
          </a:xfrm>
          <a:prstGeom prst="straightConnector1">
            <a:avLst/>
          </a:prstGeom>
          <a:solidFill>
            <a:schemeClr val="accent1"/>
          </a:solidFill>
          <a:ln w="34925" cap="flat" cmpd="sng" algn="ctr">
            <a:solidFill>
              <a:schemeClr val="tx1"/>
            </a:solidFill>
            <a:prstDash val="solid"/>
            <a:round/>
            <a:headEnd type="stealth" w="med" len="med"/>
            <a:tailEnd type="none"/>
          </a:ln>
          <a:effectLst/>
        </p:spPr>
      </p:cxnSp>
      <p:cxnSp>
        <p:nvCxnSpPr>
          <p:cNvPr id="17" name="Straight Arrow Connector 16"/>
          <p:cNvCxnSpPr/>
          <p:nvPr/>
        </p:nvCxnSpPr>
        <p:spPr bwMode="auto">
          <a:xfrm rot="10800000" flipH="1">
            <a:off x="6178220" y="3581400"/>
            <a:ext cx="266700" cy="609600"/>
          </a:xfrm>
          <a:prstGeom prst="straightConnector1">
            <a:avLst/>
          </a:prstGeom>
          <a:solidFill>
            <a:schemeClr val="accent1"/>
          </a:solidFill>
          <a:ln w="34925" cap="flat" cmpd="sng" algn="ctr">
            <a:solidFill>
              <a:schemeClr val="tx1"/>
            </a:solidFill>
            <a:prstDash val="solid"/>
            <a:round/>
            <a:headEnd type="stealth" w="med" len="med"/>
            <a:tailEnd type="none"/>
          </a:ln>
          <a:effectLst/>
        </p:spPr>
      </p:cxnSp>
      <p:cxnSp>
        <p:nvCxnSpPr>
          <p:cNvPr id="18" name="Straight Arrow Connector 17"/>
          <p:cNvCxnSpPr/>
          <p:nvPr/>
        </p:nvCxnSpPr>
        <p:spPr bwMode="auto">
          <a:xfrm rot="10800000">
            <a:off x="6044868" y="3581400"/>
            <a:ext cx="76200" cy="609600"/>
          </a:xfrm>
          <a:prstGeom prst="straightConnector1">
            <a:avLst/>
          </a:prstGeom>
          <a:solidFill>
            <a:schemeClr val="accent1"/>
          </a:solidFill>
          <a:ln w="34925" cap="flat" cmpd="sng" algn="ctr">
            <a:solidFill>
              <a:schemeClr val="tx1"/>
            </a:solidFill>
            <a:prstDash val="solid"/>
            <a:round/>
            <a:headEnd type="stealth" w="med" len="med"/>
            <a:tailEnd type="none"/>
          </a:ln>
          <a:effectLst/>
        </p:spPr>
      </p:cxnSp>
      <p:cxnSp>
        <p:nvCxnSpPr>
          <p:cNvPr id="19" name="Straight Arrow Connector 18"/>
          <p:cNvCxnSpPr/>
          <p:nvPr/>
        </p:nvCxnSpPr>
        <p:spPr bwMode="auto">
          <a:xfrm rot="10800000">
            <a:off x="5606721" y="3581400"/>
            <a:ext cx="457200" cy="609600"/>
          </a:xfrm>
          <a:prstGeom prst="straightConnector1">
            <a:avLst/>
          </a:prstGeom>
          <a:solidFill>
            <a:schemeClr val="accent1"/>
          </a:solidFill>
          <a:ln w="34925" cap="flat" cmpd="sng" algn="ctr">
            <a:solidFill>
              <a:schemeClr val="tx1"/>
            </a:solidFill>
            <a:prstDash val="solid"/>
            <a:round/>
            <a:headEnd type="stealth" w="med" len="med"/>
            <a:tailEnd type="none"/>
          </a:ln>
          <a:effectLst/>
        </p:spPr>
      </p:cxnSp>
      <p:sp>
        <p:nvSpPr>
          <p:cNvPr id="20" name="TextBox 19"/>
          <p:cNvSpPr txBox="1"/>
          <p:nvPr/>
        </p:nvSpPr>
        <p:spPr>
          <a:xfrm>
            <a:off x="2037059" y="3335385"/>
            <a:ext cx="726481" cy="400110"/>
          </a:xfrm>
          <a:prstGeom prst="rect">
            <a:avLst/>
          </a:prstGeom>
          <a:noFill/>
        </p:spPr>
        <p:txBody>
          <a:bodyPr wrap="none" rtlCol="0">
            <a:spAutoFit/>
          </a:bodyPr>
          <a:lstStyle/>
          <a:p>
            <a:r>
              <a:rPr lang="en-US" sz="2000" b="0" i="1" dirty="0" smtClean="0">
                <a:solidFill>
                  <a:schemeClr val="accent2"/>
                </a:solidFill>
                <a:latin typeface="+mn-lt"/>
              </a:rPr>
              <a:t>work</a:t>
            </a:r>
          </a:p>
        </p:txBody>
      </p:sp>
      <p:sp>
        <p:nvSpPr>
          <p:cNvPr id="21" name="TextBox 20"/>
          <p:cNvSpPr txBox="1"/>
          <p:nvPr/>
        </p:nvSpPr>
        <p:spPr>
          <a:xfrm>
            <a:off x="5600066" y="4171891"/>
            <a:ext cx="1181734" cy="400110"/>
          </a:xfrm>
          <a:prstGeom prst="rect">
            <a:avLst/>
          </a:prstGeom>
          <a:noFill/>
        </p:spPr>
        <p:txBody>
          <a:bodyPr wrap="none" rtlCol="0">
            <a:spAutoFit/>
          </a:bodyPr>
          <a:lstStyle/>
          <a:p>
            <a:r>
              <a:rPr lang="en-US" sz="2000" b="0" i="1" dirty="0" smtClean="0">
                <a:solidFill>
                  <a:schemeClr val="accent2"/>
                </a:solidFill>
                <a:latin typeface="+mn-lt"/>
              </a:rPr>
              <a:t>resource</a:t>
            </a:r>
          </a:p>
        </p:txBody>
      </p:sp>
      <p:sp>
        <p:nvSpPr>
          <p:cNvPr id="23" name="Footer Placeholder 5"/>
          <p:cNvSpPr>
            <a:spLocks noGrp="1"/>
          </p:cNvSpPr>
          <p:nvPr>
            <p:ph type="ftr" sz="quarter" idx="12"/>
          </p:nvPr>
        </p:nvSpPr>
        <p:spPr>
          <a:xfrm>
            <a:off x="1524000" y="6400800"/>
            <a:ext cx="5715000" cy="457200"/>
          </a:xfrm>
        </p:spPr>
        <p:txBody>
          <a:bodyPr/>
          <a:lstStyle/>
          <a:p>
            <a:r>
              <a:rPr lang="en-US" dirty="0" smtClean="0">
                <a:solidFill>
                  <a:schemeClr val="accent2"/>
                </a:solidFill>
              </a:rPr>
              <a:t>From – Dan Grossman’s Parallelism/Concurrency in Data Structures (SIGCSE Workshop 19)</a:t>
            </a:r>
            <a:endParaRPr lang="en-US" dirty="0">
              <a:solidFill>
                <a:schemeClr val="accent2"/>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1143000"/>
          </a:xfrm>
        </p:spPr>
        <p:txBody>
          <a:bodyPr/>
          <a:lstStyle/>
          <a:p>
            <a:r>
              <a:rPr lang="en-US" dirty="0" smtClean="0">
                <a:solidFill>
                  <a:schemeClr val="accent2"/>
                </a:solidFill>
              </a:rPr>
              <a:t>Shared memory</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solidFill>
                  <a:schemeClr val="accent2"/>
                </a:solidFill>
              </a:rPr>
              <a:pPr/>
              <a:t>8</a:t>
            </a:fld>
            <a:endParaRPr lang="en-US">
              <a:solidFill>
                <a:schemeClr val="accent2"/>
              </a:solidFill>
            </a:endParaRPr>
          </a:p>
        </p:txBody>
      </p:sp>
      <p:sp>
        <p:nvSpPr>
          <p:cNvPr id="7" name="Oval 6"/>
          <p:cNvSpPr/>
          <p:nvPr/>
        </p:nvSpPr>
        <p:spPr bwMode="auto">
          <a:xfrm>
            <a:off x="3952038" y="3124200"/>
            <a:ext cx="3581400" cy="3352800"/>
          </a:xfrm>
          <a:prstGeom prst="ellips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8" name="Rectangle 7"/>
          <p:cNvSpPr/>
          <p:nvPr/>
        </p:nvSpPr>
        <p:spPr bwMode="auto">
          <a:xfrm>
            <a:off x="4779899" y="43535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9" name="Rectangle 8"/>
          <p:cNvSpPr/>
          <p:nvPr/>
        </p:nvSpPr>
        <p:spPr bwMode="auto">
          <a:xfrm>
            <a:off x="4932299" y="43535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0" name="Rectangle 9"/>
          <p:cNvSpPr/>
          <p:nvPr/>
        </p:nvSpPr>
        <p:spPr bwMode="auto">
          <a:xfrm>
            <a:off x="4779899" y="50393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1" name="Rectangle 10"/>
          <p:cNvSpPr/>
          <p:nvPr/>
        </p:nvSpPr>
        <p:spPr bwMode="auto">
          <a:xfrm>
            <a:off x="4932299" y="50393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2" name="Rectangle 11"/>
          <p:cNvSpPr/>
          <p:nvPr/>
        </p:nvSpPr>
        <p:spPr bwMode="auto">
          <a:xfrm>
            <a:off x="5084699" y="50393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3" name="Rectangle 12"/>
          <p:cNvSpPr/>
          <p:nvPr/>
        </p:nvSpPr>
        <p:spPr bwMode="auto">
          <a:xfrm>
            <a:off x="5237099" y="50393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4" name="Rectangle 13"/>
          <p:cNvSpPr/>
          <p:nvPr/>
        </p:nvSpPr>
        <p:spPr bwMode="auto">
          <a:xfrm>
            <a:off x="5389499" y="45059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5" name="Rectangle 14"/>
          <p:cNvSpPr/>
          <p:nvPr/>
        </p:nvSpPr>
        <p:spPr bwMode="auto">
          <a:xfrm>
            <a:off x="5541899" y="45059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6" name="Rectangle 15"/>
          <p:cNvSpPr/>
          <p:nvPr/>
        </p:nvSpPr>
        <p:spPr bwMode="auto">
          <a:xfrm>
            <a:off x="5999099" y="42773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7" name="Rectangle 16"/>
          <p:cNvSpPr/>
          <p:nvPr/>
        </p:nvSpPr>
        <p:spPr bwMode="auto">
          <a:xfrm>
            <a:off x="6151499" y="42773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8" name="Rectangle 17"/>
          <p:cNvSpPr/>
          <p:nvPr/>
        </p:nvSpPr>
        <p:spPr bwMode="auto">
          <a:xfrm>
            <a:off x="5237099" y="3667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19" name="Rectangle 18"/>
          <p:cNvSpPr/>
          <p:nvPr/>
        </p:nvSpPr>
        <p:spPr bwMode="auto">
          <a:xfrm>
            <a:off x="5389499" y="3667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0" name="Rectangle 19"/>
          <p:cNvSpPr/>
          <p:nvPr/>
        </p:nvSpPr>
        <p:spPr bwMode="auto">
          <a:xfrm>
            <a:off x="5541899" y="3667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1" name="Rectangle 20"/>
          <p:cNvSpPr/>
          <p:nvPr/>
        </p:nvSpPr>
        <p:spPr bwMode="auto">
          <a:xfrm>
            <a:off x="5694299" y="3667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2" name="Rectangle 21"/>
          <p:cNvSpPr/>
          <p:nvPr/>
        </p:nvSpPr>
        <p:spPr bwMode="auto">
          <a:xfrm>
            <a:off x="6837299" y="47345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3" name="Rectangle 22"/>
          <p:cNvSpPr/>
          <p:nvPr/>
        </p:nvSpPr>
        <p:spPr bwMode="auto">
          <a:xfrm>
            <a:off x="6989699" y="47345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4" name="Rectangle 23"/>
          <p:cNvSpPr/>
          <p:nvPr/>
        </p:nvSpPr>
        <p:spPr bwMode="auto">
          <a:xfrm>
            <a:off x="7142099" y="47345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5" name="Rectangle 24"/>
          <p:cNvSpPr/>
          <p:nvPr/>
        </p:nvSpPr>
        <p:spPr bwMode="auto">
          <a:xfrm>
            <a:off x="7294499" y="47345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6" name="Rectangle 25"/>
          <p:cNvSpPr/>
          <p:nvPr/>
        </p:nvSpPr>
        <p:spPr bwMode="auto">
          <a:xfrm>
            <a:off x="49322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7" name="Rectangle 26"/>
          <p:cNvSpPr/>
          <p:nvPr/>
        </p:nvSpPr>
        <p:spPr bwMode="auto">
          <a:xfrm>
            <a:off x="50846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8" name="Rectangle 27"/>
          <p:cNvSpPr/>
          <p:nvPr/>
        </p:nvSpPr>
        <p:spPr bwMode="auto">
          <a:xfrm>
            <a:off x="52370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29" name="Rectangle 28"/>
          <p:cNvSpPr/>
          <p:nvPr/>
        </p:nvSpPr>
        <p:spPr bwMode="auto">
          <a:xfrm>
            <a:off x="53894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30" name="Rectangle 29"/>
          <p:cNvSpPr/>
          <p:nvPr/>
        </p:nvSpPr>
        <p:spPr bwMode="auto">
          <a:xfrm>
            <a:off x="55418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31" name="Rectangle 30"/>
          <p:cNvSpPr/>
          <p:nvPr/>
        </p:nvSpPr>
        <p:spPr bwMode="auto">
          <a:xfrm>
            <a:off x="56942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32" name="Rectangle 31"/>
          <p:cNvSpPr/>
          <p:nvPr/>
        </p:nvSpPr>
        <p:spPr bwMode="auto">
          <a:xfrm>
            <a:off x="58466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33" name="Rectangle 32"/>
          <p:cNvSpPr/>
          <p:nvPr/>
        </p:nvSpPr>
        <p:spPr bwMode="auto">
          <a:xfrm>
            <a:off x="59990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34" name="Rectangle 33"/>
          <p:cNvSpPr/>
          <p:nvPr/>
        </p:nvSpPr>
        <p:spPr bwMode="auto">
          <a:xfrm>
            <a:off x="6151499" y="557278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cxnSp>
        <p:nvCxnSpPr>
          <p:cNvPr id="35" name="Straight Arrow Connector 34"/>
          <p:cNvCxnSpPr>
            <a:stCxn id="21" idx="2"/>
            <a:endCxn id="16" idx="0"/>
          </p:cNvCxnSpPr>
          <p:nvPr/>
        </p:nvCxnSpPr>
        <p:spPr bwMode="auto">
          <a:xfrm rot="16200000" flipH="1">
            <a:off x="5732399" y="3934480"/>
            <a:ext cx="3810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9" idx="0"/>
            <a:endCxn id="14" idx="1"/>
          </p:cNvCxnSpPr>
          <p:nvPr/>
        </p:nvCxnSpPr>
        <p:spPr bwMode="auto">
          <a:xfrm rot="16200000" flipH="1">
            <a:off x="5065649" y="4296430"/>
            <a:ext cx="2667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a:stCxn id="15" idx="3"/>
            <a:endCxn id="16" idx="1"/>
          </p:cNvCxnSpPr>
          <p:nvPr/>
        </p:nvCxnSpPr>
        <p:spPr bwMode="auto">
          <a:xfrm flipV="1">
            <a:off x="5694299" y="4391680"/>
            <a:ext cx="3048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26" idx="0"/>
            <a:endCxn id="10" idx="2"/>
          </p:cNvCxnSpPr>
          <p:nvPr/>
        </p:nvCxnSpPr>
        <p:spPr bwMode="auto">
          <a:xfrm rot="16200000" flipV="1">
            <a:off x="4779899" y="5344180"/>
            <a:ext cx="3048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a:stCxn id="28" idx="0"/>
            <a:endCxn id="14" idx="2"/>
          </p:cNvCxnSpPr>
          <p:nvPr/>
        </p:nvCxnSpPr>
        <p:spPr bwMode="auto">
          <a:xfrm rot="5400000" flipH="1" flipV="1">
            <a:off x="4970399" y="5077480"/>
            <a:ext cx="838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0" name="TextBox 39"/>
          <p:cNvSpPr txBox="1"/>
          <p:nvPr/>
        </p:nvSpPr>
        <p:spPr>
          <a:xfrm>
            <a:off x="6499567" y="5188131"/>
            <a:ext cx="543739" cy="523220"/>
          </a:xfrm>
          <a:prstGeom prst="rect">
            <a:avLst/>
          </a:prstGeom>
          <a:noFill/>
        </p:spPr>
        <p:txBody>
          <a:bodyPr wrap="none" rtlCol="0">
            <a:spAutoFit/>
          </a:bodyPr>
          <a:lstStyle/>
          <a:p>
            <a:r>
              <a:rPr lang="en-US" sz="2800" dirty="0" smtClean="0">
                <a:solidFill>
                  <a:schemeClr val="accent2"/>
                </a:solidFill>
                <a:latin typeface="+mn-lt"/>
              </a:rPr>
              <a:t>…</a:t>
            </a:r>
          </a:p>
        </p:txBody>
      </p:sp>
      <p:sp>
        <p:nvSpPr>
          <p:cNvPr id="43" name="Oval 42"/>
          <p:cNvSpPr/>
          <p:nvPr/>
        </p:nvSpPr>
        <p:spPr bwMode="auto">
          <a:xfrm>
            <a:off x="1894638" y="3124200"/>
            <a:ext cx="990600" cy="1676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44" name="Rectangle 43"/>
          <p:cNvSpPr/>
          <p:nvPr/>
        </p:nvSpPr>
        <p:spPr bwMode="auto">
          <a:xfrm>
            <a:off x="2123238" y="36576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45" name="TextBox 44"/>
          <p:cNvSpPr txBox="1"/>
          <p:nvPr/>
        </p:nvSpPr>
        <p:spPr>
          <a:xfrm>
            <a:off x="1970838" y="3288268"/>
            <a:ext cx="793807" cy="369332"/>
          </a:xfrm>
          <a:prstGeom prst="rect">
            <a:avLst/>
          </a:prstGeom>
          <a:noFill/>
        </p:spPr>
        <p:txBody>
          <a:bodyPr wrap="none" rtlCol="0">
            <a:spAutoFit/>
          </a:bodyPr>
          <a:lstStyle/>
          <a:p>
            <a:r>
              <a:rPr lang="en-US" sz="1800" b="0" dirty="0" smtClean="0">
                <a:solidFill>
                  <a:schemeClr val="accent2"/>
                </a:solidFill>
                <a:latin typeface="+mn-lt"/>
              </a:rPr>
              <a:t>pc=…</a:t>
            </a:r>
          </a:p>
        </p:txBody>
      </p:sp>
      <p:sp>
        <p:nvSpPr>
          <p:cNvPr id="46" name="Rectangle 45"/>
          <p:cNvSpPr/>
          <p:nvPr/>
        </p:nvSpPr>
        <p:spPr bwMode="auto">
          <a:xfrm>
            <a:off x="2123238" y="38100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47" name="Rectangle 46"/>
          <p:cNvSpPr/>
          <p:nvPr/>
        </p:nvSpPr>
        <p:spPr bwMode="auto">
          <a:xfrm>
            <a:off x="2123238" y="39624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48" name="Rectangle 47"/>
          <p:cNvSpPr/>
          <p:nvPr/>
        </p:nvSpPr>
        <p:spPr bwMode="auto">
          <a:xfrm>
            <a:off x="2123238" y="41148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49" name="TextBox 48"/>
          <p:cNvSpPr txBox="1"/>
          <p:nvPr/>
        </p:nvSpPr>
        <p:spPr>
          <a:xfrm rot="5400000">
            <a:off x="2236010" y="4287718"/>
            <a:ext cx="441146" cy="400110"/>
          </a:xfrm>
          <a:prstGeom prst="rect">
            <a:avLst/>
          </a:prstGeom>
          <a:noFill/>
        </p:spPr>
        <p:txBody>
          <a:bodyPr wrap="none" rtlCol="0">
            <a:spAutoFit/>
          </a:bodyPr>
          <a:lstStyle/>
          <a:p>
            <a:r>
              <a:rPr lang="en-US" sz="2000" b="0" dirty="0" smtClean="0">
                <a:solidFill>
                  <a:schemeClr val="accent2"/>
                </a:solidFill>
                <a:latin typeface="+mn-lt"/>
              </a:rPr>
              <a:t>…</a:t>
            </a:r>
          </a:p>
        </p:txBody>
      </p:sp>
      <p:cxnSp>
        <p:nvCxnSpPr>
          <p:cNvPr id="50" name="Straight Arrow Connector 49"/>
          <p:cNvCxnSpPr>
            <a:stCxn id="44" idx="0"/>
            <a:endCxn id="22" idx="1"/>
          </p:cNvCxnSpPr>
          <p:nvPr/>
        </p:nvCxnSpPr>
        <p:spPr bwMode="auto">
          <a:xfrm>
            <a:off x="2351838" y="3657600"/>
            <a:ext cx="4485461" cy="11912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a:stCxn id="47" idx="3"/>
            <a:endCxn id="18" idx="2"/>
          </p:cNvCxnSpPr>
          <p:nvPr/>
        </p:nvCxnSpPr>
        <p:spPr bwMode="auto">
          <a:xfrm flipV="1">
            <a:off x="2580438" y="3896380"/>
            <a:ext cx="2732861" cy="1422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2" name="Oval 51"/>
          <p:cNvSpPr/>
          <p:nvPr/>
        </p:nvSpPr>
        <p:spPr bwMode="auto">
          <a:xfrm>
            <a:off x="1238175" y="4495800"/>
            <a:ext cx="990600" cy="1676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53" name="Rectangle 52"/>
          <p:cNvSpPr/>
          <p:nvPr/>
        </p:nvSpPr>
        <p:spPr bwMode="auto">
          <a:xfrm>
            <a:off x="1390575" y="50292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54" name="TextBox 53"/>
          <p:cNvSpPr txBox="1"/>
          <p:nvPr/>
        </p:nvSpPr>
        <p:spPr>
          <a:xfrm>
            <a:off x="1238175" y="4659868"/>
            <a:ext cx="922047" cy="369332"/>
          </a:xfrm>
          <a:prstGeom prst="rect">
            <a:avLst/>
          </a:prstGeom>
          <a:noFill/>
        </p:spPr>
        <p:txBody>
          <a:bodyPr wrap="none" rtlCol="0">
            <a:spAutoFit/>
          </a:bodyPr>
          <a:lstStyle/>
          <a:p>
            <a:r>
              <a:rPr lang="en-US" sz="1800" b="0" dirty="0" smtClean="0">
                <a:solidFill>
                  <a:schemeClr val="accent2"/>
                </a:solidFill>
                <a:latin typeface="+mn-lt"/>
              </a:rPr>
              <a:t>  pc=…</a:t>
            </a:r>
          </a:p>
        </p:txBody>
      </p:sp>
      <p:sp>
        <p:nvSpPr>
          <p:cNvPr id="55" name="Rectangle 54"/>
          <p:cNvSpPr/>
          <p:nvPr/>
        </p:nvSpPr>
        <p:spPr bwMode="auto">
          <a:xfrm>
            <a:off x="1390575" y="51816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56" name="Rectangle 55"/>
          <p:cNvSpPr/>
          <p:nvPr/>
        </p:nvSpPr>
        <p:spPr bwMode="auto">
          <a:xfrm>
            <a:off x="1390575" y="53340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57" name="Rectangle 56"/>
          <p:cNvSpPr/>
          <p:nvPr/>
        </p:nvSpPr>
        <p:spPr bwMode="auto">
          <a:xfrm>
            <a:off x="1390575" y="54864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58" name="TextBox 57"/>
          <p:cNvSpPr txBox="1"/>
          <p:nvPr/>
        </p:nvSpPr>
        <p:spPr>
          <a:xfrm rot="5400000">
            <a:off x="1503347" y="5659318"/>
            <a:ext cx="441146" cy="400110"/>
          </a:xfrm>
          <a:prstGeom prst="rect">
            <a:avLst/>
          </a:prstGeom>
          <a:noFill/>
        </p:spPr>
        <p:txBody>
          <a:bodyPr wrap="none" rtlCol="0">
            <a:spAutoFit/>
          </a:bodyPr>
          <a:lstStyle/>
          <a:p>
            <a:r>
              <a:rPr lang="en-US" sz="2000" b="0" dirty="0" smtClean="0">
                <a:solidFill>
                  <a:schemeClr val="accent2"/>
                </a:solidFill>
                <a:latin typeface="+mn-lt"/>
              </a:rPr>
              <a:t>…</a:t>
            </a:r>
          </a:p>
        </p:txBody>
      </p:sp>
      <p:sp>
        <p:nvSpPr>
          <p:cNvPr id="59" name="Oval 58"/>
          <p:cNvSpPr/>
          <p:nvPr/>
        </p:nvSpPr>
        <p:spPr bwMode="auto">
          <a:xfrm>
            <a:off x="2609775" y="4572000"/>
            <a:ext cx="990600" cy="1676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60" name="Rectangle 59"/>
          <p:cNvSpPr/>
          <p:nvPr/>
        </p:nvSpPr>
        <p:spPr bwMode="auto">
          <a:xfrm>
            <a:off x="2762175" y="51054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61" name="TextBox 60"/>
          <p:cNvSpPr txBox="1"/>
          <p:nvPr/>
        </p:nvSpPr>
        <p:spPr>
          <a:xfrm>
            <a:off x="2609775" y="4736068"/>
            <a:ext cx="922047" cy="369332"/>
          </a:xfrm>
          <a:prstGeom prst="rect">
            <a:avLst/>
          </a:prstGeom>
          <a:noFill/>
        </p:spPr>
        <p:txBody>
          <a:bodyPr wrap="none" rtlCol="0">
            <a:spAutoFit/>
          </a:bodyPr>
          <a:lstStyle/>
          <a:p>
            <a:r>
              <a:rPr lang="en-US" sz="1800" b="0" dirty="0" smtClean="0">
                <a:solidFill>
                  <a:schemeClr val="accent2"/>
                </a:solidFill>
                <a:latin typeface="+mn-lt"/>
              </a:rPr>
              <a:t>  pc=…</a:t>
            </a:r>
          </a:p>
        </p:txBody>
      </p:sp>
      <p:sp>
        <p:nvSpPr>
          <p:cNvPr id="62" name="Rectangle 61"/>
          <p:cNvSpPr/>
          <p:nvPr/>
        </p:nvSpPr>
        <p:spPr bwMode="auto">
          <a:xfrm>
            <a:off x="2762175" y="52578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63" name="Rectangle 62"/>
          <p:cNvSpPr/>
          <p:nvPr/>
        </p:nvSpPr>
        <p:spPr bwMode="auto">
          <a:xfrm>
            <a:off x="2762175" y="54102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64" name="Rectangle 63"/>
          <p:cNvSpPr/>
          <p:nvPr/>
        </p:nvSpPr>
        <p:spPr bwMode="auto">
          <a:xfrm>
            <a:off x="2762175" y="5562600"/>
            <a:ext cx="457200" cy="1524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65" name="TextBox 64"/>
          <p:cNvSpPr txBox="1"/>
          <p:nvPr/>
        </p:nvSpPr>
        <p:spPr>
          <a:xfrm rot="5400000">
            <a:off x="2874947" y="5735518"/>
            <a:ext cx="441146" cy="400110"/>
          </a:xfrm>
          <a:prstGeom prst="rect">
            <a:avLst/>
          </a:prstGeom>
          <a:noFill/>
        </p:spPr>
        <p:txBody>
          <a:bodyPr wrap="none" rtlCol="0">
            <a:spAutoFit/>
          </a:bodyPr>
          <a:lstStyle/>
          <a:p>
            <a:r>
              <a:rPr lang="en-US" sz="2000" b="0" dirty="0" smtClean="0">
                <a:solidFill>
                  <a:schemeClr val="accent2"/>
                </a:solidFill>
                <a:latin typeface="+mn-lt"/>
              </a:rPr>
              <a:t>…</a:t>
            </a:r>
          </a:p>
        </p:txBody>
      </p:sp>
      <p:cxnSp>
        <p:nvCxnSpPr>
          <p:cNvPr id="66" name="Straight Arrow Connector 65"/>
          <p:cNvCxnSpPr>
            <a:stCxn id="53" idx="3"/>
            <a:endCxn id="10" idx="1"/>
          </p:cNvCxnSpPr>
          <p:nvPr/>
        </p:nvCxnSpPr>
        <p:spPr bwMode="auto">
          <a:xfrm>
            <a:off x="1847775" y="5105400"/>
            <a:ext cx="2932124" cy="482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7" name="Straight Arrow Connector 66"/>
          <p:cNvCxnSpPr>
            <a:stCxn id="62" idx="3"/>
            <a:endCxn id="26" idx="2"/>
          </p:cNvCxnSpPr>
          <p:nvPr/>
        </p:nvCxnSpPr>
        <p:spPr bwMode="auto">
          <a:xfrm>
            <a:off x="3219375" y="5334000"/>
            <a:ext cx="1789124" cy="4673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8" name="Straight Arrow Connector 67"/>
          <p:cNvCxnSpPr>
            <a:stCxn id="64" idx="3"/>
            <a:endCxn id="8" idx="1"/>
          </p:cNvCxnSpPr>
          <p:nvPr/>
        </p:nvCxnSpPr>
        <p:spPr bwMode="auto">
          <a:xfrm flipV="1">
            <a:off x="3219375" y="4467880"/>
            <a:ext cx="1560524" cy="11709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a:stCxn id="63" idx="3"/>
            <a:endCxn id="22" idx="1"/>
          </p:cNvCxnSpPr>
          <p:nvPr/>
        </p:nvCxnSpPr>
        <p:spPr bwMode="auto">
          <a:xfrm flipV="1">
            <a:off x="3219375" y="4848880"/>
            <a:ext cx="3617924" cy="6375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0" name="Rectangle 69"/>
          <p:cNvSpPr/>
          <p:nvPr/>
        </p:nvSpPr>
        <p:spPr bwMode="auto">
          <a:xfrm>
            <a:off x="6542838" y="426720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71" name="Rectangle 70"/>
          <p:cNvSpPr/>
          <p:nvPr/>
        </p:nvSpPr>
        <p:spPr bwMode="auto">
          <a:xfrm>
            <a:off x="6695238" y="426720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cxnSp>
        <p:nvCxnSpPr>
          <p:cNvPr id="72" name="Straight Arrow Connector 71"/>
          <p:cNvCxnSpPr>
            <a:stCxn id="17" idx="3"/>
            <a:endCxn id="70" idx="1"/>
          </p:cNvCxnSpPr>
          <p:nvPr/>
        </p:nvCxnSpPr>
        <p:spPr bwMode="auto">
          <a:xfrm flipV="1">
            <a:off x="6303899" y="4381500"/>
            <a:ext cx="238939" cy="101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3" name="Rectangle 72"/>
          <p:cNvSpPr/>
          <p:nvPr/>
        </p:nvSpPr>
        <p:spPr bwMode="auto">
          <a:xfrm>
            <a:off x="6542838" y="381000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sp>
        <p:nvSpPr>
          <p:cNvPr id="74" name="Rectangle 73"/>
          <p:cNvSpPr/>
          <p:nvPr/>
        </p:nvSpPr>
        <p:spPr bwMode="auto">
          <a:xfrm>
            <a:off x="6695238" y="3810000"/>
            <a:ext cx="152400" cy="228600"/>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accent2"/>
              </a:solidFill>
              <a:effectLst/>
              <a:latin typeface="Times New Roman" pitchFamily="18" charset="0"/>
            </a:endParaRPr>
          </a:p>
        </p:txBody>
      </p:sp>
      <p:cxnSp>
        <p:nvCxnSpPr>
          <p:cNvPr id="75" name="Straight Arrow Connector 74"/>
          <p:cNvCxnSpPr>
            <a:stCxn id="70" idx="0"/>
            <a:endCxn id="73" idx="2"/>
          </p:cNvCxnSpPr>
          <p:nvPr/>
        </p:nvCxnSpPr>
        <p:spPr bwMode="auto">
          <a:xfrm rot="5400000" flipH="1" flipV="1">
            <a:off x="6504738" y="4152900"/>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6" name="Straight Arrow Connector 75"/>
          <p:cNvCxnSpPr>
            <a:stCxn id="73" idx="1"/>
          </p:cNvCxnSpPr>
          <p:nvPr/>
        </p:nvCxnSpPr>
        <p:spPr bwMode="auto">
          <a:xfrm rot="10800000" flipV="1">
            <a:off x="4866438" y="3924300"/>
            <a:ext cx="1676400" cy="419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7" name="Straight Arrow Connector 76"/>
          <p:cNvCxnSpPr>
            <a:stCxn id="71" idx="2"/>
            <a:endCxn id="22" idx="0"/>
          </p:cNvCxnSpPr>
          <p:nvPr/>
        </p:nvCxnSpPr>
        <p:spPr bwMode="auto">
          <a:xfrm rot="16200000" flipH="1">
            <a:off x="6723078" y="4544159"/>
            <a:ext cx="238780" cy="1420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0" name="TextBox 79"/>
          <p:cNvSpPr txBox="1"/>
          <p:nvPr/>
        </p:nvSpPr>
        <p:spPr>
          <a:xfrm>
            <a:off x="314560" y="3352800"/>
            <a:ext cx="1409360" cy="1015663"/>
          </a:xfrm>
          <a:prstGeom prst="rect">
            <a:avLst/>
          </a:prstGeom>
          <a:noFill/>
        </p:spPr>
        <p:txBody>
          <a:bodyPr wrap="none" rtlCol="0">
            <a:spAutoFit/>
          </a:bodyPr>
          <a:lstStyle/>
          <a:p>
            <a:r>
              <a:rPr lang="en-US" sz="2000" b="0" i="1" dirty="0" smtClean="0">
                <a:solidFill>
                  <a:schemeClr val="accent2"/>
                </a:solidFill>
                <a:latin typeface="+mn-lt"/>
              </a:rPr>
              <a:t>Unshared:</a:t>
            </a:r>
          </a:p>
          <a:p>
            <a:r>
              <a:rPr lang="en-US" sz="2000" b="0" i="1" dirty="0" smtClean="0">
                <a:solidFill>
                  <a:schemeClr val="accent2"/>
                </a:solidFill>
                <a:latin typeface="+mn-lt"/>
              </a:rPr>
              <a:t>locals and</a:t>
            </a:r>
          </a:p>
          <a:p>
            <a:r>
              <a:rPr lang="en-US" sz="2000" b="0" i="1" dirty="0">
                <a:solidFill>
                  <a:schemeClr val="accent2"/>
                </a:solidFill>
                <a:latin typeface="+mn-lt"/>
              </a:rPr>
              <a:t>c</a:t>
            </a:r>
            <a:r>
              <a:rPr lang="en-US" sz="2000" b="0" i="1" dirty="0" smtClean="0">
                <a:solidFill>
                  <a:schemeClr val="accent2"/>
                </a:solidFill>
                <a:latin typeface="+mn-lt"/>
              </a:rPr>
              <a:t>ontrol</a:t>
            </a:r>
          </a:p>
        </p:txBody>
      </p:sp>
      <p:sp>
        <p:nvSpPr>
          <p:cNvPr id="81" name="TextBox 80"/>
          <p:cNvSpPr txBox="1"/>
          <p:nvPr/>
        </p:nvSpPr>
        <p:spPr>
          <a:xfrm>
            <a:off x="7419478" y="3352800"/>
            <a:ext cx="1495922" cy="1015663"/>
          </a:xfrm>
          <a:prstGeom prst="rect">
            <a:avLst/>
          </a:prstGeom>
          <a:noFill/>
        </p:spPr>
        <p:txBody>
          <a:bodyPr wrap="none" rtlCol="0">
            <a:spAutoFit/>
          </a:bodyPr>
          <a:lstStyle/>
          <a:p>
            <a:r>
              <a:rPr lang="en-US" sz="2000" b="0" i="1" dirty="0" smtClean="0">
                <a:solidFill>
                  <a:schemeClr val="accent2"/>
                </a:solidFill>
                <a:latin typeface="+mn-lt"/>
              </a:rPr>
              <a:t>Shared:</a:t>
            </a:r>
          </a:p>
          <a:p>
            <a:r>
              <a:rPr lang="en-US" sz="2000" b="0" i="1" dirty="0" smtClean="0">
                <a:solidFill>
                  <a:schemeClr val="accent2"/>
                </a:solidFill>
                <a:latin typeface="+mn-lt"/>
              </a:rPr>
              <a:t>objects and</a:t>
            </a:r>
          </a:p>
          <a:p>
            <a:r>
              <a:rPr lang="en-US" sz="2000" b="0" i="1" dirty="0" smtClean="0">
                <a:solidFill>
                  <a:schemeClr val="accent2"/>
                </a:solidFill>
                <a:latin typeface="+mn-lt"/>
              </a:rPr>
              <a:t>static fields</a:t>
            </a:r>
          </a:p>
        </p:txBody>
      </p:sp>
      <p:sp>
        <p:nvSpPr>
          <p:cNvPr id="79" name="TextBox 78"/>
          <p:cNvSpPr txBox="1"/>
          <p:nvPr/>
        </p:nvSpPr>
        <p:spPr>
          <a:xfrm>
            <a:off x="685800" y="1371600"/>
            <a:ext cx="8193789" cy="1477328"/>
          </a:xfrm>
          <a:prstGeom prst="rect">
            <a:avLst/>
          </a:prstGeom>
          <a:noFill/>
        </p:spPr>
        <p:txBody>
          <a:bodyPr wrap="square" rtlCol="0">
            <a:spAutoFit/>
          </a:bodyPr>
          <a:lstStyle/>
          <a:p>
            <a:r>
              <a:rPr lang="en-US" sz="2000" b="0" dirty="0" smtClean="0">
                <a:solidFill>
                  <a:schemeClr val="accent2"/>
                </a:solidFill>
                <a:latin typeface="+mn-lt"/>
              </a:rPr>
              <a:t>Threads each have own unshared call stack and current statement </a:t>
            </a:r>
          </a:p>
          <a:p>
            <a:pPr lvl="1">
              <a:buFont typeface="Arial" pitchFamily="34" charset="0"/>
              <a:buChar char="–"/>
            </a:pPr>
            <a:r>
              <a:rPr lang="en-US" sz="2000" b="0" dirty="0" smtClean="0">
                <a:solidFill>
                  <a:schemeClr val="accent2"/>
                </a:solidFill>
                <a:latin typeface="+mn-lt"/>
              </a:rPr>
              <a:t>  </a:t>
            </a:r>
            <a:r>
              <a:rPr lang="en-US" sz="2000" b="0" dirty="0">
                <a:solidFill>
                  <a:schemeClr val="accent2"/>
                </a:solidFill>
                <a:latin typeface="+mn-lt"/>
              </a:rPr>
              <a:t>(pc for “program counter</a:t>
            </a:r>
            <a:r>
              <a:rPr lang="en-US" sz="2000" b="0" dirty="0" smtClean="0">
                <a:solidFill>
                  <a:schemeClr val="accent2"/>
                </a:solidFill>
                <a:latin typeface="+mn-lt"/>
              </a:rPr>
              <a:t>”)  </a:t>
            </a:r>
          </a:p>
          <a:p>
            <a:pPr lvl="1">
              <a:buFont typeface="Arial" pitchFamily="34" charset="0"/>
              <a:buChar char="–"/>
            </a:pPr>
            <a:r>
              <a:rPr lang="en-US" sz="2000" b="0" dirty="0" smtClean="0">
                <a:solidFill>
                  <a:schemeClr val="accent2"/>
                </a:solidFill>
                <a:latin typeface="+mn-lt"/>
              </a:rPr>
              <a:t>  local variables are numbers, </a:t>
            </a:r>
            <a:r>
              <a:rPr lang="en-US" sz="2000" dirty="0" smtClean="0">
                <a:solidFill>
                  <a:schemeClr val="accent2"/>
                </a:solidFill>
                <a:latin typeface="Courier New" pitchFamily="49" charset="0"/>
                <a:cs typeface="Courier New" pitchFamily="49" charset="0"/>
              </a:rPr>
              <a:t>null</a:t>
            </a:r>
            <a:r>
              <a:rPr lang="en-US" sz="2000" b="0" dirty="0" smtClean="0">
                <a:solidFill>
                  <a:schemeClr val="accent2"/>
                </a:solidFill>
                <a:latin typeface="+mn-lt"/>
              </a:rPr>
              <a:t>, or heap references</a:t>
            </a:r>
          </a:p>
          <a:p>
            <a:pPr lvl="1">
              <a:buFont typeface="Arial" pitchFamily="34" charset="0"/>
              <a:buChar char="–"/>
            </a:pPr>
            <a:endParaRPr lang="en-US" sz="1000" b="0" dirty="0">
              <a:solidFill>
                <a:schemeClr val="accent2"/>
              </a:solidFill>
              <a:latin typeface="+mn-lt"/>
            </a:endParaRPr>
          </a:p>
          <a:p>
            <a:r>
              <a:rPr lang="en-US" sz="2000" b="0" dirty="0" smtClean="0">
                <a:solidFill>
                  <a:schemeClr val="accent2"/>
                </a:solidFill>
                <a:latin typeface="+mn-lt"/>
              </a:rPr>
              <a:t>Any objects can be shared, but most are not</a:t>
            </a:r>
          </a:p>
        </p:txBody>
      </p:sp>
      <p:sp>
        <p:nvSpPr>
          <p:cNvPr id="78" name="Footer Placeholder 5"/>
          <p:cNvSpPr>
            <a:spLocks noGrp="1"/>
          </p:cNvSpPr>
          <p:nvPr>
            <p:ph type="ftr" sz="quarter" idx="12"/>
          </p:nvPr>
        </p:nvSpPr>
        <p:spPr>
          <a:xfrm>
            <a:off x="1524000" y="6400800"/>
            <a:ext cx="5715000" cy="457200"/>
          </a:xfrm>
        </p:spPr>
        <p:txBody>
          <a:bodyPr/>
          <a:lstStyle/>
          <a:p>
            <a:r>
              <a:rPr lang="en-US" dirty="0" smtClean="0">
                <a:solidFill>
                  <a:schemeClr val="accent2"/>
                </a:solidFill>
              </a:rPr>
              <a:t>From – Dan Grossman’s Parallelism/Concurrency in Data Structures (SIGCSE Workshop 19)</a:t>
            </a:r>
            <a:endParaRPr lang="en-US" dirty="0">
              <a:solidFill>
                <a:schemeClr val="accent2"/>
              </a:solidFill>
            </a:endParaRPr>
          </a:p>
        </p:txBody>
      </p:sp>
    </p:spTree>
    <p:extLst>
      <p:ext uri="{BB962C8B-B14F-4D97-AF65-F5344CB8AC3E}">
        <p14:creationId xmlns:p14="http://schemas.microsoft.com/office/powerpoint/2010/main" val="132337836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Maps (Data Parallelism)</a:t>
            </a:r>
            <a:endParaRPr lang="en-US" dirty="0">
              <a:solidFill>
                <a:schemeClr val="accent2"/>
              </a:solidFill>
            </a:endParaRPr>
          </a:p>
        </p:txBody>
      </p:sp>
      <p:sp>
        <p:nvSpPr>
          <p:cNvPr id="3" name="Content Placeholder 2"/>
          <p:cNvSpPr>
            <a:spLocks noGrp="1"/>
          </p:cNvSpPr>
          <p:nvPr>
            <p:ph idx="1"/>
          </p:nvPr>
        </p:nvSpPr>
        <p:spPr>
          <a:xfrm>
            <a:off x="685800" y="1600200"/>
            <a:ext cx="8001000" cy="2209800"/>
          </a:xfrm>
        </p:spPr>
        <p:txBody>
          <a:bodyPr/>
          <a:lstStyle/>
          <a:p>
            <a:r>
              <a:rPr lang="en-US" dirty="0" smtClean="0">
                <a:solidFill>
                  <a:schemeClr val="accent2"/>
                </a:solidFill>
              </a:rPr>
              <a:t>A </a:t>
            </a:r>
            <a:r>
              <a:rPr lang="en-US" dirty="0" smtClean="0"/>
              <a:t>map</a:t>
            </a:r>
            <a:r>
              <a:rPr lang="en-US" dirty="0" smtClean="0">
                <a:solidFill>
                  <a:schemeClr val="accent2"/>
                </a:solidFill>
              </a:rPr>
              <a:t> operates on each element of a collection independently to create a new collection of the same size</a:t>
            </a:r>
          </a:p>
          <a:p>
            <a:pPr lvl="1"/>
            <a:r>
              <a:rPr lang="en-US" dirty="0" smtClean="0">
                <a:solidFill>
                  <a:schemeClr val="accent2"/>
                </a:solidFill>
              </a:rPr>
              <a:t>No combining results</a:t>
            </a:r>
          </a:p>
          <a:p>
            <a:pPr lvl="1"/>
            <a:r>
              <a:rPr lang="en-US" dirty="0" smtClean="0">
                <a:solidFill>
                  <a:schemeClr val="accent2"/>
                </a:solidFill>
              </a:rPr>
              <a:t>For arrays, this is so trivial some hardware has direct support</a:t>
            </a:r>
          </a:p>
          <a:p>
            <a:endParaRPr lang="en-US" sz="1000" dirty="0" smtClean="0">
              <a:solidFill>
                <a:schemeClr val="accent2"/>
              </a:solidFill>
            </a:endParaRPr>
          </a:p>
          <a:p>
            <a:r>
              <a:rPr lang="en-US" dirty="0" smtClean="0">
                <a:solidFill>
                  <a:schemeClr val="accent2"/>
                </a:solidFill>
              </a:rPr>
              <a:t>Canonical example: Vector addition</a:t>
            </a:r>
            <a:endParaRPr lang="en-US" dirty="0">
              <a:solidFill>
                <a:schemeClr val="accent2"/>
              </a:solidFill>
            </a:endParaRPr>
          </a:p>
        </p:txBody>
      </p:sp>
      <p:sp>
        <p:nvSpPr>
          <p:cNvPr id="5" name="Slide Number Placeholder 4"/>
          <p:cNvSpPr>
            <a:spLocks noGrp="1"/>
          </p:cNvSpPr>
          <p:nvPr>
            <p:ph type="sldNum" sz="quarter" idx="11"/>
          </p:nvPr>
        </p:nvSpPr>
        <p:spPr/>
        <p:txBody>
          <a:bodyPr/>
          <a:lstStyle/>
          <a:p>
            <a:fld id="{3B048AC8-D41E-4C7B-8EE3-A52489AA1F05}" type="slidenum">
              <a:rPr lang="en-US" smtClean="0"/>
              <a:pPr/>
              <a:t>9</a:t>
            </a:fld>
            <a:endParaRPr lang="en-US"/>
          </a:p>
        </p:txBody>
      </p:sp>
      <p:sp>
        <p:nvSpPr>
          <p:cNvPr id="6" name="Footer Placeholder 5"/>
          <p:cNvSpPr>
            <a:spLocks noGrp="1"/>
          </p:cNvSpPr>
          <p:nvPr>
            <p:ph type="ftr" sz="quarter" idx="12"/>
          </p:nvPr>
        </p:nvSpPr>
        <p:spPr>
          <a:xfrm>
            <a:off x="1752600" y="6400800"/>
            <a:ext cx="5715000" cy="457200"/>
          </a:xfrm>
        </p:spPr>
        <p:txBody>
          <a:bodyPr/>
          <a:lstStyle/>
          <a:p>
            <a:r>
              <a:rPr lang="en-US" dirty="0" smtClean="0">
                <a:solidFill>
                  <a:schemeClr val="accent2"/>
                </a:solidFill>
              </a:rPr>
              <a:t>From – Dan Grossman’s Parallelism/Concurrency in Data Structures </a:t>
            </a:r>
            <a:br>
              <a:rPr lang="en-US" dirty="0" smtClean="0">
                <a:solidFill>
                  <a:schemeClr val="accent2"/>
                </a:solidFill>
              </a:rPr>
            </a:br>
            <a:r>
              <a:rPr lang="en-US" dirty="0" smtClean="0">
                <a:solidFill>
                  <a:schemeClr val="accent2"/>
                </a:solidFill>
              </a:rPr>
              <a:t>Lecture 2</a:t>
            </a:r>
            <a:endParaRPr lang="en-US" dirty="0">
              <a:solidFill>
                <a:schemeClr val="accent2"/>
              </a:solidFill>
            </a:endParaRPr>
          </a:p>
        </p:txBody>
      </p:sp>
      <p:sp>
        <p:nvSpPr>
          <p:cNvPr id="7" name="Rectangle 3"/>
          <p:cNvSpPr txBox="1">
            <a:spLocks noChangeArrowheads="1"/>
          </p:cNvSpPr>
          <p:nvPr>
            <p:custDataLst>
              <p:tags r:id="rId1"/>
            </p:custDataLst>
          </p:nvPr>
        </p:nvSpPr>
        <p:spPr bwMode="auto">
          <a:xfrm>
            <a:off x="1371600" y="4038600"/>
            <a:ext cx="6477000" cy="19812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ts val="1800"/>
              </a:lnSpc>
              <a:buNone/>
            </a:pPr>
            <a:r>
              <a:rPr lang="en-US" sz="2000" dirty="0" err="1" smtClean="0">
                <a:solidFill>
                  <a:schemeClr val="accent2"/>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solidFill>
                  <a:srgbClr val="119F33"/>
                </a:solidFill>
                <a:latin typeface="Courier New" pitchFamily="49" charset="0"/>
                <a:cs typeface="Courier New" pitchFamily="49" charset="0"/>
              </a:rPr>
              <a:t>vector_add</a:t>
            </a:r>
            <a:r>
              <a:rPr lang="en-US" sz="2000" dirty="0" smtClean="0">
                <a:latin typeface="Courier New" pitchFamily="49" charset="0"/>
                <a:cs typeface="Courier New" pitchFamily="49" charset="0"/>
              </a:rPr>
              <a:t>(</a:t>
            </a:r>
            <a:r>
              <a:rPr lang="en-US" sz="2000" dirty="0" err="1" smtClean="0">
                <a:solidFill>
                  <a:schemeClr val="accent2"/>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smtClean="0">
                <a:solidFill>
                  <a:srgbClr val="00B050"/>
                </a:solidFill>
                <a:latin typeface="Courier New" pitchFamily="49" charset="0"/>
                <a:cs typeface="Courier New" pitchFamily="49" charset="0"/>
              </a:rPr>
              <a:t>lo, </a:t>
            </a:r>
            <a:r>
              <a:rPr lang="en-US" sz="2000" dirty="0" err="1" smtClean="0">
                <a:solidFill>
                  <a:schemeClr val="accent2"/>
                </a:solidFill>
                <a:latin typeface="Courier New" pitchFamily="49" charset="0"/>
                <a:cs typeface="Courier New" pitchFamily="49" charset="0"/>
              </a:rPr>
              <a:t>int</a:t>
            </a:r>
            <a:r>
              <a:rPr lang="en-US" sz="2000" dirty="0" smtClean="0">
                <a:latin typeface="Courier New" pitchFamily="49" charset="0"/>
                <a:cs typeface="Courier New" pitchFamily="49" charset="0"/>
              </a:rPr>
              <a:t> hi)</a:t>
            </a:r>
            <a:r>
              <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rPr>
              <a:t>{</a:t>
            </a:r>
          </a:p>
          <a:p>
            <a:pPr>
              <a:lnSpc>
                <a:spcPts val="1800"/>
              </a:lnSpc>
              <a:buNone/>
            </a:pPr>
            <a:r>
              <a:rPr lang="en-US" sz="2000" kern="0" noProof="0" dirty="0" smtClean="0">
                <a:solidFill>
                  <a:schemeClr val="accent2"/>
                </a:solidFill>
                <a:latin typeface="Courier New" pitchFamily="49" charset="0"/>
              </a:rPr>
              <a:t>  FORALL</a:t>
            </a:r>
            <a:r>
              <a:rPr lang="en-US" sz="2000" kern="0" noProof="0" dirty="0" smtClean="0">
                <a:latin typeface="Courier New" pitchFamily="49" charset="0"/>
              </a:rPr>
              <a:t>(</a:t>
            </a:r>
            <a:r>
              <a:rPr lang="en-US" sz="2000" kern="0" noProof="0" dirty="0" err="1" smtClean="0">
                <a:solidFill>
                  <a:srgbClr val="119F33"/>
                </a:solidFill>
                <a:latin typeface="Courier New" pitchFamily="49" charset="0"/>
              </a:rPr>
              <a:t>i</a:t>
            </a:r>
            <a:r>
              <a:rPr lang="en-US" sz="2000" kern="0" noProof="0" dirty="0" smtClean="0">
                <a:latin typeface="Courier New" pitchFamily="49" charset="0"/>
              </a:rPr>
              <a:t>=lo; i &lt; hi; i++) {</a:t>
            </a:r>
          </a:p>
          <a:p>
            <a:pPr>
              <a:lnSpc>
                <a:spcPts val="1800"/>
              </a:lnSpc>
              <a:buNone/>
            </a:pPr>
            <a:r>
              <a:rPr lang="en-US" sz="2000" kern="0" dirty="0" smtClean="0">
                <a:latin typeface="Courier New" pitchFamily="49" charset="0"/>
              </a:rPr>
              <a:t>    </a:t>
            </a:r>
            <a:r>
              <a:rPr kumimoji="0" lang="en-US" sz="2000" b="1" i="0" u="none" strike="noStrike" kern="0" cap="none" spc="0" normalizeH="0" baseline="0" dirty="0" smtClean="0">
                <a:ln>
                  <a:noFill/>
                </a:ln>
                <a:solidFill>
                  <a:schemeClr val="tx1"/>
                </a:solidFill>
                <a:effectLst/>
                <a:uLnTx/>
                <a:uFillTx/>
                <a:latin typeface="Courier New" pitchFamily="49" charset="0"/>
                <a:ea typeface="+mn-ea"/>
                <a:cs typeface="+mn-cs"/>
              </a:rPr>
              <a:t>result[</a:t>
            </a:r>
            <a:r>
              <a:rPr kumimoji="0" lang="en-US" sz="2000" b="1" i="0" u="none" strike="noStrike" kern="0" cap="none" spc="0" normalizeH="0" baseline="0" dirty="0" err="1" smtClean="0">
                <a:ln>
                  <a:noFill/>
                </a:ln>
                <a:solidFill>
                  <a:schemeClr val="tx1"/>
                </a:solidFill>
                <a:effectLst/>
                <a:uLnTx/>
                <a:uFillTx/>
                <a:latin typeface="Courier New" pitchFamily="49" charset="0"/>
                <a:ea typeface="+mn-ea"/>
                <a:cs typeface="+mn-cs"/>
              </a:rPr>
              <a:t>i</a:t>
            </a:r>
            <a:r>
              <a:rPr kumimoji="0" lang="en-US" sz="2000" b="1" i="0" u="none" strike="noStrike" kern="0" cap="none" spc="0" normalizeH="0" baseline="0" dirty="0" smtClean="0">
                <a:ln>
                  <a:noFill/>
                </a:ln>
                <a:solidFill>
                  <a:schemeClr val="tx1"/>
                </a:solidFill>
                <a:effectLst/>
                <a:uLnTx/>
                <a:uFillTx/>
                <a:latin typeface="Courier New" pitchFamily="49" charset="0"/>
                <a:ea typeface="+mn-ea"/>
                <a:cs typeface="+mn-cs"/>
              </a:rPr>
              <a:t>] = </a:t>
            </a:r>
            <a:r>
              <a:rPr lang="en-US" sz="2000" kern="0" dirty="0" smtClean="0">
                <a:latin typeface="Courier New" pitchFamily="49" charset="0"/>
              </a:rPr>
              <a:t>arr1[</a:t>
            </a:r>
            <a:r>
              <a:rPr lang="en-US" sz="2000" kern="0" dirty="0" err="1" smtClean="0">
                <a:latin typeface="Courier New" pitchFamily="49" charset="0"/>
              </a:rPr>
              <a:t>i</a:t>
            </a:r>
            <a:r>
              <a:rPr lang="en-US" sz="2000" kern="0" dirty="0" smtClean="0">
                <a:latin typeface="Courier New" pitchFamily="49" charset="0"/>
              </a:rPr>
              <a:t>] + arr2[</a:t>
            </a:r>
            <a:r>
              <a:rPr lang="en-US" sz="2000" kern="0" dirty="0" err="1" smtClean="0">
                <a:latin typeface="Courier New" pitchFamily="49" charset="0"/>
              </a:rPr>
              <a:t>i</a:t>
            </a:r>
            <a:r>
              <a:rPr lang="en-US" sz="2000" kern="0" dirty="0" smtClean="0">
                <a:latin typeface="Courier New" pitchFamily="49" charset="0"/>
              </a:rPr>
              <a:t>];</a:t>
            </a:r>
            <a:endParaRPr kumimoji="0" lang="en-US" sz="2000" b="1" i="0" u="none" strike="noStrike" kern="0" cap="none" spc="0" normalizeH="0" baseline="0" dirty="0" smtClean="0">
              <a:ln>
                <a:noFill/>
              </a:ln>
              <a:solidFill>
                <a:schemeClr val="tx1"/>
              </a:solidFill>
              <a:effectLst/>
              <a:uLnTx/>
              <a:uFillTx/>
              <a:latin typeface="Courier New" pitchFamily="49" charset="0"/>
              <a:ea typeface="+mn-ea"/>
              <a:cs typeface="+mn-cs"/>
            </a:endParaRPr>
          </a:p>
          <a:p>
            <a:pPr>
              <a:lnSpc>
                <a:spcPts val="1800"/>
              </a:lnSpc>
              <a:buNone/>
            </a:pPr>
            <a:r>
              <a:rPr lang="en-US" sz="2000" kern="0" noProof="0" dirty="0" smtClean="0">
                <a:latin typeface="Courier New" pitchFamily="49" charset="0"/>
              </a:rPr>
              <a:t>  }</a:t>
            </a:r>
            <a:endPar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a:lnSpc>
                <a:spcPts val="1800"/>
              </a:lnSpc>
              <a:buNone/>
            </a:pPr>
            <a:r>
              <a:rPr lang="en-US" sz="2000" kern="0" dirty="0" smtClean="0">
                <a:latin typeface="Courier New" pitchFamily="49" charset="0"/>
              </a:rPr>
              <a:t>  </a:t>
            </a:r>
            <a:r>
              <a:rPr lang="en-US" sz="2000" kern="0" dirty="0" smtClean="0">
                <a:solidFill>
                  <a:schemeClr val="accent2"/>
                </a:solidFill>
                <a:latin typeface="Courier New" pitchFamily="49" charset="0"/>
              </a:rPr>
              <a:t>return</a:t>
            </a:r>
            <a:r>
              <a:rPr lang="en-US" sz="2000" kern="0" dirty="0" smtClean="0">
                <a:latin typeface="Courier New" pitchFamily="49" charset="0"/>
              </a:rPr>
              <a:t> 1;</a:t>
            </a:r>
            <a:endParaRPr kumimoji="0" lang="en-US" sz="2000" b="1"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342900" marR="0" lvl="0" indent="-342900" algn="l" defTabSz="914400" rtl="0" eaLnBrk="1" fontAlgn="base" latinLnBrk="0" hangingPunct="1">
              <a:lnSpc>
                <a:spcPts val="1800"/>
              </a:lnSpc>
              <a:spcBef>
                <a:spcPts val="2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Courier New" pitchFamily="49" charset="0"/>
              </a:rPr>
              <a:t>}</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PPSNARRATION" val="37,-928365327,C:\BobC\_Mission\__Intel Software College\Courses\__SVN2\ProgrammingFundamentals_PF\ProgrammingWithOpenMP_PS\ProgrammingWithOpenMP.ppc"/>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PPSNARRATION" val="38,-928365327,C:\BobC\_Mission\__Intel Software College\Courses\__SVN2\ProgrammingFundamentals_PF\ProgrammingWithOpenMP_PS\ProgrammingWithOpenMP.ppc"/>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PPSNARRATION" val="39,-928365327,C:\BobC\_Mission\__Intel Software College\Courses\__SVN2\ProgrammingFundamentals_PF\ProgrammingWithOpenMP_PS\ProgrammingWithOpenMP.ppc"/>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PPSNARRATION" val="44,-928365327,C:\BobC\_Mission\__Intel Software College\Courses\__SVN2\ProgrammingFundamentals_PF\ProgrammingWithOpenMP_PS\ProgrammingWithOpenMP.ppc"/>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PPSNARRATION" val="45,-928365327,C:\BobC\_Mission\__Intel Software College\Courses\__SVN2\ProgrammingFundamentals_PF\ProgrammingWithOpenMP_PS\ProgrammingWithOpenMP.ppc"/>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PPSNARRATION" val="59,-928365327,C:\BobC\_Mission\__Intel Software College\Courses\__SVN2\ProgrammingFundamentals_PF\ProgrammingWithOpenMP_PS\ProgrammingWithOpenMP.ppc"/>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PPSNARRATION" val="60,-928365327,C:\BobC\_Mission\__Intel Software College\Courses\__SVN2\ProgrammingFundamentals_PF\ProgrammingWithOpenMP_PS\ProgrammingWithOpenMP.ppc"/>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an_design_template">
  <a:themeElements>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an_desig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txDef>
      <a:spPr>
        <a:noFill/>
      </a:spPr>
      <a:bodyPr wrap="none" rtlCol="0">
        <a:spAutoFit/>
      </a:bodyPr>
      <a:lstStyle>
        <a:defPPr>
          <a:defRPr sz="2000" b="0" dirty="0" err="1" smtClean="0">
            <a:latin typeface="+mn-lt"/>
          </a:defRPr>
        </a:defPPr>
      </a:lstStyle>
    </a:txDef>
  </a:objectDefaults>
  <a:extraClrSchemeLst>
    <a:extraClrScheme>
      <a:clrScheme name="dan_desig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n_desig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n_desig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n_desig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n_desig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n_desig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30734</TotalTime>
  <Words>7092</Words>
  <Application>Microsoft Office PowerPoint</Application>
  <PresentationFormat>On-screen Show (4:3)</PresentationFormat>
  <Paragraphs>1181</Paragraphs>
  <Slides>60</Slides>
  <Notes>43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dan_design_template</vt:lpstr>
      <vt:lpstr>Parallelism and Concurrency for Data-Structures &amp; Algorithms courses</vt:lpstr>
      <vt:lpstr>Agenda</vt:lpstr>
      <vt:lpstr>Inspiration for Materials</vt:lpstr>
      <vt:lpstr>UW Data Abstractions Course CSE 332</vt:lpstr>
      <vt:lpstr>What did they keep? Leave out?</vt:lpstr>
      <vt:lpstr>Isn’t this too hard for undergrads?</vt:lpstr>
      <vt:lpstr>Parallelism vs. Concurrency</vt:lpstr>
      <vt:lpstr>Shared memory</vt:lpstr>
      <vt:lpstr>Maps (Data Parallelism)</vt:lpstr>
      <vt:lpstr>Reductions</vt:lpstr>
      <vt:lpstr>Canonical example: array sum</vt:lpstr>
      <vt:lpstr>Canonical example: array sum</vt:lpstr>
      <vt:lpstr>Divide and Conquer</vt:lpstr>
      <vt:lpstr>Fork Join Parallelism</vt:lpstr>
      <vt:lpstr>Implementation of Fork Join</vt:lpstr>
      <vt:lpstr>PowerPoint Presentation</vt:lpstr>
      <vt:lpstr>Intel® Cilk™ Plus keywords</vt:lpstr>
      <vt:lpstr>cilk_spawn</vt:lpstr>
      <vt:lpstr>cilk_sync</vt:lpstr>
      <vt:lpstr>Cilk_For with Reducer</vt:lpstr>
      <vt:lpstr>Motivating example - Fibonacci Numbers</vt:lpstr>
      <vt:lpstr>Fibonacci Execution</vt:lpstr>
      <vt:lpstr>Serial Fibonacci</vt:lpstr>
      <vt:lpstr>Nested parallelism - Fibonacci</vt:lpstr>
      <vt:lpstr>Cilk_for – Example Matrix Multiplication</vt:lpstr>
      <vt:lpstr>PowerPoint Presentation</vt:lpstr>
      <vt:lpstr>cilk_for: Divide and Conquer</vt:lpstr>
      <vt:lpstr>Serialization</vt:lpstr>
      <vt:lpstr>What Is OpenMP?</vt:lpstr>
      <vt:lpstr>OpenMP Programming Model</vt:lpstr>
      <vt:lpstr>A Few Syntax Details to Get Started</vt:lpstr>
      <vt:lpstr>OpenMP Worksharing</vt:lpstr>
      <vt:lpstr>omp for construct</vt:lpstr>
      <vt:lpstr>What are OMP tasks?</vt:lpstr>
      <vt:lpstr>Simple Task Example</vt:lpstr>
      <vt:lpstr>Trees</vt:lpstr>
      <vt:lpstr>Linked lists</vt:lpstr>
      <vt:lpstr>The prefix-sum problem</vt:lpstr>
      <vt:lpstr>Parallel prefix-sum</vt:lpstr>
      <vt:lpstr>Example</vt:lpstr>
      <vt:lpstr>Example</vt:lpstr>
      <vt:lpstr>The algorithm, part 1</vt:lpstr>
      <vt:lpstr>The algorithm, part 2</vt:lpstr>
      <vt:lpstr>Sequential cut-off</vt:lpstr>
      <vt:lpstr>OMP Nested Locks</vt:lpstr>
      <vt:lpstr>Canonical example – Bank Account</vt:lpstr>
      <vt:lpstr>Interleaving</vt:lpstr>
      <vt:lpstr>A bad interleaving</vt:lpstr>
      <vt:lpstr>Scoped locking example constructor</vt:lpstr>
      <vt:lpstr>Scoped locking - withdraw, get, set</vt:lpstr>
      <vt:lpstr>Scoped locking – guard class</vt:lpstr>
      <vt:lpstr>Scoped locking – guard class</vt:lpstr>
      <vt:lpstr>Scoped locking – guard class</vt:lpstr>
      <vt:lpstr>References</vt:lpstr>
      <vt:lpstr>BACKUP</vt:lpstr>
      <vt:lpstr>Example – stack constructor</vt:lpstr>
      <vt:lpstr>Example – stack pop</vt:lpstr>
      <vt:lpstr>Example – stack push</vt:lpstr>
      <vt:lpstr>peek</vt:lpstr>
      <vt:lpstr>peek, concurrently speaking</vt:lpstr>
    </vt:vector>
  </TitlesOfParts>
  <Company>UW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&amp;  Software Engineering</dc:title>
  <dc:creator>Dan Grossman</dc:creator>
  <cp:lastModifiedBy>jbaker</cp:lastModifiedBy>
  <cp:revision>1537</cp:revision>
  <dcterms:created xsi:type="dcterms:W3CDTF">2009-03-13T20:43:19Z</dcterms:created>
  <dcterms:modified xsi:type="dcterms:W3CDTF">2012-03-02T20:04:10Z</dcterms:modified>
</cp:coreProperties>
</file>