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1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18" r:id="rId4"/>
    <p:sldId id="340" r:id="rId5"/>
    <p:sldId id="320" r:id="rId6"/>
    <p:sldId id="341" r:id="rId7"/>
    <p:sldId id="321" r:id="rId8"/>
    <p:sldId id="322" r:id="rId9"/>
    <p:sldId id="324" r:id="rId10"/>
    <p:sldId id="325" r:id="rId11"/>
    <p:sldId id="302" r:id="rId12"/>
    <p:sldId id="326" r:id="rId13"/>
    <p:sldId id="338" r:id="rId14"/>
    <p:sldId id="337" r:id="rId15"/>
    <p:sldId id="339" r:id="rId16"/>
    <p:sldId id="329" r:id="rId17"/>
    <p:sldId id="299" r:id="rId18"/>
    <p:sldId id="328" r:id="rId19"/>
    <p:sldId id="327" r:id="rId20"/>
    <p:sldId id="315" r:id="rId21"/>
    <p:sldId id="335" r:id="rId22"/>
    <p:sldId id="297" r:id="rId23"/>
    <p:sldId id="316" r:id="rId24"/>
    <p:sldId id="330" r:id="rId25"/>
    <p:sldId id="295" r:id="rId26"/>
    <p:sldId id="303" r:id="rId27"/>
    <p:sldId id="332" r:id="rId28"/>
    <p:sldId id="259" r:id="rId29"/>
    <p:sldId id="317" r:id="rId30"/>
    <p:sldId id="331" r:id="rId31"/>
    <p:sldId id="333" r:id="rId32"/>
    <p:sldId id="334" r:id="rId33"/>
    <p:sldId id="305" r:id="rId34"/>
    <p:sldId id="312" r:id="rId35"/>
    <p:sldId id="314" r:id="rId36"/>
    <p:sldId id="306" r:id="rId37"/>
    <p:sldId id="307" r:id="rId38"/>
    <p:sldId id="308" r:id="rId39"/>
    <p:sldId id="309" r:id="rId40"/>
    <p:sldId id="310" r:id="rId41"/>
    <p:sldId id="301" r:id="rId42"/>
    <p:sldId id="343" r:id="rId43"/>
    <p:sldId id="344" r:id="rId44"/>
    <p:sldId id="342" r:id="rId45"/>
    <p:sldId id="304" r:id="rId46"/>
    <p:sldId id="345" r:id="rId47"/>
    <p:sldId id="294" r:id="rId4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5" autoAdjust="0"/>
    <p:restoredTop sz="93974" autoAdjust="0"/>
  </p:normalViewPr>
  <p:slideViewPr>
    <p:cSldViewPr>
      <p:cViewPr>
        <p:scale>
          <a:sx n="66" d="100"/>
          <a:sy n="66" d="100"/>
        </p:scale>
        <p:origin x="-1234" y="-14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 166 - Malware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2009-02-02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9089F70-922F-4CC5-A21E-677822F6A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515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 166 - Malware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2009-02-02</a:t>
            </a:r>
            <a:endParaRPr lang="en-GB"/>
          </a:p>
        </p:txBody>
      </p:sp>
      <p:sp>
        <p:nvSpPr>
          <p:cNvPr id="2970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fld id="{94E97A6F-4906-4C19-B899-42AE6E0281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7657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E1C76B-64CA-4FBB-B9C3-707F90289CE3}" type="slidenum">
              <a:rPr lang="en-GB" smtClean="0"/>
              <a:pPr/>
              <a:t>1</a:t>
            </a:fld>
            <a:endParaRPr lang="en-GB" dirty="0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  <p:sp>
        <p:nvSpPr>
          <p:cNvPr id="30725" name="Date Placeholder 7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2009-02-02</a:t>
            </a:r>
            <a:endParaRPr lang="en-GB" dirty="0" smtClean="0"/>
          </a:p>
        </p:txBody>
      </p:sp>
      <p:sp>
        <p:nvSpPr>
          <p:cNvPr id="30726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CS 166 - Malware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 eaLnBrk="1" hangingPunct="1">
              <a:spcBef>
                <a:spcPts val="413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sz="1100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CS 166 - Malware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2009-02-02</a:t>
            </a:r>
            <a:endParaRPr lang="en-GB" smtClean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769C5D-2A47-4727-B5CC-974B2A3724C6}" type="slidenum">
              <a:rPr lang="en-GB" smtClean="0"/>
              <a:pPr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7B0E6A-52A5-4BB8-9204-A29B6E349EC6}" type="slidenum">
              <a:rPr lang="en-GB" smtClean="0"/>
              <a:pPr/>
              <a:t>45</a:t>
            </a:fld>
            <a:endParaRPr lang="en-GB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>
            <a:spAutoFit/>
          </a:bodyPr>
          <a:lstStyle/>
          <a:p>
            <a:pPr eaLnBrk="1" hangingPunct="1">
              <a:spcBef>
                <a:spcPts val="413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1100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6869" name="Date Placeholder 7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2008-02-04</a:t>
            </a:r>
            <a:endParaRPr lang="en-GB" smtClean="0"/>
          </a:p>
        </p:txBody>
      </p:sp>
      <p:sp>
        <p:nvSpPr>
          <p:cNvPr id="36870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Malicious Code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FF8E83-A2DF-48A6-AA7E-40AE25A921EE}" type="slidenum">
              <a:rPr lang="en-GB" smtClean="0"/>
              <a:pPr/>
              <a:t>47</a:t>
            </a:fld>
            <a:endParaRPr lang="en-GB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40965" name="Date Placeholder 7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2009-02-02</a:t>
            </a:r>
            <a:endParaRPr lang="en-GB" smtClean="0"/>
          </a:p>
        </p:txBody>
      </p:sp>
      <p:sp>
        <p:nvSpPr>
          <p:cNvPr id="40966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CS 166 - Malware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50FB51-4BCE-4510-AABA-8755BEA179DD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 smtClean="0">
              <a:latin typeface="Arial" charset="0"/>
              <a:ea typeface="msmincho" charset="0"/>
              <a:cs typeface="msmincho" charset="0"/>
            </a:endParaRPr>
          </a:p>
        </p:txBody>
      </p:sp>
      <p:sp>
        <p:nvSpPr>
          <p:cNvPr id="31749" name="Date Placeholder 7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2009-02-02</a:t>
            </a:r>
            <a:endParaRPr lang="en-GB" dirty="0" smtClean="0"/>
          </a:p>
        </p:txBody>
      </p:sp>
      <p:sp>
        <p:nvSpPr>
          <p:cNvPr id="31750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CS 166 - Malware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CS 166 - Malware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2009-02-02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4E97A6F-4906-4C19-B899-42AE6E02813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81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Much of the macro classification carries over from viruses, worms based on macro capabilities of programs are programmed in much the same way as viruses, with minor differences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Primary classification has often been based on a worm relying on e-mail or IRC, ICQ, AIM.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Through much of the mid-90s IRC was a popular target, and worms were often combined with Trojans to allow for remotely controlling systems</a:t>
            </a:r>
          </a:p>
          <a:p>
            <a:pPr marL="457200" lvl="1" indent="0"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Examples include </a:t>
            </a:r>
            <a:r>
              <a:rPr lang="en-GB" dirty="0" err="1" smtClean="0">
                <a:latin typeface="Arial" charset="0"/>
                <a:ea typeface="ＭＳ Ｐゴシック" charset="-128"/>
              </a:rPr>
              <a:t>IRC.Worm.Ceyda</a:t>
            </a:r>
            <a:r>
              <a:rPr lang="en-GB" dirty="0" smtClean="0">
                <a:latin typeface="Arial" charset="0"/>
                <a:ea typeface="ＭＳ Ｐゴシック" charset="-128"/>
              </a:rPr>
              <a:t> and </a:t>
            </a:r>
            <a:r>
              <a:rPr lang="en-GB" dirty="0" err="1" smtClean="0">
                <a:latin typeface="Arial" charset="0"/>
                <a:ea typeface="ＭＳ Ｐゴシック" charset="-128"/>
              </a:rPr>
              <a:t>IRC.Worm.Whacked</a:t>
            </a:r>
            <a:r>
              <a:rPr lang="en-GB" dirty="0" smtClean="0">
                <a:latin typeface="Arial" charset="0"/>
                <a:ea typeface="ＭＳ Ｐゴシック" charset="-128"/>
              </a:rPr>
              <a:t>, the later of which is also a Trojan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Simultaneously with a growth in instant messaging, popular IM clients have been targeted by worms</a:t>
            </a:r>
          </a:p>
          <a:p>
            <a:pPr marL="457200" lvl="1" indent="0"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There are known worms targeting AIM (W32.AimVen.Worm), MSN (W32.Kelvir and variants), ICQ (W32.Bizex), Yahoo Messenger (W32.Hawawi) and pretty much every other popular IM network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P2P networks have been targeted of late, with W32.Hawawi and others spreading through </a:t>
            </a:r>
            <a:r>
              <a:rPr lang="en-GB" dirty="0" err="1" smtClean="0">
                <a:latin typeface="Arial" charset="0"/>
                <a:ea typeface="ＭＳ Ｐゴシック" charset="-128"/>
              </a:rPr>
              <a:t>Kazza</a:t>
            </a:r>
            <a:endParaRPr lang="en-GB" dirty="0" smtClean="0">
              <a:latin typeface="Arial" charset="0"/>
              <a:ea typeface="ＭＳ Ｐゴシック" charset="-128"/>
            </a:endParaRP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E-mail, exploited indirectly by the Morris Worm continues to be a popular propagation method, with worms like W97M.Melissa, and W32.Navidad relying on MAPI to provide them with an easy way to e-mail themselves out.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dirty="0" smtClean="0">
              <a:latin typeface="Arial" charset="0"/>
              <a:ea typeface="ＭＳ Ｐゴシック" charset="-128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CS 166 - Malware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2009-02-02</a:t>
            </a:r>
            <a:endParaRPr lang="en-GB" smtClean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E9182E-E79E-442F-8193-045737C579AA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Much of the macro classification carries over from viruses, worms based on macro capabilities of programs are programmed in much the same way as viruses, with minor differences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Primary classification has often been based on a worm relying on e-mail or IRC, ICQ, AIM.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Through much of the mid-90s IRC was a popular target, and worms were often combined with Trojans to allow for remotely controlling systems</a:t>
            </a:r>
          </a:p>
          <a:p>
            <a:pPr marL="457200" lvl="1" indent="0"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Examples include </a:t>
            </a:r>
            <a:r>
              <a:rPr lang="en-GB" dirty="0" err="1" smtClean="0">
                <a:latin typeface="Arial" charset="0"/>
                <a:ea typeface="ＭＳ Ｐゴシック" charset="-128"/>
              </a:rPr>
              <a:t>IRC.Worm.Ceyda</a:t>
            </a:r>
            <a:r>
              <a:rPr lang="en-GB" dirty="0" smtClean="0">
                <a:latin typeface="Arial" charset="0"/>
                <a:ea typeface="ＭＳ Ｐゴシック" charset="-128"/>
              </a:rPr>
              <a:t> and </a:t>
            </a:r>
            <a:r>
              <a:rPr lang="en-GB" dirty="0" err="1" smtClean="0">
                <a:latin typeface="Arial" charset="0"/>
                <a:ea typeface="ＭＳ Ｐゴシック" charset="-128"/>
              </a:rPr>
              <a:t>IRC.Worm.Whacked</a:t>
            </a:r>
            <a:r>
              <a:rPr lang="en-GB" dirty="0" smtClean="0">
                <a:latin typeface="Arial" charset="0"/>
                <a:ea typeface="ＭＳ Ｐゴシック" charset="-128"/>
              </a:rPr>
              <a:t>, the later of which is also a Trojan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Simultaneously with a growth in instant messaging, popular IM clients have been targeted by worms</a:t>
            </a:r>
          </a:p>
          <a:p>
            <a:pPr marL="457200" lvl="1" indent="0"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There are known worms targeting AIM (W32.AimVen.Worm), MSN (W32.Kelvir and variants), ICQ (W32.Bizex), Yahoo Messenger (W32.Hawawi) and pretty much every other popular IM network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P2P networks have been targeted of late, with W32.Hawawi and others spreading through </a:t>
            </a:r>
            <a:r>
              <a:rPr lang="en-GB" dirty="0" err="1" smtClean="0">
                <a:latin typeface="Arial" charset="0"/>
                <a:ea typeface="ＭＳ Ｐゴシック" charset="-128"/>
              </a:rPr>
              <a:t>Kazza</a:t>
            </a:r>
            <a:endParaRPr lang="en-GB" dirty="0" smtClean="0">
              <a:latin typeface="Arial" charset="0"/>
              <a:ea typeface="ＭＳ Ｐゴシック" charset="-128"/>
            </a:endParaRP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latin typeface="Arial" charset="0"/>
                <a:ea typeface="ＭＳ Ｐゴシック" charset="-128"/>
              </a:rPr>
              <a:t>E-mail, exploited indirectly by the Morris Worm continues to be a popular propagation method, with worms like W97M.Melissa, and W32.Navidad relying on MAPI to provide them with an easy way to e-mail themselves out.</a:t>
            </a:r>
          </a:p>
          <a:p>
            <a:pPr eaLnBrk="1" hangingPunct="1"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dirty="0" smtClean="0">
              <a:latin typeface="Arial" charset="0"/>
              <a:ea typeface="ＭＳ Ｐゴシック" charset="-128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CS 166 - Malware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2009-02-02</a:t>
            </a:r>
            <a:endParaRPr lang="en-GB" smtClean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E9182E-E79E-442F-8193-045737C579AA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EAAF76-6CF2-4A81-A0EF-DC0FBB751A56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3797" name="Date Placeholder 7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2009-02-02</a:t>
            </a:r>
            <a:endParaRPr lang="en-GB" smtClean="0"/>
          </a:p>
        </p:txBody>
      </p:sp>
      <p:sp>
        <p:nvSpPr>
          <p:cNvPr id="33798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CS 166 - Malware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While not completely standardized, virus naming follows a fairly standard convention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Viruses often have multiple names in standard usage, and names reported often depend on the detection software used.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Commonly used prefixes include: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@m: Worms or viruses propagating by e-mail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@mm: Mass mailer worms or viruses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Dr: Dropper programs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Family: A virus which shares characteristics with other viruses in a family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Gen: Similar to family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err="1" smtClean="0"/>
              <a:t>Int</a:t>
            </a:r>
            <a:r>
              <a:rPr lang="en-GB" sz="2200" dirty="0" smtClean="0"/>
              <a:t>: An intended virus, a virus which failed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200" dirty="0" smtClean="0"/>
              <a:t>Worm: Sometimes used to indicate worms</a:t>
            </a:r>
            <a:endParaRPr lang="en-GB" sz="16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CS 166 - Malware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2009-02-02</a:t>
            </a:r>
            <a:endParaRPr lang="en-GB" smtClean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932AC5-FD87-475E-9712-710E5DA9DE6A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  <p:sp>
        <p:nvSpPr>
          <p:cNvPr id="38916" name="Segnaposto intestazion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Malicious Code</a:t>
            </a:r>
          </a:p>
        </p:txBody>
      </p:sp>
      <p:sp>
        <p:nvSpPr>
          <p:cNvPr id="38917" name="Segnaposto data 4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2008-02-04</a:t>
            </a:r>
            <a:endParaRPr lang="en-GB" smtClean="0"/>
          </a:p>
        </p:txBody>
      </p:sp>
      <p:sp>
        <p:nvSpPr>
          <p:cNvPr id="38918" name="Segnaposto numero diapositiva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66B04-AE60-480F-B70C-983989D6E6A8}" type="slidenum">
              <a:rPr lang="en-GB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  <p:sp>
        <p:nvSpPr>
          <p:cNvPr id="39940" name="Segnaposto intestazion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Malicious Code</a:t>
            </a:r>
          </a:p>
        </p:txBody>
      </p:sp>
      <p:sp>
        <p:nvSpPr>
          <p:cNvPr id="39941" name="Segnaposto data 4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2008-02-04</a:t>
            </a:r>
            <a:endParaRPr lang="en-GB" smtClean="0"/>
          </a:p>
        </p:txBody>
      </p:sp>
      <p:sp>
        <p:nvSpPr>
          <p:cNvPr id="39942" name="Segnaposto numero diapositiva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E648A6-F018-4C69-A8EB-3BAEE27ADE91}" type="slidenum">
              <a:rPr lang="en-GB" smtClean="0"/>
              <a:pPr/>
              <a:t>39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69225" cy="193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17832444-4830-4194-8C9D-367C8F47836E}" type="datetime1">
              <a:rPr lang="en-US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CBD83E5-80DB-40C3-9D21-E0017198A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AC4B48-4973-4EAB-B320-B931B3B36DE0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C269-EBD0-45B9-839F-44E5ABEB7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9/TNET.2005.85711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da.org/publications/papers/2002/codere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mantec.com/business/theme.jsp?themeid=threatrepor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7" Type="http://schemas.openxmlformats.org/officeDocument/2006/relationships/image" Target="../media/image23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me.mitre.org/data/lis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comparative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772400" cy="1754326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400" dirty="0" smtClean="0">
                <a:solidFill>
                  <a:srgbClr val="FF0000"/>
                </a:solidFill>
              </a:rPr>
              <a:t>Malware: </a:t>
            </a:r>
            <a:br>
              <a:rPr lang="en-GB" sz="5400" dirty="0" smtClean="0">
                <a:solidFill>
                  <a:srgbClr val="FF0000"/>
                </a:solidFill>
              </a:rPr>
            </a:br>
            <a:r>
              <a:rPr lang="en-GB" sz="5400" dirty="0" smtClean="0">
                <a:solidFill>
                  <a:srgbClr val="FF0000"/>
                </a:solidFill>
              </a:rPr>
              <a:t>Malicious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589B24E-EA83-4815-A29C-A0CD1EA20320}" type="datetime1">
              <a:rPr lang="en-US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735EC2E-955A-48EF-AD85-B5A600491DE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Biological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Computer viruses share some properties with biological viruses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76400" y="2362200"/>
            <a:ext cx="6096000" cy="4200511"/>
            <a:chOff x="503395" y="243194"/>
            <a:chExt cx="7924634" cy="6460249"/>
          </a:xfrm>
        </p:grpSpPr>
        <p:sp>
          <p:nvSpPr>
            <p:cNvPr id="7" name="Freeform 6"/>
            <p:cNvSpPr/>
            <p:nvPr/>
          </p:nvSpPr>
          <p:spPr>
            <a:xfrm>
              <a:off x="528354" y="768842"/>
              <a:ext cx="2349211" cy="1888067"/>
            </a:xfrm>
            <a:custGeom>
              <a:avLst/>
              <a:gdLst>
                <a:gd name="connsiteX0" fmla="*/ 687895 w 2512482"/>
                <a:gd name="connsiteY0" fmla="*/ 293956 h 2508426"/>
                <a:gd name="connsiteX1" fmla="*/ 64674 w 2512482"/>
                <a:gd name="connsiteY1" fmla="*/ 1034726 h 2508426"/>
                <a:gd name="connsiteX2" fmla="*/ 299852 w 2512482"/>
                <a:gd name="connsiteY2" fmla="*/ 2069452 h 2508426"/>
                <a:gd name="connsiteX3" fmla="*/ 1663882 w 2512482"/>
                <a:gd name="connsiteY3" fmla="*/ 2363408 h 2508426"/>
                <a:gd name="connsiteX4" fmla="*/ 2487004 w 2512482"/>
                <a:gd name="connsiteY4" fmla="*/ 1199341 h 2508426"/>
                <a:gd name="connsiteX5" fmla="*/ 1816747 w 2512482"/>
                <a:gd name="connsiteY5" fmla="*/ 152857 h 2508426"/>
                <a:gd name="connsiteX6" fmla="*/ 687895 w 2512482"/>
                <a:gd name="connsiteY6" fmla="*/ 293956 h 250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2482" h="2508426">
                  <a:moveTo>
                    <a:pt x="687895" y="293956"/>
                  </a:moveTo>
                  <a:cubicBezTo>
                    <a:pt x="395883" y="440934"/>
                    <a:pt x="129348" y="738810"/>
                    <a:pt x="64674" y="1034726"/>
                  </a:cubicBezTo>
                  <a:cubicBezTo>
                    <a:pt x="0" y="1330642"/>
                    <a:pt x="33317" y="1848005"/>
                    <a:pt x="299852" y="2069452"/>
                  </a:cubicBezTo>
                  <a:cubicBezTo>
                    <a:pt x="566387" y="2290899"/>
                    <a:pt x="1299357" y="2508426"/>
                    <a:pt x="1663882" y="2363408"/>
                  </a:cubicBezTo>
                  <a:cubicBezTo>
                    <a:pt x="2028407" y="2218390"/>
                    <a:pt x="2461527" y="1567766"/>
                    <a:pt x="2487004" y="1199341"/>
                  </a:cubicBezTo>
                  <a:cubicBezTo>
                    <a:pt x="2512482" y="830916"/>
                    <a:pt x="2118558" y="305714"/>
                    <a:pt x="1816747" y="152857"/>
                  </a:cubicBezTo>
                  <a:cubicBezTo>
                    <a:pt x="1514936" y="0"/>
                    <a:pt x="979907" y="146978"/>
                    <a:pt x="687895" y="293956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029262" y="762622"/>
              <a:ext cx="2349211" cy="1888067"/>
            </a:xfrm>
            <a:custGeom>
              <a:avLst/>
              <a:gdLst>
                <a:gd name="connsiteX0" fmla="*/ 687895 w 2512482"/>
                <a:gd name="connsiteY0" fmla="*/ 293956 h 2508426"/>
                <a:gd name="connsiteX1" fmla="*/ 64674 w 2512482"/>
                <a:gd name="connsiteY1" fmla="*/ 1034726 h 2508426"/>
                <a:gd name="connsiteX2" fmla="*/ 299852 w 2512482"/>
                <a:gd name="connsiteY2" fmla="*/ 2069452 h 2508426"/>
                <a:gd name="connsiteX3" fmla="*/ 1663882 w 2512482"/>
                <a:gd name="connsiteY3" fmla="*/ 2363408 h 2508426"/>
                <a:gd name="connsiteX4" fmla="*/ 2487004 w 2512482"/>
                <a:gd name="connsiteY4" fmla="*/ 1199341 h 2508426"/>
                <a:gd name="connsiteX5" fmla="*/ 1816747 w 2512482"/>
                <a:gd name="connsiteY5" fmla="*/ 152857 h 2508426"/>
                <a:gd name="connsiteX6" fmla="*/ 687895 w 2512482"/>
                <a:gd name="connsiteY6" fmla="*/ 293956 h 250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2482" h="2508426">
                  <a:moveTo>
                    <a:pt x="687895" y="293956"/>
                  </a:moveTo>
                  <a:cubicBezTo>
                    <a:pt x="395883" y="440934"/>
                    <a:pt x="129348" y="738810"/>
                    <a:pt x="64674" y="1034726"/>
                  </a:cubicBezTo>
                  <a:cubicBezTo>
                    <a:pt x="0" y="1330642"/>
                    <a:pt x="33317" y="1848005"/>
                    <a:pt x="299852" y="2069452"/>
                  </a:cubicBezTo>
                  <a:cubicBezTo>
                    <a:pt x="566387" y="2290899"/>
                    <a:pt x="1299357" y="2508426"/>
                    <a:pt x="1663882" y="2363408"/>
                  </a:cubicBezTo>
                  <a:cubicBezTo>
                    <a:pt x="2028407" y="2218390"/>
                    <a:pt x="2461527" y="1567766"/>
                    <a:pt x="2487004" y="1199341"/>
                  </a:cubicBezTo>
                  <a:cubicBezTo>
                    <a:pt x="2512482" y="830916"/>
                    <a:pt x="2118558" y="305714"/>
                    <a:pt x="1816747" y="152857"/>
                  </a:cubicBezTo>
                  <a:cubicBezTo>
                    <a:pt x="1514936" y="0"/>
                    <a:pt x="979907" y="146978"/>
                    <a:pt x="687895" y="293956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22137" y="4074768"/>
              <a:ext cx="2349211" cy="1888067"/>
            </a:xfrm>
            <a:custGeom>
              <a:avLst/>
              <a:gdLst>
                <a:gd name="connsiteX0" fmla="*/ 687895 w 2512482"/>
                <a:gd name="connsiteY0" fmla="*/ 293956 h 2508426"/>
                <a:gd name="connsiteX1" fmla="*/ 64674 w 2512482"/>
                <a:gd name="connsiteY1" fmla="*/ 1034726 h 2508426"/>
                <a:gd name="connsiteX2" fmla="*/ 299852 w 2512482"/>
                <a:gd name="connsiteY2" fmla="*/ 2069452 h 2508426"/>
                <a:gd name="connsiteX3" fmla="*/ 1663882 w 2512482"/>
                <a:gd name="connsiteY3" fmla="*/ 2363408 h 2508426"/>
                <a:gd name="connsiteX4" fmla="*/ 2487004 w 2512482"/>
                <a:gd name="connsiteY4" fmla="*/ 1199341 h 2508426"/>
                <a:gd name="connsiteX5" fmla="*/ 1816747 w 2512482"/>
                <a:gd name="connsiteY5" fmla="*/ 152857 h 2508426"/>
                <a:gd name="connsiteX6" fmla="*/ 687895 w 2512482"/>
                <a:gd name="connsiteY6" fmla="*/ 293956 h 250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2482" h="2508426">
                  <a:moveTo>
                    <a:pt x="687895" y="293956"/>
                  </a:moveTo>
                  <a:cubicBezTo>
                    <a:pt x="395883" y="440934"/>
                    <a:pt x="129348" y="738810"/>
                    <a:pt x="64674" y="1034726"/>
                  </a:cubicBezTo>
                  <a:cubicBezTo>
                    <a:pt x="0" y="1330642"/>
                    <a:pt x="33317" y="1848005"/>
                    <a:pt x="299852" y="2069452"/>
                  </a:cubicBezTo>
                  <a:cubicBezTo>
                    <a:pt x="566387" y="2290899"/>
                    <a:pt x="1299357" y="2508426"/>
                    <a:pt x="1663882" y="2363408"/>
                  </a:cubicBezTo>
                  <a:cubicBezTo>
                    <a:pt x="2028407" y="2218390"/>
                    <a:pt x="2461527" y="1567766"/>
                    <a:pt x="2487004" y="1199341"/>
                  </a:cubicBezTo>
                  <a:cubicBezTo>
                    <a:pt x="2512482" y="830916"/>
                    <a:pt x="2118558" y="305714"/>
                    <a:pt x="1816747" y="152857"/>
                  </a:cubicBezTo>
                  <a:cubicBezTo>
                    <a:pt x="1514936" y="0"/>
                    <a:pt x="979907" y="146978"/>
                    <a:pt x="687895" y="293956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FF0000"/>
                </a:solidFill>
              </a:endParaRPr>
            </a:p>
          </p:txBody>
        </p:sp>
        <p:grpSp>
          <p:nvGrpSpPr>
            <p:cNvPr id="10" name="Group 12"/>
            <p:cNvGrpSpPr/>
            <p:nvPr/>
          </p:nvGrpSpPr>
          <p:grpSpPr>
            <a:xfrm flipH="1">
              <a:off x="1645642" y="5616960"/>
              <a:ext cx="218382" cy="221503"/>
              <a:chOff x="2339552" y="3656359"/>
              <a:chExt cx="517392" cy="48208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0800000">
                <a:off x="2586489" y="3656359"/>
                <a:ext cx="270455" cy="211648"/>
              </a:xfrm>
              <a:prstGeom prst="line">
                <a:avLst/>
              </a:prstGeom>
              <a:ln w="127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2221976" y="3773935"/>
                <a:ext cx="482088" cy="246936"/>
              </a:xfrm>
              <a:prstGeom prst="line">
                <a:avLst/>
              </a:prstGeom>
              <a:ln w="127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flipH="1">
              <a:off x="739990" y="4734549"/>
              <a:ext cx="218382" cy="221503"/>
              <a:chOff x="2339552" y="3656359"/>
              <a:chExt cx="517392" cy="482088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10800000">
                <a:off x="2586489" y="3656359"/>
                <a:ext cx="270455" cy="211648"/>
              </a:xfrm>
              <a:prstGeom prst="line">
                <a:avLst/>
              </a:prstGeom>
              <a:ln w="127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5" name="Straight Connector 11"/>
              <p:cNvCxnSpPr/>
              <p:nvPr/>
            </p:nvCxnSpPr>
            <p:spPr>
              <a:xfrm rot="5400000">
                <a:off x="2221976" y="3773935"/>
                <a:ext cx="482088" cy="246936"/>
              </a:xfrm>
              <a:prstGeom prst="line">
                <a:avLst/>
              </a:prstGeom>
              <a:ln w="127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16" name="Freeform 15"/>
            <p:cNvSpPr/>
            <p:nvPr/>
          </p:nvSpPr>
          <p:spPr>
            <a:xfrm>
              <a:off x="4350456" y="3784600"/>
              <a:ext cx="3125611" cy="2365022"/>
            </a:xfrm>
            <a:custGeom>
              <a:avLst/>
              <a:gdLst>
                <a:gd name="connsiteX0" fmla="*/ 1838677 w 3125611"/>
                <a:gd name="connsiteY0" fmla="*/ 0 h 2365022"/>
                <a:gd name="connsiteX1" fmla="*/ 1652411 w 3125611"/>
                <a:gd name="connsiteY1" fmla="*/ 262467 h 2365022"/>
                <a:gd name="connsiteX2" fmla="*/ 1212144 w 3125611"/>
                <a:gd name="connsiteY2" fmla="*/ 262467 h 2365022"/>
                <a:gd name="connsiteX3" fmla="*/ 458611 w 3125611"/>
                <a:gd name="connsiteY3" fmla="*/ 270933 h 2365022"/>
                <a:gd name="connsiteX4" fmla="*/ 43744 w 3125611"/>
                <a:gd name="connsiteY4" fmla="*/ 804333 h 2365022"/>
                <a:gd name="connsiteX5" fmla="*/ 196144 w 3125611"/>
                <a:gd name="connsiteY5" fmla="*/ 1507067 h 2365022"/>
                <a:gd name="connsiteX6" fmla="*/ 1178277 w 3125611"/>
                <a:gd name="connsiteY6" fmla="*/ 2277533 h 2365022"/>
                <a:gd name="connsiteX7" fmla="*/ 2558344 w 3125611"/>
                <a:gd name="connsiteY7" fmla="*/ 2032000 h 2365022"/>
                <a:gd name="connsiteX8" fmla="*/ 2812344 w 3125611"/>
                <a:gd name="connsiteY8" fmla="*/ 1430867 h 2365022"/>
                <a:gd name="connsiteX9" fmla="*/ 3125611 w 3125611"/>
                <a:gd name="connsiteY9" fmla="*/ 1312333 h 236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25611" h="2365022">
                  <a:moveTo>
                    <a:pt x="1838677" y="0"/>
                  </a:moveTo>
                  <a:cubicBezTo>
                    <a:pt x="1797755" y="109361"/>
                    <a:pt x="1756833" y="218723"/>
                    <a:pt x="1652411" y="262467"/>
                  </a:cubicBezTo>
                  <a:cubicBezTo>
                    <a:pt x="1547989" y="306211"/>
                    <a:pt x="1212144" y="262467"/>
                    <a:pt x="1212144" y="262467"/>
                  </a:cubicBezTo>
                  <a:cubicBezTo>
                    <a:pt x="1013177" y="263878"/>
                    <a:pt x="653344" y="180622"/>
                    <a:pt x="458611" y="270933"/>
                  </a:cubicBezTo>
                  <a:cubicBezTo>
                    <a:pt x="263878" y="361244"/>
                    <a:pt x="87488" y="598311"/>
                    <a:pt x="43744" y="804333"/>
                  </a:cubicBezTo>
                  <a:cubicBezTo>
                    <a:pt x="0" y="1010355"/>
                    <a:pt x="7055" y="1261534"/>
                    <a:pt x="196144" y="1507067"/>
                  </a:cubicBezTo>
                  <a:cubicBezTo>
                    <a:pt x="385233" y="1752600"/>
                    <a:pt x="784577" y="2190044"/>
                    <a:pt x="1178277" y="2277533"/>
                  </a:cubicBezTo>
                  <a:cubicBezTo>
                    <a:pt x="1571977" y="2365022"/>
                    <a:pt x="2286000" y="2173111"/>
                    <a:pt x="2558344" y="2032000"/>
                  </a:cubicBezTo>
                  <a:cubicBezTo>
                    <a:pt x="2830688" y="1890889"/>
                    <a:pt x="2717800" y="1550811"/>
                    <a:pt x="2812344" y="1430867"/>
                  </a:cubicBezTo>
                  <a:cubicBezTo>
                    <a:pt x="2906888" y="1310923"/>
                    <a:pt x="3125611" y="1312333"/>
                    <a:pt x="3125611" y="1312333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72948" y="1663700"/>
              <a:ext cx="838652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2579630" y="2637988"/>
              <a:ext cx="1662171" cy="14240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072948" y="4976169"/>
              <a:ext cx="1168853" cy="84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8152" y="2656910"/>
              <a:ext cx="1320371" cy="553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Attack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69976" y="2637988"/>
              <a:ext cx="2203452" cy="553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Penetration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3395" y="5962835"/>
              <a:ext cx="4578798" cy="553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Replication and assembly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05200" y="6149622"/>
              <a:ext cx="1660382" cy="553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Release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3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1635" y="243194"/>
              <a:ext cx="593725" cy="911225"/>
            </a:xfrm>
            <a:prstGeom prst="rect">
              <a:avLst/>
            </a:prstGeom>
          </p:spPr>
        </p:pic>
        <p:pic>
          <p:nvPicPr>
            <p:cNvPr id="25" name="Picture 24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4559416" y="4225783"/>
              <a:ext cx="593725" cy="911225"/>
            </a:xfrm>
            <a:prstGeom prst="rect">
              <a:avLst/>
            </a:prstGeom>
          </p:spPr>
        </p:pic>
        <p:pic>
          <p:nvPicPr>
            <p:cNvPr id="26" name="Picture 25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5261331" y="4197208"/>
              <a:ext cx="593725" cy="911225"/>
            </a:xfrm>
            <a:prstGeom prst="rect">
              <a:avLst/>
            </a:prstGeom>
          </p:spPr>
        </p:pic>
        <p:pic>
          <p:nvPicPr>
            <p:cNvPr id="27" name="Picture 26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5995873" y="4148563"/>
              <a:ext cx="593725" cy="911225"/>
            </a:xfrm>
            <a:prstGeom prst="rect">
              <a:avLst/>
            </a:prstGeom>
          </p:spPr>
        </p:pic>
        <p:pic>
          <p:nvPicPr>
            <p:cNvPr id="28" name="Picture 27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6209566" y="3303694"/>
              <a:ext cx="593725" cy="911225"/>
            </a:xfrm>
            <a:prstGeom prst="rect">
              <a:avLst/>
            </a:prstGeom>
          </p:spPr>
        </p:pic>
        <p:pic>
          <p:nvPicPr>
            <p:cNvPr id="29" name="Picture 28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7078888" y="3205302"/>
              <a:ext cx="593725" cy="911225"/>
            </a:xfrm>
            <a:prstGeom prst="rect">
              <a:avLst/>
            </a:prstGeom>
          </p:spPr>
        </p:pic>
        <p:pic>
          <p:nvPicPr>
            <p:cNvPr id="30" name="Picture 29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7834304" y="3966480"/>
              <a:ext cx="593725" cy="911225"/>
            </a:xfrm>
            <a:prstGeom prst="rect">
              <a:avLst/>
            </a:prstGeom>
          </p:spPr>
        </p:pic>
        <p:pic>
          <p:nvPicPr>
            <p:cNvPr id="31" name="Picture 30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6982145" y="4176185"/>
              <a:ext cx="593725" cy="911225"/>
            </a:xfrm>
            <a:prstGeom prst="rect">
              <a:avLst/>
            </a:prstGeom>
          </p:spPr>
        </p:pic>
        <p:pic>
          <p:nvPicPr>
            <p:cNvPr id="32" name="Picture 31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5824467" y="5024980"/>
              <a:ext cx="593725" cy="911225"/>
            </a:xfrm>
            <a:prstGeom prst="rect">
              <a:avLst/>
            </a:prstGeom>
          </p:spPr>
        </p:pic>
        <p:pic>
          <p:nvPicPr>
            <p:cNvPr id="33" name="Picture 32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885493">
              <a:off x="5088953" y="5020789"/>
              <a:ext cx="593725" cy="911225"/>
            </a:xfrm>
            <a:prstGeom prst="rect">
              <a:avLst/>
            </a:prstGeom>
          </p:spPr>
        </p:pic>
        <p:pic>
          <p:nvPicPr>
            <p:cNvPr id="34" name="Picture 33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366" y="4481980"/>
              <a:ext cx="593725" cy="911225"/>
            </a:xfrm>
            <a:prstGeom prst="rect">
              <a:avLst/>
            </a:prstGeom>
          </p:spPr>
        </p:pic>
        <p:pic>
          <p:nvPicPr>
            <p:cNvPr id="35" name="Picture 34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538676">
              <a:off x="2172297" y="4323650"/>
              <a:ext cx="593725" cy="911225"/>
            </a:xfrm>
            <a:prstGeom prst="rect">
              <a:avLst/>
            </a:prstGeom>
          </p:spPr>
        </p:pic>
        <p:pic>
          <p:nvPicPr>
            <p:cNvPr id="36" name="Picture 35" descr="04-03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247289">
              <a:off x="1660254" y="4962995"/>
              <a:ext cx="593725" cy="911225"/>
            </a:xfrm>
            <a:prstGeom prst="rect">
              <a:avLst/>
            </a:prstGeom>
          </p:spPr>
        </p:pic>
        <p:pic>
          <p:nvPicPr>
            <p:cNvPr id="37" name="Picture 36" descr="04-03e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579" y="4301414"/>
              <a:ext cx="238125" cy="298450"/>
            </a:xfrm>
            <a:prstGeom prst="rect">
              <a:avLst/>
            </a:prstGeom>
          </p:spPr>
        </p:pic>
        <p:pic>
          <p:nvPicPr>
            <p:cNvPr id="38" name="Picture 37" descr="04-03e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8619574">
              <a:off x="1561843" y="4772665"/>
              <a:ext cx="238125" cy="298450"/>
            </a:xfrm>
            <a:prstGeom prst="rect">
              <a:avLst/>
            </a:prstGeom>
          </p:spPr>
        </p:pic>
        <p:pic>
          <p:nvPicPr>
            <p:cNvPr id="39" name="Picture 38" descr="04-03d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3368" y="252719"/>
              <a:ext cx="504825" cy="933450"/>
            </a:xfrm>
            <a:prstGeom prst="rect">
              <a:avLst/>
            </a:prstGeom>
          </p:spPr>
        </p:pic>
        <p:pic>
          <p:nvPicPr>
            <p:cNvPr id="40" name="Picture 39" descr="04-03b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439672">
              <a:off x="1290524" y="5368165"/>
              <a:ext cx="63500" cy="412750"/>
            </a:xfrm>
            <a:prstGeom prst="rect">
              <a:avLst/>
            </a:prstGeom>
          </p:spPr>
        </p:pic>
        <p:pic>
          <p:nvPicPr>
            <p:cNvPr id="41" name="Picture 40" descr="04-03b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387515">
              <a:off x="2007306" y="4154225"/>
              <a:ext cx="63500" cy="4127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Early History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458200" cy="50292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1972 sci-fi novel “When HARLIE Was One” features a program called VIRUS that reproduces itself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First academic use of term virus by PhD student </a:t>
            </a:r>
            <a:r>
              <a:rPr lang="en-GB" dirty="0" smtClean="0">
                <a:solidFill>
                  <a:srgbClr val="FF0000"/>
                </a:solidFill>
              </a:rPr>
              <a:t>Fred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Cohen</a:t>
            </a:r>
            <a:r>
              <a:rPr lang="en-GB" dirty="0" smtClean="0"/>
              <a:t> in 1984, who credits advisor Len </a:t>
            </a:r>
            <a:r>
              <a:rPr lang="en-GB" dirty="0" err="1" smtClean="0"/>
              <a:t>Adleman</a:t>
            </a:r>
            <a:r>
              <a:rPr lang="en-GB" dirty="0" smtClean="0"/>
              <a:t> with coining it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In 1982, high-school student Rich </a:t>
            </a:r>
            <a:r>
              <a:rPr lang="en-GB" dirty="0" err="1" smtClean="0"/>
              <a:t>Skrenta</a:t>
            </a:r>
            <a:r>
              <a:rPr lang="en-GB" dirty="0" smtClean="0"/>
              <a:t> wrote  first virus released in the wild: Elk Cloner, a boot sector virus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(c)Brain, by </a:t>
            </a:r>
            <a:r>
              <a:rPr lang="en-GB" dirty="0" err="1" smtClean="0"/>
              <a:t>Basit</a:t>
            </a:r>
            <a:r>
              <a:rPr lang="en-GB" dirty="0" smtClean="0"/>
              <a:t> and </a:t>
            </a:r>
            <a:r>
              <a:rPr lang="en-GB" dirty="0" err="1" smtClean="0"/>
              <a:t>Amjood</a:t>
            </a:r>
            <a:r>
              <a:rPr lang="en-GB" dirty="0" smtClean="0"/>
              <a:t> </a:t>
            </a:r>
            <a:r>
              <a:rPr lang="en-GB" dirty="0" err="1" smtClean="0"/>
              <a:t>Farooq</a:t>
            </a:r>
            <a:r>
              <a:rPr lang="en-GB" dirty="0" smtClean="0"/>
              <a:t> </a:t>
            </a:r>
            <a:r>
              <a:rPr lang="en-GB" dirty="0" err="1" smtClean="0"/>
              <a:t>Alvi</a:t>
            </a:r>
            <a:r>
              <a:rPr lang="en-GB" dirty="0" smtClean="0"/>
              <a:t> in 1986, credited with being the first virus to infect PCs</a:t>
            </a:r>
          </a:p>
        </p:txBody>
      </p:sp>
      <p:sp>
        <p:nvSpPr>
          <p:cNvPr id="922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5906F0-5726-4A73-BE41-C82ED7B38EDC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9223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9222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2E97-2D85-4716-BE08-B593F4F78439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Virus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Dormant </a:t>
            </a:r>
            <a:r>
              <a:rPr lang="en-US" b="1" dirty="0"/>
              <a:t>phase. </a:t>
            </a:r>
            <a:r>
              <a:rPr lang="en-US" dirty="0"/>
              <a:t>During this phase, the virus just exists—the virus </a:t>
            </a:r>
            <a:r>
              <a:rPr lang="en-US" dirty="0" smtClean="0"/>
              <a:t>is laying </a:t>
            </a:r>
            <a:r>
              <a:rPr lang="en-US" dirty="0"/>
              <a:t>low and avoiding detection.</a:t>
            </a:r>
          </a:p>
          <a:p>
            <a:r>
              <a:rPr lang="en-US" b="1" dirty="0" smtClean="0"/>
              <a:t>Propagation </a:t>
            </a:r>
            <a:r>
              <a:rPr lang="en-US" b="1" dirty="0"/>
              <a:t>phase. </a:t>
            </a:r>
            <a:r>
              <a:rPr lang="en-US" dirty="0"/>
              <a:t>During this phase, the virus is replicating itself</a:t>
            </a:r>
            <a:r>
              <a:rPr lang="en-US" dirty="0" smtClean="0"/>
              <a:t>, infecting </a:t>
            </a:r>
            <a:r>
              <a:rPr lang="en-US" dirty="0"/>
              <a:t>new files on new systems.</a:t>
            </a:r>
          </a:p>
          <a:p>
            <a:r>
              <a:rPr lang="en-US" b="1" dirty="0" smtClean="0"/>
              <a:t>Triggering </a:t>
            </a:r>
            <a:r>
              <a:rPr lang="en-US" b="1" dirty="0"/>
              <a:t>phase. </a:t>
            </a:r>
            <a:r>
              <a:rPr lang="en-US" dirty="0"/>
              <a:t>In this phase, some logical condition causes </a:t>
            </a:r>
            <a:r>
              <a:rPr lang="en-US" dirty="0" smtClean="0"/>
              <a:t>the virus </a:t>
            </a:r>
            <a:r>
              <a:rPr lang="en-US" dirty="0"/>
              <a:t>to move from a dormant or propagation phase to perform </a:t>
            </a:r>
            <a:r>
              <a:rPr lang="en-US" dirty="0" smtClean="0"/>
              <a:t>its intended </a:t>
            </a:r>
            <a:r>
              <a:rPr lang="en-US" dirty="0"/>
              <a:t>action.</a:t>
            </a:r>
          </a:p>
          <a:p>
            <a:r>
              <a:rPr lang="en-US" b="1" dirty="0" smtClean="0"/>
              <a:t>Action </a:t>
            </a:r>
            <a:r>
              <a:rPr lang="en-US" b="1" dirty="0"/>
              <a:t>phase. </a:t>
            </a:r>
            <a:r>
              <a:rPr lang="en-US" dirty="0"/>
              <a:t>In this phase, the virus performs the malicious </a:t>
            </a:r>
            <a:r>
              <a:rPr lang="en-US" dirty="0" smtClean="0"/>
              <a:t>action that </a:t>
            </a:r>
            <a:r>
              <a:rPr lang="en-US" dirty="0"/>
              <a:t>it was designed to perform, called </a:t>
            </a:r>
            <a:r>
              <a:rPr lang="en-US" b="1" dirty="0"/>
              <a:t>payload.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action could </a:t>
            </a:r>
            <a:r>
              <a:rPr lang="en-US" dirty="0" smtClean="0"/>
              <a:t>include something </a:t>
            </a:r>
            <a:r>
              <a:rPr lang="en-US" dirty="0"/>
              <a:t>seemingly innocent, like displaying a silly picture </a:t>
            </a:r>
            <a:r>
              <a:rPr lang="en-US" dirty="0" smtClean="0"/>
              <a:t>on a </a:t>
            </a:r>
            <a:r>
              <a:rPr lang="en-US" dirty="0"/>
              <a:t>computer’s screen, or something quite malicious, such as </a:t>
            </a:r>
            <a:r>
              <a:rPr lang="en-US" dirty="0" smtClean="0"/>
              <a:t>deleting all </a:t>
            </a:r>
            <a:r>
              <a:rPr lang="en-US" dirty="0"/>
              <a:t>essential files on the hard drive.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562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Resident viruses continue running after executing the infected file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Modified system calls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Modified DLLs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Non-resident viruses 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Are </a:t>
            </a:r>
            <a:r>
              <a:rPr lang="en-GB" dirty="0">
                <a:latin typeface="Arial" pitchFamily="34" charset="0"/>
                <a:ea typeface="ＭＳ Ｐゴシック" charset="-128"/>
                <a:cs typeface="Arial" pitchFamily="34" charset="0"/>
              </a:rPr>
              <a:t>executed every time an infected file is </a:t>
            </a:r>
            <a:r>
              <a:rPr lang="en-GB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executed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3000"/>
              </a:lnSpc>
              <a:spcBef>
                <a:spcPts val="45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Resident viruses are more common than non-resident viruses, and essentially latch onto system calls, DLLs and the like, and stay resident, affecting every program run subsequent to them being introduced into memory</a:t>
            </a:r>
            <a:r>
              <a:rPr lang="en-GB" sz="28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.</a:t>
            </a:r>
            <a:endParaRPr lang="en-GB" sz="2800" dirty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/>
            </a:pPr>
            <a:endParaRPr lang="en-US" dirty="0"/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1200" dirty="0">
                <a:latin typeface="Arial" pitchFamily="34" charset="0"/>
                <a:cs typeface="Arial" pitchFamily="34" charset="0"/>
              </a:rPr>
              <a:t>All Windows DLLs have an export table listing the functions provided and their addresses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1200" dirty="0">
                <a:latin typeface="Arial" pitchFamily="34" charset="0"/>
                <a:cs typeface="Arial" pitchFamily="34" charset="0"/>
              </a:rPr>
              <a:t>A virus can hook onto a DLL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1200" dirty="0">
                <a:latin typeface="Arial" pitchFamily="34" charset="0"/>
                <a:cs typeface="Arial" pitchFamily="34" charset="0"/>
              </a:rPr>
              <a:t>Fairly easy for viruses using DLLs to get memory resident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1200" dirty="0">
                <a:latin typeface="Arial" pitchFamily="34" charset="0"/>
                <a:cs typeface="Arial" pitchFamily="34" charset="0"/>
              </a:rPr>
              <a:t>kernel32.dll is a collection of core Windows API calls (system calls) that is imported by most applications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8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Kernel32.ll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2800" dirty="0">
                <a:latin typeface="Arial" pitchFamily="34" charset="0"/>
                <a:cs typeface="Arial" pitchFamily="34" charset="0"/>
              </a:rPr>
              <a:t>Most viruses relying on patching DLLs usually attack kernel32.dll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2800" dirty="0">
                <a:latin typeface="Arial" pitchFamily="34" charset="0"/>
                <a:cs typeface="Arial" pitchFamily="34" charset="0"/>
              </a:rPr>
              <a:t>For instance W32.Kriz will attack any PE executable, and also kernel32.dll to get a hook on system calls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2800" dirty="0">
                <a:latin typeface="Arial" pitchFamily="34" charset="0"/>
                <a:cs typeface="Arial" pitchFamily="34" charset="0"/>
              </a:rPr>
              <a:t>Hooking system calls may be done by legitimate programs, such as </a:t>
            </a:r>
            <a:r>
              <a:rPr lang="en-GB" sz="12800" dirty="0" err="1">
                <a:latin typeface="Arial" pitchFamily="34" charset="0"/>
                <a:cs typeface="Arial" pitchFamily="34" charset="0"/>
              </a:rPr>
              <a:t>Regmon</a:t>
            </a:r>
            <a:r>
              <a:rPr lang="en-GB" sz="12800" dirty="0">
                <a:latin typeface="Arial" pitchFamily="34" charset="0"/>
                <a:cs typeface="Arial" pitchFamily="34" charset="0"/>
              </a:rPr>
              <a:t> (a registry monitoring utility)</a:t>
            </a:r>
          </a:p>
          <a:p>
            <a:pPr marL="0" lvl="1" indent="0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2800" dirty="0">
                <a:latin typeface="Arial" pitchFamily="34" charset="0"/>
                <a:ea typeface="ＭＳ Ｐゴシック" charset="-128"/>
                <a:cs typeface="Arial" pitchFamily="34" charset="0"/>
              </a:rPr>
              <a:t>Viruses hook onto DLLs by either changing their exported symbol table, so as to call malicious code, or by adding </a:t>
            </a:r>
            <a:r>
              <a:rPr lang="en-GB" sz="128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malicious </a:t>
            </a:r>
            <a:r>
              <a:rPr lang="en-GB" sz="12800" dirty="0">
                <a:latin typeface="Arial" pitchFamily="34" charset="0"/>
                <a:ea typeface="ＭＳ Ｐゴシック" charset="-128"/>
                <a:cs typeface="Arial" pitchFamily="34" charset="0"/>
              </a:rPr>
              <a:t>code to the DLL.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Complication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Viruses have various degrees of complication in how they can insert themselves in computer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38400"/>
            <a:ext cx="546035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Concealment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6425" cy="54864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Encrypted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Decryption engine + encrypted body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Randomly generate encryption key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Detection looks for decryption engine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Polymorphic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Encrypted virus with random variations of the decryption engine (e.g., padding code)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Detection using CPU emulator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Metamorphic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Different virus bodies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Approaches include code permutation and instruction replacement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Challenging to detect</a:t>
            </a:r>
          </a:p>
        </p:txBody>
      </p:sp>
      <p:sp>
        <p:nvSpPr>
          <p:cNvPr id="143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AB78C-EBF3-4B69-AF31-2F26389E5469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434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6B1C5-F30A-46D2-8564-7607AD30F861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computer worm </a:t>
            </a:r>
            <a:r>
              <a:rPr lang="en-US" dirty="0"/>
              <a:t>is a malware program that spreads copies of itself </a:t>
            </a:r>
            <a:r>
              <a:rPr lang="en-US" dirty="0" smtClean="0"/>
              <a:t>without the </a:t>
            </a:r>
            <a:r>
              <a:rPr lang="en-US" dirty="0"/>
              <a:t>need to inject itself in other programs, and usually without </a:t>
            </a:r>
            <a:r>
              <a:rPr lang="en-US" dirty="0" smtClean="0"/>
              <a:t>human interaction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computer worms are technically not computer </a:t>
            </a:r>
            <a:r>
              <a:rPr lang="en-US" dirty="0" smtClean="0"/>
              <a:t>viruses (</a:t>
            </a:r>
            <a:r>
              <a:rPr lang="en-US" dirty="0"/>
              <a:t>since they don’t infect other programs), but some people </a:t>
            </a:r>
            <a:r>
              <a:rPr lang="en-US" dirty="0" smtClean="0"/>
              <a:t>nevertheless confuse </a:t>
            </a:r>
            <a:r>
              <a:rPr lang="en-US" dirty="0"/>
              <a:t>the terms, since both spread by self-replication.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most cases, </a:t>
            </a:r>
            <a:r>
              <a:rPr lang="en-US" dirty="0" smtClean="0"/>
              <a:t>a computer </a:t>
            </a:r>
            <a:r>
              <a:rPr lang="en-US" dirty="0"/>
              <a:t>worm will carry a malicious payload, such as deleting files </a:t>
            </a:r>
            <a:r>
              <a:rPr lang="en-US" dirty="0" smtClean="0"/>
              <a:t>or installing </a:t>
            </a:r>
            <a:r>
              <a:rPr lang="en-US" dirty="0"/>
              <a:t>a backdoor.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Early History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600200"/>
            <a:ext cx="7847013" cy="47244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First worms built in the labs of John Shock and Jon </a:t>
            </a:r>
            <a:r>
              <a:rPr lang="en-GB" dirty="0" err="1" smtClean="0"/>
              <a:t>Hepps</a:t>
            </a:r>
            <a:r>
              <a:rPr lang="en-GB" dirty="0" smtClean="0"/>
              <a:t> at Xerox PARC in the early 80s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CHRISTMA EXEC written in REXX, released in December 1987, and targeting IBM VM/CMS systems was the first worm to use e-mail service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The first internet worm was the </a:t>
            </a:r>
            <a:r>
              <a:rPr lang="en-GB" dirty="0" smtClean="0">
                <a:solidFill>
                  <a:srgbClr val="C00000"/>
                </a:solidFill>
              </a:rPr>
              <a:t>Morris Worm</a:t>
            </a:r>
            <a:r>
              <a:rPr lang="en-GB" dirty="0" smtClean="0"/>
              <a:t>, written by Cornell student Robert Tappan Morris and released on November 2, 1988</a:t>
            </a:r>
          </a:p>
        </p:txBody>
      </p:sp>
      <p:sp>
        <p:nvSpPr>
          <p:cNvPr id="922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5906F0-5726-4A73-BE41-C82ED7B38EDC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9223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9222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2E97-2D85-4716-BE08-B593F4F78439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Viruses, Worms, Trojans, Rootkits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6425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Malware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can be classified into several categories, depending on propagation and concealment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Propagation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Virus: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human-assisted propagation (e.g., open email attachment)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automatic propagation without human assistance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Concealment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Rootkit: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modifies operating system to hide its existence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Trojan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provides desirable functionality but hides malicious operation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Payloads, range from annoyance to crime</a:t>
            </a:r>
          </a:p>
        </p:txBody>
      </p:sp>
      <p:sp>
        <p:nvSpPr>
          <p:cNvPr id="8196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85159"/>
            <a:ext cx="2133600" cy="365125"/>
          </a:xfr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19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FEDF8-4EAB-477F-8421-3FCE5D3355D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720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Identify vulnerability still unpatched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code to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Exploit  vulnerability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Generate target list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Random hosts on the internet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Hosts on LAN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Divide-and-conquer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Install and execute payload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Query/report  if a host is infected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Initial deployment of botnet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724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Worm template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Generate target list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For each host on target list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 if infected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 if vulnerable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Infect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Recurse</a:t>
            </a:r>
            <a:endParaRPr lang="en-US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Uses a distributed graph search algorithm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Forward edges: infection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Back edges: already infected or not vulnerable</a:t>
            </a:r>
          </a:p>
        </p:txBody>
      </p:sp>
      <p:sp>
        <p:nvSpPr>
          <p:cNvPr id="133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2A61C-A5C5-4B72-85AA-047876E9DAB6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DF49A-BB7E-47E6-B5A6-7E9209AD19BA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Worm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610600" cy="1295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Worms propagate by finding and infecting vulnerable hosts.</a:t>
            </a:r>
          </a:p>
          <a:p>
            <a:pPr lvl="1"/>
            <a:r>
              <a:rPr lang="en-US" dirty="0" smtClean="0"/>
              <a:t>They need a way to tell if a host is vulnerable</a:t>
            </a:r>
          </a:p>
          <a:p>
            <a:pPr lvl="1"/>
            <a:r>
              <a:rPr lang="en-US" dirty="0" smtClean="0"/>
              <a:t>They need a way to tell if a host is already infected.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pSp>
        <p:nvGrpSpPr>
          <p:cNvPr id="51" name="Group 50"/>
          <p:cNvGrpSpPr/>
          <p:nvPr/>
        </p:nvGrpSpPr>
        <p:grpSpPr>
          <a:xfrm>
            <a:off x="1751268" y="2295525"/>
            <a:ext cx="6173532" cy="4257675"/>
            <a:chOff x="101582" y="304800"/>
            <a:chExt cx="8794768" cy="6086475"/>
          </a:xfrm>
        </p:grpSpPr>
        <p:cxnSp>
          <p:nvCxnSpPr>
            <p:cNvPr id="7" name="Straight Arrow Connector 6"/>
            <p:cNvCxnSpPr>
              <a:endCxn id="29" idx="1"/>
            </p:cNvCxnSpPr>
            <p:nvPr/>
          </p:nvCxnSpPr>
          <p:spPr>
            <a:xfrm flipV="1">
              <a:off x="1752600" y="2585922"/>
              <a:ext cx="1043684" cy="3096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1752600" y="3276600"/>
              <a:ext cx="99060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2057400" y="4495800"/>
              <a:ext cx="9144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733343" y="1905000"/>
              <a:ext cx="1295857" cy="685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86200" y="4724400"/>
              <a:ext cx="12954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24600" y="4800600"/>
              <a:ext cx="91440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400800" y="914400"/>
              <a:ext cx="914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0" idx="4"/>
            </p:cNvCxnSpPr>
            <p:nvPr/>
          </p:nvCxnSpPr>
          <p:spPr>
            <a:xfrm flipH="1" flipV="1">
              <a:off x="3276600" y="3505200"/>
              <a:ext cx="142875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838087" y="4343514"/>
              <a:ext cx="838200" cy="22837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4114800" y="4724400"/>
              <a:ext cx="3429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V="1">
              <a:off x="6934200" y="2971800"/>
              <a:ext cx="26670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886200" y="2819400"/>
              <a:ext cx="762000" cy="4572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5143500" y="2324100"/>
              <a:ext cx="990600" cy="4572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7162800" y="1752600"/>
              <a:ext cx="838200" cy="5334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V="1">
              <a:off x="7505587" y="4000614"/>
              <a:ext cx="533400" cy="30457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3390900" y="1866900"/>
              <a:ext cx="533400" cy="1524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2057400" y="1295400"/>
              <a:ext cx="1143000" cy="9144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4419600" y="838200"/>
              <a:ext cx="1066800" cy="5334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V="1">
              <a:off x="5333887" y="4648314"/>
              <a:ext cx="685800" cy="38077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aptop"/>
            <p:cNvSpPr>
              <a:spLocks noEditPoints="1" noChangeArrowheads="1"/>
            </p:cNvSpPr>
            <p:nvPr/>
          </p:nvSpPr>
          <p:spPr bwMode="auto">
            <a:xfrm>
              <a:off x="5029200" y="8382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laptop"/>
            <p:cNvSpPr>
              <a:spLocks noEditPoints="1" noChangeArrowheads="1"/>
            </p:cNvSpPr>
            <p:nvPr/>
          </p:nvSpPr>
          <p:spPr bwMode="auto">
            <a:xfrm>
              <a:off x="7010400" y="42672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laptop"/>
            <p:cNvSpPr>
              <a:spLocks noEditPoints="1" noChangeArrowheads="1"/>
            </p:cNvSpPr>
            <p:nvPr/>
          </p:nvSpPr>
          <p:spPr bwMode="auto">
            <a:xfrm>
              <a:off x="457200" y="4724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aptop"/>
            <p:cNvSpPr>
              <a:spLocks noEditPoints="1" noChangeArrowheads="1"/>
            </p:cNvSpPr>
            <p:nvPr/>
          </p:nvSpPr>
          <p:spPr bwMode="auto">
            <a:xfrm>
              <a:off x="2514600" y="21336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laptop"/>
            <p:cNvSpPr>
              <a:spLocks noEditPoints="1" noChangeArrowheads="1"/>
            </p:cNvSpPr>
            <p:nvPr/>
          </p:nvSpPr>
          <p:spPr bwMode="auto">
            <a:xfrm>
              <a:off x="2514600" y="40386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laptop"/>
            <p:cNvSpPr>
              <a:spLocks noEditPoints="1" noChangeArrowheads="1"/>
            </p:cNvSpPr>
            <p:nvPr/>
          </p:nvSpPr>
          <p:spPr bwMode="auto">
            <a:xfrm>
              <a:off x="4953000" y="50292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laptop"/>
            <p:cNvSpPr>
              <a:spLocks noEditPoints="1" noChangeArrowheads="1"/>
            </p:cNvSpPr>
            <p:nvPr/>
          </p:nvSpPr>
          <p:spPr bwMode="auto">
            <a:xfrm>
              <a:off x="6400800" y="25146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laptop"/>
            <p:cNvSpPr>
              <a:spLocks noEditPoints="1" noChangeArrowheads="1"/>
            </p:cNvSpPr>
            <p:nvPr/>
          </p:nvSpPr>
          <p:spPr bwMode="auto">
            <a:xfrm>
              <a:off x="7086600" y="3810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582" y="2209801"/>
              <a:ext cx="2327472" cy="476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initial infection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5" name="laptop"/>
            <p:cNvSpPr>
              <a:spLocks noEditPoints="1" noChangeArrowheads="1"/>
            </p:cNvSpPr>
            <p:nvPr/>
          </p:nvSpPr>
          <p:spPr bwMode="auto">
            <a:xfrm>
              <a:off x="457200" y="685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laptop"/>
            <p:cNvSpPr>
              <a:spLocks noEditPoints="1" noChangeArrowheads="1"/>
            </p:cNvSpPr>
            <p:nvPr/>
          </p:nvSpPr>
          <p:spPr bwMode="auto">
            <a:xfrm>
              <a:off x="360443" y="26670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laptop"/>
            <p:cNvSpPr>
              <a:spLocks noEditPoints="1" noChangeArrowheads="1"/>
            </p:cNvSpPr>
            <p:nvPr/>
          </p:nvSpPr>
          <p:spPr bwMode="auto">
            <a:xfrm>
              <a:off x="4419600" y="31242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laptop"/>
            <p:cNvSpPr>
              <a:spLocks noEditPoints="1" noChangeArrowheads="1"/>
            </p:cNvSpPr>
            <p:nvPr/>
          </p:nvSpPr>
          <p:spPr bwMode="auto">
            <a:xfrm>
              <a:off x="2819400" y="304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04-7b copy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309" y="857250"/>
              <a:ext cx="548641" cy="551384"/>
            </a:xfrm>
            <a:prstGeom prst="rect">
              <a:avLst/>
            </a:prstGeom>
          </p:spPr>
        </p:pic>
        <p:pic>
          <p:nvPicPr>
            <p:cNvPr id="40" name="Picture 39" descr="04-7b copy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0750" y="470966"/>
              <a:ext cx="548641" cy="551384"/>
            </a:xfrm>
            <a:prstGeom prst="rect">
              <a:avLst/>
            </a:prstGeom>
          </p:spPr>
        </p:pic>
        <p:pic>
          <p:nvPicPr>
            <p:cNvPr id="41" name="Picture 40" descr="04-7b copy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0161" y="3311006"/>
              <a:ext cx="548641" cy="551384"/>
            </a:xfrm>
            <a:prstGeom prst="rect">
              <a:avLst/>
            </a:prstGeom>
          </p:spPr>
        </p:pic>
        <p:pic>
          <p:nvPicPr>
            <p:cNvPr id="42" name="Picture 41" descr="04-7b copy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5640" y="2697480"/>
              <a:ext cx="548641" cy="551384"/>
            </a:xfrm>
            <a:prstGeom prst="rect">
              <a:avLst/>
            </a:prstGeom>
          </p:spPr>
        </p:pic>
        <p:pic>
          <p:nvPicPr>
            <p:cNvPr id="43" name="Picture 42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133" y="1019178"/>
              <a:ext cx="548641" cy="551384"/>
            </a:xfrm>
            <a:prstGeom prst="rect">
              <a:avLst/>
            </a:prstGeom>
          </p:spPr>
        </p:pic>
        <p:pic>
          <p:nvPicPr>
            <p:cNvPr id="44" name="Picture 43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2778" y="2309815"/>
              <a:ext cx="548641" cy="551384"/>
            </a:xfrm>
            <a:prstGeom prst="rect">
              <a:avLst/>
            </a:prstGeom>
          </p:spPr>
        </p:pic>
        <p:pic>
          <p:nvPicPr>
            <p:cNvPr id="45" name="Picture 44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950" y="2844800"/>
              <a:ext cx="548641" cy="551384"/>
            </a:xfrm>
            <a:prstGeom prst="rect">
              <a:avLst/>
            </a:prstGeom>
          </p:spPr>
        </p:pic>
        <p:pic>
          <p:nvPicPr>
            <p:cNvPr id="46" name="Picture 45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54" y="4905378"/>
              <a:ext cx="548641" cy="551384"/>
            </a:xfrm>
            <a:prstGeom prst="rect">
              <a:avLst/>
            </a:prstGeom>
          </p:spPr>
        </p:pic>
        <p:pic>
          <p:nvPicPr>
            <p:cNvPr id="47" name="Picture 46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2778" y="4214815"/>
              <a:ext cx="548641" cy="551384"/>
            </a:xfrm>
            <a:prstGeom prst="rect">
              <a:avLst/>
            </a:prstGeom>
          </p:spPr>
        </p:pic>
        <p:pic>
          <p:nvPicPr>
            <p:cNvPr id="48" name="Picture 47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4825" y="5213350"/>
              <a:ext cx="548641" cy="551384"/>
            </a:xfrm>
            <a:prstGeom prst="rect">
              <a:avLst/>
            </a:prstGeom>
          </p:spPr>
        </p:pic>
        <p:pic>
          <p:nvPicPr>
            <p:cNvPr id="49" name="Picture 48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3810" y="4445791"/>
              <a:ext cx="548641" cy="551384"/>
            </a:xfrm>
            <a:prstGeom prst="rect">
              <a:avLst/>
            </a:prstGeom>
          </p:spPr>
        </p:pic>
        <p:pic>
          <p:nvPicPr>
            <p:cNvPr id="50" name="Picture 49" descr="04-7a cop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9541" y="561978"/>
              <a:ext cx="548641" cy="5513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Propagation: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91000" cy="4724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"/>
              <a:defRPr/>
            </a:pPr>
            <a:r>
              <a:rPr lang="en-US" sz="2600" dirty="0" smtClean="0"/>
              <a:t>Classic epidemic model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: total number of vulnerable hosts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: number of infected hosts at time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: number of susceptible hosts at time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b="1" dirty="0" smtClean="0">
                <a:latin typeface="Symbol" pitchFamily="18" charset="2"/>
              </a:rPr>
              <a:t>b</a:t>
            </a:r>
            <a:r>
              <a:rPr lang="en-US" sz="2400" dirty="0" smtClean="0"/>
              <a:t>: infection rate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"/>
              <a:defRPr/>
            </a:pPr>
            <a:r>
              <a:rPr lang="en-US" sz="2600" dirty="0" smtClean="0">
                <a:cs typeface="Times New Roman" pitchFamily="18" charset="0"/>
              </a:rPr>
              <a:t>Differential equation for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cs typeface="Times New Roman" pitchFamily="18" charset="0"/>
              </a:rPr>
              <a:t>:</a:t>
            </a:r>
          </a:p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600" b="1" dirty="0" smtClean="0">
                <a:latin typeface="Symbol" pitchFamily="18" charset="2"/>
                <a:cs typeface="Times New Roman" pitchFamily="18" charset="0"/>
              </a:rPr>
              <a:t>/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"/>
              <a:defRPr/>
            </a:pPr>
            <a:r>
              <a:rPr lang="en-US" sz="2600" dirty="0" smtClean="0"/>
              <a:t>More accurate models adjust propagation rate over time </a:t>
            </a:r>
          </a:p>
        </p:txBody>
      </p:sp>
      <p:sp>
        <p:nvSpPr>
          <p:cNvPr id="11270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06C0D-69E2-4FBC-90CA-ABBD17F48F69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1272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127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87F7-8E19-406B-AA86-4F77653ADB77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895600"/>
            <a:ext cx="39925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724400" y="1524000"/>
            <a:ext cx="3505200" cy="11699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400" dirty="0">
                <a:solidFill>
                  <a:schemeClr val="tx1"/>
                </a:solidFill>
              </a:rPr>
              <a:t>Source: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solidFill>
                  <a:schemeClr val="tx1"/>
                </a:solidFill>
              </a:rPr>
              <a:t>Cliff C. </a:t>
            </a:r>
            <a:r>
              <a:rPr lang="en-US" sz="1400" dirty="0" err="1">
                <a:solidFill>
                  <a:schemeClr val="tx1"/>
                </a:solidFill>
              </a:rPr>
              <a:t>Zou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Weibo</a:t>
            </a:r>
            <a:r>
              <a:rPr lang="en-US" sz="1400" dirty="0">
                <a:solidFill>
                  <a:schemeClr val="tx1"/>
                </a:solidFill>
              </a:rPr>
              <a:t> Gong, Don </a:t>
            </a:r>
            <a:r>
              <a:rPr lang="en-US" sz="1400" dirty="0" err="1">
                <a:solidFill>
                  <a:schemeClr val="tx1"/>
                </a:solidFill>
              </a:rPr>
              <a:t>Towsley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dirty="0" err="1">
                <a:solidFill>
                  <a:schemeClr val="tx1"/>
                </a:solidFill>
              </a:rPr>
              <a:t>Lixin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Gao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The Monitoring and Early Detection of Internet Worms</a:t>
            </a:r>
            <a:r>
              <a:rPr lang="en-US" sz="1400" dirty="0">
                <a:solidFill>
                  <a:schemeClr val="tx1"/>
                </a:solidFill>
              </a:rPr>
              <a:t>, IEEE/ACM Transactions on Networking, 2005</a:t>
            </a:r>
            <a:r>
              <a:rPr lang="en-US" sz="14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Propagation: </a:t>
            </a:r>
            <a:r>
              <a:rPr lang="en-US" dirty="0" smtClean="0"/>
              <a:t>In Practice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Cumulative total of unique IP addresses infected by the first outbreak of Code-Red v2 on July 19-20, 2001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AD555-E207-49C8-9376-167AE54DC640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DFCC5-CEE6-4857-8D25-1188FE32D486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43350" y="2743200"/>
            <a:ext cx="46863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85800" y="2743200"/>
            <a:ext cx="2743200" cy="2032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dirty="0">
                <a:solidFill>
                  <a:schemeClr val="tx1"/>
                </a:solidFill>
              </a:rPr>
              <a:t>Source:</a:t>
            </a:r>
          </a:p>
          <a:p>
            <a:pPr>
              <a:lnSpc>
                <a:spcPct val="100000"/>
              </a:lnSpc>
              <a:defRPr/>
            </a:pPr>
            <a:r>
              <a:rPr lang="en-US" sz="1800" dirty="0">
                <a:solidFill>
                  <a:schemeClr val="tx1"/>
                </a:solidFill>
              </a:rPr>
              <a:t>David Moore, Colleen Shannon, and Jeffery Brown.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  <a:hlinkClick r:id="rId3"/>
              </a:rPr>
              <a:t>Code-Red: a case study on the spread and victims of an Internet worm</a:t>
            </a:r>
            <a:r>
              <a:rPr lang="en-US" sz="1800" dirty="0">
                <a:solidFill>
                  <a:schemeClr val="tx1"/>
                </a:solidFill>
              </a:rPr>
              <a:t>, CAIDA, 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Trojan Horses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Trojan horse (or Trojan) </a:t>
            </a:r>
            <a:r>
              <a:rPr lang="en-US" dirty="0"/>
              <a:t>is </a:t>
            </a:r>
            <a:r>
              <a:rPr lang="en-US" dirty="0" smtClean="0"/>
              <a:t>a malware </a:t>
            </a:r>
            <a:r>
              <a:rPr lang="en-US" dirty="0"/>
              <a:t>program that appears to perform some useful task, but which </a:t>
            </a:r>
            <a:r>
              <a:rPr lang="en-US" dirty="0" smtClean="0"/>
              <a:t>also does </a:t>
            </a:r>
            <a:r>
              <a:rPr lang="en-US" dirty="0"/>
              <a:t>something with negative consequences (e.g., launches a </a:t>
            </a:r>
            <a:r>
              <a:rPr lang="en-US" dirty="0" err="1"/>
              <a:t>keylogger</a:t>
            </a:r>
            <a:r>
              <a:rPr lang="en-US" dirty="0"/>
              <a:t>).</a:t>
            </a:r>
          </a:p>
          <a:p>
            <a:r>
              <a:rPr lang="en-US" dirty="0" smtClean="0"/>
              <a:t>Trojan </a:t>
            </a:r>
            <a:r>
              <a:rPr lang="en-US" dirty="0"/>
              <a:t>horses can be installed as part of the payload </a:t>
            </a:r>
            <a:r>
              <a:rPr lang="en-US" dirty="0" smtClean="0"/>
              <a:t>of other </a:t>
            </a:r>
            <a:r>
              <a:rPr lang="en-US" dirty="0"/>
              <a:t>malware but are often installed by a user or administrator, </a:t>
            </a:r>
            <a:r>
              <a:rPr lang="en-US" dirty="0" smtClean="0"/>
              <a:t>either deliberately </a:t>
            </a:r>
            <a:r>
              <a:rPr lang="en-US" dirty="0"/>
              <a:t>or accidentally.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86150"/>
            <a:ext cx="79533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6425" cy="1219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Trojans currently have </a:t>
            </a:r>
            <a:r>
              <a:rPr lang="en-US" dirty="0" smtClean="0"/>
              <a:t>the largest </a:t>
            </a:r>
            <a:r>
              <a:rPr lang="en-US" dirty="0" smtClean="0"/>
              <a:t>infection potential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Often exploit browser vulnerabilities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Typically used to download other malware in multi-stage attacks</a:t>
            </a:r>
          </a:p>
        </p:txBody>
      </p:sp>
      <p:sp>
        <p:nvSpPr>
          <p:cNvPr id="1024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FE3EA-CDB2-426B-B525-A131185623EE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024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02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17144-2DF3-4E3B-8235-80756FBB5EBE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6477000" y="2819400"/>
            <a:ext cx="2133600" cy="12001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dirty="0">
                <a:solidFill>
                  <a:schemeClr val="tx1"/>
                </a:solidFill>
              </a:rPr>
              <a:t>Source:</a:t>
            </a:r>
          </a:p>
          <a:p>
            <a:pPr>
              <a:lnSpc>
                <a:spcPct val="100000"/>
              </a:lnSpc>
              <a:defRPr/>
            </a:pPr>
            <a:r>
              <a:rPr lang="en-US" sz="1800" dirty="0">
                <a:solidFill>
                  <a:schemeClr val="accent6"/>
                </a:solidFill>
              </a:rPr>
              <a:t>Symantec Internet Security Threat Report, April 2009</a:t>
            </a:r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58864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Rootkits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6425" cy="4876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rootkit </a:t>
            </a:r>
            <a:r>
              <a:rPr lang="en-US" dirty="0" smtClean="0"/>
              <a:t>modifies the operating system to hide its existence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E.g., modifies file system exploration utilities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Hard to detect using software that relies on the OS itself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RootkitRevealer</a:t>
            </a:r>
            <a:endParaRPr lang="en-US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By Bryce </a:t>
            </a:r>
            <a:r>
              <a:rPr lang="en-US" dirty="0" err="1" smtClean="0"/>
              <a:t>Cogswell</a:t>
            </a:r>
            <a:r>
              <a:rPr lang="en-US" dirty="0" smtClean="0"/>
              <a:t> and Mark </a:t>
            </a:r>
            <a:r>
              <a:rPr lang="en-US" dirty="0" err="1" smtClean="0"/>
              <a:t>Russinovich</a:t>
            </a:r>
            <a:r>
              <a:rPr lang="en-US" dirty="0" smtClean="0"/>
              <a:t> (</a:t>
            </a:r>
            <a:r>
              <a:rPr lang="en-US" dirty="0" err="1" smtClean="0"/>
              <a:t>Sysinternals</a:t>
            </a:r>
            <a:r>
              <a:rPr lang="en-US" dirty="0" smtClean="0"/>
              <a:t>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Two scans of file system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C00000"/>
                </a:solidFill>
              </a:rPr>
              <a:t>High-level scan </a:t>
            </a:r>
            <a:r>
              <a:rPr lang="en-US" dirty="0" smtClean="0"/>
              <a:t>using the Windows API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C00000"/>
                </a:solidFill>
              </a:rPr>
              <a:t>Raw scan </a:t>
            </a:r>
            <a:r>
              <a:rPr lang="en-US" dirty="0" smtClean="0"/>
              <a:t>using disk access methods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Discrepancy reveals presence of rootkit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Could be defeated by rootkit that intercepts and modifies results of raw scan operations</a:t>
            </a:r>
          </a:p>
        </p:txBody>
      </p:sp>
      <p:sp>
        <p:nvSpPr>
          <p:cNvPr id="153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872A-88DD-4898-B865-4EBD2ED718B7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39B47-53CB-450C-9753-6C85A2CE7643}" type="slidenum">
              <a:rPr lang="en-GB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Malware Zombies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8534400" cy="1371600"/>
          </a:xfrm>
        </p:spPr>
        <p:txBody>
          <a:bodyPr/>
          <a:lstStyle/>
          <a:p>
            <a:r>
              <a:rPr lang="en-US" dirty="0" smtClean="0"/>
              <a:t>Malware can turn a computer in to a </a:t>
            </a:r>
            <a:r>
              <a:rPr lang="en-US" b="1" dirty="0" smtClean="0"/>
              <a:t>zombie</a:t>
            </a:r>
            <a:r>
              <a:rPr lang="en-US" dirty="0" smtClean="0"/>
              <a:t>, which is a machine that is controlled externally to perform malicious attacks, usually as a part of a </a:t>
            </a:r>
            <a:r>
              <a:rPr lang="en-US" b="1" dirty="0" err="1" smtClean="0"/>
              <a:t>botnet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AC4B48-4973-4EAB-B320-B931B3B36DE0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C269-EBD0-45B9-839F-44E5ABEB7BB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1371600" y="2514600"/>
            <a:ext cx="6019800" cy="4282738"/>
            <a:chOff x="228600" y="0"/>
            <a:chExt cx="7802880" cy="6942145"/>
          </a:xfrm>
        </p:grpSpPr>
        <p:pic>
          <p:nvPicPr>
            <p:cNvPr id="8" name="Picture 7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3429000"/>
              <a:ext cx="487680" cy="914400"/>
            </a:xfrm>
            <a:prstGeom prst="rect">
              <a:avLst/>
            </a:prstGeom>
          </p:spPr>
        </p:pic>
        <p:pic>
          <p:nvPicPr>
            <p:cNvPr id="9" name="Picture 8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3429000"/>
              <a:ext cx="487680" cy="914400"/>
            </a:xfrm>
            <a:prstGeom prst="rect">
              <a:avLst/>
            </a:prstGeom>
          </p:spPr>
        </p:pic>
        <p:pic>
          <p:nvPicPr>
            <p:cNvPr id="10" name="Picture 9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3429000"/>
              <a:ext cx="487680" cy="914400"/>
            </a:xfrm>
            <a:prstGeom prst="rect">
              <a:avLst/>
            </a:prstGeom>
          </p:spPr>
        </p:pic>
        <p:pic>
          <p:nvPicPr>
            <p:cNvPr id="11" name="Picture 10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29000"/>
              <a:ext cx="487680" cy="914400"/>
            </a:xfrm>
            <a:prstGeom prst="rect">
              <a:avLst/>
            </a:prstGeom>
          </p:spPr>
        </p:pic>
        <p:pic>
          <p:nvPicPr>
            <p:cNvPr id="12" name="Picture 11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0" y="3429000"/>
              <a:ext cx="487680" cy="914400"/>
            </a:xfrm>
            <a:prstGeom prst="rect">
              <a:avLst/>
            </a:prstGeom>
          </p:spPr>
        </p:pic>
        <p:pic>
          <p:nvPicPr>
            <p:cNvPr id="13" name="Picture 12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3429000"/>
              <a:ext cx="487680" cy="914400"/>
            </a:xfrm>
            <a:prstGeom prst="rect">
              <a:avLst/>
            </a:prstGeom>
          </p:spPr>
        </p:pic>
        <p:pic>
          <p:nvPicPr>
            <p:cNvPr id="14" name="Picture 13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3429000"/>
              <a:ext cx="487680" cy="914400"/>
            </a:xfrm>
            <a:prstGeom prst="rect">
              <a:avLst/>
            </a:prstGeom>
          </p:spPr>
        </p:pic>
        <p:pic>
          <p:nvPicPr>
            <p:cNvPr id="15" name="Picture 14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3429000"/>
              <a:ext cx="487680" cy="914400"/>
            </a:xfrm>
            <a:prstGeom prst="rect">
              <a:avLst/>
            </a:prstGeom>
          </p:spPr>
        </p:pic>
        <p:pic>
          <p:nvPicPr>
            <p:cNvPr id="16" name="Picture 15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3429000"/>
              <a:ext cx="487680" cy="914400"/>
            </a:xfrm>
            <a:prstGeom prst="rect">
              <a:avLst/>
            </a:prstGeom>
          </p:spPr>
        </p:pic>
        <p:pic>
          <p:nvPicPr>
            <p:cNvPr id="17" name="Picture 16" descr="05-20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3429000"/>
              <a:ext cx="48768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48000" y="0"/>
              <a:ext cx="3050650" cy="45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Botnet</a:t>
              </a:r>
              <a:r>
                <a:rPr lang="en-US" sz="1400" dirty="0" smtClean="0">
                  <a:solidFill>
                    <a:schemeClr val="tx1"/>
                  </a:solidFill>
                </a:rPr>
                <a:t> Controller (Attacker)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8599" y="6488670"/>
              <a:ext cx="868860" cy="45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Victim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600" y="3741737"/>
              <a:ext cx="974912" cy="45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Botnet</a:t>
              </a:r>
              <a:r>
                <a:rPr lang="en-US" sz="1400" dirty="0" smtClean="0">
                  <a:solidFill>
                    <a:schemeClr val="tx1"/>
                  </a:solidFill>
                </a:rPr>
                <a:t>: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Cloud 20"/>
            <p:cNvSpPr/>
            <p:nvPr/>
          </p:nvSpPr>
          <p:spPr>
            <a:xfrm>
              <a:off x="1905000" y="2522537"/>
              <a:ext cx="5257800" cy="8382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Attack Commands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91000" y="2057400"/>
              <a:ext cx="457200" cy="5334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 flipV="1">
              <a:off x="1356572" y="3124199"/>
              <a:ext cx="929429" cy="31273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2072852" y="3200399"/>
              <a:ext cx="441749" cy="23653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2762198" y="3227334"/>
              <a:ext cx="236537" cy="18266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3463238" y="3242574"/>
              <a:ext cx="236537" cy="1521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4126178" y="3295914"/>
              <a:ext cx="236537" cy="4550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H="1">
              <a:off x="4751017" y="3249982"/>
              <a:ext cx="236537" cy="13737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334000" y="3124200"/>
              <a:ext cx="320251" cy="31273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43600" y="3124200"/>
              <a:ext cx="426931" cy="31273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400800" y="3048000"/>
              <a:ext cx="686011" cy="38893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81800" y="2895600"/>
              <a:ext cx="1021291" cy="54133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H="1">
              <a:off x="2011785" y="3688185"/>
              <a:ext cx="1143000" cy="2453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2446125" y="3970125"/>
              <a:ext cx="1143000" cy="18895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2880465" y="4252065"/>
              <a:ext cx="1143000" cy="13256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3314805" y="4534005"/>
              <a:ext cx="1143000" cy="7617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3721118" y="4843973"/>
              <a:ext cx="1181100" cy="1799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145386" y="4693815"/>
              <a:ext cx="1143000" cy="4421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4541626" y="4373775"/>
              <a:ext cx="1143000" cy="10822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4975966" y="4091835"/>
              <a:ext cx="1143000" cy="16461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5410306" y="3809895"/>
              <a:ext cx="1143000" cy="2210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5844646" y="3527955"/>
              <a:ext cx="1143000" cy="2773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2971800" y="4572000"/>
              <a:ext cx="2971800" cy="533400"/>
            </a:xfrm>
            <a:prstGeom prst="roundRect">
              <a:avLst/>
            </a:prstGeom>
            <a:solidFill>
              <a:srgbClr val="262626">
                <a:alpha val="62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Attack Actions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43" descr="5-20c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241" y="5522976"/>
              <a:ext cx="716534" cy="1030224"/>
            </a:xfrm>
            <a:prstGeom prst="rect">
              <a:avLst/>
            </a:prstGeom>
          </p:spPr>
        </p:pic>
        <p:pic>
          <p:nvPicPr>
            <p:cNvPr id="45" name="Picture 44" descr="5-20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7145" y="304800"/>
              <a:ext cx="768096" cy="17556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6425" cy="6794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Financial Impact</a:t>
            </a:r>
          </a:p>
        </p:txBody>
      </p:sp>
      <p:sp>
        <p:nvSpPr>
          <p:cNvPr id="51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Malware often affects a large user population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Significant financial impact, though estimates vary widely, up to $100B per year (mi2g)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Font typeface="Wingdings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Examples</a:t>
            </a:r>
          </a:p>
          <a:p>
            <a:pPr lvl="1" eaLnBrk="1" fontAlgn="auto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Font typeface="Wingdings" charset="2"/>
              <a:buChar char="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 smtClean="0"/>
              <a:t>LoveBug</a:t>
            </a:r>
            <a:r>
              <a:rPr lang="en-GB" dirty="0" smtClean="0"/>
              <a:t> (2000) caused $8.75B in damages and shut down the British parliament</a:t>
            </a:r>
          </a:p>
          <a:p>
            <a:pPr lvl="1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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In 2004, 8% of emails infected by W32/</a:t>
            </a:r>
            <a:r>
              <a:rPr lang="en-GB" dirty="0" err="1" smtClean="0"/>
              <a:t>MyDoom.A</a:t>
            </a:r>
            <a:r>
              <a:rPr lang="en-GB" dirty="0" smtClean="0"/>
              <a:t> at its peak</a:t>
            </a:r>
          </a:p>
          <a:p>
            <a:pPr lvl="1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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In February 2006, the Russian Stock Exchange was taken down by a virus.</a:t>
            </a:r>
          </a:p>
        </p:txBody>
      </p:sp>
      <p:sp>
        <p:nvSpPr>
          <p:cNvPr id="102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CF5FA-1064-487C-82D2-AC37B97CD07F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03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0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3AC5E-34C4-4587-BC13-86554E7AB7E2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New malware threats have grown from 20K to 1.7M in the period 2002-2008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Most of the growth has been from 2006 to 2011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Number of new threats per year appears to be growing an exponential rate.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BD324-D4C1-4849-8F45-524F7EF33C2C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AA1E9-0599-4708-8B77-99A369D245A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0"/>
            <a:ext cx="42862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0" y="1600200"/>
            <a:ext cx="2133600" cy="1200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dirty="0">
                <a:solidFill>
                  <a:schemeClr val="tx1"/>
                </a:solidFill>
              </a:rPr>
              <a:t>Source:</a:t>
            </a:r>
          </a:p>
          <a:p>
            <a:pPr>
              <a:lnSpc>
                <a:spcPct val="100000"/>
              </a:lnSpc>
              <a:defRPr/>
            </a:pPr>
            <a:r>
              <a:rPr lang="en-US" sz="1800" dirty="0">
                <a:solidFill>
                  <a:schemeClr val="accent6"/>
                </a:solidFill>
                <a:hlinkClick r:id="rId3"/>
              </a:rPr>
              <a:t>Symantec Internet Security Threat Report</a:t>
            </a:r>
            <a:r>
              <a:rPr lang="en-US" sz="1800" dirty="0">
                <a:solidFill>
                  <a:schemeClr val="tx1"/>
                </a:solidFill>
              </a:rPr>
              <a:t>, April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insider attack</a:t>
            </a:r>
            <a:r>
              <a:rPr lang="en-US" b="1" dirty="0" smtClean="0"/>
              <a:t> </a:t>
            </a:r>
            <a:r>
              <a:rPr lang="en-US" dirty="0"/>
              <a:t>is a security breach that is caused or facilitated by someone who </a:t>
            </a:r>
            <a:r>
              <a:rPr lang="en-US" dirty="0" smtClean="0"/>
              <a:t>is a </a:t>
            </a:r>
            <a:r>
              <a:rPr lang="en-US" dirty="0"/>
              <a:t>part of the very organization that controls or builds the asset that </a:t>
            </a:r>
            <a:r>
              <a:rPr lang="en-US" dirty="0" smtClean="0"/>
              <a:t>should be </a:t>
            </a:r>
            <a:r>
              <a:rPr lang="en-US" dirty="0"/>
              <a:t>protected. </a:t>
            </a:r>
            <a:endParaRPr lang="en-US" dirty="0" smtClean="0"/>
          </a:p>
          <a:p>
            <a:r>
              <a:rPr lang="en-US" dirty="0" smtClean="0"/>
              <a:t>These are installed to allow easy access to a running program for debugging purposes.</a:t>
            </a:r>
          </a:p>
          <a:p>
            <a:r>
              <a:rPr lang="en-US" dirty="0" smtClean="0"/>
              <a:t>In </a:t>
            </a:r>
            <a:r>
              <a:rPr lang="en-US" dirty="0"/>
              <a:t>the case of malware, an insider attack refers to a </a:t>
            </a:r>
            <a:r>
              <a:rPr lang="en-US" dirty="0" smtClean="0"/>
              <a:t>security hole </a:t>
            </a:r>
            <a:r>
              <a:rPr lang="en-US" dirty="0"/>
              <a:t>that is created in a software system by one of its programmers.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Professional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2672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Growth in professional cybercrime and online fraud has led to demand for professionally developed malware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New malware is often a custom-designed variations of known exploits, so the malware designer can sell different “products” to his/her  customers.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Like every product, professional malware is subject to the laws of supply and demand.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Recent studies put the price of a software keystroke logger at $23 and a </a:t>
            </a:r>
            <a:r>
              <a:rPr lang="en-US" dirty="0" err="1" smtClean="0"/>
              <a:t>botnet</a:t>
            </a:r>
            <a:r>
              <a:rPr lang="en-US" dirty="0" smtClean="0"/>
              <a:t> use at $225.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BD324-D4C1-4849-8F45-524F7EF33C2C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AA1E9-0599-4708-8B77-99A369D245A1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 l="16667" t="11852" r="29630" b="6666"/>
          <a:stretch>
            <a:fillRect/>
          </a:stretch>
        </p:blipFill>
        <p:spPr bwMode="auto">
          <a:xfrm>
            <a:off x="4724400" y="1600200"/>
            <a:ext cx="441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296198" y="6019800"/>
            <a:ext cx="4847802" cy="306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by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User:SilverStar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from http://commons.wikimedia.org/wiki/File:Supply-demand-equilibrium.svg 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by permission under the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 Commons Attribution </a:t>
            </a:r>
            <a:r>
              <a:rPr lang="en-US" sz="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ShareAlike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3.0 License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685800" y="990600"/>
            <a:ext cx="7634613" cy="5395255"/>
            <a:chOff x="533400" y="304800"/>
            <a:chExt cx="8690718" cy="6301661"/>
          </a:xfrm>
        </p:grpSpPr>
        <p:pic>
          <p:nvPicPr>
            <p:cNvPr id="7" name="Picture 6" descr="04-10d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685800"/>
              <a:ext cx="1828800" cy="17556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 descr="04-10c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255" y="678875"/>
              <a:ext cx="1694688" cy="12710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 descr="04-10b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400" y="3893130"/>
              <a:ext cx="2076048" cy="1481328"/>
            </a:xfrm>
            <a:prstGeom prst="rect">
              <a:avLst/>
            </a:prstGeom>
          </p:spPr>
        </p:pic>
        <p:pic>
          <p:nvPicPr>
            <p:cNvPr id="10" name="Picture 9" descr="04-10a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772" y="4634345"/>
              <a:ext cx="1996228" cy="1651182"/>
            </a:xfrm>
            <a:prstGeom prst="rect">
              <a:avLst/>
            </a:prstGeom>
          </p:spPr>
        </p:pic>
        <p:pic>
          <p:nvPicPr>
            <p:cNvPr id="11" name="Picture 11" descr="C:\Documents and Settings\goodrich\Local Settings\Temporary Internet Files\Content.IE5\CMP8HFYX\MCj04366820000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67367" y="1066800"/>
              <a:ext cx="572431" cy="72214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533400" y="304800"/>
              <a:ext cx="2830549" cy="35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Adware software payload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1219200"/>
              <a:ext cx="3429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52800" y="725269"/>
              <a:ext cx="2571435" cy="608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sz="1600" dirty="0" smtClean="0">
                  <a:solidFill>
                    <a:schemeClr val="tx1"/>
                  </a:solidFill>
                </a:rPr>
                <a:t>Adware engine infects </a:t>
              </a:r>
            </a:p>
            <a:p>
              <a:pPr marL="342900" indent="-342900"/>
              <a:r>
                <a:rPr lang="en-US" sz="1600" dirty="0" smtClean="0">
                  <a:solidFill>
                    <a:schemeClr val="tx1"/>
                  </a:solidFill>
                </a:rPr>
                <a:t>     a user’s computer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201" y="304800"/>
              <a:ext cx="1755773" cy="35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Computer user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8092" y="5421868"/>
              <a:ext cx="1649938" cy="35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Adware agent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8720" y="2590800"/>
              <a:ext cx="2792231" cy="858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Adware engine requests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advertisements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from adware agent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5562600" y="2590800"/>
              <a:ext cx="12954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95400" y="6248400"/>
              <a:ext cx="1378050" cy="35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Advertisers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232115" y="4130298"/>
              <a:ext cx="898902" cy="573438"/>
            </a:xfrm>
            <a:custGeom>
              <a:avLst/>
              <a:gdLst>
                <a:gd name="connsiteX0" fmla="*/ 0 w 898902"/>
                <a:gd name="connsiteY0" fmla="*/ 573438 h 573438"/>
                <a:gd name="connsiteX1" fmla="*/ 263471 w 898902"/>
                <a:gd name="connsiteY1" fmla="*/ 92990 h 573438"/>
                <a:gd name="connsiteX2" fmla="*/ 898902 w 898902"/>
                <a:gd name="connsiteY2" fmla="*/ 15499 h 5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902" h="573438">
                  <a:moveTo>
                    <a:pt x="0" y="573438"/>
                  </a:moveTo>
                  <a:cubicBezTo>
                    <a:pt x="56827" y="379709"/>
                    <a:pt x="113654" y="185980"/>
                    <a:pt x="263471" y="92990"/>
                  </a:cubicBezTo>
                  <a:cubicBezTo>
                    <a:pt x="413288" y="0"/>
                    <a:pt x="656095" y="7749"/>
                    <a:pt x="898902" y="15499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627307" y="4038600"/>
              <a:ext cx="612183" cy="162732"/>
            </a:xfrm>
            <a:custGeom>
              <a:avLst/>
              <a:gdLst>
                <a:gd name="connsiteX0" fmla="*/ 0 w 612183"/>
                <a:gd name="connsiteY0" fmla="*/ 23247 h 162732"/>
                <a:gd name="connsiteX1" fmla="*/ 240223 w 612183"/>
                <a:gd name="connsiteY1" fmla="*/ 23247 h 162732"/>
                <a:gd name="connsiteX2" fmla="*/ 612183 w 612183"/>
                <a:gd name="connsiteY2" fmla="*/ 162732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83" h="162732">
                  <a:moveTo>
                    <a:pt x="0" y="23247"/>
                  </a:moveTo>
                  <a:cubicBezTo>
                    <a:pt x="69096" y="11623"/>
                    <a:pt x="138193" y="0"/>
                    <a:pt x="240223" y="23247"/>
                  </a:cubicBezTo>
                  <a:cubicBezTo>
                    <a:pt x="342254" y="46495"/>
                    <a:pt x="477218" y="104613"/>
                    <a:pt x="612183" y="162732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553200" y="4267200"/>
              <a:ext cx="1340603" cy="638014"/>
            </a:xfrm>
            <a:custGeom>
              <a:avLst/>
              <a:gdLst>
                <a:gd name="connsiteX0" fmla="*/ 0 w 1433593"/>
                <a:gd name="connsiteY0" fmla="*/ 488197 h 659969"/>
                <a:gd name="connsiteX1" fmla="*/ 635431 w 1433593"/>
                <a:gd name="connsiteY1" fmla="*/ 658678 h 659969"/>
                <a:gd name="connsiteX2" fmla="*/ 1255363 w 1433593"/>
                <a:gd name="connsiteY2" fmla="*/ 480448 h 659969"/>
                <a:gd name="connsiteX3" fmla="*/ 1433593 w 1433593"/>
                <a:gd name="connsiteY3" fmla="*/ 0 h 65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593" h="659969">
                  <a:moveTo>
                    <a:pt x="0" y="488197"/>
                  </a:moveTo>
                  <a:cubicBezTo>
                    <a:pt x="213102" y="574083"/>
                    <a:pt x="426204" y="659969"/>
                    <a:pt x="635431" y="658678"/>
                  </a:cubicBezTo>
                  <a:cubicBezTo>
                    <a:pt x="844658" y="657387"/>
                    <a:pt x="1122336" y="590228"/>
                    <a:pt x="1255363" y="480448"/>
                  </a:cubicBezTo>
                  <a:cubicBezTo>
                    <a:pt x="1388390" y="370668"/>
                    <a:pt x="1410991" y="185334"/>
                    <a:pt x="1433593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625166" y="2572719"/>
              <a:ext cx="184688" cy="565688"/>
            </a:xfrm>
            <a:custGeom>
              <a:avLst/>
              <a:gdLst>
                <a:gd name="connsiteX0" fmla="*/ 131736 w 184688"/>
                <a:gd name="connsiteY0" fmla="*/ 565688 h 565688"/>
                <a:gd name="connsiteX1" fmla="*/ 162732 w 184688"/>
                <a:gd name="connsiteY1" fmla="*/ 278969 h 565688"/>
                <a:gd name="connsiteX2" fmla="*/ 0 w 184688"/>
                <a:gd name="connsiteY2" fmla="*/ 0 h 56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688" h="565688">
                  <a:moveTo>
                    <a:pt x="131736" y="565688"/>
                  </a:moveTo>
                  <a:cubicBezTo>
                    <a:pt x="158212" y="469469"/>
                    <a:pt x="184688" y="373250"/>
                    <a:pt x="162732" y="278969"/>
                  </a:cubicBezTo>
                  <a:cubicBezTo>
                    <a:pt x="140776" y="184688"/>
                    <a:pt x="70388" y="92344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" y="3124200"/>
              <a:ext cx="2795880" cy="608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Advertisers contract with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adware agent for content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5600" y="4953000"/>
              <a:ext cx="2518518" cy="608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Adware agent delivers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ad content to user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 descr="4-10e.t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8400" y="3733800"/>
              <a:ext cx="1091184" cy="1078992"/>
            </a:xfrm>
            <a:prstGeom prst="rect">
              <a:avLst/>
            </a:prstGeom>
          </p:spPr>
        </p:pic>
        <p:pic>
          <p:nvPicPr>
            <p:cNvPr id="27" name="Picture 26" descr="4-10e.t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6710" y="3179620"/>
              <a:ext cx="1091184" cy="10789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Spyware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ED448-FA57-4BBD-ABE4-0F7F0F924D6D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17FE-C2E5-4B92-9843-6061FEB8666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219200"/>
            <a:ext cx="7922087" cy="5248595"/>
            <a:chOff x="304800" y="228600"/>
            <a:chExt cx="8748001" cy="6231360"/>
          </a:xfrm>
        </p:grpSpPr>
        <p:pic>
          <p:nvPicPr>
            <p:cNvPr id="6" name="Picture 5" descr="04-11a.t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99655"/>
              <a:ext cx="2231136" cy="16733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04800" y="304800"/>
              <a:ext cx="2859103" cy="36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Spyware software payload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819400" y="1371600"/>
              <a:ext cx="27432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19400" y="725269"/>
              <a:ext cx="2860874" cy="61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sz="1600" dirty="0" smtClean="0">
                  <a:solidFill>
                    <a:schemeClr val="tx1"/>
                  </a:solidFill>
                </a:rPr>
                <a:t>1. Spyware engine infects </a:t>
              </a:r>
            </a:p>
            <a:p>
              <a:pPr marL="342900" indent="-342900"/>
              <a:r>
                <a:rPr lang="en-US" sz="1600" dirty="0" smtClean="0">
                  <a:solidFill>
                    <a:schemeClr val="tx1"/>
                  </a:solidFill>
                </a:rPr>
                <a:t>    a user’s computer.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6801" y="228600"/>
              <a:ext cx="1703213" cy="36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Computer user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0771" y="6096000"/>
              <a:ext cx="3223749" cy="363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Spyware data collection agent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6999" y="2429470"/>
              <a:ext cx="3011334" cy="872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Spyware process collects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keystrokes, passwords, 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and screen captures.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5029200" y="3048000"/>
              <a:ext cx="198120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7766" y="3657600"/>
              <a:ext cx="2875035" cy="1381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3. Spyware process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periodically sends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collected data to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spyware data collection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     agent.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 descr="4-11c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200" y="602675"/>
              <a:ext cx="2993136" cy="202996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 descr="04-11b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800" y="4038600"/>
              <a:ext cx="2004976" cy="19568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Signatures: A Malware Countermeasure</a:t>
            </a:r>
            <a:endParaRPr lang="it-IT" dirty="0" smtClean="0"/>
          </a:p>
        </p:txBody>
      </p:sp>
      <p:sp>
        <p:nvSpPr>
          <p:cNvPr id="409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4495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Scan </a:t>
            </a:r>
            <a:r>
              <a:rPr lang="en-US" dirty="0" smtClean="0"/>
              <a:t>and compare </a:t>
            </a:r>
            <a:r>
              <a:rPr lang="en-US" dirty="0" smtClean="0"/>
              <a:t>the analyzed object with a database of signatures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signature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virus fingerprint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E.g.,a</a:t>
            </a:r>
            <a:r>
              <a:rPr lang="en-US" dirty="0" smtClean="0"/>
              <a:t> string with a sequence of instructions specific for each virus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Different from a digital signature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file is infected if there is a signature inside its code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Fast </a:t>
            </a:r>
            <a:r>
              <a:rPr lang="en-US" dirty="0" smtClean="0">
                <a:solidFill>
                  <a:srgbClr val="C00000"/>
                </a:solidFill>
              </a:rPr>
              <a:t>pattern matching </a:t>
            </a:r>
            <a:r>
              <a:rPr lang="en-US" dirty="0" smtClean="0"/>
              <a:t>techniques to search for signatures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the signatures together create the malware database that usually is proprietary</a:t>
            </a:r>
          </a:p>
        </p:txBody>
      </p:sp>
      <p:sp>
        <p:nvSpPr>
          <p:cNvPr id="184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82C4A-AA56-42E2-969C-B9B387FA0A55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843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2F9A6-ACF6-40E0-8609-B505887099CE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dirty="0" smtClean="0"/>
              <a:t>Signatures Database</a:t>
            </a:r>
          </a:p>
        </p:txBody>
      </p:sp>
      <p:sp>
        <p:nvSpPr>
          <p:cNvPr id="11267" name="Segnaposto contenuto 2"/>
          <p:cNvSpPr>
            <a:spLocks noGrp="1"/>
          </p:cNvSpPr>
          <p:nvPr>
            <p:ph idx="1"/>
          </p:nvPr>
        </p:nvSpPr>
        <p:spPr>
          <a:xfrm>
            <a:off x="342900" y="761206"/>
            <a:ext cx="3314700" cy="6019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Common Malware Enumeration (CME)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aims to provide unique, common identifiers to new virus threats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Hosted by MITRE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it-IT" sz="2600" dirty="0" smtClean="0">
                <a:hlinkClick r:id="rId3"/>
              </a:rPr>
              <a:t>http://cme.mitre.org/data/list.html</a:t>
            </a:r>
            <a:endParaRPr lang="it-IT" sz="26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</a:rPr>
              <a:t>Digital Immune System (DIS)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>
                <a:solidFill>
                  <a:schemeClr val="tx2"/>
                </a:solidFill>
              </a:rPr>
              <a:t>Create automatically new signatures</a:t>
            </a:r>
            <a:endParaRPr lang="en-US" sz="2600" dirty="0" smtClean="0"/>
          </a:p>
        </p:txBody>
      </p:sp>
      <p:sp>
        <p:nvSpPr>
          <p:cNvPr id="19462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8B72A-1645-4915-A795-758259EB7108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9464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946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8C64D-8CF9-4259-9D7E-D848E2EDECDC}" type="slidenum">
              <a:rPr lang="en-GB"/>
              <a:pPr>
                <a:defRPr/>
              </a:pPr>
              <a:t>34</a:t>
            </a:fld>
            <a:endParaRPr lang="en-GB"/>
          </a:p>
        </p:txBody>
      </p:sp>
      <p:pic>
        <p:nvPicPr>
          <p:cNvPr id="20487" name="Immagine 0" descr="D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286000"/>
            <a:ext cx="5281613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gnaposto contenuto 2"/>
          <p:cNvSpPr txBox="1">
            <a:spLocks/>
          </p:cNvSpPr>
          <p:nvPr/>
        </p:nvSpPr>
        <p:spPr bwMode="auto">
          <a:xfrm>
            <a:off x="457200" y="4038600"/>
            <a:ext cx="35052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SzPct val="80000"/>
              <a:buFont typeface="Wingdings" pitchFamily="2" charset="2"/>
              <a:buChar char=""/>
              <a:defRPr/>
            </a:pPr>
            <a:endParaRPr lang="en-US" sz="20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White/Black Listing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Maintain database of cryptographic hashes for</a:t>
            </a:r>
          </a:p>
          <a:p>
            <a:pPr lvl="1" eaLnBrk="1" hangingPunct="1"/>
            <a:r>
              <a:rPr lang="en-US" smtClean="0"/>
              <a:t>Operating system files</a:t>
            </a:r>
          </a:p>
          <a:p>
            <a:pPr lvl="1" eaLnBrk="1" hangingPunct="1"/>
            <a:r>
              <a:rPr lang="en-US" smtClean="0"/>
              <a:t>Popular applications</a:t>
            </a:r>
          </a:p>
          <a:p>
            <a:pPr lvl="1" eaLnBrk="1" hangingPunct="1"/>
            <a:r>
              <a:rPr lang="en-US" smtClean="0"/>
              <a:t>Known infected files</a:t>
            </a:r>
          </a:p>
          <a:p>
            <a:pPr eaLnBrk="1" hangingPunct="1"/>
            <a:r>
              <a:rPr lang="en-US" smtClean="0"/>
              <a:t>Compute hash of each file</a:t>
            </a:r>
          </a:p>
          <a:p>
            <a:pPr eaLnBrk="1" hangingPunct="1"/>
            <a:r>
              <a:rPr lang="en-US" smtClean="0"/>
              <a:t>Look up into database</a:t>
            </a:r>
          </a:p>
          <a:p>
            <a:pPr eaLnBrk="1" hangingPunct="1"/>
            <a:r>
              <a:rPr lang="en-US" smtClean="0"/>
              <a:t>Needs to protect the integrity of the database</a:t>
            </a:r>
          </a:p>
        </p:txBody>
      </p:sp>
      <p:sp>
        <p:nvSpPr>
          <p:cNvPr id="204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C9F7C-CCFE-4439-AD0C-DE360670484F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048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70600-62F7-4B3A-9018-8D9457B25703}" type="slidenum">
              <a:rPr lang="en-GB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Heuristic Analysis</a:t>
            </a:r>
            <a:endParaRPr 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Useful to identify new and “zero day” malware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Code analysis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Based on the instructions, the antivirus can determine whether or not the program is malicious, i.e., program contains instruction to delete system files,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Execution emulation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Run code in isolated emulation environment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Monitor actions that target file takes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If the actions are harmful, mark as virus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Heuristic methods can trigger false alarms</a:t>
            </a:r>
          </a:p>
        </p:txBody>
      </p:sp>
      <p:sp>
        <p:nvSpPr>
          <p:cNvPr id="215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D97E1-C441-412C-BC4C-8D6DED525E69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CD84A-427D-4310-B42D-E2AD35A1BF91}" type="slidenum">
              <a:rPr lang="en-GB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39825"/>
          </a:xfrm>
        </p:spPr>
        <p:txBody>
          <a:bodyPr/>
          <a:lstStyle/>
          <a:p>
            <a:pPr eaLnBrk="1" hangingPunct="1"/>
            <a:r>
              <a:rPr lang="en-GB" sz="3600" smtClean="0"/>
              <a:t>Shield vs. On-demand</a:t>
            </a:r>
            <a:endParaRPr lang="it-IT" smtClean="0"/>
          </a:p>
        </p:txBody>
      </p:sp>
      <p:sp>
        <p:nvSpPr>
          <p:cNvPr id="21507" name="Segnaposto contenuto 2"/>
          <p:cNvSpPr>
            <a:spLocks noGrp="1"/>
          </p:cNvSpPr>
          <p:nvPr>
            <p:ph idx="1"/>
          </p:nvPr>
        </p:nvSpPr>
        <p:spPr>
          <a:xfrm>
            <a:off x="428625" y="1428750"/>
            <a:ext cx="4219575" cy="2609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Shield</a:t>
            </a:r>
          </a:p>
          <a:p>
            <a:pPr lvl="1" eaLnBrk="1" hangingPunct="1">
              <a:defRPr/>
            </a:pPr>
            <a:r>
              <a:rPr lang="en-US" sz="2400" dirty="0" smtClean="0"/>
              <a:t>Background process (service/daemon)</a:t>
            </a:r>
          </a:p>
          <a:p>
            <a:pPr lvl="1" eaLnBrk="1" hangingPunct="1">
              <a:defRPr/>
            </a:pPr>
            <a:r>
              <a:rPr lang="en-US" sz="2400" dirty="0" smtClean="0"/>
              <a:t>Scans each time a file is touched (open, copy, execute, etc.)</a:t>
            </a:r>
          </a:p>
        </p:txBody>
      </p:sp>
      <p:sp>
        <p:nvSpPr>
          <p:cNvPr id="2253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AC5AE-160E-4B4E-BF07-3F2C9E86F2C1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2536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22535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CAD46-202E-48FE-A434-95D57AE7344A}" type="slidenum">
              <a:rPr lang="en-GB"/>
              <a:pPr>
                <a:defRPr/>
              </a:pPr>
              <a:t>37</a:t>
            </a:fld>
            <a:endParaRPr lang="en-GB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714875" y="1428750"/>
            <a:ext cx="4000500" cy="2609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Wingdings 2"/>
              <a:buChar char=""/>
              <a:defRPr/>
            </a:pPr>
            <a:r>
              <a:rPr lang="it-IT" sz="2800" dirty="0">
                <a:solidFill>
                  <a:srgbClr val="C00000"/>
                </a:solidFill>
                <a:latin typeface="+mn-lt"/>
              </a:rPr>
              <a:t>O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n-demand</a:t>
            </a:r>
          </a:p>
          <a:p>
            <a:pPr marL="731520" lvl="1" indent="-27432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Scan on explicit user request or according to regular schedule</a:t>
            </a:r>
          </a:p>
          <a:p>
            <a:pPr marL="731520" lvl="1" indent="-27432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On a suspicious file, directory, drive, etc.</a:t>
            </a: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547868" y="4027990"/>
            <a:ext cx="8029575" cy="2308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Performance test of scan techniques</a:t>
            </a:r>
          </a:p>
          <a:p>
            <a:pPr marL="727075" lvl="1" indent="-269875" algn="just"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800" dirty="0">
                <a:solidFill>
                  <a:srgbClr val="C00000"/>
                </a:solidFill>
              </a:rPr>
              <a:t>Comparative</a:t>
            </a:r>
            <a:r>
              <a:rPr lang="en-US" sz="1800" dirty="0">
                <a:solidFill>
                  <a:schemeClr val="accent6"/>
                </a:solidFill>
              </a:rPr>
              <a:t>: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check the number of already known viruses that are found and the time to perform the scan</a:t>
            </a:r>
          </a:p>
          <a:p>
            <a:pPr marL="727075" lvl="2" indent="-269875" algn="just"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800" dirty="0">
                <a:solidFill>
                  <a:srgbClr val="C00000"/>
                </a:solidFill>
              </a:rPr>
              <a:t>Retrospective</a:t>
            </a:r>
            <a:r>
              <a:rPr lang="en-US" sz="1800" dirty="0">
                <a:solidFill>
                  <a:schemeClr val="accent6"/>
                </a:solidFill>
              </a:rPr>
              <a:t>: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test the proactive detection of the scanner for unknown viruses, to verify which vendor uses better heuristics </a:t>
            </a:r>
          </a:p>
          <a:p>
            <a:pPr marL="269875" lvl="1" indent="-269875" algn="just"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Anti-viruses are ranked using both parameters:</a:t>
            </a:r>
          </a:p>
          <a:p>
            <a:pPr marL="269875" lvl="1" indent="-269875" algn="just"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  <a:defRPr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http://www.av-comparatives.org/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dirty="0" smtClean="0"/>
              <a:t>Online vs Offline Anti Virus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066800"/>
            <a:ext cx="4037013" cy="54864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Online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Free browser plug-in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Authentication through third party certificate (i.e. VeriSign)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No shielding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Software and signatures update at each scan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Poorly configurable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Scan needs internet connection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Report collected by the company that offers the service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6613" y="990600"/>
            <a:ext cx="4037012" cy="58674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Offline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Paid annual subscription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Installed on the OS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Software distributed securely by the vendor online or a retailer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System shielding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Scheduled</a:t>
            </a:r>
            <a:r>
              <a:rPr lang="it-IT" sz="3100" dirty="0" smtClean="0"/>
              <a:t> </a:t>
            </a:r>
            <a:r>
              <a:rPr lang="en-US" sz="3100" dirty="0" smtClean="0"/>
              <a:t>software and signatures updates </a:t>
            </a:r>
            <a:endParaRPr lang="it-IT" sz="31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Easily configurable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Scan without internet connection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Report collected locally and may be sent to vendor</a:t>
            </a:r>
          </a:p>
        </p:txBody>
      </p:sp>
      <p:sp>
        <p:nvSpPr>
          <p:cNvPr id="235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CE61B-643D-470F-B874-7EF3B8EE6331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355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7B702-0553-4D01-8D75-9AB60DAF882E}" type="slidenum">
              <a:rPr lang="en-GB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/>
              <a:t>Quarantine</a:t>
            </a:r>
          </a:p>
        </p:txBody>
      </p:sp>
      <p:sp>
        <p:nvSpPr>
          <p:cNvPr id="8195" name="Segnaposto contenuto 2"/>
          <p:cNvSpPr>
            <a:spLocks noGrp="1"/>
          </p:cNvSpPr>
          <p:nvPr>
            <p:ph idx="1"/>
          </p:nvPr>
        </p:nvSpPr>
        <p:spPr>
          <a:xfrm>
            <a:off x="381000" y="1219200"/>
            <a:ext cx="8226425" cy="50292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 suspicious file can be isolated in a folder called </a:t>
            </a:r>
            <a:r>
              <a:rPr lang="en-US" sz="2400" dirty="0" smtClean="0">
                <a:solidFill>
                  <a:srgbClr val="C00000"/>
                </a:solidFill>
              </a:rPr>
              <a:t>quarantine: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E.g</a:t>
            </a:r>
            <a:r>
              <a:rPr lang="en-US" sz="2400" dirty="0" smtClean="0"/>
              <a:t>,. if the result of the heuristic analysis is positive and you are waiting for db signatures update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suspicious file is not deleted but made harmless: the user can decide when to remove it or eventually restore for a false positive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Interacting with a file in quarantine it is possible only through the antivirus program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file in quarantine is harmless because it is encrypted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Usually the quarantine technique is proprietary and  the details are kept secret</a:t>
            </a:r>
          </a:p>
        </p:txBody>
      </p:sp>
      <p:sp>
        <p:nvSpPr>
          <p:cNvPr id="245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12F01-D749-46EF-85D5-DF9A9B94DCE0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2458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A6651-4522-426E-931B-7E21A6EB2C6A}" type="slidenum">
              <a:rPr lang="en-GB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Against Insider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single points of failure</a:t>
            </a:r>
            <a:r>
              <a:rPr lang="en-US" dirty="0" smtClean="0"/>
              <a:t>.</a:t>
            </a:r>
          </a:p>
          <a:p>
            <a:r>
              <a:rPr lang="en-US" dirty="0"/>
              <a:t>Use code walk-throughs</a:t>
            </a:r>
            <a:r>
              <a:rPr lang="en-US" dirty="0" smtClean="0"/>
              <a:t>.</a:t>
            </a:r>
          </a:p>
          <a:p>
            <a:r>
              <a:rPr lang="en-US" dirty="0"/>
              <a:t>Use archiving and reporting tools</a:t>
            </a:r>
            <a:r>
              <a:rPr lang="en-US" dirty="0" smtClean="0"/>
              <a:t>.</a:t>
            </a:r>
          </a:p>
          <a:p>
            <a:r>
              <a:rPr lang="en-US" dirty="0"/>
              <a:t>Limit authority and permissions</a:t>
            </a:r>
            <a:r>
              <a:rPr lang="en-US" dirty="0" smtClean="0"/>
              <a:t>.</a:t>
            </a:r>
          </a:p>
          <a:p>
            <a:r>
              <a:rPr lang="en-US" dirty="0"/>
              <a:t>Physically secure critical </a:t>
            </a:r>
            <a:r>
              <a:rPr lang="en-US" dirty="0" smtClean="0"/>
              <a:t>systems.</a:t>
            </a:r>
          </a:p>
          <a:p>
            <a:r>
              <a:rPr lang="en-US" dirty="0"/>
              <a:t>Monitor employee behavior</a:t>
            </a:r>
            <a:r>
              <a:rPr lang="en-US" dirty="0" smtClean="0"/>
              <a:t>.</a:t>
            </a:r>
          </a:p>
          <a:p>
            <a:r>
              <a:rPr lang="en-US" dirty="0"/>
              <a:t>Control software installations.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7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07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dirty="0" smtClean="0"/>
              <a:t>Static vs. Dynamic Analysis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7013" cy="6172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Static Analysis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Checks the code without trying to execute it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Quick scan in white list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Filtering: scan with different antivirus and check if they return same result with different name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Weeding: remove the correct part of files as junk to better identify the virus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Code analysis: check binary code to understand if it is an executable, e.g., PE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Disassembling: c</a:t>
            </a:r>
            <a:r>
              <a:rPr lang="en-US" sz="2600" dirty="0" smtClean="0"/>
              <a:t>heck if the byte code shows something unusual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037012" cy="36576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Dynamic Analysis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Check the execution of codes inside a virtual sandbox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Monitor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File changes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Registry changes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Processes and threads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Networks ports</a:t>
            </a:r>
          </a:p>
        </p:txBody>
      </p:sp>
      <p:sp>
        <p:nvSpPr>
          <p:cNvPr id="2560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2E481-1382-4E13-A1E3-C969AEC05132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560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2560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6FF93-C509-4727-8CDE-85ECDB43358A}" type="slidenum">
              <a:rPr lang="en-GB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GB" b="1" i="1" dirty="0" smtClean="0">
                <a:solidFill>
                  <a:srgbClr val="FF0000"/>
                </a:solidFill>
              </a:rPr>
              <a:t>Virus Detection is </a:t>
            </a:r>
            <a:r>
              <a:rPr lang="en-GB" b="1" i="1" dirty="0" err="1" smtClean="0">
                <a:solidFill>
                  <a:srgbClr val="FF0000"/>
                </a:solidFill>
              </a:rPr>
              <a:t>Undecidable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343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GB" dirty="0" smtClean="0"/>
              <a:t>Theoretical result by Fred Cohen (1987)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Saying something is </a:t>
            </a:r>
            <a:r>
              <a:rPr lang="en-US" dirty="0" err="1" smtClean="0">
                <a:solidFill>
                  <a:srgbClr val="FF0000"/>
                </a:solidFill>
              </a:rPr>
              <a:t>undecidable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means that </a:t>
            </a:r>
            <a:r>
              <a:rPr lang="en-US" dirty="0" smtClean="0"/>
              <a:t> </a:t>
            </a:r>
            <a:r>
              <a:rPr lang="en-US" dirty="0" smtClean="0"/>
              <a:t>statement can not be proved to be true or false when operating within a given logic system</a:t>
            </a:r>
            <a:r>
              <a:rPr lang="en-US" dirty="0" smtClean="0"/>
              <a:t>. </a:t>
            </a:r>
            <a:endParaRPr lang="en-US" dirty="0" smtClean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The proof is similar to the one showing a program can not be written that will determine whether or not any program will halt.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Called </a:t>
            </a:r>
            <a:r>
              <a:rPr lang="en-US" dirty="0" smtClean="0">
                <a:solidFill>
                  <a:srgbClr val="C00000"/>
                </a:solidFill>
              </a:rPr>
              <a:t>The Halting Problem</a:t>
            </a:r>
            <a:r>
              <a:rPr lang="en-US" dirty="0" smtClean="0"/>
              <a:t>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1638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2E368-8865-4784-8614-2953C430A2A2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639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Malware</a:t>
            </a:r>
          </a:p>
        </p:txBody>
      </p:sp>
      <p:sp>
        <p:nvSpPr>
          <p:cNvPr id="1639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D140D-C1F6-42FD-90D6-5ED8EC0ED42C}" type="slidenum">
              <a:rPr lang="en-GB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Prove:</a:t>
            </a:r>
            <a:r>
              <a:rPr lang="en-US" sz="3200" dirty="0" smtClean="0"/>
              <a:t> No one can write a program that would detect any malware.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Proof by contradiction.</a:t>
            </a:r>
          </a:p>
          <a:p>
            <a:r>
              <a:rPr lang="en-US" dirty="0" smtClean="0"/>
              <a:t>Suppose SK (</a:t>
            </a:r>
            <a:r>
              <a:rPr lang="en-US" dirty="0" err="1" smtClean="0"/>
              <a:t>superkiller</a:t>
            </a:r>
            <a:r>
              <a:rPr lang="en-US" dirty="0" smtClean="0"/>
              <a:t>) can be written.</a:t>
            </a:r>
          </a:p>
          <a:p>
            <a:r>
              <a:rPr lang="en-US" dirty="0" smtClean="0"/>
              <a:t>SK takes a program as input.</a:t>
            </a:r>
          </a:p>
          <a:p>
            <a:r>
              <a:rPr lang="en-US" dirty="0" smtClean="0"/>
              <a:t>SK returns T if the program is malware and F otherwise.</a:t>
            </a:r>
          </a:p>
          <a:p>
            <a:r>
              <a:rPr lang="en-US" dirty="0"/>
              <a:t>We assume SK works perfectly and detects all malware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a program U(ultra) that runs SK as a subprogram.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9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U()</a:t>
            </a:r>
          </a:p>
          <a:p>
            <a:pPr marL="457200" lvl="1" indent="0">
              <a:buNone/>
            </a:pPr>
            <a:r>
              <a:rPr lang="en-US" dirty="0" smtClean="0"/>
              <a:t>  if SK(U) = true then exit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else output U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do something malicious </a:t>
            </a:r>
          </a:p>
          <a:p>
            <a:pPr marL="457200" lvl="1" indent="0">
              <a:buNone/>
            </a:pPr>
            <a:r>
              <a:rPr lang="en-US" dirty="0" smtClean="0"/>
              <a:t>            exit</a:t>
            </a:r>
          </a:p>
          <a:p>
            <a:pPr marL="457200" lvl="1" indent="0">
              <a:buNone/>
            </a:pPr>
            <a:r>
              <a:rPr lang="en-US" dirty="0" smtClean="0"/>
              <a:t>Run SK on U and suppose SK says U is  not malware, i.e. SK(U) is false.  But, if SK(U) is false, the else branch is taken and U is clearly malware – i.e. SK(U) is </a:t>
            </a:r>
            <a:r>
              <a:rPr lang="en-US" dirty="0" smtClean="0"/>
              <a:t>true also. </a:t>
            </a:r>
            <a:r>
              <a:rPr lang="en-US" dirty="0" smtClean="0"/>
              <a:t>Hence we have a contradiction.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6638" y="6324600"/>
            <a:ext cx="2133600" cy="365125"/>
          </a:xfrm>
        </p:spPr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413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dirty="0">
              <a:latin typeface="Arial" charset="0"/>
              <a:ea typeface="msmincho" charset="0"/>
              <a:cs typeface="msmincho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Virus detection technologies: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Activity monitors rely on monitoring current system activity, help in detecting malware by monitoring specific memory or service access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Signature scanners broadly check files and memory for known virus signatures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File authentication methods rely on authenticating files to make sure they are not really infected by </a:t>
            </a:r>
            <a:endParaRPr lang="en-GB" sz="2600" dirty="0" smtClean="0"/>
          </a:p>
          <a:p>
            <a:pPr marL="457200" lvl="1" indent="0">
              <a:lnSpc>
                <a:spcPct val="90000"/>
              </a:lnSpc>
              <a:spcBef>
                <a:spcPts val="525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 </a:t>
            </a:r>
            <a:r>
              <a:rPr lang="en-GB" sz="2600" dirty="0" smtClean="0"/>
              <a:t>   viruses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CCFF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400" dirty="0">
                <a:latin typeface="Arial" charset="0"/>
                <a:ea typeface="ＭＳ Ｐゴシック" charset="-128"/>
              </a:rPr>
              <a:t>The signatures are </a:t>
            </a:r>
            <a:r>
              <a:rPr lang="en-GB" sz="2400" dirty="0" err="1">
                <a:latin typeface="Arial" charset="0"/>
                <a:ea typeface="ＭＳ Ｐゴシック" charset="-128"/>
              </a:rPr>
              <a:t>behavioral</a:t>
            </a:r>
            <a:r>
              <a:rPr lang="en-GB" sz="2400" dirty="0">
                <a:latin typeface="Arial" charset="0"/>
                <a:ea typeface="ＭＳ Ｐゴシック" charset="-128"/>
              </a:rPr>
              <a:t> signatures, changing registers, accessing certain memory locations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CCFF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400" dirty="0">
                <a:latin typeface="Arial" charset="0"/>
                <a:ea typeface="msmincho" charset="0"/>
                <a:cs typeface="msmincho" charset="0"/>
              </a:rPr>
              <a:t>Signatures are expensive  to generate, but cheap to compare against and distinguish between normal computer behaviour and abnormal behaviour</a:t>
            </a:r>
          </a:p>
          <a:p>
            <a:pPr marL="457200" lvl="1" indent="0">
              <a:lnSpc>
                <a:spcPct val="90000"/>
              </a:lnSpc>
              <a:spcBef>
                <a:spcPts val="525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Malware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Other Undecidable Detection Problems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500" dirty="0" smtClean="0"/>
              <a:t>Detection of a virus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by its appearance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by its behavior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500" dirty="0" smtClean="0"/>
              <a:t>Detection of an evolution of a known virus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500" dirty="0" smtClean="0"/>
              <a:t>Detection of a triggering mechanism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 by its appearance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by its behavior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500" dirty="0" smtClean="0"/>
              <a:t>Detection of a virus detector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 by its appearance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by its behavior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500" dirty="0" smtClean="0"/>
              <a:t>Detection of an evolution of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a known virus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a known triggering mechanism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100" dirty="0" smtClean="0"/>
              <a:t>a virus detector</a:t>
            </a:r>
            <a:endParaRPr lang="en-US" sz="1700" dirty="0" smtClean="0"/>
          </a:p>
        </p:txBody>
      </p:sp>
      <p:sp>
        <p:nvSpPr>
          <p:cNvPr id="174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06AFC-4C8A-4014-8204-7EFC313D42BF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1741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B2957-F09E-4FA2-9988-6B916F980217}" type="slidenum">
              <a:rPr lang="en-GB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 lvl="1">
              <a:spcBef>
                <a:spcPts val="41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3000" dirty="0">
                <a:latin typeface="Arial" charset="0"/>
                <a:ea typeface="ＭＳ Ｐゴシック" charset="-128"/>
              </a:rPr>
              <a:t>Theoretically a class of viruses can be found for which there is no minimal detection algorithm</a:t>
            </a:r>
          </a:p>
          <a:p>
            <a:pPr lvl="1">
              <a:spcBef>
                <a:spcPts val="41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3000" dirty="0">
                <a:latin typeface="Arial" charset="0"/>
                <a:ea typeface="ＭＳ Ｐゴシック" charset="-128"/>
              </a:rPr>
              <a:t>Can thus prove </a:t>
            </a:r>
            <a:r>
              <a:rPr lang="en-GB" sz="3000" dirty="0" smtClean="0">
                <a:latin typeface="Arial" charset="0"/>
                <a:ea typeface="ＭＳ Ｐゴシック" charset="-128"/>
              </a:rPr>
              <a:t>our inability </a:t>
            </a:r>
            <a:r>
              <a:rPr lang="en-GB" sz="3000" dirty="0">
                <a:latin typeface="Arial" charset="0"/>
                <a:ea typeface="ＭＳ Ｐゴシック" charset="-128"/>
              </a:rPr>
              <a:t>to find a perfect virus scanning algorithm and hence a perfect virus </a:t>
            </a:r>
            <a:r>
              <a:rPr lang="en-GB" sz="3000" dirty="0" smtClean="0">
                <a:latin typeface="Arial" charset="0"/>
                <a:ea typeface="ＭＳ Ｐゴシック" charset="-128"/>
              </a:rPr>
              <a:t>scanner</a:t>
            </a:r>
          </a:p>
          <a:p>
            <a:pPr lvl="1">
              <a:spcBef>
                <a:spcPts val="41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3000" dirty="0">
              <a:latin typeface="Arial" charset="0"/>
              <a:ea typeface="ＭＳ Ｐゴシック" charset="-128"/>
            </a:endParaRPr>
          </a:p>
          <a:p>
            <a:pPr>
              <a:spcBef>
                <a:spcPts val="413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400" dirty="0">
              <a:latin typeface="Arial" charset="0"/>
              <a:ea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605"/>
            <a:ext cx="8229600" cy="769441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 Few Resources</a:t>
            </a:r>
            <a:endParaRPr lang="en-GB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850046"/>
          </a:xfrm>
        </p:spPr>
        <p:txBody>
          <a:bodyPr>
            <a:spAutoFit/>
          </a:bodyPr>
          <a:lstStyle/>
          <a:p>
            <a:pPr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/>
              <a:t>Computer Emergency Response Team</a:t>
            </a:r>
          </a:p>
          <a:p>
            <a:pPr lvl="1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Research centers funded by the US federal government</a:t>
            </a:r>
          </a:p>
          <a:p>
            <a:pPr lvl="1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Vulnerabilities database</a:t>
            </a:r>
          </a:p>
          <a:p>
            <a:pPr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/>
              <a:t>Symantec, McAfee and other commercial firms.</a:t>
            </a:r>
          </a:p>
          <a:p>
            <a:pPr lvl="1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Reports on malware trends</a:t>
            </a:r>
          </a:p>
          <a:p>
            <a:pPr lvl="1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Database of malware</a:t>
            </a:r>
          </a:p>
          <a:p>
            <a:pPr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/>
              <a:t>Art of Computer Virus Research and Defense by Peter </a:t>
            </a:r>
            <a:r>
              <a:rPr lang="en-US" sz="2800" dirty="0" err="1" smtClean="0"/>
              <a:t>Szor</a:t>
            </a:r>
            <a:endParaRPr lang="en-US" sz="2800" dirty="0" smtClean="0"/>
          </a:p>
          <a:p>
            <a:pPr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/>
              <a:t>See the links.doc file for </a:t>
            </a:r>
            <a:r>
              <a:rPr lang="en-US" sz="2800" smtClean="0"/>
              <a:t>may resources.</a:t>
            </a:r>
            <a:endParaRPr lang="en-US" sz="2800" dirty="0" smtClean="0"/>
          </a:p>
        </p:txBody>
      </p:sp>
      <p:sp>
        <p:nvSpPr>
          <p:cNvPr id="276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64C192-AEDD-4F3F-B85C-FB9DDDA77444}" type="datetime1">
              <a:rPr lang="en-US"/>
              <a:pPr>
                <a:defRPr/>
              </a:pPr>
              <a:t>10/19/2011</a:t>
            </a:fld>
            <a:endParaRPr lang="en-GB"/>
          </a:p>
        </p:txBody>
      </p:sp>
      <p:sp>
        <p:nvSpPr>
          <p:cNvPr id="2765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Malware</a:t>
            </a:r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5FB4C-28AE-4DEC-8C89-356C68D0BEEE}" type="slidenum">
              <a:rPr lang="en-GB"/>
              <a:pPr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Logic 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32004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logic bomb </a:t>
            </a:r>
            <a:r>
              <a:rPr lang="en-US" dirty="0"/>
              <a:t>is a program that performs a malicious action as a result of </a:t>
            </a:r>
            <a:r>
              <a:rPr lang="en-US" dirty="0" smtClean="0"/>
              <a:t>a certain </a:t>
            </a:r>
            <a:r>
              <a:rPr lang="en-US" dirty="0"/>
              <a:t>logic condition.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classic example of a logic </a:t>
            </a:r>
            <a:r>
              <a:rPr lang="en-US" dirty="0" smtClean="0"/>
              <a:t>bomb is </a:t>
            </a:r>
            <a:r>
              <a:rPr lang="en-US" dirty="0"/>
              <a:t>a programmer coding </a:t>
            </a:r>
            <a:r>
              <a:rPr lang="en-US" dirty="0" smtClean="0"/>
              <a:t>the </a:t>
            </a:r>
            <a:r>
              <a:rPr lang="en-US" dirty="0"/>
              <a:t>software for the payroll system who puts </a:t>
            </a:r>
            <a:r>
              <a:rPr lang="en-US" dirty="0" smtClean="0"/>
              <a:t>in code </a:t>
            </a:r>
            <a:r>
              <a:rPr lang="en-US" dirty="0"/>
              <a:t>that makes the program crash should it ever process two </a:t>
            </a:r>
            <a:r>
              <a:rPr lang="en-US" dirty="0" smtClean="0"/>
              <a:t>consecutive payrolls </a:t>
            </a:r>
            <a:r>
              <a:rPr lang="en-US" dirty="0"/>
              <a:t>without paying him.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classic example combines a </a:t>
            </a:r>
            <a:r>
              <a:rPr lang="en-US" dirty="0" smtClean="0"/>
              <a:t>logic bomb </a:t>
            </a:r>
            <a:r>
              <a:rPr lang="en-US" dirty="0"/>
              <a:t>with a backdoor, where a programmer puts in a logic bomb that </a:t>
            </a:r>
            <a:r>
              <a:rPr lang="en-US" dirty="0" smtClean="0"/>
              <a:t>will crash </a:t>
            </a:r>
            <a:r>
              <a:rPr lang="en-US" dirty="0"/>
              <a:t>the program on a certain date.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314825"/>
            <a:ext cx="3638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Programing errors don’t count.</a:t>
            </a:r>
          </a:p>
          <a:p>
            <a:r>
              <a:rPr lang="en-US" dirty="0" smtClean="0"/>
              <a:t>A malicious purpose needs to motivate the change that causes trouble.</a:t>
            </a:r>
          </a:p>
          <a:p>
            <a:r>
              <a:rPr lang="en-US" dirty="0" smtClean="0"/>
              <a:t>Often the motive is one of extortion.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7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Omega Engineering Logic Bomb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example of a logic bomb that was actually triggered and caused </a:t>
            </a:r>
            <a:r>
              <a:rPr lang="en-US" dirty="0" smtClean="0"/>
              <a:t>damage is </a:t>
            </a:r>
            <a:r>
              <a:rPr lang="en-US" dirty="0"/>
              <a:t>one that programmer Tim Lloyd was convicted of using on his </a:t>
            </a:r>
            <a:r>
              <a:rPr lang="en-US" dirty="0" smtClean="0"/>
              <a:t>former employer</a:t>
            </a:r>
            <a:r>
              <a:rPr lang="en-US" dirty="0"/>
              <a:t>, Omega Engineering Corporation.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July 31, 1996, a logic </a:t>
            </a:r>
            <a:r>
              <a:rPr lang="en-US" dirty="0" smtClean="0"/>
              <a:t>bomb was </a:t>
            </a:r>
            <a:r>
              <a:rPr lang="en-US" dirty="0"/>
              <a:t>triggered on the server for Omega Engineering’s manufacturing operations</a:t>
            </a:r>
            <a:r>
              <a:rPr lang="en-US" dirty="0" smtClean="0"/>
              <a:t>, which </a:t>
            </a:r>
            <a:r>
              <a:rPr lang="en-US" dirty="0"/>
              <a:t>ultimately cost the company millions of dollars in </a:t>
            </a:r>
            <a:r>
              <a:rPr lang="en-US" dirty="0" smtClean="0"/>
              <a:t>damages and </a:t>
            </a:r>
            <a:r>
              <a:rPr lang="en-US" dirty="0"/>
              <a:t>led to it laying off many of its employees.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Omega Bomb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4800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logic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ehind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Omega Engineering Time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Bomb included the following strings: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7/30/96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Event that triggered the bomb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Focused attention to volume F, which had critical files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:\LOGIN\LOGIN 12345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Login a fictitious user, 12345 (the back door)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CD \PUBLIC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Moves to the public folder of programs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FIX.EXE /Y F:\*.*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Run a program, called FIX, which actually deletes everything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PURGE F:\/ALL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Prevent recovery of the deleted files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computer </a:t>
            </a:r>
            <a:r>
              <a:rPr lang="en-US" b="1" dirty="0" smtClean="0"/>
              <a:t>virus </a:t>
            </a:r>
            <a:r>
              <a:rPr lang="en-US" dirty="0" smtClean="0"/>
              <a:t>is </a:t>
            </a:r>
            <a:r>
              <a:rPr lang="en-US" dirty="0"/>
              <a:t>computer code that can replicate </a:t>
            </a:r>
            <a:r>
              <a:rPr lang="en-US" dirty="0" smtClean="0"/>
              <a:t>itself by </a:t>
            </a:r>
            <a:r>
              <a:rPr lang="en-US" dirty="0"/>
              <a:t>modifying other files or programs to insert code that is capable of </a:t>
            </a:r>
            <a:r>
              <a:rPr lang="en-US" dirty="0" smtClean="0"/>
              <a:t>further replication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self-replication property is what distinguishes </a:t>
            </a:r>
            <a:r>
              <a:rPr lang="en-US" dirty="0" smtClean="0"/>
              <a:t>computer viruses </a:t>
            </a:r>
            <a:r>
              <a:rPr lang="en-US" dirty="0"/>
              <a:t>from other kinds of malware, such as logic bombs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distinguishing property </a:t>
            </a:r>
            <a:r>
              <a:rPr lang="en-US" dirty="0"/>
              <a:t>of a virus is that replication requires some type of </a:t>
            </a:r>
            <a:r>
              <a:rPr lang="en-US" b="1" dirty="0" smtClean="0"/>
              <a:t>user assistance</a:t>
            </a:r>
            <a:r>
              <a:rPr lang="en-US" b="1" dirty="0"/>
              <a:t>, </a:t>
            </a:r>
            <a:r>
              <a:rPr lang="en-US" dirty="0"/>
              <a:t>such as clicking on an email attachment or sharing a USB drive.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C3BDF-10BD-4A9D-A7CC-2E5C77B39BDC}" type="datetime1">
              <a:rPr lang="en-US" smtClean="0"/>
              <a:pPr>
                <a:defRPr/>
              </a:pPr>
              <a:t>10/19/2011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5D450-CBAE-4C9E-B729-4C49A504476F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3659</Words>
  <Application>Microsoft Office PowerPoint</Application>
  <PresentationFormat>On-screen Show (4:3)</PresentationFormat>
  <Paragraphs>567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Malware:  Malicious Software</vt:lpstr>
      <vt:lpstr>Viruses, Worms, Trojans, Rootkits</vt:lpstr>
      <vt:lpstr>Insider Attacks</vt:lpstr>
      <vt:lpstr>Defenses Against Insider Attacks</vt:lpstr>
      <vt:lpstr>Logic Bombs</vt:lpstr>
      <vt:lpstr>Logic Bombs</vt:lpstr>
      <vt:lpstr>The Omega Engineering Logic Bomb</vt:lpstr>
      <vt:lpstr>The Omega Bomb Code</vt:lpstr>
      <vt:lpstr>Computer Viruses</vt:lpstr>
      <vt:lpstr>Biological Analogy</vt:lpstr>
      <vt:lpstr>Early History</vt:lpstr>
      <vt:lpstr>Virus Phases</vt:lpstr>
      <vt:lpstr>Resident Viruses</vt:lpstr>
      <vt:lpstr>Windows DLLs</vt:lpstr>
      <vt:lpstr>Kernel32.ll</vt:lpstr>
      <vt:lpstr>Degrees of Complication</vt:lpstr>
      <vt:lpstr>Concealment</vt:lpstr>
      <vt:lpstr>Computer Worms</vt:lpstr>
      <vt:lpstr>Early History</vt:lpstr>
      <vt:lpstr>Worm Development</vt:lpstr>
      <vt:lpstr>Worm Propagation</vt:lpstr>
      <vt:lpstr>Propagation: Theory</vt:lpstr>
      <vt:lpstr>Propagation: In Practice</vt:lpstr>
      <vt:lpstr>Trojan Horses</vt:lpstr>
      <vt:lpstr>Current Trends</vt:lpstr>
      <vt:lpstr>Rootkits</vt:lpstr>
      <vt:lpstr>Malware Zombies</vt:lpstr>
      <vt:lpstr>Financial Impact</vt:lpstr>
      <vt:lpstr>Economics of Malware</vt:lpstr>
      <vt:lpstr>Professional Malware</vt:lpstr>
      <vt:lpstr>Adware</vt:lpstr>
      <vt:lpstr>Spyware</vt:lpstr>
      <vt:lpstr>Signatures: A Malware Countermeasure</vt:lpstr>
      <vt:lpstr>Signatures Database</vt:lpstr>
      <vt:lpstr>White/Black Listing</vt:lpstr>
      <vt:lpstr>Heuristic Analysis</vt:lpstr>
      <vt:lpstr>Shield vs. On-demand</vt:lpstr>
      <vt:lpstr>Online vs Offline Anti Virus Software</vt:lpstr>
      <vt:lpstr>Quarantine</vt:lpstr>
      <vt:lpstr>Static vs. Dynamic Analysis</vt:lpstr>
      <vt:lpstr>Virus Detection is Undecidable</vt:lpstr>
      <vt:lpstr>Prove: No one can write a program that would detect any malware.</vt:lpstr>
      <vt:lpstr>Pseudocode for U</vt:lpstr>
      <vt:lpstr>PowerPoint Presentation</vt:lpstr>
      <vt:lpstr>Other Undecidable Detection Problems</vt:lpstr>
      <vt:lpstr>PowerPoint Presentation</vt:lpstr>
      <vt:lpstr>A Few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Software</dc:title>
  <dc:creator>Roberto Tamassia</dc:creator>
  <cp:lastModifiedBy>obie</cp:lastModifiedBy>
  <cp:revision>210</cp:revision>
  <dcterms:modified xsi:type="dcterms:W3CDTF">2011-10-20T04:43:52Z</dcterms:modified>
</cp:coreProperties>
</file>