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36" r:id="rId1"/>
  </p:sldMasterIdLst>
  <p:notesMasterIdLst>
    <p:notesMasterId r:id="rId20"/>
  </p:notesMasterIdLst>
  <p:handoutMasterIdLst>
    <p:handoutMasterId r:id="rId21"/>
  </p:handoutMasterIdLst>
  <p:sldIdLst>
    <p:sldId id="256" r:id="rId2"/>
    <p:sldId id="368" r:id="rId3"/>
    <p:sldId id="354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69" r:id="rId12"/>
    <p:sldId id="362" r:id="rId13"/>
    <p:sldId id="363" r:id="rId14"/>
    <p:sldId id="364" r:id="rId15"/>
    <p:sldId id="370" r:id="rId16"/>
    <p:sldId id="365" r:id="rId17"/>
    <p:sldId id="366" r:id="rId18"/>
    <p:sldId id="367" r:id="rId1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pitchFamily="34" charset="0"/>
        <a:ea typeface="+mn-ea"/>
        <a:cs typeface="+mn-cs"/>
        <a:sym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pitchFamily="34" charset="0"/>
        <a:ea typeface="+mn-ea"/>
        <a:cs typeface="+mn-cs"/>
        <a:sym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pitchFamily="34" charset="0"/>
        <a:ea typeface="+mn-ea"/>
        <a:cs typeface="+mn-cs"/>
        <a:sym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pitchFamily="34" charset="0"/>
        <a:ea typeface="+mn-ea"/>
        <a:cs typeface="+mn-cs"/>
        <a:sym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pitchFamily="34" charset="0"/>
        <a:ea typeface="+mn-ea"/>
        <a:cs typeface="+mn-cs"/>
        <a:sym typeface="Arial" pitchFamily="34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rial" pitchFamily="34" charset="0"/>
        <a:ea typeface="+mn-ea"/>
        <a:cs typeface="+mn-cs"/>
        <a:sym typeface="Arial" pitchFamily="34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rial" pitchFamily="34" charset="0"/>
        <a:ea typeface="+mn-ea"/>
        <a:cs typeface="+mn-cs"/>
        <a:sym typeface="Arial" pitchFamily="34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rial" pitchFamily="34" charset="0"/>
        <a:ea typeface="+mn-ea"/>
        <a:cs typeface="+mn-cs"/>
        <a:sym typeface="Arial" pitchFamily="34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rial" pitchFamily="34" charset="0"/>
        <a:ea typeface="+mn-ea"/>
        <a:cs typeface="+mn-cs"/>
        <a:sym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  <a:srgbClr val="9999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16" autoAdjust="0"/>
  </p:normalViewPr>
  <p:slideViewPr>
    <p:cSldViewPr>
      <p:cViewPr>
        <p:scale>
          <a:sx n="76" d="100"/>
          <a:sy n="76" d="100"/>
        </p:scale>
        <p:origin x="-994" y="1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Arial" charset="0"/>
                <a:sym typeface="Arial" charset="0"/>
              </a:defRPr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charset="0"/>
                <a:sym typeface="Arial" charset="0"/>
              </a:defRPr>
            </a:lvl1pPr>
          </a:lstStyle>
          <a:p>
            <a:pPr>
              <a:defRPr/>
            </a:pPr>
            <a:fld id="{90C091E2-A608-4627-B6BE-8E33650D0023}" type="datetime1">
              <a:rPr lang="en-US"/>
              <a:pPr>
                <a:defRPr/>
              </a:pPr>
              <a:t>10/6/2011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Arial" charset="0"/>
                <a:sym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latin typeface="Arial" charset="0"/>
                <a:sym typeface="Arial" charset="0"/>
              </a:defRPr>
            </a:lvl1pPr>
          </a:lstStyle>
          <a:p>
            <a:pPr>
              <a:defRPr/>
            </a:pPr>
            <a:fld id="{1ECF1927-E5DD-40FE-8EFC-FC65C408F3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56290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sym typeface="Arial" charset="0"/>
              </a:defRPr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chemeClr val="tx1"/>
                </a:solidFill>
                <a:latin typeface="Arial" charset="0"/>
                <a:sym typeface="Arial" charset="0"/>
              </a:defRPr>
            </a:lvl1pPr>
          </a:lstStyle>
          <a:p>
            <a:pPr>
              <a:defRPr/>
            </a:pPr>
            <a:fld id="{28512235-BA12-4D68-A667-F28CB8ECE4E1}" type="datetime1">
              <a:rPr lang="en-US"/>
              <a:pPr>
                <a:defRPr/>
              </a:pPr>
              <a:t>10/6/2011</a:t>
            </a:fld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sym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chemeClr val="tx1"/>
                </a:solidFill>
                <a:latin typeface="Arial" charset="0"/>
                <a:sym typeface="Arial" charset="0"/>
              </a:defRPr>
            </a:lvl1pPr>
          </a:lstStyle>
          <a:p>
            <a:pPr>
              <a:defRPr/>
            </a:pPr>
            <a:fld id="{D31CB347-1283-430A-92B6-D5042D3393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31582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D2F0C2-473C-44A5-9B6D-91985D0DC69F}" type="slidenum">
              <a:rPr lang="en-US" smtClean="0">
                <a:latin typeface="Arial" pitchFamily="34" charset="0"/>
                <a:sym typeface="Arial" pitchFamily="34" charset="0"/>
              </a:rPr>
              <a:pPr/>
              <a:t>1</a:t>
            </a:fld>
            <a:endParaRPr lang="en-US" smtClean="0">
              <a:latin typeface="Arial" pitchFamily="34" charset="0"/>
              <a:sym typeface="Arial" pitchFamily="34" charset="0"/>
            </a:endParaRPr>
          </a:p>
        </p:txBody>
      </p:sp>
      <p:sp>
        <p:nvSpPr>
          <p:cNvPr id="63493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BD79AEC5-2634-4126-9DBA-89831FBD5908}" type="datetime1">
              <a:rPr lang="en-US" smtClean="0">
                <a:latin typeface="Arial" pitchFamily="34" charset="0"/>
                <a:sym typeface="Arial" pitchFamily="34" charset="0"/>
              </a:rPr>
              <a:pPr/>
              <a:t>10/6/2011</a:t>
            </a:fld>
            <a:endParaRPr lang="en-US" smtClean="0">
              <a:latin typeface="Arial" pitchFamily="34" charset="0"/>
              <a:sym typeface="Arial" pitchFamily="34" charset="0"/>
            </a:endParaRPr>
          </a:p>
        </p:txBody>
      </p:sp>
      <p:sp>
        <p:nvSpPr>
          <p:cNvPr id="63494" name="Header Placeholder 5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sym typeface="Arial" pitchFamily="34" charset="0"/>
              </a:rPr>
              <a:t>Introduction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4F677-F983-4E26-828E-C38EDC3C80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CFD17-3C81-4099-A595-454844BC27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48C8D9-F510-4112-928C-C16CD9F744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EA8A0-DFF0-4EC8-9630-F4035E457B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3643FF-F44F-4D81-807C-85B47B2D7F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BEF56C-AF86-4BAB-AAC0-1AA87808C5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2789A6-B051-4229-9384-01EA4656BA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A6E46-6942-4D65-AB37-701EDE0ACE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A2BA1-AAF9-4C6A-838B-64AEDA3D25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EFC79-B983-4028-9153-7366798D82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39082C-1ABA-4872-B621-25FDBFA75B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sym typeface="Arial" charset="0"/>
              </a:defRPr>
            </a:lvl1pPr>
          </a:lstStyle>
          <a:p>
            <a:pPr>
              <a:defRPr/>
            </a:pPr>
            <a:fld id="{38BDE7D5-B752-4F17-8762-346D075760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.pd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6.pd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d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tif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039938"/>
            <a:ext cx="7772400" cy="1465262"/>
          </a:xfrm>
        </p:spPr>
        <p:txBody>
          <a:bodyPr lIns="38100" tIns="38100" rIns="1099" bIns="38100" rtlCol="0" anchor="b">
            <a:normAutofit/>
          </a:bodyPr>
          <a:lstStyle/>
          <a:p>
            <a:pPr eaLnBrk="1" fontAlgn="auto" hangingPunct="1">
              <a:lnSpc>
                <a:spcPct val="93000"/>
              </a:lnSpc>
              <a:spcAft>
                <a:spcPts val="0"/>
              </a:spcAft>
              <a:tabLst>
                <a:tab pos="50800" algn="l"/>
                <a:tab pos="508000" algn="l"/>
                <a:tab pos="965200" algn="l"/>
                <a:tab pos="1422400" algn="l"/>
                <a:tab pos="1879600" algn="l"/>
                <a:tab pos="2336800" algn="l"/>
                <a:tab pos="2794000" algn="l"/>
                <a:tab pos="3251200" algn="l"/>
                <a:tab pos="3708400" algn="l"/>
                <a:tab pos="4165600" algn="l"/>
                <a:tab pos="4622800" algn="l"/>
                <a:tab pos="5080000" algn="l"/>
                <a:tab pos="5537200" algn="l"/>
                <a:tab pos="5994400" algn="l"/>
                <a:tab pos="6451600" algn="l"/>
                <a:tab pos="6908800" algn="l"/>
                <a:tab pos="7366000" algn="l"/>
                <a:tab pos="7823200" algn="l"/>
                <a:tab pos="8280400" algn="l"/>
                <a:tab pos="8737600" algn="l"/>
                <a:tab pos="9194800" algn="l"/>
                <a:tab pos="10071100" algn="l"/>
              </a:tabLst>
              <a:defRPr/>
            </a:pPr>
            <a:r>
              <a:rPr lang="en-US" dirty="0" smtClean="0">
                <a:solidFill>
                  <a:srgbClr val="FF0000"/>
                </a:solidFill>
              </a:rPr>
              <a:t>Chapter 3.1:Operating Systems Concepts</a:t>
            </a:r>
          </a:p>
        </p:txBody>
      </p:sp>
      <p:sp>
        <p:nvSpPr>
          <p:cNvPr id="307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8912C-2304-42C0-BDEE-437839B1727E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</a:t>
            </a:r>
            <a:r>
              <a:rPr lang="en-US" sz="2800" b="1" dirty="0" err="1" smtClean="0"/>
              <a:t>filesystem</a:t>
            </a:r>
            <a:r>
              <a:rPr lang="en-US" sz="2800" dirty="0" smtClean="0"/>
              <a:t> is an abstraction of how the external, nonvolatile memory of the computer is organized. </a:t>
            </a:r>
          </a:p>
          <a:p>
            <a:r>
              <a:rPr lang="en-US" sz="2800" dirty="0" smtClean="0"/>
              <a:t>Operating systems typically organize files hierarchically into </a:t>
            </a:r>
            <a:r>
              <a:rPr lang="en-US" sz="2800" b="1" dirty="0" smtClean="0"/>
              <a:t>folders, </a:t>
            </a:r>
            <a:r>
              <a:rPr lang="en-US" sz="2800" dirty="0" smtClean="0"/>
              <a:t>also called </a:t>
            </a:r>
            <a:r>
              <a:rPr lang="en-US" sz="2800" b="1" dirty="0" smtClean="0"/>
              <a:t>directories.</a:t>
            </a:r>
          </a:p>
          <a:p>
            <a:r>
              <a:rPr lang="en-US" sz="2800" dirty="0" smtClean="0"/>
              <a:t>Each folder may contain files and/or subfolders. </a:t>
            </a:r>
          </a:p>
          <a:p>
            <a:r>
              <a:rPr lang="en-US" sz="2800" dirty="0" smtClean="0"/>
              <a:t>Thus, a volume, or drive, consists of a collection of nested folders that form a </a:t>
            </a:r>
            <a:r>
              <a:rPr lang="en-US" sz="2800" b="1" dirty="0" smtClean="0"/>
              <a:t>tree</a:t>
            </a:r>
            <a:r>
              <a:rPr lang="en-US" sz="2800" dirty="0" smtClean="0"/>
              <a:t>. </a:t>
            </a:r>
          </a:p>
          <a:p>
            <a:r>
              <a:rPr lang="en-US" sz="2800" dirty="0" smtClean="0"/>
              <a:t>The topmost folder is the </a:t>
            </a:r>
            <a:r>
              <a:rPr lang="en-US" sz="2800" b="1" dirty="0" smtClean="0"/>
              <a:t>root </a:t>
            </a:r>
            <a:r>
              <a:rPr lang="en-US" sz="2800" dirty="0" smtClean="0"/>
              <a:t>of this tree and is also called the root folder.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EA8A0-DFF0-4EC8-9630-F4035E457B1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Example</a:t>
            </a:r>
            <a:endParaRPr lang="en-US" dirty="0"/>
          </a:p>
        </p:txBody>
      </p:sp>
      <p:pic>
        <p:nvPicPr>
          <p:cNvPr id="5" name="Content Placeholder 4" descr="filesyste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31342" r="-31342"/>
          <a:stretch>
            <a:fillRect/>
          </a:stretch>
        </p:blipFill>
        <p:spPr>
          <a:xfrm>
            <a:off x="0" y="1600200"/>
            <a:ext cx="9144000" cy="4876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EA8A0-DFF0-4EC8-9630-F4035E457B1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File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8458200" cy="5105400"/>
          </a:xfrm>
        </p:spPr>
        <p:txBody>
          <a:bodyPr/>
          <a:lstStyle/>
          <a:p>
            <a:r>
              <a:rPr lang="en-US" sz="2400" dirty="0" smtClean="0"/>
              <a:t>File permissions are checked by the operating system to determine if a file is readable, writable, or executable by a user or group of users.</a:t>
            </a:r>
          </a:p>
          <a:p>
            <a:r>
              <a:rPr lang="en-US" sz="2400" dirty="0" smtClean="0"/>
              <a:t>In Unix-like </a:t>
            </a:r>
            <a:r>
              <a:rPr lang="en-US" sz="2400" dirty="0" err="1" smtClean="0"/>
              <a:t>OS’s</a:t>
            </a:r>
            <a:r>
              <a:rPr lang="en-US" sz="2400" dirty="0" smtClean="0"/>
              <a:t>, a </a:t>
            </a:r>
            <a:r>
              <a:rPr lang="en-US" sz="2400" b="1" dirty="0" smtClean="0"/>
              <a:t>file permission matrix</a:t>
            </a:r>
            <a:r>
              <a:rPr lang="en-US" sz="2400" dirty="0" smtClean="0"/>
              <a:t> shows who is allowed to do what to the file.</a:t>
            </a:r>
          </a:p>
          <a:p>
            <a:pPr lvl="1"/>
            <a:r>
              <a:rPr lang="en-US" sz="2400" dirty="0" smtClean="0"/>
              <a:t>Files have </a:t>
            </a:r>
            <a:r>
              <a:rPr lang="en-US" sz="2400" b="1" dirty="0" smtClean="0"/>
              <a:t>owner permissions</a:t>
            </a:r>
            <a:r>
              <a:rPr lang="en-US" sz="2400" dirty="0" smtClean="0"/>
              <a:t>, which show what the </a:t>
            </a:r>
            <a:r>
              <a:rPr lang="en-US" dirty="0" smtClean="0"/>
              <a:t>owner can do</a:t>
            </a:r>
            <a:r>
              <a:rPr lang="en-US" sz="2400" dirty="0" smtClean="0"/>
              <a:t>, and </a:t>
            </a:r>
            <a:r>
              <a:rPr lang="en-US" sz="2400" b="1" dirty="0" smtClean="0"/>
              <a:t>group permissions</a:t>
            </a:r>
            <a:r>
              <a:rPr lang="en-US" sz="2400" dirty="0" smtClean="0"/>
              <a:t>, which </a:t>
            </a:r>
            <a:r>
              <a:rPr lang="en-US" dirty="0" smtClean="0"/>
              <a:t>show what </a:t>
            </a:r>
            <a:r>
              <a:rPr lang="en-US" sz="2400" dirty="0" smtClean="0"/>
              <a:t>some group id can do, and </a:t>
            </a:r>
            <a:r>
              <a:rPr lang="en-US" sz="2400" b="1" dirty="0" smtClean="0"/>
              <a:t>world permissions</a:t>
            </a:r>
            <a:r>
              <a:rPr lang="en-US" sz="2400" dirty="0" smtClean="0"/>
              <a:t>, </a:t>
            </a:r>
            <a:r>
              <a:rPr lang="en-US" dirty="0" smtClean="0"/>
              <a:t>which give default access rights.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3643FF-F44F-4D81-807C-85B47B2D7F3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7" name="Content Placeholder 6" descr="permission-matrix.pdf"/>
          <p:cNvPicPr>
            <a:picLocks noGrp="1" noChangeAspect="1"/>
          </p:cNvPicPr>
          <p:nvPr>
            <p:ph sz="half" idx="2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 t="35236" b="35064"/>
              <a:stretch>
                <a:fillRect/>
              </a:stretch>
            </p:blipFill>
          </mc:Choice>
          <mc:Fallback>
            <p:blipFill>
              <a:blip r:embed="rId3"/>
              <a:srcRect t="35236" b="35064"/>
              <a:stretch>
                <a:fillRect/>
              </a:stretch>
            </p:blipFill>
          </mc:Fallback>
        </mc:AlternateContent>
        <p:spPr>
          <a:xfrm>
            <a:off x="762000" y="4876800"/>
            <a:ext cx="7984067" cy="1981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 RAM memory of a computer is its </a:t>
            </a:r>
            <a:r>
              <a:rPr lang="en-US" sz="2800" b="1" dirty="0" smtClean="0"/>
              <a:t>address space.</a:t>
            </a:r>
            <a:endParaRPr lang="en-US" sz="2800" dirty="0" smtClean="0"/>
          </a:p>
          <a:p>
            <a:r>
              <a:rPr lang="en-US" sz="2800" dirty="0" smtClean="0"/>
              <a:t>It contains both the code for the running program, its input data, and its working memory. </a:t>
            </a:r>
          </a:p>
          <a:p>
            <a:r>
              <a:rPr lang="en-US" sz="2800" dirty="0" smtClean="0"/>
              <a:t>For any running process, it is organized into different segments, which keep the different parts of the address space separate.</a:t>
            </a:r>
          </a:p>
          <a:p>
            <a:r>
              <a:rPr lang="en-US" sz="2800" dirty="0" smtClean="0"/>
              <a:t>As we will discuss, security concerns require that we never mix up these different segments.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EA8A0-DFF0-4EC8-9630-F4035E457B1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Memory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5257800"/>
          </a:xfrm>
        </p:spPr>
        <p:txBody>
          <a:bodyPr/>
          <a:lstStyle/>
          <a:p>
            <a:r>
              <a:rPr lang="en-US" sz="2400" b="1" dirty="0" smtClean="0"/>
              <a:t>Text. </a:t>
            </a:r>
            <a:r>
              <a:rPr lang="en-US" sz="2400" dirty="0" smtClean="0"/>
              <a:t>This segment contains the actual (binary) machine code of the program.</a:t>
            </a:r>
          </a:p>
          <a:p>
            <a:r>
              <a:rPr lang="en-US" sz="2400" b="1" dirty="0" smtClean="0"/>
              <a:t>Data. </a:t>
            </a:r>
            <a:r>
              <a:rPr lang="en-US" sz="2400" dirty="0" smtClean="0"/>
              <a:t>This segment contains static program variables that have been initialized in the program code.</a:t>
            </a:r>
          </a:p>
          <a:p>
            <a:r>
              <a:rPr lang="en-US" sz="2400" b="1" dirty="0" smtClean="0"/>
              <a:t>BSS. </a:t>
            </a:r>
            <a:r>
              <a:rPr lang="en-US" sz="2400" dirty="0" smtClean="0"/>
              <a:t>This segment, which is named for an antiquated acronym for block started by symbol, contains static variables that are uninitialized.</a:t>
            </a:r>
          </a:p>
          <a:p>
            <a:r>
              <a:rPr lang="en-US" sz="2400" b="1" dirty="0" smtClean="0"/>
              <a:t>Heap. </a:t>
            </a:r>
            <a:r>
              <a:rPr lang="en-US" sz="2400" dirty="0" smtClean="0"/>
              <a:t>This segment, which is also known as the dynamic segment, stores data generated during the execution of a process.</a:t>
            </a:r>
          </a:p>
          <a:p>
            <a:r>
              <a:rPr lang="en-US" sz="2400" b="1" dirty="0" smtClean="0"/>
              <a:t>Stack. </a:t>
            </a:r>
            <a:r>
              <a:rPr lang="en-US" sz="2400" dirty="0" smtClean="0"/>
              <a:t>This segment houses a stack data structure that grows downwards and is used for keeping track of the call structure of subroutines (e.g., methods in Java and functions in C) and their arguments.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EA8A0-DFF0-4EC8-9630-F4035E457B1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Memory Layout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EA8A0-DFF0-4EC8-9630-F4035E457B1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6" name="Content Placeholder 5" descr="memory-model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 l="-67655" r="-67655"/>
              <a:stretch>
                <a:fillRect/>
              </a:stretch>
            </p:blipFill>
          </mc:Choice>
          <mc:Fallback>
            <p:blipFill>
              <a:blip r:embed="rId3"/>
              <a:srcRect l="-67655" r="-67655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Virtual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648200" cy="4830763"/>
          </a:xfrm>
        </p:spPr>
        <p:txBody>
          <a:bodyPr/>
          <a:lstStyle/>
          <a:p>
            <a:r>
              <a:rPr lang="en-US" sz="2000" dirty="0" smtClean="0"/>
              <a:t>There is generally not enough computer memory for the address spaces of all running processes.</a:t>
            </a:r>
          </a:p>
          <a:p>
            <a:r>
              <a:rPr lang="en-US" sz="2000" dirty="0" smtClean="0"/>
              <a:t>Nevertheless, the OS gives each running process the illusion that it has access to its complete (contiguous) address space.</a:t>
            </a:r>
          </a:p>
          <a:p>
            <a:r>
              <a:rPr lang="en-US" sz="2000" dirty="0" smtClean="0"/>
              <a:t>In reality, this view is </a:t>
            </a:r>
            <a:r>
              <a:rPr lang="en-US" sz="2000" b="1" dirty="0" smtClean="0"/>
              <a:t>virtual</a:t>
            </a:r>
            <a:r>
              <a:rPr lang="en-US" sz="2000" dirty="0" smtClean="0"/>
              <a:t>, in that the OS supports this view, but it is not really how the memory is organized.</a:t>
            </a:r>
          </a:p>
          <a:p>
            <a:r>
              <a:rPr lang="en-US" sz="2000" dirty="0" smtClean="0"/>
              <a:t>Instead, memory is divided into </a:t>
            </a:r>
            <a:r>
              <a:rPr lang="en-US" sz="2000" b="1" dirty="0" smtClean="0"/>
              <a:t>pages</a:t>
            </a:r>
            <a:r>
              <a:rPr lang="en-US" sz="2000" dirty="0" smtClean="0"/>
              <a:t>, and the OS keeps track of which ones are in memory and which ones are stored out to disk.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3643FF-F44F-4D81-807C-85B47B2D7F3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03992" y="6510624"/>
            <a:ext cx="532863" cy="271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ATM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 descr="virtual-memory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963391" y="1295400"/>
            <a:ext cx="4180609" cy="541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Page Faults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3643FF-F44F-4D81-807C-85B47B2D7F3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533400" y="1225052"/>
            <a:ext cx="8153400" cy="5251948"/>
            <a:chOff x="228600" y="228600"/>
            <a:chExt cx="8915400" cy="5848066"/>
          </a:xfrm>
        </p:grpSpPr>
        <p:pic>
          <p:nvPicPr>
            <p:cNvPr id="13" name="Picture 12" descr="03-07c.ti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81800" y="3505200"/>
              <a:ext cx="1661160" cy="1395984"/>
            </a:xfrm>
            <a:prstGeom prst="rect">
              <a:avLst/>
            </a:prstGeom>
          </p:spPr>
        </p:pic>
        <p:pic>
          <p:nvPicPr>
            <p:cNvPr id="14" name="Picture 13" descr="03-07b.ti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58640" y="1143000"/>
              <a:ext cx="1584960" cy="1383792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2057400" y="3886200"/>
              <a:ext cx="6858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43200" y="3886200"/>
              <a:ext cx="6858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429000" y="3886200"/>
              <a:ext cx="6858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00600" y="3886200"/>
              <a:ext cx="6858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114800" y="3886200"/>
              <a:ext cx="6858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7201" y="2209800"/>
              <a:ext cx="1018227" cy="308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Process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28600" y="228600"/>
              <a:ext cx="5361276" cy="514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1. Process requests virtual address not in memory,</a:t>
              </a:r>
            </a:p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   causing a page fault.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93504" y="914400"/>
              <a:ext cx="3450496" cy="514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2. Paging supervisor pages out</a:t>
              </a:r>
            </a:p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   an old block of RAM memory.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43000" y="5562600"/>
              <a:ext cx="4839786" cy="514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3. Paging supervisor locates requested block </a:t>
              </a:r>
            </a:p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   on the disk and brings it into RAM memory.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62200" y="1371600"/>
              <a:ext cx="1847493" cy="308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latin typeface="Arial" pitchFamily="34" charset="0"/>
                  <a:cs typeface="Arial" pitchFamily="34" charset="0"/>
                </a:rPr>
                <a:t>“read 0110101”</a:t>
              </a:r>
              <a:endParaRPr lang="en-US" b="1" i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057400" y="1447800"/>
              <a:ext cx="406908" cy="1194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209800" y="1868269"/>
              <a:ext cx="1980029" cy="514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latin typeface="Arial" pitchFamily="34" charset="0"/>
                  <a:cs typeface="Arial" pitchFamily="34" charset="0"/>
                </a:rPr>
                <a:t>“Page fault,</a:t>
              </a:r>
            </a:p>
            <a:p>
              <a:r>
                <a:rPr lang="en-US" b="1" i="1" dirty="0" smtClean="0">
                  <a:latin typeface="Arial" pitchFamily="34" charset="0"/>
                  <a:cs typeface="Arial" pitchFamily="34" charset="0"/>
                </a:rPr>
                <a:t> let me fix that.”</a:t>
              </a:r>
              <a:endParaRPr lang="en-US" b="1" i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rot="10800000" flipV="1">
              <a:off x="3657600" y="1908048"/>
              <a:ext cx="609600" cy="2255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97971" y="3733800"/>
              <a:ext cx="1659428" cy="514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Blocks in</a:t>
              </a:r>
            </a:p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RAM memory: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38600" y="2590800"/>
              <a:ext cx="2031324" cy="308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Paging supervisor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333660" y="4888468"/>
              <a:ext cx="1505540" cy="308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External disk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867400" y="3276600"/>
              <a:ext cx="6858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old</a:t>
              </a:r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334000" y="4800600"/>
              <a:ext cx="6858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new</a:t>
              </a:r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Freeform 32"/>
            <p:cNvSpPr/>
            <p:nvPr/>
          </p:nvSpPr>
          <p:spPr>
            <a:xfrm>
              <a:off x="4446722" y="3422543"/>
              <a:ext cx="1411637" cy="467532"/>
            </a:xfrm>
            <a:custGeom>
              <a:avLst/>
              <a:gdLst>
                <a:gd name="connsiteX0" fmla="*/ 9041 w 1411637"/>
                <a:gd name="connsiteY0" fmla="*/ 467532 h 467532"/>
                <a:gd name="connsiteX1" fmla="*/ 233766 w 1411637"/>
                <a:gd name="connsiteY1" fmla="*/ 72325 h 467532"/>
                <a:gd name="connsiteX2" fmla="*/ 1411637 w 1411637"/>
                <a:gd name="connsiteY2" fmla="*/ 33579 h 467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11637" h="467532">
                  <a:moveTo>
                    <a:pt x="9041" y="467532"/>
                  </a:moveTo>
                  <a:cubicBezTo>
                    <a:pt x="4520" y="306091"/>
                    <a:pt x="0" y="144650"/>
                    <a:pt x="233766" y="72325"/>
                  </a:cubicBezTo>
                  <a:cubicBezTo>
                    <a:pt x="467532" y="0"/>
                    <a:pt x="939584" y="16789"/>
                    <a:pt x="1411637" y="33579"/>
                  </a:cubicBezTo>
                </a:path>
              </a:pathLst>
            </a:cu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6555783" y="3489702"/>
              <a:ext cx="767166" cy="90406"/>
            </a:xfrm>
            <a:custGeom>
              <a:avLst/>
              <a:gdLst>
                <a:gd name="connsiteX0" fmla="*/ 0 w 767166"/>
                <a:gd name="connsiteY0" fmla="*/ 12915 h 90406"/>
                <a:gd name="connsiteX1" fmla="*/ 371959 w 767166"/>
                <a:gd name="connsiteY1" fmla="*/ 12915 h 90406"/>
                <a:gd name="connsiteX2" fmla="*/ 767166 w 767166"/>
                <a:gd name="connsiteY2" fmla="*/ 90406 h 90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7166" h="90406">
                  <a:moveTo>
                    <a:pt x="0" y="12915"/>
                  </a:moveTo>
                  <a:cubicBezTo>
                    <a:pt x="122049" y="6457"/>
                    <a:pt x="244098" y="0"/>
                    <a:pt x="371959" y="12915"/>
                  </a:cubicBezTo>
                  <a:cubicBezTo>
                    <a:pt x="499820" y="25830"/>
                    <a:pt x="633493" y="58118"/>
                    <a:pt x="767166" y="90406"/>
                  </a:cubicBezTo>
                </a:path>
              </a:pathLst>
            </a:custGeom>
            <a:ln w="38100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6028841" y="4633993"/>
              <a:ext cx="968644" cy="542441"/>
            </a:xfrm>
            <a:custGeom>
              <a:avLst/>
              <a:gdLst>
                <a:gd name="connsiteX0" fmla="*/ 968644 w 968644"/>
                <a:gd name="connsiteY0" fmla="*/ 0 h 542441"/>
                <a:gd name="connsiteX1" fmla="*/ 519193 w 968644"/>
                <a:gd name="connsiteY1" fmla="*/ 464949 h 542441"/>
                <a:gd name="connsiteX2" fmla="*/ 0 w 968644"/>
                <a:gd name="connsiteY2" fmla="*/ 464949 h 54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8644" h="542441">
                  <a:moveTo>
                    <a:pt x="968644" y="0"/>
                  </a:moveTo>
                  <a:cubicBezTo>
                    <a:pt x="824639" y="193728"/>
                    <a:pt x="680634" y="387457"/>
                    <a:pt x="519193" y="464949"/>
                  </a:cubicBezTo>
                  <a:cubicBezTo>
                    <a:pt x="357752" y="542441"/>
                    <a:pt x="178876" y="503695"/>
                    <a:pt x="0" y="464949"/>
                  </a:cubicBezTo>
                </a:path>
              </a:pathLst>
            </a:cu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4455763" y="4355025"/>
              <a:ext cx="875654" cy="750376"/>
            </a:xfrm>
            <a:custGeom>
              <a:avLst/>
              <a:gdLst>
                <a:gd name="connsiteX0" fmla="*/ 875654 w 875654"/>
                <a:gd name="connsiteY0" fmla="*/ 681925 h 795579"/>
                <a:gd name="connsiteX1" fmla="*/ 348712 w 875654"/>
                <a:gd name="connsiteY1" fmla="*/ 681925 h 795579"/>
                <a:gd name="connsiteX2" fmla="*/ 0 w 875654"/>
                <a:gd name="connsiteY2" fmla="*/ 0 h 79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5654" h="795579">
                  <a:moveTo>
                    <a:pt x="875654" y="681925"/>
                  </a:moveTo>
                  <a:cubicBezTo>
                    <a:pt x="685154" y="738752"/>
                    <a:pt x="494654" y="795579"/>
                    <a:pt x="348712" y="681925"/>
                  </a:cubicBezTo>
                  <a:cubicBezTo>
                    <a:pt x="202770" y="568271"/>
                    <a:pt x="101385" y="284135"/>
                    <a:pt x="0" y="0"/>
                  </a:cubicBezTo>
                </a:path>
              </a:pathLst>
            </a:custGeom>
            <a:ln w="38100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/>
            <p:cNvCxnSpPr>
              <a:stCxn id="22" idx="2"/>
            </p:cNvCxnSpPr>
            <p:nvPr/>
          </p:nvCxnSpPr>
          <p:spPr>
            <a:xfrm rot="5400000">
              <a:off x="6013063" y="1794710"/>
              <a:ext cx="1771932" cy="103944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23" idx="0"/>
            </p:cNvCxnSpPr>
            <p:nvPr/>
          </p:nvCxnSpPr>
          <p:spPr>
            <a:xfrm rot="5400000" flipH="1" flipV="1">
              <a:off x="4219849" y="4524648"/>
              <a:ext cx="380998" cy="169490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 descr="03-07a.ti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1584" y="826008"/>
              <a:ext cx="1347216" cy="138379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Virtual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/>
          <a:lstStyle/>
          <a:p>
            <a:r>
              <a:rPr lang="en-US" sz="2800" b="1" dirty="0" smtClean="0"/>
              <a:t>Virtual machine: </a:t>
            </a:r>
            <a:r>
              <a:rPr lang="en-US" sz="2800" dirty="0" smtClean="0"/>
              <a:t>A view that an OS presents that a process is running on a specific architecture and OS, when really it is something else. E.g., a windows emulator on a Mac.</a:t>
            </a:r>
          </a:p>
          <a:p>
            <a:r>
              <a:rPr lang="en-US" sz="2800" b="1" dirty="0" smtClean="0"/>
              <a:t>Benefits:</a:t>
            </a:r>
          </a:p>
          <a:p>
            <a:pPr lvl="1"/>
            <a:r>
              <a:rPr lang="en-US" sz="2400" b="1" dirty="0" smtClean="0"/>
              <a:t>Hardware Efficiency</a:t>
            </a:r>
          </a:p>
          <a:p>
            <a:pPr lvl="1"/>
            <a:r>
              <a:rPr lang="en-US" sz="2400" b="1" dirty="0" smtClean="0"/>
              <a:t>Portability</a:t>
            </a:r>
          </a:p>
          <a:p>
            <a:pPr lvl="1"/>
            <a:r>
              <a:rPr lang="en-US" sz="2400" b="1" dirty="0" smtClean="0"/>
              <a:t>Security</a:t>
            </a:r>
          </a:p>
          <a:p>
            <a:pPr lvl="1"/>
            <a:r>
              <a:rPr lang="en-US" sz="2400" b="1" dirty="0" smtClean="0"/>
              <a:t>Management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EA8A0-DFF0-4EC8-9630-F4035E457B1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514600"/>
            <a:ext cx="4859382" cy="38654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27814" y="6248400"/>
            <a:ext cx="3958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Public domain image from http://commons.wikimedia.org/wiki/File:VMM-Type2.JPG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stCxn id="7" idx="3"/>
            <a:endCxn id="8" idx="3"/>
          </p:cNvCxnSpPr>
          <p:nvPr/>
        </p:nvCxnSpPr>
        <p:spPr>
          <a:xfrm>
            <a:off x="3657600" y="5029200"/>
            <a:ext cx="762000" cy="33209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Computer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dirty="0" smtClean="0"/>
              <a:t>An operating system has to deal with the fact that a computer is made up of a CPU, random access memory (RAM), input/output (I/O) devices, and long-term storage.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EA8A0-DFF0-4EC8-9630-F4035E457B1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Flowchart: Magnetic Disk 4"/>
          <p:cNvSpPr/>
          <p:nvPr/>
        </p:nvSpPr>
        <p:spPr>
          <a:xfrm>
            <a:off x="6629400" y="4191000"/>
            <a:ext cx="2209800" cy="1905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Disk Drive</a:t>
            </a:r>
            <a:endParaRPr lang="en-US" sz="2400" b="1" dirty="0"/>
          </a:p>
        </p:txBody>
      </p:sp>
      <p:sp>
        <p:nvSpPr>
          <p:cNvPr id="6" name="Flowchart: Internal Storage 5"/>
          <p:cNvSpPr/>
          <p:nvPr/>
        </p:nvSpPr>
        <p:spPr>
          <a:xfrm>
            <a:off x="4191000" y="3657600"/>
            <a:ext cx="1828800" cy="2971800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RAM</a:t>
            </a:r>
            <a:endParaRPr lang="en-US" sz="2400" b="1" dirty="0"/>
          </a:p>
        </p:txBody>
      </p:sp>
      <p:sp>
        <p:nvSpPr>
          <p:cNvPr id="7" name="Flowchart: Process 6"/>
          <p:cNvSpPr/>
          <p:nvPr/>
        </p:nvSpPr>
        <p:spPr>
          <a:xfrm>
            <a:off x="1981200" y="4495800"/>
            <a:ext cx="1676400" cy="1066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CPU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149974" y="4114800"/>
            <a:ext cx="269626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</a:p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12" name="Straight Connector 11"/>
          <p:cNvCxnSpPr>
            <a:stCxn id="6" idx="3"/>
            <a:endCxn id="5" idx="2"/>
          </p:cNvCxnSpPr>
          <p:nvPr/>
        </p:nvCxnSpPr>
        <p:spPr>
          <a:xfrm>
            <a:off x="6019800" y="5143500"/>
            <a:ext cx="6096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isplay 16"/>
          <p:cNvSpPr/>
          <p:nvPr/>
        </p:nvSpPr>
        <p:spPr>
          <a:xfrm>
            <a:off x="304800" y="4495800"/>
            <a:ext cx="1066800" cy="1066800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I/O</a:t>
            </a:r>
            <a:endParaRPr lang="en-US" sz="2400" b="1" dirty="0"/>
          </a:p>
        </p:txBody>
      </p:sp>
      <p:cxnSp>
        <p:nvCxnSpPr>
          <p:cNvPr id="18" name="Straight Connector 17"/>
          <p:cNvCxnSpPr>
            <a:stCxn id="17" idx="3"/>
            <a:endCxn id="7" idx="1"/>
          </p:cNvCxnSpPr>
          <p:nvPr/>
        </p:nvCxnSpPr>
        <p:spPr>
          <a:xfrm>
            <a:off x="1371600" y="5029200"/>
            <a:ext cx="609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OS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/>
              <a:t>An</a:t>
            </a:r>
            <a:r>
              <a:rPr lang="en-US" b="1" dirty="0" smtClean="0"/>
              <a:t> operating system (OS) </a:t>
            </a:r>
            <a:r>
              <a:rPr lang="en-US" dirty="0" smtClean="0"/>
              <a:t>provides the interface between the users of a computer and that computer’s hardware. 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operating system manages the ways applications access the resources in a computer, including its disk drives, CPU, main memory, input devices, output devices, and network </a:t>
            </a:r>
            <a:r>
              <a:rPr lang="en-US" dirty="0" smtClean="0"/>
              <a:t>interfaces.</a:t>
            </a:r>
          </a:p>
          <a:p>
            <a:pPr lvl="1"/>
            <a:r>
              <a:rPr lang="en-US" dirty="0" smtClean="0"/>
              <a:t>An operating system manages multiple users.</a:t>
            </a:r>
          </a:p>
          <a:p>
            <a:pPr lvl="1"/>
            <a:r>
              <a:rPr lang="en-US" dirty="0" smtClean="0"/>
              <a:t>An operating system manages multiple programs.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EA8A0-DFF0-4EC8-9630-F4035E457B1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Multitasking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8534400" cy="4876800"/>
          </a:xfrm>
        </p:spPr>
        <p:txBody>
          <a:bodyPr/>
          <a:lstStyle/>
          <a:p>
            <a:r>
              <a:rPr lang="en-US" sz="2400" dirty="0" smtClean="0"/>
              <a:t>Give each running program a “slice” of the CPU’s time.</a:t>
            </a:r>
          </a:p>
          <a:p>
            <a:r>
              <a:rPr lang="en-US" sz="2400" dirty="0" smtClean="0"/>
              <a:t>The CPU is running so fast that to any user it appears that the computer is running all the programs simultaneously.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3643FF-F44F-4D81-807C-85B47B2D7F3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33600" y="6248400"/>
            <a:ext cx="55626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Public domain image from http://commons.wikimedia.org/wiki/File:Chapters_meeting_2009_Liam_juggling.JPG</a:t>
            </a:r>
            <a:endParaRPr lang="en-US" sz="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895600"/>
            <a:ext cx="4953000" cy="3293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The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990600"/>
            <a:ext cx="5181600" cy="5562600"/>
          </a:xfrm>
        </p:spPr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b="1" dirty="0" smtClean="0"/>
              <a:t>kernel </a:t>
            </a:r>
            <a:r>
              <a:rPr lang="en-US" sz="2400" dirty="0" smtClean="0"/>
              <a:t>is the core component of the operating system. It handles the management of low-level hardware resources, including memory, processors, and input/output (I/O) devices, such as a keyboard, mouse, or video display.</a:t>
            </a:r>
          </a:p>
          <a:p>
            <a:r>
              <a:rPr lang="en-US" sz="2400" dirty="0" smtClean="0"/>
              <a:t>Most operating systems define the tasks associated with the kernel in terms of a </a:t>
            </a:r>
            <a:r>
              <a:rPr lang="en-US" sz="2400" b="1" dirty="0" smtClean="0"/>
              <a:t>layer </a:t>
            </a:r>
            <a:r>
              <a:rPr lang="en-US" sz="2400" dirty="0" smtClean="0"/>
              <a:t>metaphor, with the hardware components, such as the CPU, memory, and input/output devices being on the bottom, and users and applications being on the top.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3643FF-F44F-4D81-807C-85B47B2D7F3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5410200" y="1981200"/>
            <a:ext cx="3657600" cy="2971800"/>
            <a:chOff x="2743200" y="304800"/>
            <a:chExt cx="5029200" cy="3581400"/>
          </a:xfrm>
        </p:grpSpPr>
        <p:sp>
          <p:nvSpPr>
            <p:cNvPr id="8" name="Rounded Rectangle 7"/>
            <p:cNvSpPr/>
            <p:nvPr/>
          </p:nvSpPr>
          <p:spPr>
            <a:xfrm>
              <a:off x="2743200" y="304800"/>
              <a:ext cx="2743200" cy="8382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 Applications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743200" y="1219200"/>
              <a:ext cx="2743200" cy="83820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Non-essential OS Applications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743200" y="2133600"/>
              <a:ext cx="2743200" cy="8382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The OS Kernel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743200" y="3048000"/>
              <a:ext cx="2743200" cy="838200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CPU, Memory, </a:t>
              </a:r>
              <a:r>
                <a:rPr lang="en-US" dirty="0" err="1" smtClean="0"/>
                <a:t>Input/Output</a:t>
              </a:r>
              <a:endParaRPr lang="en-US" dirty="0"/>
            </a:p>
          </p:txBody>
        </p:sp>
        <p:sp>
          <p:nvSpPr>
            <p:cNvPr id="12" name="Right Brace 11"/>
            <p:cNvSpPr/>
            <p:nvPr/>
          </p:nvSpPr>
          <p:spPr>
            <a:xfrm>
              <a:off x="5562600" y="304800"/>
              <a:ext cx="152400" cy="838200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50004" y="5334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Arial" pitchFamily="34" charset="0"/>
                  <a:cs typeface="Arial" pitchFamily="34" charset="0"/>
                </a:rPr>
                <a:t>Userland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ight Brace 13"/>
            <p:cNvSpPr/>
            <p:nvPr/>
          </p:nvSpPr>
          <p:spPr>
            <a:xfrm>
              <a:off x="5562600" y="1219200"/>
              <a:ext cx="152400" cy="1752600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41075" y="1916668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Operating System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ight Brace 15"/>
            <p:cNvSpPr/>
            <p:nvPr/>
          </p:nvSpPr>
          <p:spPr>
            <a:xfrm>
              <a:off x="5562600" y="3048000"/>
              <a:ext cx="152400" cy="838200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15000" y="3288268"/>
              <a:ext cx="1184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Hardware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err="1" smtClean="0"/>
              <a:t>Input/Output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534400" cy="5334000"/>
          </a:xfrm>
        </p:spPr>
        <p:txBody>
          <a:bodyPr/>
          <a:lstStyle/>
          <a:p>
            <a:r>
              <a:rPr lang="en-US" sz="2800" dirty="0" smtClean="0"/>
              <a:t>The </a:t>
            </a:r>
            <a:r>
              <a:rPr lang="en-US" sz="2800" b="1" dirty="0" smtClean="0"/>
              <a:t>input/output devices </a:t>
            </a:r>
            <a:r>
              <a:rPr lang="en-US" sz="2800" dirty="0" smtClean="0"/>
              <a:t>of a computer include things like its keyboard, mouse, video display, and network card, as well as other more optional devices, like a scanner, Wi-Fi interface, video camera, USB ports, etc. </a:t>
            </a:r>
          </a:p>
          <a:p>
            <a:r>
              <a:rPr lang="en-US" sz="2800" dirty="0" smtClean="0"/>
              <a:t>Each such device is represented in an operating system using a </a:t>
            </a:r>
            <a:r>
              <a:rPr lang="en-US" sz="2800" b="1" dirty="0" smtClean="0"/>
              <a:t>device driver, </a:t>
            </a:r>
            <a:r>
              <a:rPr lang="en-US" sz="2800" dirty="0" smtClean="0"/>
              <a:t>which encapsulates the details of how interaction with that device should be done. 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b="1" dirty="0" smtClean="0"/>
              <a:t>application programmer interface </a:t>
            </a:r>
            <a:r>
              <a:rPr lang="en-US" sz="2400" dirty="0" smtClean="0"/>
              <a:t>(</a:t>
            </a:r>
            <a:r>
              <a:rPr lang="en-US" sz="2400" b="1" dirty="0" smtClean="0"/>
              <a:t>API), </a:t>
            </a:r>
            <a:r>
              <a:rPr lang="en-US" sz="2400" dirty="0" smtClean="0"/>
              <a:t>which the device drivers present to application programs, allows those programs to interact with those devices at a fairly high level, while the operating system does the “heavy lifting” of performing the low-level interactions that make such devices actually work.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EA8A0-DFF0-4EC8-9630-F4035E457B1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Calls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3643FF-F44F-4D81-807C-85B47B2D7F3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305800" cy="5029200"/>
          </a:xfrm>
        </p:spPr>
        <p:txBody>
          <a:bodyPr/>
          <a:lstStyle/>
          <a:p>
            <a:r>
              <a:rPr lang="en-US" dirty="0" smtClean="0"/>
              <a:t>User applications don’t communicate directly with low-level hardware components, and instead delegate such tasks to the kernel via </a:t>
            </a:r>
            <a:r>
              <a:rPr lang="en-US" b="1" dirty="0" smtClean="0"/>
              <a:t>system calls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System calls are usually contained in a collection of programs, that is, a </a:t>
            </a:r>
            <a:r>
              <a:rPr lang="en-US" b="1" dirty="0" smtClean="0"/>
              <a:t>library </a:t>
            </a:r>
            <a:r>
              <a:rPr lang="en-US" dirty="0" smtClean="0"/>
              <a:t>such as the C library (</a:t>
            </a:r>
            <a:r>
              <a:rPr lang="en-US" dirty="0" err="1" smtClean="0"/>
              <a:t>libc</a:t>
            </a:r>
            <a:r>
              <a:rPr lang="en-US" dirty="0" smtClean="0"/>
              <a:t>), and they provide an interface that allows applications to use a predefined series of APIs that define the functions for communicating with the kernel.</a:t>
            </a:r>
          </a:p>
          <a:p>
            <a:pPr lvl="1"/>
            <a:r>
              <a:rPr lang="en-US" dirty="0" smtClean="0"/>
              <a:t>Examples of system calls include those for performing file I/O (open, close, read, write) and running application programs (exec).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5486400" cy="5562600"/>
          </a:xfrm>
        </p:spPr>
        <p:txBody>
          <a:bodyPr/>
          <a:lstStyle/>
          <a:p>
            <a:r>
              <a:rPr lang="en-US" sz="2400" dirty="0" smtClean="0"/>
              <a:t>A </a:t>
            </a:r>
            <a:r>
              <a:rPr lang="en-US" sz="2400" b="1" dirty="0" smtClean="0"/>
              <a:t>process </a:t>
            </a:r>
            <a:r>
              <a:rPr lang="en-US" sz="2400" dirty="0" smtClean="0"/>
              <a:t>is an instance of a program that is currently executing.</a:t>
            </a:r>
          </a:p>
          <a:p>
            <a:r>
              <a:rPr lang="en-US" sz="2400" dirty="0" smtClean="0"/>
              <a:t>The actual contents of all programs are initially stored in persistent storage, such as a hard drive.</a:t>
            </a:r>
          </a:p>
          <a:p>
            <a:r>
              <a:rPr lang="en-US" sz="2400" dirty="0" smtClean="0"/>
              <a:t>In order to be executed, a program must be loaded into random-access memory (RAM) and uniquely identified as a process. </a:t>
            </a:r>
          </a:p>
          <a:p>
            <a:r>
              <a:rPr lang="en-US" sz="2400" dirty="0" smtClean="0"/>
              <a:t>In this way, multiple copies of the same program can be run as different processes.</a:t>
            </a:r>
          </a:p>
          <a:p>
            <a:pPr lvl="1"/>
            <a:r>
              <a:rPr lang="en-US" sz="2000" dirty="0" smtClean="0"/>
              <a:t>For example, we can have multiple copies of MS </a:t>
            </a:r>
            <a:r>
              <a:rPr lang="en-US" sz="2000" dirty="0" err="1" smtClean="0"/>
              <a:t>Powerpoint</a:t>
            </a:r>
            <a:r>
              <a:rPr lang="en-US" sz="2000" dirty="0" smtClean="0"/>
              <a:t> open at the same time.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3643FF-F44F-4D81-807C-85B47B2D7F3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69166" t="50000" r="10000" b="12667"/>
          <a:stretch>
            <a:fillRect/>
          </a:stretch>
        </p:blipFill>
        <p:spPr bwMode="auto">
          <a:xfrm>
            <a:off x="5715000" y="1828800"/>
            <a:ext cx="3352800" cy="3755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Process 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981200"/>
          </a:xfrm>
        </p:spPr>
        <p:txBody>
          <a:bodyPr/>
          <a:lstStyle/>
          <a:p>
            <a:r>
              <a:rPr lang="en-US" sz="2400" dirty="0" smtClean="0"/>
              <a:t>Each process running on a given computer is identified by a unique nonnegative integer, called the </a:t>
            </a:r>
            <a:r>
              <a:rPr lang="en-US" sz="2400" b="1" dirty="0" smtClean="0"/>
              <a:t>process ID (PID). </a:t>
            </a:r>
          </a:p>
          <a:p>
            <a:r>
              <a:rPr lang="en-US" sz="2400" dirty="0" smtClean="0"/>
              <a:t>Given the PID for a process, we can then associate its CPU time, memory usage, user ID (UID), program name, etc.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EA8A0-DFF0-4EC8-9630-F4035E457B1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64166" t="50000" r="6667" b="12667"/>
          <a:stretch>
            <a:fillRect/>
          </a:stretch>
        </p:blipFill>
        <p:spPr bwMode="auto">
          <a:xfrm>
            <a:off x="1981200" y="2804160"/>
            <a:ext cx="4876800" cy="3901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3699</TotalTime>
  <Pages>0</Pages>
  <Words>1258</Words>
  <Characters>0</Characters>
  <Application>Microsoft Office PowerPoint</Application>
  <PresentationFormat>On-screen Show (4:3)</PresentationFormat>
  <Lines>0</Lines>
  <Paragraphs>131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Chapter 3.1:Operating Systems Concepts</vt:lpstr>
      <vt:lpstr>A Computer Model</vt:lpstr>
      <vt:lpstr>OS Concepts</vt:lpstr>
      <vt:lpstr>Multitasking</vt:lpstr>
      <vt:lpstr>The Kernel</vt:lpstr>
      <vt:lpstr>Input/Output</vt:lpstr>
      <vt:lpstr>System Calls</vt:lpstr>
      <vt:lpstr>Processes</vt:lpstr>
      <vt:lpstr>Process IDs</vt:lpstr>
      <vt:lpstr>File Systems</vt:lpstr>
      <vt:lpstr>File System Example</vt:lpstr>
      <vt:lpstr>File Permissions</vt:lpstr>
      <vt:lpstr>Memory Management</vt:lpstr>
      <vt:lpstr>Memory Organization</vt:lpstr>
      <vt:lpstr>Memory Layout</vt:lpstr>
      <vt:lpstr>Virtual Memory</vt:lpstr>
      <vt:lpstr>Page Faults</vt:lpstr>
      <vt:lpstr>Virtual Machines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Roberto Tamassia</dc:creator>
  <cp:lastModifiedBy>obie</cp:lastModifiedBy>
  <cp:revision>163</cp:revision>
  <dcterms:created xsi:type="dcterms:W3CDTF">2010-10-14T00:01:44Z</dcterms:created>
  <dcterms:modified xsi:type="dcterms:W3CDTF">2011-10-06T04:06:10Z</dcterms:modified>
</cp:coreProperties>
</file>