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41"/>
  </p:notesMasterIdLst>
  <p:sldIdLst>
    <p:sldId id="256" r:id="rId2"/>
    <p:sldId id="257" r:id="rId3"/>
    <p:sldId id="295" r:id="rId4"/>
    <p:sldId id="296" r:id="rId5"/>
    <p:sldId id="316" r:id="rId6"/>
    <p:sldId id="299" r:id="rId7"/>
    <p:sldId id="315" r:id="rId8"/>
    <p:sldId id="258" r:id="rId9"/>
    <p:sldId id="317" r:id="rId10"/>
    <p:sldId id="259" r:id="rId11"/>
    <p:sldId id="260" r:id="rId12"/>
    <p:sldId id="261" r:id="rId13"/>
    <p:sldId id="262" r:id="rId14"/>
    <p:sldId id="263" r:id="rId15"/>
    <p:sldId id="320" r:id="rId16"/>
    <p:sldId id="319" r:id="rId17"/>
    <p:sldId id="264" r:id="rId18"/>
    <p:sldId id="265" r:id="rId19"/>
    <p:sldId id="266" r:id="rId20"/>
    <p:sldId id="267" r:id="rId21"/>
    <p:sldId id="321" r:id="rId22"/>
    <p:sldId id="268" r:id="rId23"/>
    <p:sldId id="269" r:id="rId24"/>
    <p:sldId id="272" r:id="rId25"/>
    <p:sldId id="322" r:id="rId26"/>
    <p:sldId id="323" r:id="rId27"/>
    <p:sldId id="273" r:id="rId28"/>
    <p:sldId id="275" r:id="rId29"/>
    <p:sldId id="276" r:id="rId30"/>
    <p:sldId id="277" r:id="rId31"/>
    <p:sldId id="278" r:id="rId32"/>
    <p:sldId id="279" r:id="rId33"/>
    <p:sldId id="324" r:id="rId34"/>
    <p:sldId id="325" r:id="rId35"/>
    <p:sldId id="282" r:id="rId36"/>
    <p:sldId id="283" r:id="rId37"/>
    <p:sldId id="284" r:id="rId38"/>
    <p:sldId id="285" r:id="rId39"/>
    <p:sldId id="303" r:id="rId40"/>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Arial" pitchFamily="34" charset="0"/>
        <a:ea typeface="ヒラギノ角ゴ Pro W3"/>
        <a:cs typeface="ヒラギノ角ゴ Pro W3"/>
        <a:sym typeface="Arial" pitchFamily="34" charset="0"/>
      </a:defRPr>
    </a:lvl1pPr>
    <a:lvl2pPr marL="457200" algn="l" rtl="0" fontAlgn="base">
      <a:spcBef>
        <a:spcPct val="0"/>
      </a:spcBef>
      <a:spcAft>
        <a:spcPct val="0"/>
      </a:spcAft>
      <a:defRPr sz="2400" kern="1200">
        <a:solidFill>
          <a:srgbClr val="000000"/>
        </a:solidFill>
        <a:latin typeface="Arial" pitchFamily="34" charset="0"/>
        <a:ea typeface="ヒラギノ角ゴ Pro W3"/>
        <a:cs typeface="ヒラギノ角ゴ Pro W3"/>
        <a:sym typeface="Arial" pitchFamily="34" charset="0"/>
      </a:defRPr>
    </a:lvl2pPr>
    <a:lvl3pPr marL="914400" algn="l" rtl="0" fontAlgn="base">
      <a:spcBef>
        <a:spcPct val="0"/>
      </a:spcBef>
      <a:spcAft>
        <a:spcPct val="0"/>
      </a:spcAft>
      <a:defRPr sz="2400" kern="1200">
        <a:solidFill>
          <a:srgbClr val="000000"/>
        </a:solidFill>
        <a:latin typeface="Arial" pitchFamily="34" charset="0"/>
        <a:ea typeface="ヒラギノ角ゴ Pro W3"/>
        <a:cs typeface="ヒラギノ角ゴ Pro W3"/>
        <a:sym typeface="Arial" pitchFamily="34" charset="0"/>
      </a:defRPr>
    </a:lvl3pPr>
    <a:lvl4pPr marL="1371600" algn="l" rtl="0" fontAlgn="base">
      <a:spcBef>
        <a:spcPct val="0"/>
      </a:spcBef>
      <a:spcAft>
        <a:spcPct val="0"/>
      </a:spcAft>
      <a:defRPr sz="2400" kern="1200">
        <a:solidFill>
          <a:srgbClr val="000000"/>
        </a:solidFill>
        <a:latin typeface="Arial" pitchFamily="34" charset="0"/>
        <a:ea typeface="ヒラギノ角ゴ Pro W3"/>
        <a:cs typeface="ヒラギノ角ゴ Pro W3"/>
        <a:sym typeface="Arial" pitchFamily="34" charset="0"/>
      </a:defRPr>
    </a:lvl4pPr>
    <a:lvl5pPr marL="1828800" algn="l" rtl="0" fontAlgn="base">
      <a:spcBef>
        <a:spcPct val="0"/>
      </a:spcBef>
      <a:spcAft>
        <a:spcPct val="0"/>
      </a:spcAft>
      <a:defRPr sz="2400" kern="1200">
        <a:solidFill>
          <a:srgbClr val="000000"/>
        </a:solidFill>
        <a:latin typeface="Arial" pitchFamily="34" charset="0"/>
        <a:ea typeface="ヒラギノ角ゴ Pro W3"/>
        <a:cs typeface="ヒラギノ角ゴ Pro W3"/>
        <a:sym typeface="Arial" pitchFamily="34" charset="0"/>
      </a:defRPr>
    </a:lvl5pPr>
    <a:lvl6pPr marL="2286000" algn="l" defTabSz="914400" rtl="0" eaLnBrk="1" latinLnBrk="0" hangingPunct="1">
      <a:defRPr sz="2400" kern="1200">
        <a:solidFill>
          <a:srgbClr val="000000"/>
        </a:solidFill>
        <a:latin typeface="Arial" pitchFamily="34" charset="0"/>
        <a:ea typeface="ヒラギノ角ゴ Pro W3"/>
        <a:cs typeface="ヒラギノ角ゴ Pro W3"/>
        <a:sym typeface="Arial" pitchFamily="34" charset="0"/>
      </a:defRPr>
    </a:lvl6pPr>
    <a:lvl7pPr marL="2743200" algn="l" defTabSz="914400" rtl="0" eaLnBrk="1" latinLnBrk="0" hangingPunct="1">
      <a:defRPr sz="2400" kern="1200">
        <a:solidFill>
          <a:srgbClr val="000000"/>
        </a:solidFill>
        <a:latin typeface="Arial" pitchFamily="34" charset="0"/>
        <a:ea typeface="ヒラギノ角ゴ Pro W3"/>
        <a:cs typeface="ヒラギノ角ゴ Pro W3"/>
        <a:sym typeface="Arial" pitchFamily="34" charset="0"/>
      </a:defRPr>
    </a:lvl7pPr>
    <a:lvl8pPr marL="3200400" algn="l" defTabSz="914400" rtl="0" eaLnBrk="1" latinLnBrk="0" hangingPunct="1">
      <a:defRPr sz="2400" kern="1200">
        <a:solidFill>
          <a:srgbClr val="000000"/>
        </a:solidFill>
        <a:latin typeface="Arial" pitchFamily="34" charset="0"/>
        <a:ea typeface="ヒラギノ角ゴ Pro W3"/>
        <a:cs typeface="ヒラギノ角ゴ Pro W3"/>
        <a:sym typeface="Arial" pitchFamily="34" charset="0"/>
      </a:defRPr>
    </a:lvl8pPr>
    <a:lvl9pPr marL="3657600" algn="l" defTabSz="914400" rtl="0" eaLnBrk="1" latinLnBrk="0" hangingPunct="1">
      <a:defRPr sz="2400" kern="1200">
        <a:solidFill>
          <a:srgbClr val="000000"/>
        </a:solidFill>
        <a:latin typeface="Arial" pitchFamily="34" charset="0"/>
        <a:ea typeface="ヒラギノ角ゴ Pro W3"/>
        <a:cs typeface="ヒラギノ角ゴ Pro W3"/>
        <a:sym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4767" autoAdjust="0"/>
  </p:normalViewPr>
  <p:slideViewPr>
    <p:cSldViewPr>
      <p:cViewPr>
        <p:scale>
          <a:sx n="68" d="100"/>
          <a:sy n="68" d="100"/>
        </p:scale>
        <p:origin x="-1210"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14"/>
    </p:cViewPr>
  </p:sorterViewPr>
  <p:notesViewPr>
    <p:cSldViewPr>
      <p:cViewPr varScale="1">
        <p:scale>
          <a:sx n="138" d="100"/>
          <a:sy n="138" d="100"/>
        </p:scale>
        <p:origin x="-317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ea typeface="+mn-ea"/>
                <a:cs typeface="+mn-cs"/>
                <a:sym typeface="Arial" charset="0"/>
              </a:defRPr>
            </a:lvl1pPr>
          </a:lstStyle>
          <a:p>
            <a:pPr>
              <a:defRPr/>
            </a:pPr>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ea typeface="+mn-ea"/>
                <a:cs typeface="+mn-cs"/>
                <a:sym typeface="Arial"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ea typeface="+mn-ea"/>
                <a:cs typeface="+mn-cs"/>
                <a:sym typeface="Arial" charset="0"/>
              </a:defRPr>
            </a:lvl1pPr>
          </a:lstStyle>
          <a:p>
            <a:pPr>
              <a:defRPr/>
            </a:pPr>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Arial" charset="0"/>
                <a:ea typeface="+mn-ea"/>
                <a:cs typeface="+mn-cs"/>
                <a:sym typeface="Arial" charset="0"/>
              </a:defRPr>
            </a:lvl1pPr>
          </a:lstStyle>
          <a:p>
            <a:pPr>
              <a:defRPr/>
            </a:pPr>
            <a:fld id="{CE50E4B0-019B-4C9B-A5C8-24A2A27E8724}" type="slidenum">
              <a:rPr lang="en-US"/>
              <a:pPr>
                <a:defRPr/>
              </a:pPr>
              <a:t>‹#›</a:t>
            </a:fld>
            <a:endParaRPr lang="en-US"/>
          </a:p>
        </p:txBody>
      </p:sp>
    </p:spTree>
    <p:extLst>
      <p:ext uri="{BB962C8B-B14F-4D97-AF65-F5344CB8AC3E}">
        <p14:creationId xmlns:p14="http://schemas.microsoft.com/office/powerpoint/2010/main" val="278849796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it-IT"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09D83EAE-B131-43D2-BE99-773FB66AEB7A}" type="slidenum">
              <a:rPr lang="en-US" smtClean="0">
                <a:latin typeface="Arial" pitchFamily="34" charset="0"/>
                <a:ea typeface="ヒラギノ角ゴ Pro W3"/>
                <a:cs typeface="ヒラギノ角ゴ Pro W3"/>
                <a:sym typeface="Arial" pitchFamily="34" charset="0"/>
              </a:rPr>
              <a:pPr/>
              <a:t>1</a:t>
            </a:fld>
            <a:endParaRPr lang="en-US" smtClean="0">
              <a:latin typeface="Arial" pitchFamily="34" charset="0"/>
              <a:ea typeface="ヒラギノ角ゴ Pro W3"/>
              <a:cs typeface="ヒラギノ角ゴ Pro W3"/>
              <a:sym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BCB2694-DC73-45C4-BA32-E6DFB6015208}" type="slidenum">
              <a:rPr lang="en-GB"/>
              <a:pPr>
                <a:defRPr/>
              </a:pPr>
              <a:t>14</a:t>
            </a:fld>
            <a:endParaRPr lang="en-GB"/>
          </a:p>
        </p:txBody>
      </p:sp>
      <p:sp>
        <p:nvSpPr>
          <p:cNvPr id="7065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0660" name="Text Box 2"/>
          <p:cNvSpPr>
            <a:spLocks noGrp="1" noChangeArrowheads="1"/>
          </p:cNvSpPr>
          <p:nvPr>
            <p:ph type="body"/>
          </p:nvPr>
        </p:nvSpPr>
        <p:spPr>
          <a:xfrm>
            <a:off x="685800" y="4343400"/>
            <a:ext cx="5478463" cy="51593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2BB3DDE2-B065-4928-A056-BE72D24AC85A}" type="slidenum">
              <a:rPr lang="en-GB"/>
              <a:pPr>
                <a:defRPr/>
              </a:pPr>
              <a:t>17</a:t>
            </a:fld>
            <a:endParaRPr lang="en-GB"/>
          </a:p>
        </p:txBody>
      </p:sp>
      <p:sp>
        <p:nvSpPr>
          <p:cNvPr id="71683"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1684"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F93C60EA-1499-499F-8433-E8ACAA874DC3}" type="slidenum">
              <a:rPr lang="en-GB"/>
              <a:pPr>
                <a:defRPr/>
              </a:pPr>
              <a:t>18</a:t>
            </a:fld>
            <a:endParaRPr lang="en-GB"/>
          </a:p>
        </p:txBody>
      </p:sp>
      <p:sp>
        <p:nvSpPr>
          <p:cNvPr id="7270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2708"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146D64C-5E49-4C2D-9A05-3B90FCEF3D9A}" type="slidenum">
              <a:rPr lang="en-GB"/>
              <a:pPr>
                <a:defRPr/>
              </a:pPr>
              <a:t>19</a:t>
            </a:fld>
            <a:endParaRPr lang="en-GB"/>
          </a:p>
        </p:txBody>
      </p:sp>
      <p:sp>
        <p:nvSpPr>
          <p:cNvPr id="7373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3732"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55D91A30-428A-42D7-97FD-44A941EBF4DA}" type="slidenum">
              <a:rPr lang="en-GB"/>
              <a:pPr>
                <a:defRPr/>
              </a:pPr>
              <a:t>20</a:t>
            </a:fld>
            <a:endParaRPr lang="en-GB"/>
          </a:p>
        </p:txBody>
      </p:sp>
      <p:sp>
        <p:nvSpPr>
          <p:cNvPr id="7475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4756" name="Text Box 2"/>
          <p:cNvSpPr>
            <a:spLocks noGrp="1" noChangeArrowheads="1"/>
          </p:cNvSpPr>
          <p:nvPr>
            <p:ph type="body"/>
          </p:nvPr>
        </p:nvSpPr>
        <p:spPr>
          <a:xfrm>
            <a:off x="685800" y="4343400"/>
            <a:ext cx="5484813" cy="51593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11087A13-C009-44EB-AA1B-58CB755456CA}" type="slidenum">
              <a:rPr lang="en-GB"/>
              <a:pPr>
                <a:defRPr/>
              </a:pPr>
              <a:t>22</a:t>
            </a:fld>
            <a:endParaRPr lang="en-GB"/>
          </a:p>
        </p:txBody>
      </p:sp>
      <p:sp>
        <p:nvSpPr>
          <p:cNvPr id="7577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5780"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2A3931D7-90F1-40F7-AD08-95393D486718}" type="slidenum">
              <a:rPr lang="en-GB"/>
              <a:pPr>
                <a:defRPr/>
              </a:pPr>
              <a:t>23</a:t>
            </a:fld>
            <a:endParaRPr lang="en-GB"/>
          </a:p>
        </p:txBody>
      </p:sp>
      <p:sp>
        <p:nvSpPr>
          <p:cNvPr id="76803"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6804"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D45E86B-3F43-4DB4-98CB-ADF5F3103A29}" type="slidenum">
              <a:rPr lang="en-GB"/>
              <a:pPr>
                <a:defRPr/>
              </a:pPr>
              <a:t>24</a:t>
            </a:fld>
            <a:endParaRPr lang="en-GB"/>
          </a:p>
        </p:txBody>
      </p:sp>
      <p:sp>
        <p:nvSpPr>
          <p:cNvPr id="7782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7828" name="Text Box 2"/>
          <p:cNvSpPr>
            <a:spLocks noGrp="1" noChangeArrowheads="1"/>
          </p:cNvSpPr>
          <p:nvPr>
            <p:ph type="body"/>
          </p:nvPr>
        </p:nvSpPr>
        <p:spPr>
          <a:xfrm>
            <a:off x="685800" y="4343400"/>
            <a:ext cx="5484813" cy="1717675"/>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0A2ED7DA-0A7C-4C02-BC2F-A53A2F5F9F2A}" type="slidenum">
              <a:rPr lang="en-GB"/>
              <a:pPr>
                <a:defRPr/>
              </a:pPr>
              <a:t>27</a:t>
            </a:fld>
            <a:endParaRPr lang="en-GB"/>
          </a:p>
        </p:txBody>
      </p:sp>
      <p:sp>
        <p:nvSpPr>
          <p:cNvPr id="7885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8852" name="Text Box 2"/>
          <p:cNvSpPr>
            <a:spLocks noGrp="1" noChangeArrowheads="1"/>
          </p:cNvSpPr>
          <p:nvPr>
            <p:ph type="body"/>
          </p:nvPr>
        </p:nvSpPr>
        <p:spPr>
          <a:xfrm>
            <a:off x="685800" y="4343400"/>
            <a:ext cx="5483225" cy="34448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4B527CE-A259-468D-880F-2C1BC82560E2}" type="slidenum">
              <a:rPr lang="en-GB"/>
              <a:pPr>
                <a:defRPr/>
              </a:pPr>
              <a:t>28</a:t>
            </a:fld>
            <a:endParaRPr lang="en-GB"/>
          </a:p>
        </p:txBody>
      </p:sp>
      <p:sp>
        <p:nvSpPr>
          <p:cNvPr id="7987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79876"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20381C-6E0B-496E-8981-1400F4CC8BFE}" type="slidenum">
              <a:rPr lang="it-IT"/>
              <a:pPr>
                <a:defRPr/>
              </a:pPr>
              <a:t>3</a:t>
            </a:fld>
            <a:endParaRPr lang="it-IT"/>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it-IT"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343AFAEA-8112-47ED-868C-669C3C56C465}" type="slidenum">
              <a:rPr lang="en-GB"/>
              <a:pPr>
                <a:defRPr/>
              </a:pPr>
              <a:t>29</a:t>
            </a:fld>
            <a:endParaRPr lang="en-GB"/>
          </a:p>
        </p:txBody>
      </p:sp>
      <p:sp>
        <p:nvSpPr>
          <p:cNvPr id="8089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0900"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F097A3B5-0CC3-40CF-B61F-535D755659DF}" type="slidenum">
              <a:rPr lang="en-GB"/>
              <a:pPr>
                <a:defRPr/>
              </a:pPr>
              <a:t>30</a:t>
            </a:fld>
            <a:endParaRPr lang="en-GB"/>
          </a:p>
        </p:txBody>
      </p:sp>
      <p:sp>
        <p:nvSpPr>
          <p:cNvPr id="81923"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1924"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2014C7E9-C21D-4C11-A85F-02D2ABF1FE98}" type="slidenum">
              <a:rPr lang="en-GB"/>
              <a:pPr>
                <a:defRPr/>
              </a:pPr>
              <a:t>31</a:t>
            </a:fld>
            <a:endParaRPr lang="en-GB"/>
          </a:p>
        </p:txBody>
      </p:sp>
      <p:sp>
        <p:nvSpPr>
          <p:cNvPr id="8294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2948"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3"/>
          <p:cNvSpPr>
            <a:spLocks noGrp="1" noChangeArrowheads="1"/>
          </p:cNvSpPr>
          <p:nvPr>
            <p:ph type="sldNum" sz="quarter" idx="5"/>
          </p:nvPr>
        </p:nvSpPr>
        <p:spPr/>
        <p:txBody>
          <a:bodyPr/>
          <a:lstStyle/>
          <a:p>
            <a:pPr>
              <a:defRPr/>
            </a:pPr>
            <a:fld id="{1E5D0FD7-97D6-4E22-80B3-F34C5EE14D96}" type="slidenum">
              <a:rPr lang="en-GB"/>
              <a:pPr>
                <a:defRPr/>
              </a:pPr>
              <a:t>32</a:t>
            </a:fld>
            <a:endParaRPr lang="en-GB"/>
          </a:p>
        </p:txBody>
      </p:sp>
      <p:sp>
        <p:nvSpPr>
          <p:cNvPr id="83971" name="Text Box 1"/>
          <p:cNvSpPr txBox="1">
            <a:spLocks noChangeArrowheads="1"/>
          </p:cNvSpPr>
          <p:nvPr/>
        </p:nvSpPr>
        <p:spPr bwMode="auto">
          <a:xfrm>
            <a:off x="3884613" y="8870950"/>
            <a:ext cx="2971800" cy="277813"/>
          </a:xfrm>
          <a:prstGeom prst="rect">
            <a:avLst/>
          </a:prstGeom>
          <a:noFill/>
          <a:ln w="9525">
            <a:noFill/>
            <a:round/>
            <a:headEnd/>
            <a:tailEnd/>
          </a:ln>
        </p:spPr>
        <p:txBody>
          <a:bodyPr lIns="91366" tIns="45683" rIns="91366" bIns="45683" anchor="b">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fld id="{AA3EEC78-8CA0-4EAE-9B68-8A851B5BB344}" type="slidenum">
              <a:rPr lang="en-GB" sz="1200"/>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t>32</a:t>
            </a:fld>
            <a:endParaRPr lang="en-GB" sz="1200"/>
          </a:p>
        </p:txBody>
      </p:sp>
      <p:sp>
        <p:nvSpPr>
          <p:cNvPr id="83972" name="Text Box 2"/>
          <p:cNvSpPr txBox="1">
            <a:spLocks noChangeArrowheads="1"/>
          </p:cNvSpPr>
          <p:nvPr/>
        </p:nvSpPr>
        <p:spPr bwMode="auto">
          <a:xfrm>
            <a:off x="0" y="8870950"/>
            <a:ext cx="2971800" cy="277813"/>
          </a:xfrm>
          <a:prstGeom prst="rect">
            <a:avLst/>
          </a:prstGeom>
          <a:noFill/>
          <a:ln w="9525">
            <a:noFill/>
            <a:round/>
            <a:headEnd/>
            <a:tailEnd/>
          </a:ln>
        </p:spPr>
        <p:txBody>
          <a:bodyPr lIns="91366" tIns="45683" rIns="91366" bIns="45683" anchor="b">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3973" name="Text Box 3"/>
          <p:cNvSpPr txBox="1">
            <a:spLocks noChangeArrowheads="1"/>
          </p:cNvSpPr>
          <p:nvPr/>
        </p:nvSpPr>
        <p:spPr bwMode="auto">
          <a:xfrm>
            <a:off x="0" y="0"/>
            <a:ext cx="2971800" cy="276225"/>
          </a:xfrm>
          <a:prstGeom prst="rect">
            <a:avLst/>
          </a:prstGeom>
          <a:noFill/>
          <a:ln w="9525">
            <a:noFill/>
            <a:round/>
            <a:headEnd/>
            <a:tailEnd/>
          </a:ln>
        </p:spPr>
        <p:txBody>
          <a:bodyPr lIns="91366" tIns="45683" rIns="91366" bIns="45683">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3974" name="Text Box 4"/>
          <p:cNvSpPr txBox="1">
            <a:spLocks noChangeArrowheads="1"/>
          </p:cNvSpPr>
          <p:nvPr/>
        </p:nvSpPr>
        <p:spPr bwMode="auto">
          <a:xfrm>
            <a:off x="3884613" y="0"/>
            <a:ext cx="2971800" cy="276225"/>
          </a:xfrm>
          <a:prstGeom prst="rect">
            <a:avLst/>
          </a:prstGeom>
          <a:noFill/>
          <a:ln w="9525">
            <a:noFill/>
            <a:round/>
            <a:headEnd/>
            <a:tailEnd/>
          </a:ln>
        </p:spPr>
        <p:txBody>
          <a:bodyPr lIns="91366" tIns="45683" rIns="91366" bIns="45683">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3975" name="Text Box 5"/>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3976" name="Text Box 6"/>
          <p:cNvSpPr>
            <a:spLocks noGrp="1" noChangeArrowheads="1"/>
          </p:cNvSpPr>
          <p:nvPr>
            <p:ph type="body"/>
          </p:nvPr>
        </p:nvSpPr>
        <p:spPr>
          <a:xfrm>
            <a:off x="685800" y="4343400"/>
            <a:ext cx="5484813" cy="85883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3"/>
          <p:cNvSpPr>
            <a:spLocks noGrp="1" noChangeArrowheads="1"/>
          </p:cNvSpPr>
          <p:nvPr>
            <p:ph type="sldNum" sz="quarter" idx="5"/>
          </p:nvPr>
        </p:nvSpPr>
        <p:spPr/>
        <p:txBody>
          <a:bodyPr/>
          <a:lstStyle/>
          <a:p>
            <a:pPr>
              <a:defRPr/>
            </a:pPr>
            <a:fld id="{417F4CB6-2BE9-4CB7-9BF4-BE18353DE82A}" type="slidenum">
              <a:rPr lang="en-GB"/>
              <a:pPr>
                <a:defRPr/>
              </a:pPr>
              <a:t>35</a:t>
            </a:fld>
            <a:endParaRPr lang="en-GB"/>
          </a:p>
        </p:txBody>
      </p:sp>
      <p:sp>
        <p:nvSpPr>
          <p:cNvPr id="84995" name="Text Box 1"/>
          <p:cNvSpPr txBox="1">
            <a:spLocks noChangeArrowheads="1"/>
          </p:cNvSpPr>
          <p:nvPr/>
        </p:nvSpPr>
        <p:spPr bwMode="auto">
          <a:xfrm>
            <a:off x="3884613" y="8870950"/>
            <a:ext cx="2971800" cy="277813"/>
          </a:xfrm>
          <a:prstGeom prst="rect">
            <a:avLst/>
          </a:prstGeom>
          <a:noFill/>
          <a:ln w="9525">
            <a:noFill/>
            <a:round/>
            <a:headEnd/>
            <a:tailEnd/>
          </a:ln>
        </p:spPr>
        <p:txBody>
          <a:bodyPr lIns="91366" tIns="45683" rIns="91366" bIns="45683" anchor="b">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fld id="{E52FB77E-628E-4F4B-9D93-B4D4DF525502}" type="slidenum">
              <a:rPr lang="en-GB" sz="1200"/>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t>35</a:t>
            </a:fld>
            <a:endParaRPr lang="en-GB" sz="1200"/>
          </a:p>
        </p:txBody>
      </p:sp>
      <p:sp>
        <p:nvSpPr>
          <p:cNvPr id="84996" name="Text Box 2"/>
          <p:cNvSpPr txBox="1">
            <a:spLocks noChangeArrowheads="1"/>
          </p:cNvSpPr>
          <p:nvPr/>
        </p:nvSpPr>
        <p:spPr bwMode="auto">
          <a:xfrm>
            <a:off x="0" y="8870950"/>
            <a:ext cx="2971800" cy="277813"/>
          </a:xfrm>
          <a:prstGeom prst="rect">
            <a:avLst/>
          </a:prstGeom>
          <a:noFill/>
          <a:ln w="9525">
            <a:noFill/>
            <a:round/>
            <a:headEnd/>
            <a:tailEnd/>
          </a:ln>
        </p:spPr>
        <p:txBody>
          <a:bodyPr lIns="91366" tIns="45683" rIns="91366" bIns="45683" anchor="b">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4997" name="Text Box 3"/>
          <p:cNvSpPr txBox="1">
            <a:spLocks noChangeArrowheads="1"/>
          </p:cNvSpPr>
          <p:nvPr/>
        </p:nvSpPr>
        <p:spPr bwMode="auto">
          <a:xfrm>
            <a:off x="0" y="0"/>
            <a:ext cx="2971800" cy="276225"/>
          </a:xfrm>
          <a:prstGeom prst="rect">
            <a:avLst/>
          </a:prstGeom>
          <a:noFill/>
          <a:ln w="9525">
            <a:noFill/>
            <a:round/>
            <a:headEnd/>
            <a:tailEnd/>
          </a:ln>
        </p:spPr>
        <p:txBody>
          <a:bodyPr lIns="91366" tIns="45683" rIns="91366" bIns="45683">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4998" name="Text Box 4"/>
          <p:cNvSpPr txBox="1">
            <a:spLocks noChangeArrowheads="1"/>
          </p:cNvSpPr>
          <p:nvPr/>
        </p:nvSpPr>
        <p:spPr bwMode="auto">
          <a:xfrm>
            <a:off x="3884613" y="0"/>
            <a:ext cx="2971800" cy="276225"/>
          </a:xfrm>
          <a:prstGeom prst="rect">
            <a:avLst/>
          </a:prstGeom>
          <a:noFill/>
          <a:ln w="9525">
            <a:noFill/>
            <a:round/>
            <a:headEnd/>
            <a:tailEnd/>
          </a:ln>
        </p:spPr>
        <p:txBody>
          <a:bodyPr lIns="91366" tIns="45683" rIns="91366" bIns="45683">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4999" name="Text Box 5"/>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5000" name="Rectangle 6"/>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3"/>
          <p:cNvSpPr>
            <a:spLocks noGrp="1" noChangeArrowheads="1"/>
          </p:cNvSpPr>
          <p:nvPr>
            <p:ph type="sldNum" sz="quarter" idx="5"/>
          </p:nvPr>
        </p:nvSpPr>
        <p:spPr/>
        <p:txBody>
          <a:bodyPr/>
          <a:lstStyle/>
          <a:p>
            <a:pPr>
              <a:defRPr/>
            </a:pPr>
            <a:fld id="{9F90A6AB-DE30-42D9-86D5-2AAB07F241CD}" type="slidenum">
              <a:rPr lang="en-GB"/>
              <a:pPr>
                <a:defRPr/>
              </a:pPr>
              <a:t>36</a:t>
            </a:fld>
            <a:endParaRPr lang="en-GB"/>
          </a:p>
        </p:txBody>
      </p:sp>
      <p:sp>
        <p:nvSpPr>
          <p:cNvPr id="86019" name="Text Box 1"/>
          <p:cNvSpPr txBox="1">
            <a:spLocks noChangeArrowheads="1"/>
          </p:cNvSpPr>
          <p:nvPr/>
        </p:nvSpPr>
        <p:spPr bwMode="auto">
          <a:xfrm>
            <a:off x="3884613" y="8870950"/>
            <a:ext cx="2971800" cy="277813"/>
          </a:xfrm>
          <a:prstGeom prst="rect">
            <a:avLst/>
          </a:prstGeom>
          <a:noFill/>
          <a:ln w="9525">
            <a:noFill/>
            <a:round/>
            <a:headEnd/>
            <a:tailEnd/>
          </a:ln>
        </p:spPr>
        <p:txBody>
          <a:bodyPr lIns="91366" tIns="45683" rIns="91366" bIns="45683" anchor="b">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fld id="{31FE64E3-91DB-4321-959B-5B0F2A0B3A21}" type="slidenum">
              <a:rPr lang="en-GB" sz="1200"/>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t>36</a:t>
            </a:fld>
            <a:endParaRPr lang="en-GB" sz="1200"/>
          </a:p>
        </p:txBody>
      </p:sp>
      <p:sp>
        <p:nvSpPr>
          <p:cNvPr id="86020" name="Text Box 2"/>
          <p:cNvSpPr txBox="1">
            <a:spLocks noChangeArrowheads="1"/>
          </p:cNvSpPr>
          <p:nvPr/>
        </p:nvSpPr>
        <p:spPr bwMode="auto">
          <a:xfrm>
            <a:off x="0" y="8870950"/>
            <a:ext cx="2971800" cy="277813"/>
          </a:xfrm>
          <a:prstGeom prst="rect">
            <a:avLst/>
          </a:prstGeom>
          <a:noFill/>
          <a:ln w="9525">
            <a:noFill/>
            <a:round/>
            <a:headEnd/>
            <a:tailEnd/>
          </a:ln>
        </p:spPr>
        <p:txBody>
          <a:bodyPr lIns="91366" tIns="45683" rIns="91366" bIns="45683" anchor="b">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6021" name="Text Box 3"/>
          <p:cNvSpPr txBox="1">
            <a:spLocks noChangeArrowheads="1"/>
          </p:cNvSpPr>
          <p:nvPr/>
        </p:nvSpPr>
        <p:spPr bwMode="auto">
          <a:xfrm>
            <a:off x="0" y="0"/>
            <a:ext cx="2971800" cy="276225"/>
          </a:xfrm>
          <a:prstGeom prst="rect">
            <a:avLst/>
          </a:prstGeom>
          <a:noFill/>
          <a:ln w="9525">
            <a:noFill/>
            <a:round/>
            <a:headEnd/>
            <a:tailEnd/>
          </a:ln>
        </p:spPr>
        <p:txBody>
          <a:bodyPr lIns="91366" tIns="45683" rIns="91366" bIns="45683">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6022" name="Text Box 4"/>
          <p:cNvSpPr txBox="1">
            <a:spLocks noChangeArrowheads="1"/>
          </p:cNvSpPr>
          <p:nvPr/>
        </p:nvSpPr>
        <p:spPr bwMode="auto">
          <a:xfrm>
            <a:off x="3884613" y="0"/>
            <a:ext cx="2971800" cy="276225"/>
          </a:xfrm>
          <a:prstGeom prst="rect">
            <a:avLst/>
          </a:prstGeom>
          <a:noFill/>
          <a:ln w="9525">
            <a:noFill/>
            <a:round/>
            <a:headEnd/>
            <a:tailEnd/>
          </a:ln>
        </p:spPr>
        <p:txBody>
          <a:bodyPr lIns="91366" tIns="45683" rIns="91366" bIns="45683">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6023" name="Text Box 5"/>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6024" name="Rectangle 6"/>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3"/>
          <p:cNvSpPr>
            <a:spLocks noGrp="1" noChangeArrowheads="1"/>
          </p:cNvSpPr>
          <p:nvPr>
            <p:ph type="sldNum" sz="quarter" idx="5"/>
          </p:nvPr>
        </p:nvSpPr>
        <p:spPr/>
        <p:txBody>
          <a:bodyPr/>
          <a:lstStyle/>
          <a:p>
            <a:pPr>
              <a:defRPr/>
            </a:pPr>
            <a:fld id="{774484C1-74FE-448A-9FCF-E77320ABB089}" type="slidenum">
              <a:rPr lang="en-GB"/>
              <a:pPr>
                <a:defRPr/>
              </a:pPr>
              <a:t>37</a:t>
            </a:fld>
            <a:endParaRPr lang="en-GB"/>
          </a:p>
        </p:txBody>
      </p:sp>
      <p:sp>
        <p:nvSpPr>
          <p:cNvPr id="87043" name="Text Box 1"/>
          <p:cNvSpPr txBox="1">
            <a:spLocks noChangeArrowheads="1"/>
          </p:cNvSpPr>
          <p:nvPr/>
        </p:nvSpPr>
        <p:spPr bwMode="auto">
          <a:xfrm>
            <a:off x="3884613" y="8870950"/>
            <a:ext cx="2971800" cy="277813"/>
          </a:xfrm>
          <a:prstGeom prst="rect">
            <a:avLst/>
          </a:prstGeom>
          <a:noFill/>
          <a:ln w="9525">
            <a:noFill/>
            <a:round/>
            <a:headEnd/>
            <a:tailEnd/>
          </a:ln>
        </p:spPr>
        <p:txBody>
          <a:bodyPr lIns="91366" tIns="45683" rIns="91366" bIns="45683" anchor="b">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fld id="{6B3E4E85-EB14-4911-8C29-6052CCB979AC}" type="slidenum">
              <a:rPr lang="en-GB" sz="1200"/>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t>37</a:t>
            </a:fld>
            <a:endParaRPr lang="en-GB" sz="1200"/>
          </a:p>
        </p:txBody>
      </p:sp>
      <p:sp>
        <p:nvSpPr>
          <p:cNvPr id="87044" name="Text Box 2"/>
          <p:cNvSpPr txBox="1">
            <a:spLocks noChangeArrowheads="1"/>
          </p:cNvSpPr>
          <p:nvPr/>
        </p:nvSpPr>
        <p:spPr bwMode="auto">
          <a:xfrm>
            <a:off x="0" y="8870950"/>
            <a:ext cx="2971800" cy="277813"/>
          </a:xfrm>
          <a:prstGeom prst="rect">
            <a:avLst/>
          </a:prstGeom>
          <a:noFill/>
          <a:ln w="9525">
            <a:noFill/>
            <a:round/>
            <a:headEnd/>
            <a:tailEnd/>
          </a:ln>
        </p:spPr>
        <p:txBody>
          <a:bodyPr lIns="91366" tIns="45683" rIns="91366" bIns="45683" anchor="b">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7045" name="Text Box 3"/>
          <p:cNvSpPr txBox="1">
            <a:spLocks noChangeArrowheads="1"/>
          </p:cNvSpPr>
          <p:nvPr/>
        </p:nvSpPr>
        <p:spPr bwMode="auto">
          <a:xfrm>
            <a:off x="0" y="0"/>
            <a:ext cx="2971800" cy="276225"/>
          </a:xfrm>
          <a:prstGeom prst="rect">
            <a:avLst/>
          </a:prstGeom>
          <a:noFill/>
          <a:ln w="9525">
            <a:noFill/>
            <a:round/>
            <a:headEnd/>
            <a:tailEnd/>
          </a:ln>
        </p:spPr>
        <p:txBody>
          <a:bodyPr lIns="91366" tIns="45683" rIns="91366" bIns="45683">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7046" name="Text Box 4"/>
          <p:cNvSpPr txBox="1">
            <a:spLocks noChangeArrowheads="1"/>
          </p:cNvSpPr>
          <p:nvPr/>
        </p:nvSpPr>
        <p:spPr bwMode="auto">
          <a:xfrm>
            <a:off x="3884613" y="0"/>
            <a:ext cx="2971800" cy="276225"/>
          </a:xfrm>
          <a:prstGeom prst="rect">
            <a:avLst/>
          </a:prstGeom>
          <a:noFill/>
          <a:ln w="9525">
            <a:noFill/>
            <a:round/>
            <a:headEnd/>
            <a:tailEnd/>
          </a:ln>
        </p:spPr>
        <p:txBody>
          <a:bodyPr lIns="91366" tIns="45683" rIns="91366" bIns="45683">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7047" name="Text Box 5"/>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7048" name="Text Box 6"/>
          <p:cNvSpPr>
            <a:spLocks noGrp="1" noChangeArrowheads="1"/>
          </p:cNvSpPr>
          <p:nvPr>
            <p:ph type="body"/>
          </p:nvPr>
        </p:nvSpPr>
        <p:spPr>
          <a:xfrm>
            <a:off x="685800" y="4343400"/>
            <a:ext cx="5483225" cy="51593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3"/>
          <p:cNvSpPr>
            <a:spLocks noGrp="1" noChangeArrowheads="1"/>
          </p:cNvSpPr>
          <p:nvPr>
            <p:ph type="sldNum" sz="quarter" idx="5"/>
          </p:nvPr>
        </p:nvSpPr>
        <p:spPr/>
        <p:txBody>
          <a:bodyPr/>
          <a:lstStyle/>
          <a:p>
            <a:pPr>
              <a:defRPr/>
            </a:pPr>
            <a:fld id="{B49713B4-838D-4CBF-91A4-ECF545BFAC0E}" type="slidenum">
              <a:rPr lang="en-GB"/>
              <a:pPr>
                <a:defRPr/>
              </a:pPr>
              <a:t>38</a:t>
            </a:fld>
            <a:endParaRPr lang="en-GB"/>
          </a:p>
        </p:txBody>
      </p:sp>
      <p:sp>
        <p:nvSpPr>
          <p:cNvPr id="88067" name="Text Box 1"/>
          <p:cNvSpPr txBox="1">
            <a:spLocks noChangeArrowheads="1"/>
          </p:cNvSpPr>
          <p:nvPr/>
        </p:nvSpPr>
        <p:spPr bwMode="auto">
          <a:xfrm>
            <a:off x="3884613" y="8870950"/>
            <a:ext cx="2971800" cy="277813"/>
          </a:xfrm>
          <a:prstGeom prst="rect">
            <a:avLst/>
          </a:prstGeom>
          <a:noFill/>
          <a:ln w="9525">
            <a:noFill/>
            <a:round/>
            <a:headEnd/>
            <a:tailEnd/>
          </a:ln>
        </p:spPr>
        <p:txBody>
          <a:bodyPr lIns="91366" tIns="45683" rIns="91366" bIns="45683" anchor="b">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fld id="{B80D276C-CBD5-4F62-81A6-FF712B96E798}" type="slidenum">
              <a:rPr lang="en-GB" sz="1200"/>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t>38</a:t>
            </a:fld>
            <a:endParaRPr lang="en-GB" sz="1200"/>
          </a:p>
        </p:txBody>
      </p:sp>
      <p:sp>
        <p:nvSpPr>
          <p:cNvPr id="88068" name="Text Box 2"/>
          <p:cNvSpPr txBox="1">
            <a:spLocks noChangeArrowheads="1"/>
          </p:cNvSpPr>
          <p:nvPr/>
        </p:nvSpPr>
        <p:spPr bwMode="auto">
          <a:xfrm>
            <a:off x="0" y="8870950"/>
            <a:ext cx="2971800" cy="277813"/>
          </a:xfrm>
          <a:prstGeom prst="rect">
            <a:avLst/>
          </a:prstGeom>
          <a:noFill/>
          <a:ln w="9525">
            <a:noFill/>
            <a:round/>
            <a:headEnd/>
            <a:tailEnd/>
          </a:ln>
        </p:spPr>
        <p:txBody>
          <a:bodyPr lIns="91366" tIns="45683" rIns="91366" bIns="45683" anchor="b">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8069" name="Text Box 3"/>
          <p:cNvSpPr txBox="1">
            <a:spLocks noChangeArrowheads="1"/>
          </p:cNvSpPr>
          <p:nvPr/>
        </p:nvSpPr>
        <p:spPr bwMode="auto">
          <a:xfrm>
            <a:off x="0" y="0"/>
            <a:ext cx="2971800" cy="276225"/>
          </a:xfrm>
          <a:prstGeom prst="rect">
            <a:avLst/>
          </a:prstGeom>
          <a:noFill/>
          <a:ln w="9525">
            <a:noFill/>
            <a:round/>
            <a:headEnd/>
            <a:tailEnd/>
          </a:ln>
        </p:spPr>
        <p:txBody>
          <a:bodyPr lIns="91366" tIns="45683" rIns="91366" bIns="45683">
            <a:spAutoFit/>
          </a:bodyPr>
          <a:lstStyle/>
          <a:p>
            <a:pP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8070" name="Text Box 4"/>
          <p:cNvSpPr txBox="1">
            <a:spLocks noChangeArrowheads="1"/>
          </p:cNvSpPr>
          <p:nvPr/>
        </p:nvSpPr>
        <p:spPr bwMode="auto">
          <a:xfrm>
            <a:off x="3884613" y="0"/>
            <a:ext cx="2971800" cy="276225"/>
          </a:xfrm>
          <a:prstGeom prst="rect">
            <a:avLst/>
          </a:prstGeom>
          <a:noFill/>
          <a:ln w="9525">
            <a:noFill/>
            <a:round/>
            <a:headEnd/>
            <a:tailEnd/>
          </a:ln>
        </p:spPr>
        <p:txBody>
          <a:bodyPr lIns="91366" tIns="45683" rIns="91366" bIns="45683">
            <a:spAutoFit/>
          </a:bodyPr>
          <a:lstStyle/>
          <a:p>
            <a:pPr algn="r">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sz="1200"/>
          </a:p>
        </p:txBody>
      </p:sp>
      <p:sp>
        <p:nvSpPr>
          <p:cNvPr id="88071" name="Text Box 5"/>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88072" name="Rectangle 6"/>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9B410F-3E14-4112-A935-D98A49059533}" type="slidenum">
              <a:rPr lang="it-IT"/>
              <a:pPr>
                <a:defRPr/>
              </a:pPr>
              <a:t>4</a:t>
            </a:fld>
            <a:endParaRPr lang="it-IT"/>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it-IT"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it-IT"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1922E561-433E-4C97-9066-55503295A415}"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60492C1-86AE-47AD-BAFD-FE7BF6BEC2BD}" type="slidenum">
              <a:rPr lang="en-GB"/>
              <a:pPr>
                <a:defRPr/>
              </a:pPr>
              <a:t>8</a:t>
            </a:fld>
            <a:endParaRPr lang="en-GB"/>
          </a:p>
        </p:txBody>
      </p:sp>
      <p:sp>
        <p:nvSpPr>
          <p:cNvPr id="6553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65540" name="Text Box 2"/>
          <p:cNvSpPr>
            <a:spLocks noGrp="1" noChangeArrowheads="1"/>
          </p:cNvSpPr>
          <p:nvPr>
            <p:ph type="body"/>
          </p:nvPr>
        </p:nvSpPr>
        <p:spPr>
          <a:xfrm>
            <a:off x="685800" y="4343400"/>
            <a:ext cx="5484813" cy="515938"/>
          </a:xfrm>
          <a:noFill/>
          <a:ln/>
        </p:spPr>
        <p:txBody>
          <a:bodyPr lIns="0" tIns="0" rIns="0" bIns="0">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7F34D25-D894-4C92-B2DB-016526C9A963}" type="slidenum">
              <a:rPr lang="en-GB"/>
              <a:pPr>
                <a:defRPr/>
              </a:pPr>
              <a:t>10</a:t>
            </a:fld>
            <a:endParaRPr lang="en-GB"/>
          </a:p>
        </p:txBody>
      </p:sp>
      <p:sp>
        <p:nvSpPr>
          <p:cNvPr id="66563" name="Text Box 1"/>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66564"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12EFCF7E-1D0D-4CDA-8A71-2EEE490B45A1}" type="slidenum">
              <a:rPr lang="en-GB"/>
              <a:pPr>
                <a:defRPr/>
              </a:pPr>
              <a:t>11</a:t>
            </a:fld>
            <a:endParaRPr lang="en-GB"/>
          </a:p>
        </p:txBody>
      </p:sp>
      <p:sp>
        <p:nvSpPr>
          <p:cNvPr id="6758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67588"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9BBF1216-4EF5-4673-B18B-7E7E8DC62810}" type="slidenum">
              <a:rPr lang="en-GB"/>
              <a:pPr>
                <a:defRPr/>
              </a:pPr>
              <a:t>12</a:t>
            </a:fld>
            <a:endParaRPr lang="en-GB"/>
          </a:p>
        </p:txBody>
      </p:sp>
      <p:sp>
        <p:nvSpPr>
          <p:cNvPr id="6861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68612"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49027255-9F6C-4176-9491-C1C162454868}" type="slidenum">
              <a:rPr lang="en-GB"/>
              <a:pPr>
                <a:defRPr/>
              </a:pPr>
              <a:t>13</a:t>
            </a:fld>
            <a:endParaRPr lang="en-GB"/>
          </a:p>
        </p:txBody>
      </p:sp>
      <p:sp>
        <p:nvSpPr>
          <p:cNvPr id="6963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50" tIns="44975" rIns="89950" bIns="44975" anchor="ctr"/>
          <a:lstStyle/>
          <a:p>
            <a:pPr>
              <a:lnSpc>
                <a:spcPct val="93000"/>
              </a:lnSpc>
            </a:pPr>
            <a:endParaRPr lang="it-IT"/>
          </a:p>
        </p:txBody>
      </p:sp>
      <p:sp>
        <p:nvSpPr>
          <p:cNvPr id="69636" name="Rectangle 2"/>
          <p:cNvSpPr>
            <a:spLocks noGrp="1" noChangeArrowheads="1"/>
          </p:cNvSpPr>
          <p:nvPr>
            <p:ph type="body"/>
          </p:nvPr>
        </p:nvSpPr>
        <p:spPr>
          <a:xfrm>
            <a:off x="685800" y="4343400"/>
            <a:ext cx="5476875" cy="4108450"/>
          </a:xfrm>
          <a:noFill/>
          <a:ln/>
        </p:spPr>
        <p:txBody>
          <a:bodyPr wrap="none" anchor="ctr"/>
          <a:lstStyle/>
          <a:p>
            <a:endParaRPr lang="it-IT"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27C2D72-6B70-42BD-A61D-3203C727D8FA}" type="datetime1">
              <a:rPr lang="en-US" smtClean="0"/>
              <a:t>10/3/2011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File Permissions</a:t>
            </a:r>
          </a:p>
        </p:txBody>
      </p:sp>
      <p:sp>
        <p:nvSpPr>
          <p:cNvPr id="6" name="Slide Number Placeholder 5"/>
          <p:cNvSpPr>
            <a:spLocks noGrp="1"/>
          </p:cNvSpPr>
          <p:nvPr>
            <p:ph type="sldNum" sz="quarter" idx="12"/>
          </p:nvPr>
        </p:nvSpPr>
        <p:spPr/>
        <p:txBody>
          <a:bodyPr/>
          <a:lstStyle>
            <a:lvl1pPr>
              <a:defRPr/>
            </a:lvl1pPr>
          </a:lstStyle>
          <a:p>
            <a:pPr>
              <a:defRPr/>
            </a:pPr>
            <a:fld id="{80C1F2E5-DC3C-4D64-B369-F066A95AA0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014FDC-0DCB-4F5A-AA4E-3270AC55A0B5}" type="datetime1">
              <a:rPr lang="en-US" smtClean="0"/>
              <a:t>10/3/2011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File Permissions</a:t>
            </a:r>
          </a:p>
        </p:txBody>
      </p:sp>
      <p:sp>
        <p:nvSpPr>
          <p:cNvPr id="6" name="Slide Number Placeholder 5"/>
          <p:cNvSpPr>
            <a:spLocks noGrp="1"/>
          </p:cNvSpPr>
          <p:nvPr>
            <p:ph type="sldNum" sz="quarter" idx="12"/>
          </p:nvPr>
        </p:nvSpPr>
        <p:spPr/>
        <p:txBody>
          <a:bodyPr/>
          <a:lstStyle>
            <a:lvl1pPr>
              <a:defRPr/>
            </a:lvl1pPr>
          </a:lstStyle>
          <a:p>
            <a:pPr>
              <a:defRPr/>
            </a:pPr>
            <a:fld id="{14F93A4F-58F4-414F-91EF-E3B4CE6952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E569C7-BDA1-4D3C-919A-94E2FC9D33C0}" type="datetime1">
              <a:rPr lang="en-US" smtClean="0"/>
              <a:t>10/3/2011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File Permissions</a:t>
            </a:r>
          </a:p>
        </p:txBody>
      </p:sp>
      <p:sp>
        <p:nvSpPr>
          <p:cNvPr id="6" name="Slide Number Placeholder 5"/>
          <p:cNvSpPr>
            <a:spLocks noGrp="1"/>
          </p:cNvSpPr>
          <p:nvPr>
            <p:ph type="sldNum" sz="quarter" idx="12"/>
          </p:nvPr>
        </p:nvSpPr>
        <p:spPr/>
        <p:txBody>
          <a:bodyPr/>
          <a:lstStyle>
            <a:lvl1pPr>
              <a:defRPr/>
            </a:lvl1pPr>
          </a:lstStyle>
          <a:p>
            <a:pPr>
              <a:defRPr/>
            </a:pPr>
            <a:fld id="{3E746C52-9A64-4D21-A516-80BC5403AC8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18488" cy="1138237"/>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457200" y="1600200"/>
            <a:ext cx="8218488" cy="4973638"/>
          </a:xfrm>
        </p:spPr>
        <p:txBody>
          <a:bodyPr rtlCol="0">
            <a:normAutofit/>
          </a:bodyPr>
          <a:lstStyle/>
          <a:p>
            <a:pPr lvl="0"/>
            <a:endParaRPr lang="it-IT" noProof="0">
              <a:sym typeface="Arial" pitchFamily="34" charset="0"/>
            </a:endParaRPr>
          </a:p>
        </p:txBody>
      </p:sp>
      <p:sp>
        <p:nvSpPr>
          <p:cNvPr id="4" name="Segnaposto data 3"/>
          <p:cNvSpPr>
            <a:spLocks noGrp="1"/>
          </p:cNvSpPr>
          <p:nvPr>
            <p:ph type="dt" idx="10"/>
          </p:nvPr>
        </p:nvSpPr>
        <p:spPr>
          <a:xfrm>
            <a:off x="457200" y="6478588"/>
            <a:ext cx="2122488" cy="455612"/>
          </a:xfrm>
        </p:spPr>
        <p:txBody>
          <a:bodyPr/>
          <a:lstStyle>
            <a:lvl1pPr>
              <a:defRPr/>
            </a:lvl1pPr>
          </a:lstStyle>
          <a:p>
            <a:pPr>
              <a:defRPr/>
            </a:pPr>
            <a:fld id="{1DC52C44-FCA2-40A9-AC3D-9D427CFA98FB}" type="datetime1">
              <a:rPr lang="en-US" smtClean="0"/>
              <a:t>10/3/2011</a:t>
            </a:fld>
            <a:endParaRPr lang="en-GB"/>
          </a:p>
        </p:txBody>
      </p:sp>
      <p:sp>
        <p:nvSpPr>
          <p:cNvPr id="5" name="Segnaposto piè di pagina 4"/>
          <p:cNvSpPr>
            <a:spLocks noGrp="1"/>
          </p:cNvSpPr>
          <p:nvPr>
            <p:ph type="ftr" idx="11"/>
          </p:nvPr>
        </p:nvSpPr>
        <p:spPr>
          <a:xfrm>
            <a:off x="2590800" y="6478588"/>
            <a:ext cx="3951288" cy="455612"/>
          </a:xfrm>
        </p:spPr>
        <p:txBody>
          <a:bodyPr/>
          <a:lstStyle>
            <a:lvl1pPr>
              <a:defRPr/>
            </a:lvl1pPr>
          </a:lstStyle>
          <a:p>
            <a:pPr>
              <a:defRPr/>
            </a:pPr>
            <a:r>
              <a:rPr lang="en-GB"/>
              <a:t>File Permissions</a:t>
            </a:r>
          </a:p>
        </p:txBody>
      </p:sp>
      <p:sp>
        <p:nvSpPr>
          <p:cNvPr id="6" name="Segnaposto numero diapositiva 5"/>
          <p:cNvSpPr>
            <a:spLocks noGrp="1"/>
          </p:cNvSpPr>
          <p:nvPr>
            <p:ph type="sldNum" idx="12"/>
          </p:nvPr>
        </p:nvSpPr>
        <p:spPr>
          <a:xfrm>
            <a:off x="6553200" y="6478588"/>
            <a:ext cx="2122488" cy="455612"/>
          </a:xfrm>
        </p:spPr>
        <p:txBody>
          <a:bodyPr/>
          <a:lstStyle>
            <a:lvl1pPr>
              <a:defRPr/>
            </a:lvl1pPr>
          </a:lstStyle>
          <a:p>
            <a:pPr>
              <a:defRPr/>
            </a:pPr>
            <a:fld id="{E95635A6-4A45-4CE1-9B99-CEA974B87142}"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953A60-52A9-46FD-81C2-50A1E7A76FBC}" type="datetime1">
              <a:rPr lang="en-US" smtClean="0"/>
              <a:t>10/3/2011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File Permissions</a:t>
            </a:r>
          </a:p>
        </p:txBody>
      </p:sp>
      <p:sp>
        <p:nvSpPr>
          <p:cNvPr id="6" name="Slide Number Placeholder 5"/>
          <p:cNvSpPr>
            <a:spLocks noGrp="1"/>
          </p:cNvSpPr>
          <p:nvPr>
            <p:ph type="sldNum" sz="quarter" idx="12"/>
          </p:nvPr>
        </p:nvSpPr>
        <p:spPr/>
        <p:txBody>
          <a:bodyPr/>
          <a:lstStyle>
            <a:lvl1pPr>
              <a:defRPr/>
            </a:lvl1pPr>
          </a:lstStyle>
          <a:p>
            <a:pPr>
              <a:defRPr/>
            </a:pPr>
            <a:fld id="{BA847D45-FF56-467C-A16B-FC3ACD0424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E3A6F6-B53D-497D-9F49-A38C4BE9A6BA}" type="datetime1">
              <a:rPr lang="en-US" smtClean="0"/>
              <a:t>10/3/2011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File Permissions</a:t>
            </a:r>
          </a:p>
        </p:txBody>
      </p:sp>
      <p:sp>
        <p:nvSpPr>
          <p:cNvPr id="6" name="Slide Number Placeholder 5"/>
          <p:cNvSpPr>
            <a:spLocks noGrp="1"/>
          </p:cNvSpPr>
          <p:nvPr>
            <p:ph type="sldNum" sz="quarter" idx="12"/>
          </p:nvPr>
        </p:nvSpPr>
        <p:spPr/>
        <p:txBody>
          <a:bodyPr/>
          <a:lstStyle>
            <a:lvl1pPr>
              <a:defRPr/>
            </a:lvl1pPr>
          </a:lstStyle>
          <a:p>
            <a:pPr>
              <a:defRPr/>
            </a:pPr>
            <a:fld id="{8E7B28AB-1D01-4452-98CC-455FAAAD45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7310B1F-9E35-4EF1-848B-0C0BE613C4E5}" type="datetime1">
              <a:rPr lang="en-US" smtClean="0"/>
              <a:t>10/3/2011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File Permissions</a:t>
            </a:r>
          </a:p>
        </p:txBody>
      </p:sp>
      <p:sp>
        <p:nvSpPr>
          <p:cNvPr id="7" name="Slide Number Placeholder 5"/>
          <p:cNvSpPr>
            <a:spLocks noGrp="1"/>
          </p:cNvSpPr>
          <p:nvPr>
            <p:ph type="sldNum" sz="quarter" idx="12"/>
          </p:nvPr>
        </p:nvSpPr>
        <p:spPr/>
        <p:txBody>
          <a:bodyPr/>
          <a:lstStyle>
            <a:lvl1pPr>
              <a:defRPr/>
            </a:lvl1pPr>
          </a:lstStyle>
          <a:p>
            <a:pPr>
              <a:defRPr/>
            </a:pPr>
            <a:fld id="{A40FB45C-8904-4938-B062-8DB6452104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5C6BA22-CFCD-4DD9-9644-B92A9036EF3D}" type="datetime1">
              <a:rPr lang="en-US" smtClean="0"/>
              <a:t>10/3/2011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File Permissions</a:t>
            </a:r>
          </a:p>
        </p:txBody>
      </p:sp>
      <p:sp>
        <p:nvSpPr>
          <p:cNvPr id="9" name="Slide Number Placeholder 5"/>
          <p:cNvSpPr>
            <a:spLocks noGrp="1"/>
          </p:cNvSpPr>
          <p:nvPr>
            <p:ph type="sldNum" sz="quarter" idx="12"/>
          </p:nvPr>
        </p:nvSpPr>
        <p:spPr/>
        <p:txBody>
          <a:bodyPr/>
          <a:lstStyle>
            <a:lvl1pPr>
              <a:defRPr/>
            </a:lvl1pPr>
          </a:lstStyle>
          <a:p>
            <a:pPr>
              <a:defRPr/>
            </a:pPr>
            <a:fld id="{A2CC7773-49DF-4D9A-B963-353B3912AEF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A61F557-0044-45D1-93AE-44C001590783}" type="datetime1">
              <a:rPr lang="en-US" smtClean="0"/>
              <a:t>10/3/2011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File Permissions</a:t>
            </a:r>
          </a:p>
        </p:txBody>
      </p:sp>
      <p:sp>
        <p:nvSpPr>
          <p:cNvPr id="5" name="Slide Number Placeholder 5"/>
          <p:cNvSpPr>
            <a:spLocks noGrp="1"/>
          </p:cNvSpPr>
          <p:nvPr>
            <p:ph type="sldNum" sz="quarter" idx="12"/>
          </p:nvPr>
        </p:nvSpPr>
        <p:spPr/>
        <p:txBody>
          <a:bodyPr/>
          <a:lstStyle>
            <a:lvl1pPr>
              <a:defRPr/>
            </a:lvl1pPr>
          </a:lstStyle>
          <a:p>
            <a:pPr>
              <a:defRPr/>
            </a:pPr>
            <a:fld id="{40B062F1-CA48-430C-9C55-9FA9313EA86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C9D33D-8737-4993-BC83-F5D0B7FA505B}" type="datetime1">
              <a:rPr lang="en-US" smtClean="0"/>
              <a:t>10/3/2011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File Permissions</a:t>
            </a:r>
          </a:p>
        </p:txBody>
      </p:sp>
      <p:sp>
        <p:nvSpPr>
          <p:cNvPr id="4" name="Slide Number Placeholder 5"/>
          <p:cNvSpPr>
            <a:spLocks noGrp="1"/>
          </p:cNvSpPr>
          <p:nvPr>
            <p:ph type="sldNum" sz="quarter" idx="12"/>
          </p:nvPr>
        </p:nvSpPr>
        <p:spPr/>
        <p:txBody>
          <a:bodyPr/>
          <a:lstStyle>
            <a:lvl1pPr>
              <a:defRPr/>
            </a:lvl1pPr>
          </a:lstStyle>
          <a:p>
            <a:pPr>
              <a:defRPr/>
            </a:pPr>
            <a:fld id="{08260D03-ECB2-4FBE-9664-A6F2CBDCABF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158D11E-D46E-4AB9-9F14-BD3F7E270020}" type="datetime1">
              <a:rPr lang="en-US" smtClean="0"/>
              <a:t>10/3/2011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File Permissions</a:t>
            </a:r>
          </a:p>
        </p:txBody>
      </p:sp>
      <p:sp>
        <p:nvSpPr>
          <p:cNvPr id="7" name="Slide Number Placeholder 5"/>
          <p:cNvSpPr>
            <a:spLocks noGrp="1"/>
          </p:cNvSpPr>
          <p:nvPr>
            <p:ph type="sldNum" sz="quarter" idx="12"/>
          </p:nvPr>
        </p:nvSpPr>
        <p:spPr/>
        <p:txBody>
          <a:bodyPr/>
          <a:lstStyle>
            <a:lvl1pPr>
              <a:defRPr/>
            </a:lvl1pPr>
          </a:lstStyle>
          <a:p>
            <a:pPr>
              <a:defRPr/>
            </a:pPr>
            <a:fld id="{13EB33C2-5583-4C48-A11D-FF7226D30AF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8E439F-CE3F-40B8-8439-EB13D219EF18}" type="datetime1">
              <a:rPr lang="en-US" smtClean="0"/>
              <a:t>10/3/2011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File Permissions</a:t>
            </a:r>
          </a:p>
        </p:txBody>
      </p:sp>
      <p:sp>
        <p:nvSpPr>
          <p:cNvPr id="7" name="Slide Number Placeholder 5"/>
          <p:cNvSpPr>
            <a:spLocks noGrp="1"/>
          </p:cNvSpPr>
          <p:nvPr>
            <p:ph type="sldNum" sz="quarter" idx="12"/>
          </p:nvPr>
        </p:nvSpPr>
        <p:spPr/>
        <p:txBody>
          <a:bodyPr/>
          <a:lstStyle>
            <a:lvl1pPr>
              <a:defRPr/>
            </a:lvl1pPr>
          </a:lstStyle>
          <a:p>
            <a:pPr>
              <a:defRPr/>
            </a:pPr>
            <a:fld id="{164E188D-E354-4582-896B-F0F2D57E38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91D4C5-C992-44F5-9B6A-6B5ADD08E213}" type="datetime1">
              <a:rPr lang="en-US" smtClean="0"/>
              <a:t>10/3/2011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File Permissions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550340-7133-4349-A5E5-2A18DA57B32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ctrTitle"/>
          </p:nvPr>
        </p:nvSpPr>
        <p:spPr/>
        <p:txBody>
          <a:bodyPr rIns="129200"/>
          <a:lstStyle/>
          <a:p>
            <a:pPr indent="38100"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solidFill>
                  <a:srgbClr val="FF0000"/>
                </a:solidFill>
              </a:rPr>
              <a:t>Chapter 3.3: Filesystem</a:t>
            </a:r>
            <a:r>
              <a:rPr lang="en-US" dirty="0" smtClean="0">
                <a:solidFill>
                  <a:srgbClr val="FF0000"/>
                </a:solidFill>
              </a:rPr>
              <a:t> Security</a:t>
            </a:r>
          </a:p>
        </p:txBody>
      </p:sp>
      <p:sp>
        <p:nvSpPr>
          <p:cNvPr id="4" name="Slide Number Placeholder 3"/>
          <p:cNvSpPr>
            <a:spLocks noGrp="1"/>
          </p:cNvSpPr>
          <p:nvPr>
            <p:ph type="sldNum" sz="quarter" idx="12"/>
          </p:nvPr>
        </p:nvSpPr>
        <p:spPr/>
        <p:txBody>
          <a:bodyPr/>
          <a:lstStyle/>
          <a:p>
            <a:pPr>
              <a:defRPr/>
            </a:pPr>
            <a:fld id="{7428CEE3-0AC8-4B2D-8C1D-F075B640FBF9}" type="slidenum">
              <a:rPr lang="en-US"/>
              <a:pPr>
                <a:defRPr/>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Unix Permissions</a:t>
            </a:r>
          </a:p>
        </p:txBody>
      </p:sp>
      <p:sp>
        <p:nvSpPr>
          <p:cNvPr id="31750" name="Rectangle 2"/>
          <p:cNvSpPr>
            <a:spLocks noGrp="1" noChangeArrowheads="1"/>
          </p:cNvSpPr>
          <p:nvPr>
            <p:ph idx="1"/>
          </p:nvPr>
        </p:nvSpPr>
        <p:spPr>
          <a:xfrm>
            <a:off x="457200" y="1600200"/>
            <a:ext cx="8229600" cy="4327525"/>
          </a:xfrm>
        </p:spPr>
        <p:txBody>
          <a:bodyPr rtlCol="0">
            <a:spAutoFit/>
          </a:bodyPr>
          <a:lstStyle/>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Standard for all </a:t>
            </a:r>
            <a:r>
              <a:rPr lang="en-GB" sz="2800" dirty="0" err="1" smtClean="0"/>
              <a:t>UNIXes</a:t>
            </a:r>
            <a:endParaRPr lang="en-GB" sz="2800" dirty="0" smtClean="0"/>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Every file is owned by a user and has an associated group</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Permissions often displayed in compact 10-character notation</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To see permissions, use </a:t>
            </a:r>
            <a:r>
              <a:rPr lang="en-GB" sz="2800" dirty="0" err="1" smtClean="0">
                <a:solidFill>
                  <a:srgbClr val="FF0000"/>
                </a:solidFill>
                <a:latin typeface="Lucida Sans Typewriter" pitchFamily="49" charset="0"/>
              </a:rPr>
              <a:t>ls</a:t>
            </a:r>
            <a:r>
              <a:rPr lang="en-GB" sz="2800" dirty="0" smtClean="0">
                <a:solidFill>
                  <a:srgbClr val="FF0000"/>
                </a:solidFill>
                <a:latin typeface="Lucida Sans Typewriter" pitchFamily="49" charset="0"/>
              </a:rPr>
              <a:t> –l</a:t>
            </a:r>
            <a:endParaRPr lang="en-GB" sz="2800" dirty="0" smtClean="0">
              <a:solidFill>
                <a:srgbClr val="FF0000"/>
              </a:solidFill>
            </a:endParaRP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smtClean="0">
              <a:latin typeface="Lucida Sans Typewriter" pitchFamily="49" charset="0"/>
            </a:endParaRP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rgbClr val="FF0000"/>
                </a:solidFill>
                <a:latin typeface="Lucida Sans Typewriter" pitchFamily="49" charset="0"/>
              </a:rPr>
              <a:t>jk@sphere</a:t>
            </a:r>
            <a:r>
              <a:rPr lang="en-GB" sz="2000" dirty="0" smtClean="0">
                <a:solidFill>
                  <a:srgbClr val="FF0000"/>
                </a:solidFill>
                <a:latin typeface="Lucida Sans Typewriter" pitchFamily="49" charset="0"/>
              </a:rPr>
              <a:t>:~/test$ </a:t>
            </a:r>
            <a:r>
              <a:rPr lang="en-GB" sz="2000" dirty="0" err="1" smtClean="0">
                <a:solidFill>
                  <a:srgbClr val="FF0000"/>
                </a:solidFill>
                <a:latin typeface="Lucida Sans Typewriter" pitchFamily="49" charset="0"/>
              </a:rPr>
              <a:t>ls</a:t>
            </a:r>
            <a:r>
              <a:rPr lang="en-GB" sz="2000" dirty="0" smtClean="0">
                <a:solidFill>
                  <a:srgbClr val="FF0000"/>
                </a:solidFill>
                <a:latin typeface="Lucida Sans Typewriter" pitchFamily="49" charset="0"/>
              </a:rPr>
              <a:t> –l</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rgbClr val="FF0000"/>
                </a:solidFill>
                <a:latin typeface="Lucida Sans Typewriter" pitchFamily="49" charset="0"/>
              </a:rPr>
              <a:t>total 0</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rgbClr val="FF0000"/>
                </a:solidFill>
                <a:latin typeface="Lucida Sans Typewriter" pitchFamily="49" charset="0"/>
              </a:rPr>
              <a:t>-</a:t>
            </a:r>
            <a:r>
              <a:rPr lang="en-GB" sz="2000" dirty="0" err="1" smtClean="0">
                <a:solidFill>
                  <a:srgbClr val="FF0000"/>
                </a:solidFill>
                <a:latin typeface="Lucida Sans Typewriter" pitchFamily="49" charset="0"/>
              </a:rPr>
              <a:t>rw</a:t>
            </a:r>
            <a:r>
              <a:rPr lang="en-GB" sz="2000" dirty="0" smtClean="0">
                <a:solidFill>
                  <a:srgbClr val="FF0000"/>
                </a:solidFill>
                <a:latin typeface="Lucida Sans Typewriter" pitchFamily="49" charset="0"/>
              </a:rPr>
              <a:t>-r-----  1 </a:t>
            </a:r>
            <a:r>
              <a:rPr lang="en-GB" sz="2000" dirty="0" err="1" smtClean="0">
                <a:solidFill>
                  <a:srgbClr val="FF0000"/>
                </a:solidFill>
                <a:latin typeface="Lucida Sans Typewriter" pitchFamily="49" charset="0"/>
              </a:rPr>
              <a:t>jk</a:t>
            </a:r>
            <a:r>
              <a:rPr lang="en-GB" sz="2000" dirty="0" smtClean="0">
                <a:solidFill>
                  <a:srgbClr val="FF0000"/>
                </a:solidFill>
                <a:latin typeface="Lucida Sans Typewriter" pitchFamily="49" charset="0"/>
              </a:rPr>
              <a:t> </a:t>
            </a:r>
            <a:r>
              <a:rPr lang="en-GB" sz="2000" dirty="0" err="1" smtClean="0">
                <a:solidFill>
                  <a:srgbClr val="FF0000"/>
                </a:solidFill>
                <a:latin typeface="Lucida Sans Typewriter" pitchFamily="49" charset="0"/>
              </a:rPr>
              <a:t>ugrad</a:t>
            </a:r>
            <a:r>
              <a:rPr lang="en-GB" sz="2000" dirty="0" smtClean="0">
                <a:solidFill>
                  <a:srgbClr val="FF0000"/>
                </a:solidFill>
                <a:latin typeface="Lucida Sans Typewriter" pitchFamily="49" charset="0"/>
              </a:rPr>
              <a:t> 0 2005-10-13 07:18 file1</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rgbClr val="FF0000"/>
                </a:solidFill>
                <a:latin typeface="Lucida Sans Typewriter" pitchFamily="49" charset="0"/>
              </a:rPr>
              <a:t>-</a:t>
            </a:r>
            <a:r>
              <a:rPr lang="en-GB" sz="2000" dirty="0" err="1" smtClean="0">
                <a:solidFill>
                  <a:srgbClr val="FF0000"/>
                </a:solidFill>
                <a:latin typeface="Lucida Sans Typewriter" pitchFamily="49" charset="0"/>
              </a:rPr>
              <a:t>rwxrwxrwx</a:t>
            </a:r>
            <a:r>
              <a:rPr lang="en-GB" sz="2000" dirty="0" smtClean="0">
                <a:solidFill>
                  <a:srgbClr val="FF0000"/>
                </a:solidFill>
                <a:latin typeface="Lucida Sans Typewriter" pitchFamily="49" charset="0"/>
              </a:rPr>
              <a:t>  1 </a:t>
            </a:r>
            <a:r>
              <a:rPr lang="en-GB" sz="2000" dirty="0" err="1" smtClean="0">
                <a:solidFill>
                  <a:srgbClr val="FF0000"/>
                </a:solidFill>
                <a:latin typeface="Lucida Sans Typewriter" pitchFamily="49" charset="0"/>
              </a:rPr>
              <a:t>jk</a:t>
            </a:r>
            <a:r>
              <a:rPr lang="en-GB" sz="2000" dirty="0" smtClean="0">
                <a:solidFill>
                  <a:srgbClr val="FF0000"/>
                </a:solidFill>
                <a:latin typeface="Lucida Sans Typewriter" pitchFamily="49" charset="0"/>
              </a:rPr>
              <a:t> </a:t>
            </a:r>
            <a:r>
              <a:rPr lang="en-GB" sz="2000" dirty="0" err="1" smtClean="0">
                <a:solidFill>
                  <a:srgbClr val="FF0000"/>
                </a:solidFill>
                <a:latin typeface="Lucida Sans Typewriter" pitchFamily="49" charset="0"/>
              </a:rPr>
              <a:t>ugrad</a:t>
            </a:r>
            <a:r>
              <a:rPr lang="en-GB" sz="2000" dirty="0" smtClean="0">
                <a:solidFill>
                  <a:srgbClr val="FF0000"/>
                </a:solidFill>
                <a:latin typeface="Lucida Sans Typewriter" pitchFamily="49" charset="0"/>
              </a:rPr>
              <a:t> 0 2005-10-13 07:18 file2</a:t>
            </a:r>
          </a:p>
        </p:txBody>
      </p:sp>
      <p:sp>
        <p:nvSpPr>
          <p:cNvPr id="6" name="Segnaposto numero diapositiva 5"/>
          <p:cNvSpPr>
            <a:spLocks noGrp="1"/>
          </p:cNvSpPr>
          <p:nvPr>
            <p:ph type="sldNum" sz="quarter" idx="12"/>
          </p:nvPr>
        </p:nvSpPr>
        <p:spPr/>
        <p:txBody>
          <a:bodyPr/>
          <a:lstStyle/>
          <a:p>
            <a:pPr>
              <a:defRPr/>
            </a:pPr>
            <a:fld id="{2ED220FC-FB82-4BA0-96F1-44E6F81EB811}" type="slidenum">
              <a:rPr lang="en-GB"/>
              <a:pPr>
                <a:defRPr/>
              </a:pPr>
              <a:t>10</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5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5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400" smtClean="0"/>
              <a:t>Permissions Examples (Regular Files)</a:t>
            </a:r>
          </a:p>
        </p:txBody>
      </p:sp>
      <p:sp>
        <p:nvSpPr>
          <p:cNvPr id="25" name="Segnaposto numero diapositiva 5"/>
          <p:cNvSpPr>
            <a:spLocks noGrp="1"/>
          </p:cNvSpPr>
          <p:nvPr>
            <p:ph type="sldNum" sz="quarter" idx="12"/>
          </p:nvPr>
        </p:nvSpPr>
        <p:spPr/>
        <p:txBody>
          <a:bodyPr/>
          <a:lstStyle/>
          <a:p>
            <a:pPr>
              <a:defRPr/>
            </a:pPr>
            <a:fld id="{DF00C439-838C-4072-AC6F-3234C17BFF46}" type="slidenum">
              <a:rPr lang="en-GB"/>
              <a:pPr>
                <a:defRPr/>
              </a:pPr>
              <a:t>11</a:t>
            </a:fld>
            <a:endParaRPr lang="en-GB"/>
          </a:p>
        </p:txBody>
      </p:sp>
      <p:grpSp>
        <p:nvGrpSpPr>
          <p:cNvPr id="15366" name="Group 2"/>
          <p:cNvGrpSpPr>
            <a:grpSpLocks/>
          </p:cNvGrpSpPr>
          <p:nvPr/>
        </p:nvGrpSpPr>
        <p:grpSpPr bwMode="auto">
          <a:xfrm>
            <a:off x="457200" y="1600200"/>
            <a:ext cx="8228013" cy="4721225"/>
            <a:chOff x="288" y="1008"/>
            <a:chExt cx="5183" cy="2974"/>
          </a:xfrm>
        </p:grpSpPr>
        <p:sp>
          <p:nvSpPr>
            <p:cNvPr id="32775" name="Rectangle 3"/>
            <p:cNvSpPr>
              <a:spLocks noChangeArrowheads="1"/>
            </p:cNvSpPr>
            <p:nvPr/>
          </p:nvSpPr>
          <p:spPr bwMode="auto">
            <a:xfrm>
              <a:off x="2160" y="3387"/>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to everyone</a:t>
              </a:r>
              <a:endParaRPr lang="en-GB" sz="2800" i="1" dirty="0">
                <a:solidFill>
                  <a:schemeClr val="tx1"/>
                </a:solidFill>
                <a:latin typeface="+mn-lt"/>
              </a:endParaRPr>
            </a:p>
          </p:txBody>
        </p:sp>
        <p:sp>
          <p:nvSpPr>
            <p:cNvPr id="32776" name="Rectangle 4"/>
            <p:cNvSpPr>
              <a:spLocks noChangeArrowheads="1"/>
            </p:cNvSpPr>
            <p:nvPr/>
          </p:nvSpPr>
          <p:spPr bwMode="auto">
            <a:xfrm>
              <a:off x="288" y="3387"/>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2777" name="Rectangle 5"/>
            <p:cNvSpPr>
              <a:spLocks noChangeArrowheads="1"/>
            </p:cNvSpPr>
            <p:nvPr/>
          </p:nvSpPr>
          <p:spPr bwMode="auto">
            <a:xfrm>
              <a:off x="2160" y="279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read-only to everyone, including owner</a:t>
              </a:r>
            </a:p>
          </p:txBody>
        </p:sp>
        <p:sp>
          <p:nvSpPr>
            <p:cNvPr id="32778" name="Rectangle 6"/>
            <p:cNvSpPr>
              <a:spLocks noChangeArrowheads="1"/>
            </p:cNvSpPr>
            <p:nvPr/>
          </p:nvSpPr>
          <p:spPr bwMode="auto">
            <a:xfrm>
              <a:off x="288" y="279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-r--r--r--</a:t>
              </a:r>
            </a:p>
          </p:txBody>
        </p:sp>
        <p:sp>
          <p:nvSpPr>
            <p:cNvPr id="32779" name="Rectangle 7"/>
            <p:cNvSpPr>
              <a:spLocks noChangeArrowheads="1"/>
            </p:cNvSpPr>
            <p:nvPr/>
          </p:nvSpPr>
          <p:spPr bwMode="auto">
            <a:xfrm>
              <a:off x="2160" y="219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for owner, forbidden to everyone else</a:t>
              </a:r>
            </a:p>
          </p:txBody>
        </p:sp>
        <p:sp>
          <p:nvSpPr>
            <p:cNvPr id="32780" name="Rectangle 8"/>
            <p:cNvSpPr>
              <a:spLocks noChangeArrowheads="1"/>
            </p:cNvSpPr>
            <p:nvPr/>
          </p:nvSpPr>
          <p:spPr bwMode="auto">
            <a:xfrm>
              <a:off x="288" y="219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a:t>
              </a:r>
            </a:p>
          </p:txBody>
        </p:sp>
        <p:sp>
          <p:nvSpPr>
            <p:cNvPr id="32781" name="Rectangle 9"/>
            <p:cNvSpPr>
              <a:spLocks noChangeArrowheads="1"/>
            </p:cNvSpPr>
            <p:nvPr/>
          </p:nvSpPr>
          <p:spPr bwMode="auto">
            <a:xfrm>
              <a:off x="2160" y="1603"/>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group, forbidden to others</a:t>
              </a:r>
            </a:p>
          </p:txBody>
        </p:sp>
        <p:sp>
          <p:nvSpPr>
            <p:cNvPr id="32782" name="Rectangle 10"/>
            <p:cNvSpPr>
              <a:spLocks noChangeArrowheads="1"/>
            </p:cNvSpPr>
            <p:nvPr/>
          </p:nvSpPr>
          <p:spPr bwMode="auto">
            <a:xfrm>
              <a:off x="288" y="1603"/>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a:t>
              </a:r>
            </a:p>
          </p:txBody>
        </p:sp>
        <p:sp>
          <p:nvSpPr>
            <p:cNvPr id="32783" name="Rectangle 11"/>
            <p:cNvSpPr>
              <a:spLocks noChangeArrowheads="1"/>
            </p:cNvSpPr>
            <p:nvPr/>
          </p:nvSpPr>
          <p:spPr bwMode="auto">
            <a:xfrm>
              <a:off x="2160" y="100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everyone else</a:t>
              </a:r>
            </a:p>
          </p:txBody>
        </p:sp>
        <p:sp>
          <p:nvSpPr>
            <p:cNvPr id="32784" name="Rectangle 12"/>
            <p:cNvSpPr>
              <a:spLocks noChangeArrowheads="1"/>
            </p:cNvSpPr>
            <p:nvPr/>
          </p:nvSpPr>
          <p:spPr bwMode="auto">
            <a:xfrm>
              <a:off x="288" y="100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-rw-r—r--</a:t>
              </a:r>
            </a:p>
          </p:txBody>
        </p:sp>
        <p:sp>
          <p:nvSpPr>
            <p:cNvPr id="32785" name="Line 13"/>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86" name="Line 14"/>
            <p:cNvSpPr>
              <a:spLocks noChangeShapeType="1"/>
            </p:cNvSpPr>
            <p:nvPr/>
          </p:nvSpPr>
          <p:spPr bwMode="auto">
            <a:xfrm>
              <a:off x="288" y="160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7" name="Line 15"/>
            <p:cNvSpPr>
              <a:spLocks noChangeShapeType="1"/>
            </p:cNvSpPr>
            <p:nvPr/>
          </p:nvSpPr>
          <p:spPr bwMode="auto">
            <a:xfrm>
              <a:off x="288" y="2198"/>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8" name="Line 16"/>
            <p:cNvSpPr>
              <a:spLocks noChangeShapeType="1"/>
            </p:cNvSpPr>
            <p:nvPr/>
          </p:nvSpPr>
          <p:spPr bwMode="auto">
            <a:xfrm>
              <a:off x="288" y="279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9" name="Line 17"/>
            <p:cNvSpPr>
              <a:spLocks noChangeShapeType="1"/>
            </p:cNvSpPr>
            <p:nvPr/>
          </p:nvSpPr>
          <p:spPr bwMode="auto">
            <a:xfrm>
              <a:off x="288" y="33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0" name="Line 18"/>
            <p:cNvSpPr>
              <a:spLocks noChangeShapeType="1"/>
            </p:cNvSpPr>
            <p:nvPr/>
          </p:nvSpPr>
          <p:spPr bwMode="auto">
            <a:xfrm>
              <a:off x="288" y="3982"/>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1" name="Line 19"/>
            <p:cNvSpPr>
              <a:spLocks noChangeShapeType="1"/>
            </p:cNvSpPr>
            <p:nvPr/>
          </p:nvSpPr>
          <p:spPr bwMode="auto">
            <a:xfrm>
              <a:off x="288"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2" name="Line 20"/>
            <p:cNvSpPr>
              <a:spLocks noChangeShapeType="1"/>
            </p:cNvSpPr>
            <p:nvPr/>
          </p:nvSpPr>
          <p:spPr bwMode="auto">
            <a:xfrm>
              <a:off x="2160" y="1008"/>
              <a:ext cx="1" cy="2974"/>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3" name="Line 21"/>
            <p:cNvSpPr>
              <a:spLocks noChangeShapeType="1"/>
            </p:cNvSpPr>
            <p:nvPr/>
          </p:nvSpPr>
          <p:spPr bwMode="auto">
            <a:xfrm>
              <a:off x="5471"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for Directories</a:t>
            </a:r>
          </a:p>
        </p:txBody>
      </p:sp>
      <p:sp>
        <p:nvSpPr>
          <p:cNvPr id="33798" name="Rectangle 2"/>
          <p:cNvSpPr>
            <a:spLocks noGrp="1" noChangeArrowheads="1"/>
          </p:cNvSpPr>
          <p:nvPr>
            <p:ph idx="1"/>
          </p:nvPr>
        </p:nvSpPr>
        <p:spPr>
          <a:xfrm>
            <a:off x="457200" y="1600200"/>
            <a:ext cx="8229600" cy="4595813"/>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Permissions bits interpreted differently for directories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rgbClr val="FF0000"/>
                </a:solidFill>
              </a:rPr>
              <a:t>Read</a:t>
            </a:r>
            <a:r>
              <a:rPr lang="en-GB" sz="2400" dirty="0" smtClean="0"/>
              <a:t> bit allows listing names of files in directory, but not their properties like size and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rgbClr val="FF0000"/>
                </a:solidFill>
              </a:rPr>
              <a:t>Write</a:t>
            </a:r>
            <a:r>
              <a:rPr lang="en-GB" sz="2400" dirty="0" smtClean="0"/>
              <a:t> bit allows creating and deleting files within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rgbClr val="FF0000"/>
                </a:solidFill>
              </a:rPr>
              <a:t>Execute</a:t>
            </a:r>
            <a:r>
              <a:rPr lang="en-GB" sz="2400" dirty="0" smtClean="0"/>
              <a:t> bit allows entering the directory and getting properties of files 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Lines for directories in </a:t>
            </a:r>
            <a:r>
              <a:rPr lang="en-GB" sz="2400" dirty="0" err="1" smtClean="0">
                <a:solidFill>
                  <a:srgbClr val="FF0000"/>
                </a:solidFill>
                <a:latin typeface="Lucida Sans Typewriter" pitchFamily="49" charset="0"/>
              </a:rPr>
              <a:t>ls</a:t>
            </a:r>
            <a:r>
              <a:rPr lang="en-GB" sz="2400" dirty="0" smtClean="0">
                <a:solidFill>
                  <a:srgbClr val="FF0000"/>
                </a:solidFill>
                <a:latin typeface="Lucida Sans Typewriter" pitchFamily="49" charset="0"/>
              </a:rPr>
              <a:t> –l</a:t>
            </a:r>
            <a:r>
              <a:rPr lang="en-GB" sz="2400" dirty="0" smtClean="0">
                <a:solidFill>
                  <a:srgbClr val="FF0000"/>
                </a:solidFill>
              </a:rPr>
              <a:t> </a:t>
            </a:r>
            <a:r>
              <a:rPr lang="en-GB" sz="2400" dirty="0" smtClean="0"/>
              <a:t>output begin with </a:t>
            </a:r>
            <a:r>
              <a:rPr lang="en-GB" sz="2400" dirty="0" smtClean="0">
                <a:latin typeface="Lucida Sans Typewriter" pitchFamily="49" charset="0"/>
              </a:rPr>
              <a:t>d</a:t>
            </a:r>
            <a:r>
              <a:rPr lang="en-GB" sz="2400" dirty="0" smtClean="0"/>
              <a:t>, as below:</a:t>
            </a:r>
            <a:br>
              <a:rPr lang="en-GB" sz="2400" dirty="0" smtClean="0"/>
            </a:br>
            <a:endParaRPr lang="en-GB" sz="2400" dirty="0" smtClean="0"/>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rgbClr val="FF0000"/>
                </a:solidFill>
                <a:latin typeface="Lucida Sans Typewriter" pitchFamily="49" charset="0"/>
              </a:rPr>
              <a:t>jk@sphere</a:t>
            </a:r>
            <a:r>
              <a:rPr lang="en-GB" sz="2000" dirty="0" smtClean="0">
                <a:solidFill>
                  <a:srgbClr val="FF0000"/>
                </a:solidFill>
                <a:latin typeface="Lucida Sans Typewriter" pitchFamily="49" charset="0"/>
              </a:rPr>
              <a:t>:~/test$ </a:t>
            </a:r>
            <a:r>
              <a:rPr lang="en-GB" sz="2000" dirty="0" err="1" smtClean="0">
                <a:solidFill>
                  <a:srgbClr val="FF0000"/>
                </a:solidFill>
                <a:latin typeface="Lucida Sans Typewriter" pitchFamily="49" charset="0"/>
              </a:rPr>
              <a:t>ls</a:t>
            </a:r>
            <a:r>
              <a:rPr lang="en-GB" sz="2000" dirty="0" smtClean="0">
                <a:solidFill>
                  <a:srgbClr val="FF0000"/>
                </a:solidFill>
                <a:latin typeface="Lucida Sans Typewriter" pitchFamily="49" charset="0"/>
              </a:rPr>
              <a:t> –l</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rgbClr val="FF0000"/>
                </a:solidFill>
                <a:latin typeface="Lucida Sans Typewriter" pitchFamily="49" charset="0"/>
              </a:rPr>
              <a:t>Total 4</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rgbClr val="FF0000"/>
                </a:solidFill>
                <a:latin typeface="Lucida Sans Typewriter" pitchFamily="49" charset="0"/>
              </a:rPr>
              <a:t>drwxr</a:t>
            </a:r>
            <a:r>
              <a:rPr lang="en-GB" sz="2000" dirty="0" smtClean="0">
                <a:solidFill>
                  <a:srgbClr val="FF0000"/>
                </a:solidFill>
                <a:latin typeface="Lucida Sans Typewriter" pitchFamily="49" charset="0"/>
              </a:rPr>
              <a:t>-</a:t>
            </a:r>
            <a:r>
              <a:rPr lang="en-GB" sz="2000" dirty="0" err="1" smtClean="0">
                <a:solidFill>
                  <a:srgbClr val="FF0000"/>
                </a:solidFill>
                <a:latin typeface="Lucida Sans Typewriter" pitchFamily="49" charset="0"/>
              </a:rPr>
              <a:t>xr</a:t>
            </a:r>
            <a:r>
              <a:rPr lang="en-GB" sz="2000" dirty="0" smtClean="0">
                <a:solidFill>
                  <a:srgbClr val="FF0000"/>
                </a:solidFill>
                <a:latin typeface="Lucida Sans Typewriter" pitchFamily="49" charset="0"/>
              </a:rPr>
              <a:t>-x  2 </a:t>
            </a:r>
            <a:r>
              <a:rPr lang="en-GB" sz="2000" dirty="0" err="1" smtClean="0">
                <a:solidFill>
                  <a:srgbClr val="FF0000"/>
                </a:solidFill>
                <a:latin typeface="Lucida Sans Typewriter" pitchFamily="49" charset="0"/>
              </a:rPr>
              <a:t>jk</a:t>
            </a:r>
            <a:r>
              <a:rPr lang="en-GB" sz="2000" dirty="0" smtClean="0">
                <a:solidFill>
                  <a:srgbClr val="FF0000"/>
                </a:solidFill>
                <a:latin typeface="Lucida Sans Typewriter" pitchFamily="49" charset="0"/>
              </a:rPr>
              <a:t> </a:t>
            </a:r>
            <a:r>
              <a:rPr lang="en-GB" sz="2000" dirty="0" err="1" smtClean="0">
                <a:solidFill>
                  <a:srgbClr val="FF0000"/>
                </a:solidFill>
                <a:latin typeface="Lucida Sans Typewriter" pitchFamily="49" charset="0"/>
              </a:rPr>
              <a:t>ugrad</a:t>
            </a:r>
            <a:r>
              <a:rPr lang="en-GB" sz="2000" dirty="0" smtClean="0">
                <a:solidFill>
                  <a:srgbClr val="FF0000"/>
                </a:solidFill>
                <a:latin typeface="Lucida Sans Typewriter" pitchFamily="49" charset="0"/>
              </a:rPr>
              <a:t> 4096 2005-10-13 07:37 dir1</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rgbClr val="FF0000"/>
                </a:solidFill>
                <a:latin typeface="Lucida Sans Typewriter" pitchFamily="49" charset="0"/>
              </a:rPr>
              <a:t>-</a:t>
            </a:r>
            <a:r>
              <a:rPr lang="en-GB" sz="2000" dirty="0" err="1" smtClean="0">
                <a:solidFill>
                  <a:srgbClr val="FF0000"/>
                </a:solidFill>
                <a:latin typeface="Lucida Sans Typewriter" pitchFamily="49" charset="0"/>
              </a:rPr>
              <a:t>rw</a:t>
            </a:r>
            <a:r>
              <a:rPr lang="en-GB" sz="2000" dirty="0" smtClean="0">
                <a:solidFill>
                  <a:srgbClr val="FF0000"/>
                </a:solidFill>
                <a:latin typeface="Lucida Sans Typewriter" pitchFamily="49" charset="0"/>
              </a:rPr>
              <a:t>-r--r--  1 </a:t>
            </a:r>
            <a:r>
              <a:rPr lang="en-GB" sz="2000" dirty="0" err="1" smtClean="0">
                <a:solidFill>
                  <a:srgbClr val="FF0000"/>
                </a:solidFill>
                <a:latin typeface="Lucida Sans Typewriter" pitchFamily="49" charset="0"/>
              </a:rPr>
              <a:t>jk</a:t>
            </a:r>
            <a:r>
              <a:rPr lang="en-GB" sz="2000" dirty="0" smtClean="0">
                <a:solidFill>
                  <a:srgbClr val="FF0000"/>
                </a:solidFill>
                <a:latin typeface="Lucida Sans Typewriter" pitchFamily="49" charset="0"/>
              </a:rPr>
              <a:t> </a:t>
            </a:r>
            <a:r>
              <a:rPr lang="en-GB" sz="2000" dirty="0" err="1" smtClean="0">
                <a:solidFill>
                  <a:srgbClr val="FF0000"/>
                </a:solidFill>
                <a:latin typeface="Lucida Sans Typewriter" pitchFamily="49" charset="0"/>
              </a:rPr>
              <a:t>ugrad</a:t>
            </a:r>
            <a:r>
              <a:rPr lang="en-GB" sz="2000" dirty="0" smtClean="0">
                <a:solidFill>
                  <a:srgbClr val="FF0000"/>
                </a:solidFill>
                <a:latin typeface="Lucida Sans Typewriter" pitchFamily="49" charset="0"/>
              </a:rPr>
              <a:t>    0 2005-10-13 07:18 file1</a:t>
            </a:r>
          </a:p>
        </p:txBody>
      </p:sp>
      <p:sp>
        <p:nvSpPr>
          <p:cNvPr id="6" name="Segnaposto numero diapositiva 5"/>
          <p:cNvSpPr>
            <a:spLocks noGrp="1"/>
          </p:cNvSpPr>
          <p:nvPr>
            <p:ph type="sldNum" sz="quarter" idx="12"/>
          </p:nvPr>
        </p:nvSpPr>
        <p:spPr/>
        <p:txBody>
          <a:bodyPr/>
          <a:lstStyle/>
          <a:p>
            <a:pPr>
              <a:defRPr/>
            </a:pPr>
            <a:fld id="{D9677CEE-D720-43D5-AA8B-B8475665A370}" type="slidenum">
              <a:rPr lang="en-GB"/>
              <a:pPr>
                <a:defRPr/>
              </a:pPr>
              <a:t>12</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Examples (Directories)</a:t>
            </a:r>
          </a:p>
        </p:txBody>
      </p:sp>
      <p:sp>
        <p:nvSpPr>
          <p:cNvPr id="22" name="Segnaposto numero diapositiva 5"/>
          <p:cNvSpPr>
            <a:spLocks noGrp="1"/>
          </p:cNvSpPr>
          <p:nvPr>
            <p:ph type="sldNum" sz="quarter" idx="12"/>
          </p:nvPr>
        </p:nvSpPr>
        <p:spPr/>
        <p:txBody>
          <a:bodyPr/>
          <a:lstStyle/>
          <a:p>
            <a:pPr>
              <a:defRPr/>
            </a:pPr>
            <a:fld id="{A0AA8953-F2F7-4302-9211-478C202722C4}" type="slidenum">
              <a:rPr lang="en-GB"/>
              <a:pPr>
                <a:defRPr/>
              </a:pPr>
              <a:t>13</a:t>
            </a:fld>
            <a:endParaRPr lang="en-GB"/>
          </a:p>
        </p:txBody>
      </p:sp>
      <p:grpSp>
        <p:nvGrpSpPr>
          <p:cNvPr id="17414" name="Group 2"/>
          <p:cNvGrpSpPr>
            <a:grpSpLocks/>
          </p:cNvGrpSpPr>
          <p:nvPr/>
        </p:nvGrpSpPr>
        <p:grpSpPr bwMode="auto">
          <a:xfrm>
            <a:off x="457200" y="1600200"/>
            <a:ext cx="8228013" cy="4630738"/>
            <a:chOff x="288" y="1008"/>
            <a:chExt cx="5183" cy="2917"/>
          </a:xfrm>
        </p:grpSpPr>
        <p:sp>
          <p:nvSpPr>
            <p:cNvPr id="34823" name="Rectangle 3"/>
            <p:cNvSpPr>
              <a:spLocks noChangeArrowheads="1"/>
            </p:cNvSpPr>
            <p:nvPr/>
          </p:nvSpPr>
          <p:spPr bwMode="auto">
            <a:xfrm>
              <a:off x="2160" y="3330"/>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full access to everyone</a:t>
              </a:r>
              <a:endParaRPr lang="en-GB" sz="2800" i="1" dirty="0">
                <a:solidFill>
                  <a:schemeClr val="tx1"/>
                </a:solidFill>
                <a:latin typeface="+mn-lt"/>
              </a:endParaRPr>
            </a:p>
          </p:txBody>
        </p:sp>
        <p:sp>
          <p:nvSpPr>
            <p:cNvPr id="34824" name="Rectangle 4"/>
            <p:cNvSpPr>
              <a:spLocks noChangeArrowheads="1"/>
            </p:cNvSpPr>
            <p:nvPr/>
          </p:nvSpPr>
          <p:spPr bwMode="auto">
            <a:xfrm>
              <a:off x="288" y="3330"/>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4825" name="Rectangle 5"/>
            <p:cNvSpPr>
              <a:spLocks noChangeArrowheads="1"/>
            </p:cNvSpPr>
            <p:nvPr/>
          </p:nvSpPr>
          <p:spPr bwMode="auto">
            <a:xfrm>
              <a:off x="2160" y="2467"/>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group can access known filenames in directory, forbidden to others</a:t>
              </a:r>
            </a:p>
          </p:txBody>
        </p:sp>
        <p:sp>
          <p:nvSpPr>
            <p:cNvPr id="34826" name="Rectangle 6"/>
            <p:cNvSpPr>
              <a:spLocks noChangeArrowheads="1"/>
            </p:cNvSpPr>
            <p:nvPr/>
          </p:nvSpPr>
          <p:spPr bwMode="auto">
            <a:xfrm>
              <a:off x="288" y="2467"/>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drwx--x---</a:t>
              </a:r>
            </a:p>
          </p:txBody>
        </p:sp>
        <p:sp>
          <p:nvSpPr>
            <p:cNvPr id="34827" name="Rectangle 7"/>
            <p:cNvSpPr>
              <a:spLocks noChangeArrowheads="1"/>
            </p:cNvSpPr>
            <p:nvPr/>
          </p:nvSpPr>
          <p:spPr bwMode="auto">
            <a:xfrm>
              <a:off x="2160" y="187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and group, forbidden to others</a:t>
              </a:r>
            </a:p>
          </p:txBody>
        </p:sp>
        <p:sp>
          <p:nvSpPr>
            <p:cNvPr id="34828" name="Rectangle 8"/>
            <p:cNvSpPr>
              <a:spLocks noChangeArrowheads="1"/>
            </p:cNvSpPr>
            <p:nvPr/>
          </p:nvSpPr>
          <p:spPr bwMode="auto">
            <a:xfrm>
              <a:off x="288" y="187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drwxrwx---</a:t>
              </a:r>
            </a:p>
          </p:txBody>
        </p:sp>
        <p:sp>
          <p:nvSpPr>
            <p:cNvPr id="34829" name="Rectangle 9"/>
            <p:cNvSpPr>
              <a:spLocks noChangeArrowheads="1"/>
            </p:cNvSpPr>
            <p:nvPr/>
          </p:nvSpPr>
          <p:spPr bwMode="auto">
            <a:xfrm>
              <a:off x="2160" y="1008"/>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all can enter and list the directory, only owner can add/delete files</a:t>
              </a:r>
            </a:p>
          </p:txBody>
        </p:sp>
        <p:sp>
          <p:nvSpPr>
            <p:cNvPr id="34830" name="Rectangle 10"/>
            <p:cNvSpPr>
              <a:spLocks noChangeArrowheads="1"/>
            </p:cNvSpPr>
            <p:nvPr/>
          </p:nvSpPr>
          <p:spPr bwMode="auto">
            <a:xfrm>
              <a:off x="288" y="1008"/>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drwxr-xr-x</a:t>
              </a:r>
            </a:p>
          </p:txBody>
        </p:sp>
        <p:sp>
          <p:nvSpPr>
            <p:cNvPr id="34831" name="Line 11"/>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2" name="Line 12"/>
            <p:cNvSpPr>
              <a:spLocks noChangeShapeType="1"/>
            </p:cNvSpPr>
            <p:nvPr/>
          </p:nvSpPr>
          <p:spPr bwMode="auto">
            <a:xfrm>
              <a:off x="288" y="187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3" name="Line 13"/>
            <p:cNvSpPr>
              <a:spLocks noChangeShapeType="1"/>
            </p:cNvSpPr>
            <p:nvPr/>
          </p:nvSpPr>
          <p:spPr bwMode="auto">
            <a:xfrm>
              <a:off x="288" y="246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4" name="Line 14"/>
            <p:cNvSpPr>
              <a:spLocks noChangeShapeType="1"/>
            </p:cNvSpPr>
            <p:nvPr/>
          </p:nvSpPr>
          <p:spPr bwMode="auto">
            <a:xfrm>
              <a:off x="288" y="333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5" name="Line 15"/>
            <p:cNvSpPr>
              <a:spLocks noChangeShapeType="1"/>
            </p:cNvSpPr>
            <p:nvPr/>
          </p:nvSpPr>
          <p:spPr bwMode="auto">
            <a:xfrm>
              <a:off x="288" y="3925"/>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6" name="Line 16"/>
            <p:cNvSpPr>
              <a:spLocks noChangeShapeType="1"/>
            </p:cNvSpPr>
            <p:nvPr/>
          </p:nvSpPr>
          <p:spPr bwMode="auto">
            <a:xfrm>
              <a:off x="288"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7" name="Line 17"/>
            <p:cNvSpPr>
              <a:spLocks noChangeShapeType="1"/>
            </p:cNvSpPr>
            <p:nvPr/>
          </p:nvSpPr>
          <p:spPr bwMode="auto">
            <a:xfrm>
              <a:off x="2160" y="1008"/>
              <a:ext cx="1" cy="2917"/>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8" name="Line 18"/>
            <p:cNvSpPr>
              <a:spLocks noChangeShapeType="1"/>
            </p:cNvSpPr>
            <p:nvPr/>
          </p:nvSpPr>
          <p:spPr bwMode="auto">
            <a:xfrm>
              <a:off x="5471"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508000"/>
            <a:ext cx="8229600" cy="676275"/>
          </a:xfrm>
        </p:spPr>
        <p:txBody>
          <a:bodyPr lIns="0" tIns="0" rIns="0" bIns="0">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File Sharing Challenge</a:t>
            </a:r>
          </a:p>
        </p:txBody>
      </p:sp>
      <p:sp>
        <p:nvSpPr>
          <p:cNvPr id="7" name="Content Placeholder 6"/>
          <p:cNvSpPr>
            <a:spLocks noGrp="1"/>
          </p:cNvSpPr>
          <p:nvPr>
            <p:ph idx="1"/>
          </p:nvPr>
        </p:nvSpPr>
        <p:spPr>
          <a:xfrm>
            <a:off x="457200" y="1447800"/>
            <a:ext cx="8229600" cy="5029200"/>
          </a:xfrm>
        </p:spPr>
        <p:txBody>
          <a:bodyPr rtlCol="0">
            <a:normAutofit fontScale="70000" lnSpcReduction="20000"/>
          </a:bodyPr>
          <a:lstStyle/>
          <a:p>
            <a:pPr eaLnBrk="1" fontAlgn="auto" hangingPunct="1">
              <a:lnSpc>
                <a:spcPct val="120000"/>
              </a:lnSpc>
              <a:spcAft>
                <a:spcPts val="0"/>
              </a:spcAft>
              <a:defRPr/>
            </a:pPr>
            <a:r>
              <a:rPr lang="en-US" dirty="0" smtClean="0"/>
              <a:t>Creating and modifying groups requires root</a:t>
            </a:r>
          </a:p>
          <a:p>
            <a:pPr eaLnBrk="1" fontAlgn="auto" hangingPunct="1">
              <a:lnSpc>
                <a:spcPct val="120000"/>
              </a:lnSpc>
              <a:spcAft>
                <a:spcPts val="0"/>
              </a:spcAft>
              <a:defRPr/>
            </a:pPr>
            <a:r>
              <a:rPr lang="en-US" dirty="0" smtClean="0"/>
              <a:t>Given a directory with permissions </a:t>
            </a:r>
            <a:r>
              <a:rPr lang="en-US" dirty="0" err="1" smtClean="0">
                <a:solidFill>
                  <a:srgbClr val="FF0000"/>
                </a:solidFill>
              </a:rPr>
              <a:t>drwx</a:t>
            </a:r>
            <a:r>
              <a:rPr lang="en-US" dirty="0" smtClean="0">
                <a:solidFill>
                  <a:srgbClr val="FF0000"/>
                </a:solidFill>
              </a:rPr>
              <a:t>------x </a:t>
            </a:r>
            <a:r>
              <a:rPr lang="en-US" dirty="0" smtClean="0"/>
              <a:t>and a file in it</a:t>
            </a:r>
          </a:p>
          <a:p>
            <a:pPr lvl="1" eaLnBrk="1" fontAlgn="auto" hangingPunct="1">
              <a:lnSpc>
                <a:spcPct val="120000"/>
              </a:lnSpc>
              <a:spcAft>
                <a:spcPts val="0"/>
              </a:spcAft>
              <a:defRPr/>
            </a:pPr>
            <a:r>
              <a:rPr lang="en-US" dirty="0" smtClean="0"/>
              <a:t>Give permission to write the file to user1, user2, user3, … without creating a new group</a:t>
            </a:r>
          </a:p>
          <a:p>
            <a:pPr lvl="1" eaLnBrk="1" fontAlgn="auto" hangingPunct="1">
              <a:lnSpc>
                <a:spcPct val="120000"/>
              </a:lnSpc>
              <a:spcAft>
                <a:spcPts val="0"/>
              </a:spcAft>
              <a:defRPr/>
            </a:pPr>
            <a:r>
              <a:rPr lang="en-US" dirty="0" smtClean="0"/>
              <a:t>Selectively revoke a user</a:t>
            </a:r>
          </a:p>
          <a:p>
            <a:pPr eaLnBrk="1" fontAlgn="auto" hangingPunct="1">
              <a:lnSpc>
                <a:spcPct val="120000"/>
              </a:lnSpc>
              <a:spcAft>
                <a:spcPts val="0"/>
              </a:spcAft>
              <a:defRPr/>
            </a:pPr>
            <a:r>
              <a:rPr lang="en-US" dirty="0" smtClean="0"/>
              <a:t>Solution 1</a:t>
            </a:r>
          </a:p>
          <a:p>
            <a:pPr lvl="1" eaLnBrk="1" fontAlgn="auto" hangingPunct="1">
              <a:lnSpc>
                <a:spcPct val="120000"/>
              </a:lnSpc>
              <a:spcAft>
                <a:spcPts val="0"/>
              </a:spcAft>
              <a:defRPr/>
            </a:pPr>
            <a:r>
              <a:rPr lang="en-US" dirty="0" smtClean="0"/>
              <a:t>Give file write permission for everyone</a:t>
            </a:r>
          </a:p>
          <a:p>
            <a:pPr lvl="1" eaLnBrk="1" fontAlgn="auto" hangingPunct="1">
              <a:lnSpc>
                <a:spcPct val="120000"/>
              </a:lnSpc>
              <a:spcAft>
                <a:spcPts val="0"/>
              </a:spcAft>
              <a:defRPr/>
            </a:pPr>
            <a:r>
              <a:rPr lang="en-US" dirty="0" smtClean="0"/>
              <a:t>Create different random hard links: user1-23421, user2-56784, …</a:t>
            </a:r>
          </a:p>
          <a:p>
            <a:pPr eaLnBrk="1" fontAlgn="auto" hangingPunct="1">
              <a:lnSpc>
                <a:spcPct val="120000"/>
              </a:lnSpc>
              <a:spcAft>
                <a:spcPts val="0"/>
              </a:spcAft>
              <a:defRPr/>
            </a:pPr>
            <a:r>
              <a:rPr lang="en-US" dirty="0" smtClean="0">
                <a:solidFill>
                  <a:srgbClr val="FF0000"/>
                </a:solidFill>
              </a:rPr>
              <a:t>Problem! </a:t>
            </a:r>
            <a:r>
              <a:rPr lang="en-US" dirty="0" smtClean="0"/>
              <a:t>Selectively removing access: hard link can be copied</a:t>
            </a:r>
          </a:p>
          <a:p>
            <a:pPr eaLnBrk="1" fontAlgn="auto" hangingPunct="1">
              <a:lnSpc>
                <a:spcPct val="120000"/>
              </a:lnSpc>
              <a:spcAft>
                <a:spcPts val="0"/>
              </a:spcAft>
              <a:defRPr/>
            </a:pPr>
            <a:r>
              <a:rPr lang="en-US" dirty="0" smtClean="0"/>
              <a:t>Solution 2</a:t>
            </a:r>
          </a:p>
          <a:p>
            <a:pPr lvl="1" eaLnBrk="1" fontAlgn="auto" hangingPunct="1">
              <a:lnSpc>
                <a:spcPct val="120000"/>
              </a:lnSpc>
              <a:spcAft>
                <a:spcPts val="0"/>
              </a:spcAft>
              <a:defRPr/>
            </a:pPr>
            <a:r>
              <a:rPr lang="en-US" dirty="0" smtClean="0"/>
              <a:t>Create random symbolic links</a:t>
            </a:r>
          </a:p>
          <a:p>
            <a:pPr eaLnBrk="1" fontAlgn="auto" hangingPunct="1">
              <a:lnSpc>
                <a:spcPct val="120000"/>
              </a:lnSpc>
              <a:spcAft>
                <a:spcPts val="0"/>
              </a:spcAft>
              <a:defRPr/>
            </a:pPr>
            <a:r>
              <a:rPr lang="en-US" dirty="0" smtClean="0">
                <a:solidFill>
                  <a:srgbClr val="FF0000"/>
                </a:solidFill>
              </a:rPr>
              <a:t>Problem!</a:t>
            </a:r>
            <a:r>
              <a:rPr lang="en-US" dirty="0" smtClean="0"/>
              <a:t> Symbolic link tells where it points</a:t>
            </a:r>
          </a:p>
        </p:txBody>
      </p:sp>
      <p:sp>
        <p:nvSpPr>
          <p:cNvPr id="6" name="Segnaposto numero diapositiva 5"/>
          <p:cNvSpPr>
            <a:spLocks noGrp="1"/>
          </p:cNvSpPr>
          <p:nvPr>
            <p:ph type="sldNum" sz="quarter" idx="12"/>
          </p:nvPr>
        </p:nvSpPr>
        <p:spPr/>
        <p:txBody>
          <a:bodyPr/>
          <a:lstStyle/>
          <a:p>
            <a:pPr>
              <a:defRPr/>
            </a:pPr>
            <a:fld id="{71820C89-5511-4FC1-ADEC-E0290288A3C4}" type="slidenum">
              <a:rPr lang="en-GB"/>
              <a:pPr>
                <a:defRPr/>
              </a:pPr>
              <a:t>14</a:t>
            </a:fld>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latin typeface="Arial" pitchFamily="34" charset="0"/>
              </a:rPr>
              <a:t>Creating and adding users to groups in Linux requires root.  </a:t>
            </a:r>
            <a:endParaRPr lang="en-GB" dirty="0" smtClean="0">
              <a:latin typeface="Arial" pitchFamily="34" charset="0"/>
            </a:endParaRPr>
          </a:p>
          <a:p>
            <a:r>
              <a:rPr lang="en-GB" dirty="0" smtClean="0">
                <a:latin typeface="Arial" pitchFamily="34" charset="0"/>
              </a:rPr>
              <a:t>Thus</a:t>
            </a:r>
            <a:r>
              <a:rPr lang="en-GB" dirty="0">
                <a:latin typeface="Arial" pitchFamily="34" charset="0"/>
              </a:rPr>
              <a:t>, groups, in a sense, are not “dynamic.”  </a:t>
            </a:r>
            <a:endParaRPr lang="en-GB" dirty="0" smtClean="0">
              <a:latin typeface="Arial" pitchFamily="34" charset="0"/>
            </a:endParaRPr>
          </a:p>
          <a:p>
            <a:r>
              <a:rPr lang="en-GB" dirty="0" smtClean="0">
                <a:latin typeface="Arial" pitchFamily="34" charset="0"/>
              </a:rPr>
              <a:t>The </a:t>
            </a:r>
            <a:r>
              <a:rPr lang="en-GB" dirty="0">
                <a:latin typeface="Arial" pitchFamily="34" charset="0"/>
              </a:rPr>
              <a:t>example on </a:t>
            </a:r>
            <a:r>
              <a:rPr lang="en-GB" dirty="0" smtClean="0">
                <a:latin typeface="Arial" pitchFamily="34" charset="0"/>
              </a:rPr>
              <a:t>the previous </a:t>
            </a:r>
            <a:r>
              <a:rPr lang="en-GB" dirty="0">
                <a:latin typeface="Arial" pitchFamily="34" charset="0"/>
              </a:rPr>
              <a:t>slide hints at a problem with this permission system: </a:t>
            </a:r>
            <a:endParaRPr lang="en-GB" dirty="0" smtClean="0">
              <a:latin typeface="Arial" pitchFamily="34" charset="0"/>
            </a:endParaRPr>
          </a:p>
          <a:p>
            <a:r>
              <a:rPr lang="en-GB" dirty="0">
                <a:latin typeface="Arial" pitchFamily="34" charset="0"/>
              </a:rPr>
              <a:t>I</a:t>
            </a:r>
            <a:r>
              <a:rPr lang="en-GB" dirty="0" smtClean="0">
                <a:latin typeface="Arial" pitchFamily="34" charset="0"/>
              </a:rPr>
              <a:t>t </a:t>
            </a:r>
            <a:r>
              <a:rPr lang="en-GB" dirty="0">
                <a:latin typeface="Arial" pitchFamily="34" charset="0"/>
              </a:rPr>
              <a:t>is difficult to manage by-user access to files.</a:t>
            </a:r>
          </a:p>
          <a:p>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15</a:t>
            </a:fld>
            <a:endParaRPr lang="en-US"/>
          </a:p>
        </p:txBody>
      </p:sp>
    </p:spTree>
    <p:extLst>
      <p:ext uri="{BB962C8B-B14F-4D97-AF65-F5344CB8AC3E}">
        <p14:creationId xmlns:p14="http://schemas.microsoft.com/office/powerpoint/2010/main" val="10280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latin typeface="Arial" pitchFamily="34" charset="0"/>
              </a:rPr>
              <a:t>Because of the way devices and mounted file systems are represented in Linux as part of the file system, they are also covered by the same access control scheme as normal files.</a:t>
            </a:r>
          </a:p>
          <a:p>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16</a:t>
            </a:fld>
            <a:endParaRPr lang="en-US"/>
          </a:p>
        </p:txBody>
      </p:sp>
    </p:spTree>
    <p:extLst>
      <p:ext uri="{BB962C8B-B14F-4D97-AF65-F5344CB8AC3E}">
        <p14:creationId xmlns:p14="http://schemas.microsoft.com/office/powerpoint/2010/main" val="551848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400" smtClean="0"/>
              <a:t>Working Graphically with Permissions</a:t>
            </a:r>
          </a:p>
        </p:txBody>
      </p:sp>
      <p:sp>
        <p:nvSpPr>
          <p:cNvPr id="19459" name="Rectangle 2"/>
          <p:cNvSpPr>
            <a:spLocks noGrp="1" noChangeArrowheads="1"/>
          </p:cNvSpPr>
          <p:nvPr>
            <p:ph idx="1"/>
          </p:nvPr>
        </p:nvSpPr>
        <p:spPr>
          <a:xfrm>
            <a:off x="457200" y="1600200"/>
            <a:ext cx="4267200" cy="3175228"/>
          </a:xfrm>
        </p:spPr>
        <p:txBody>
          <a:bodyPr>
            <a:spAutoFit/>
          </a:bodyPr>
          <a:lstStyle/>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Several Linux GUIs exist for displaying and changing permissions</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In KDE’s file manager </a:t>
            </a:r>
            <a:r>
              <a:rPr lang="en-GB" sz="2400" dirty="0" err="1" smtClean="0"/>
              <a:t>Konqueror</a:t>
            </a:r>
            <a:r>
              <a:rPr lang="en-GB" sz="2400" dirty="0" smtClean="0"/>
              <a:t>, right-click on a file and choose Properties, and click on the Permissions tab:</a:t>
            </a:r>
          </a:p>
          <a:p>
            <a:pPr eaLnBrk="1" hangingPunct="1">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Changes can be made here</a:t>
            </a:r>
          </a:p>
        </p:txBody>
      </p:sp>
      <p:sp>
        <p:nvSpPr>
          <p:cNvPr id="7" name="Segnaposto numero diapositiva 5"/>
          <p:cNvSpPr>
            <a:spLocks noGrp="1"/>
          </p:cNvSpPr>
          <p:nvPr>
            <p:ph type="sldNum" sz="quarter" idx="12"/>
          </p:nvPr>
        </p:nvSpPr>
        <p:spPr/>
        <p:txBody>
          <a:bodyPr/>
          <a:lstStyle/>
          <a:p>
            <a:pPr>
              <a:defRPr/>
            </a:pPr>
            <a:fld id="{AD5A43D2-8B2B-45A7-8590-E977790B2B49}" type="slidenum">
              <a:rPr lang="en-GB"/>
              <a:pPr>
                <a:defRPr/>
              </a:pPr>
              <a:t>17</a:t>
            </a:fld>
            <a:endParaRPr lang="en-GB"/>
          </a:p>
        </p:txBody>
      </p:sp>
      <p:pic>
        <p:nvPicPr>
          <p:cNvPr id="19463" name="Picture 3"/>
          <p:cNvPicPr>
            <a:picLocks noChangeAspect="1" noChangeArrowheads="1"/>
          </p:cNvPicPr>
          <p:nvPr/>
        </p:nvPicPr>
        <p:blipFill>
          <a:blip r:embed="rId3" cstate="print"/>
          <a:srcRect/>
          <a:stretch>
            <a:fillRect/>
          </a:stretch>
        </p:blipFill>
        <p:spPr bwMode="auto">
          <a:xfrm>
            <a:off x="4953000" y="1600200"/>
            <a:ext cx="3351213" cy="39624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Special Permission Bits</a:t>
            </a:r>
          </a:p>
        </p:txBody>
      </p:sp>
      <p:sp>
        <p:nvSpPr>
          <p:cNvPr id="37894" name="Rectangle 2"/>
          <p:cNvSpPr>
            <a:spLocks noGrp="1" noChangeArrowheads="1"/>
          </p:cNvSpPr>
          <p:nvPr>
            <p:ph idx="1"/>
          </p:nvPr>
        </p:nvSpPr>
        <p:spPr>
          <a:xfrm>
            <a:off x="457200" y="1600200"/>
            <a:ext cx="8229600" cy="2552750"/>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Three other permission bits exist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FF0000"/>
                </a:solidFill>
              </a:rPr>
              <a:t>Set-user-ID</a:t>
            </a:r>
            <a:r>
              <a:rPr lang="en-GB" dirty="0" smtClean="0"/>
              <a:t> (“</a:t>
            </a:r>
            <a:r>
              <a:rPr lang="en-GB" dirty="0" err="1" smtClean="0"/>
              <a:t>suid</a:t>
            </a:r>
            <a:r>
              <a:rPr lang="en-GB" dirty="0" smtClean="0"/>
              <a:t>” or “</a:t>
            </a:r>
            <a:r>
              <a:rPr lang="en-GB" dirty="0" err="1" smtClean="0"/>
              <a:t>setuid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FF0000"/>
                </a:solidFill>
              </a:rPr>
              <a:t>Set-group-ID </a:t>
            </a:r>
            <a:r>
              <a:rPr lang="en-GB" dirty="0" smtClean="0"/>
              <a:t>(“</a:t>
            </a:r>
            <a:r>
              <a:rPr lang="en-GB" dirty="0" err="1" smtClean="0"/>
              <a:t>sgid</a:t>
            </a:r>
            <a:r>
              <a:rPr lang="en-GB" dirty="0" smtClean="0"/>
              <a:t>” or “</a:t>
            </a:r>
            <a:r>
              <a:rPr lang="en-GB" dirty="0" err="1" smtClean="0"/>
              <a:t>setgid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St</a:t>
            </a:r>
            <a:r>
              <a:rPr lang="en-GB" dirty="0" smtClean="0">
                <a:solidFill>
                  <a:srgbClr val="FF0000"/>
                </a:solidFill>
              </a:rPr>
              <a:t>icky bit</a:t>
            </a:r>
          </a:p>
          <a:p>
            <a:pPr marL="57150" indent="0" eaLnBrk="1" fontAlgn="auto" hangingPunct="1">
              <a:lnSpc>
                <a:spcPct val="93000"/>
              </a:lnSpc>
              <a:spcAft>
                <a:spcPts val="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More on  these follow.</a:t>
            </a:r>
          </a:p>
        </p:txBody>
      </p:sp>
      <p:sp>
        <p:nvSpPr>
          <p:cNvPr id="6" name="Segnaposto numero diapositiva 5"/>
          <p:cNvSpPr>
            <a:spLocks noGrp="1"/>
          </p:cNvSpPr>
          <p:nvPr>
            <p:ph type="sldNum" sz="quarter" idx="12"/>
          </p:nvPr>
        </p:nvSpPr>
        <p:spPr/>
        <p:txBody>
          <a:bodyPr/>
          <a:lstStyle/>
          <a:p>
            <a:pPr>
              <a:defRPr/>
            </a:pPr>
            <a:fld id="{314165DC-EA14-45E9-A0BC-D106AF3BED3D}" type="slidenum">
              <a:rPr lang="en-GB"/>
              <a:pPr>
                <a:defRPr/>
              </a:pPr>
              <a:t>18</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Set-user-ID</a:t>
            </a:r>
          </a:p>
        </p:txBody>
      </p:sp>
      <p:sp>
        <p:nvSpPr>
          <p:cNvPr id="38918" name="Rectangle 2"/>
          <p:cNvSpPr>
            <a:spLocks noGrp="1" noChangeArrowheads="1"/>
          </p:cNvSpPr>
          <p:nvPr>
            <p:ph idx="1"/>
          </p:nvPr>
        </p:nvSpPr>
        <p:spPr>
          <a:xfrm>
            <a:off x="457200" y="1600200"/>
            <a:ext cx="8229600" cy="3951288"/>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Set-user-ID (“</a:t>
            </a:r>
            <a:r>
              <a:rPr lang="en-GB" dirty="0" err="1" smtClean="0"/>
              <a:t>suid</a:t>
            </a:r>
            <a:r>
              <a:rPr lang="en-GB" dirty="0" smtClean="0"/>
              <a:t>” or “</a:t>
            </a:r>
            <a:r>
              <a:rPr lang="en-GB" dirty="0" err="1" smtClean="0"/>
              <a:t>setuid</a:t>
            </a:r>
            <a:r>
              <a:rPr lang="en-GB" dirty="0" smtClean="0"/>
              <a:t>”) bit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On executable files, causes the program to run as file owner regardless of who runs 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Ignored for everything else</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10-character display, replaces the 4</a:t>
            </a:r>
            <a:r>
              <a:rPr lang="en-GB" baseline="30000" dirty="0" smtClean="0"/>
              <a:t>th</a:t>
            </a:r>
            <a:r>
              <a:rPr lang="en-GB" dirty="0" smtClean="0"/>
              <a:t> character (</a:t>
            </a:r>
            <a:r>
              <a:rPr lang="en-GB" dirty="0" smtClean="0">
                <a:latin typeface="HE_TERMINAL"/>
              </a:rPr>
              <a:t>x</a:t>
            </a:r>
            <a:r>
              <a:rPr lang="en-GB" dirty="0" smtClean="0"/>
              <a:t> or </a:t>
            </a:r>
            <a:r>
              <a:rPr lang="en-GB" dirty="0" smtClean="0">
                <a:latin typeface="HE_TERMINAL"/>
              </a:rPr>
              <a:t>-</a:t>
            </a:r>
            <a:r>
              <a:rPr lang="en-GB" dirty="0" smtClean="0"/>
              <a:t>) with </a:t>
            </a:r>
            <a:r>
              <a:rPr lang="en-GB" dirty="0" smtClean="0">
                <a:latin typeface="HE_TERMINAL"/>
              </a:rPr>
              <a:t>s</a:t>
            </a:r>
            <a:r>
              <a:rPr lang="en-GB" dirty="0" smtClean="0"/>
              <a:t> (or </a:t>
            </a:r>
            <a:r>
              <a:rPr lang="en-GB" dirty="0" smtClean="0">
                <a:latin typeface="HE_TERMINAL"/>
              </a:rPr>
              <a:t>S</a:t>
            </a:r>
            <a:r>
              <a:rPr lang="en-GB" dirty="0" smtClean="0"/>
              <a:t> if not also executable)</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C00000"/>
                </a:solidFill>
              </a:rPr>
              <a:t>-</a:t>
            </a:r>
            <a:r>
              <a:rPr lang="en-GB" dirty="0" err="1" smtClean="0">
                <a:solidFill>
                  <a:srgbClr val="C00000"/>
                </a:solidFill>
              </a:rPr>
              <a:t>rwsr</a:t>
            </a:r>
            <a:r>
              <a:rPr lang="en-GB" dirty="0" smtClean="0">
                <a:solidFill>
                  <a:srgbClr val="C00000"/>
                </a:solidFill>
              </a:rPr>
              <a:t>-</a:t>
            </a:r>
            <a:r>
              <a:rPr lang="en-GB" dirty="0" err="1" smtClean="0">
                <a:solidFill>
                  <a:srgbClr val="C00000"/>
                </a:solidFill>
              </a:rPr>
              <a:t>xr</a:t>
            </a:r>
            <a:r>
              <a:rPr lang="en-GB" dirty="0" smtClean="0">
                <a:solidFill>
                  <a:srgbClr val="C00000"/>
                </a:solidFill>
              </a:rPr>
              <a:t>-x</a:t>
            </a:r>
            <a:r>
              <a:rPr lang="en-GB" dirty="0" smtClean="0"/>
              <a:t>: </a:t>
            </a:r>
            <a:r>
              <a:rPr lang="en-GB" dirty="0" err="1" smtClean="0"/>
              <a:t>setuid</a:t>
            </a:r>
            <a:r>
              <a:rPr lang="en-GB" dirty="0" smtClean="0"/>
              <a:t>, executable by all</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rgbClr val="C00000"/>
                </a:solidFill>
              </a:rPr>
              <a:t>rwxr</a:t>
            </a:r>
            <a:r>
              <a:rPr lang="en-GB" dirty="0" smtClean="0">
                <a:solidFill>
                  <a:srgbClr val="C00000"/>
                </a:solidFill>
              </a:rPr>
              <a:t>-</a:t>
            </a:r>
            <a:r>
              <a:rPr lang="en-GB" dirty="0" err="1" smtClean="0">
                <a:solidFill>
                  <a:srgbClr val="C00000"/>
                </a:solidFill>
              </a:rPr>
              <a:t>xr</a:t>
            </a:r>
            <a:r>
              <a:rPr lang="en-GB" dirty="0" smtClean="0">
                <a:solidFill>
                  <a:srgbClr val="C00000"/>
                </a:solidFill>
              </a:rPr>
              <a:t>-x: </a:t>
            </a:r>
            <a:r>
              <a:rPr lang="en-GB" dirty="0" smtClean="0"/>
              <a:t>executable by all, but not </a:t>
            </a:r>
            <a:r>
              <a:rPr lang="en-GB" dirty="0" err="1" smtClean="0"/>
              <a:t>setuid</a:t>
            </a:r>
            <a:endParaRPr lang="en-GB" dirty="0" smtClean="0"/>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rgbClr val="C00000"/>
                </a:solidFill>
              </a:rPr>
              <a:t>rwSr</a:t>
            </a:r>
            <a:r>
              <a:rPr lang="en-GB" dirty="0" smtClean="0">
                <a:solidFill>
                  <a:srgbClr val="C00000"/>
                </a:solidFill>
              </a:rPr>
              <a:t>--r--: </a:t>
            </a:r>
            <a:r>
              <a:rPr lang="en-GB" dirty="0" err="1" smtClean="0"/>
              <a:t>setuid</a:t>
            </a:r>
            <a:r>
              <a:rPr lang="en-GB" dirty="0" smtClean="0"/>
              <a:t>, but not executable - not useful</a:t>
            </a:r>
          </a:p>
        </p:txBody>
      </p:sp>
      <p:sp>
        <p:nvSpPr>
          <p:cNvPr id="6" name="Segnaposto numero diapositiva 5"/>
          <p:cNvSpPr>
            <a:spLocks noGrp="1"/>
          </p:cNvSpPr>
          <p:nvPr>
            <p:ph type="sldNum" sz="quarter" idx="12"/>
          </p:nvPr>
        </p:nvSpPr>
        <p:spPr/>
        <p:txBody>
          <a:bodyPr/>
          <a:lstStyle/>
          <a:p>
            <a:pPr>
              <a:defRPr/>
            </a:pPr>
            <a:fld id="{88C765B2-619D-4D91-96C3-1A044C4AAB30}" type="slidenum">
              <a:rPr lang="en-GB"/>
              <a:pPr>
                <a:defRPr/>
              </a:pPr>
              <a:t>19</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General Definitions</a:t>
            </a:r>
          </a:p>
        </p:txBody>
      </p:sp>
      <p:sp>
        <p:nvSpPr>
          <p:cNvPr id="7171" name="Content Placeholder 2"/>
          <p:cNvSpPr>
            <a:spLocks noGrp="1"/>
          </p:cNvSpPr>
          <p:nvPr>
            <p:ph idx="1"/>
          </p:nvPr>
        </p:nvSpPr>
        <p:spPr/>
        <p:txBody>
          <a:bodyPr numCol="2" rtlCol="0">
            <a:normAutofit fontScale="70000" lnSpcReduction="20000"/>
          </a:bodyPr>
          <a:lstStyle/>
          <a:p>
            <a:pPr eaLnBrk="1" fontAlgn="auto" hangingPunct="1">
              <a:lnSpc>
                <a:spcPct val="120000"/>
              </a:lnSpc>
              <a:spcAft>
                <a:spcPts val="0"/>
              </a:spcAft>
              <a:defRPr/>
            </a:pPr>
            <a:r>
              <a:rPr lang="en-US" dirty="0" smtClean="0"/>
              <a:t>Files and folders (directories)</a:t>
            </a:r>
          </a:p>
          <a:p>
            <a:pPr marL="0" indent="0" eaLnBrk="1" fontAlgn="auto" hangingPunct="1">
              <a:lnSpc>
                <a:spcPct val="120000"/>
              </a:lnSpc>
              <a:spcAft>
                <a:spcPts val="0"/>
              </a:spcAft>
              <a:buNone/>
              <a:defRPr/>
            </a:pPr>
            <a:r>
              <a:rPr lang="en-US" dirty="0" smtClean="0"/>
              <a:t>      are managed by the operating</a:t>
            </a:r>
          </a:p>
          <a:p>
            <a:pPr marL="0" indent="0" eaLnBrk="1" fontAlgn="auto" hangingPunct="1">
              <a:lnSpc>
                <a:spcPct val="120000"/>
              </a:lnSpc>
              <a:spcAft>
                <a:spcPts val="0"/>
              </a:spcAft>
              <a:buNone/>
              <a:defRPr/>
            </a:pPr>
            <a:r>
              <a:rPr lang="en-US" dirty="0" smtClean="0"/>
              <a:t>       system</a:t>
            </a:r>
          </a:p>
          <a:p>
            <a:pPr eaLnBrk="1" fontAlgn="auto" hangingPunct="1">
              <a:lnSpc>
                <a:spcPct val="120000"/>
              </a:lnSpc>
              <a:spcAft>
                <a:spcPts val="0"/>
              </a:spcAft>
              <a:defRPr/>
            </a:pPr>
            <a:r>
              <a:rPr lang="en-US" dirty="0" smtClean="0"/>
              <a:t>Applications, including shells, access files through an API</a:t>
            </a:r>
          </a:p>
          <a:p>
            <a:pPr eaLnBrk="1" fontAlgn="auto" hangingPunct="1">
              <a:lnSpc>
                <a:spcPct val="120000"/>
              </a:lnSpc>
              <a:spcAft>
                <a:spcPts val="0"/>
              </a:spcAft>
              <a:defRPr/>
            </a:pPr>
            <a:r>
              <a:rPr lang="en-US" dirty="0" smtClean="0"/>
              <a:t>Access control entry (</a:t>
            </a:r>
            <a:r>
              <a:rPr lang="en-US" dirty="0" smtClean="0">
                <a:solidFill>
                  <a:srgbClr val="FF0000"/>
                </a:solidFill>
              </a:rPr>
              <a:t>ACE</a:t>
            </a:r>
            <a:r>
              <a:rPr lang="en-US" dirty="0" smtClean="0"/>
              <a:t>)</a:t>
            </a:r>
          </a:p>
          <a:p>
            <a:pPr lvl="1" eaLnBrk="1" fontAlgn="auto" hangingPunct="1">
              <a:lnSpc>
                <a:spcPct val="120000"/>
              </a:lnSpc>
              <a:spcAft>
                <a:spcPts val="0"/>
              </a:spcAft>
              <a:defRPr/>
            </a:pPr>
            <a:r>
              <a:rPr lang="en-US" dirty="0" smtClean="0"/>
              <a:t>Allow/deny a certain type of access to a file/folder by user/group</a:t>
            </a:r>
          </a:p>
          <a:p>
            <a:pPr eaLnBrk="1" fontAlgn="auto" hangingPunct="1">
              <a:lnSpc>
                <a:spcPct val="120000"/>
              </a:lnSpc>
              <a:spcAft>
                <a:spcPts val="0"/>
              </a:spcAft>
              <a:defRPr/>
            </a:pPr>
            <a:r>
              <a:rPr lang="en-US" dirty="0" smtClean="0"/>
              <a:t>Access control list (</a:t>
            </a:r>
            <a:r>
              <a:rPr lang="en-US" dirty="0" smtClean="0">
                <a:solidFill>
                  <a:srgbClr val="FF0000"/>
                </a:solidFill>
              </a:rPr>
              <a:t>ACL</a:t>
            </a:r>
            <a:r>
              <a:rPr lang="en-US" dirty="0" smtClean="0"/>
              <a:t>)</a:t>
            </a:r>
          </a:p>
          <a:p>
            <a:pPr lvl="1" eaLnBrk="1" fontAlgn="auto" hangingPunct="1">
              <a:lnSpc>
                <a:spcPct val="120000"/>
              </a:lnSpc>
              <a:spcAft>
                <a:spcPts val="0"/>
              </a:spcAft>
              <a:defRPr/>
            </a:pPr>
            <a:r>
              <a:rPr lang="en-US" dirty="0" smtClean="0"/>
              <a:t>Collection of ACEs for a file/folder</a:t>
            </a:r>
            <a:br>
              <a:rPr lang="en-US" dirty="0" smtClean="0"/>
            </a:br>
            <a:endParaRPr lang="en-US" dirty="0" smtClean="0"/>
          </a:p>
          <a:p>
            <a:pPr eaLnBrk="1" fontAlgn="auto" hangingPunct="1">
              <a:lnSpc>
                <a:spcPct val="120000"/>
              </a:lnSpc>
              <a:spcAft>
                <a:spcPts val="0"/>
              </a:spcAft>
              <a:defRPr/>
            </a:pPr>
            <a:r>
              <a:rPr lang="en-US" dirty="0" smtClean="0"/>
              <a:t>A </a:t>
            </a:r>
            <a:r>
              <a:rPr lang="en-US" dirty="0" smtClean="0">
                <a:solidFill>
                  <a:srgbClr val="FF0000"/>
                </a:solidFill>
              </a:rPr>
              <a:t>file handle </a:t>
            </a:r>
            <a:r>
              <a:rPr lang="en-US" dirty="0" smtClean="0"/>
              <a:t>provides an opaque identifier for a file/folder</a:t>
            </a:r>
          </a:p>
          <a:p>
            <a:pPr eaLnBrk="1" fontAlgn="auto" hangingPunct="1">
              <a:lnSpc>
                <a:spcPct val="120000"/>
              </a:lnSpc>
              <a:spcAft>
                <a:spcPts val="0"/>
              </a:spcAft>
              <a:defRPr/>
            </a:pPr>
            <a:r>
              <a:rPr lang="en-US" dirty="0" smtClean="0"/>
              <a:t>File operations</a:t>
            </a:r>
          </a:p>
          <a:p>
            <a:pPr lvl="1" eaLnBrk="1" fontAlgn="auto" hangingPunct="1">
              <a:lnSpc>
                <a:spcPct val="120000"/>
              </a:lnSpc>
              <a:spcAft>
                <a:spcPts val="0"/>
              </a:spcAft>
              <a:defRPr/>
            </a:pPr>
            <a:r>
              <a:rPr lang="en-US" dirty="0" smtClean="0"/>
              <a:t>Open file: returns file handle</a:t>
            </a:r>
          </a:p>
          <a:p>
            <a:pPr lvl="1" eaLnBrk="1" fontAlgn="auto" hangingPunct="1">
              <a:lnSpc>
                <a:spcPct val="120000"/>
              </a:lnSpc>
              <a:spcAft>
                <a:spcPts val="0"/>
              </a:spcAft>
              <a:defRPr/>
            </a:pPr>
            <a:r>
              <a:rPr lang="en-US" dirty="0" smtClean="0"/>
              <a:t>Read/write/execute file</a:t>
            </a:r>
          </a:p>
          <a:p>
            <a:pPr lvl="1" eaLnBrk="1" fontAlgn="auto" hangingPunct="1">
              <a:lnSpc>
                <a:spcPct val="120000"/>
              </a:lnSpc>
              <a:spcAft>
                <a:spcPts val="0"/>
              </a:spcAft>
              <a:defRPr/>
            </a:pPr>
            <a:r>
              <a:rPr lang="en-US" dirty="0" smtClean="0"/>
              <a:t>Close file: invalidates file handle</a:t>
            </a:r>
          </a:p>
          <a:p>
            <a:pPr eaLnBrk="1" fontAlgn="auto" hangingPunct="1">
              <a:lnSpc>
                <a:spcPct val="120000"/>
              </a:lnSpc>
              <a:spcAft>
                <a:spcPts val="0"/>
              </a:spcAft>
              <a:defRPr/>
            </a:pPr>
            <a:r>
              <a:rPr lang="en-US" dirty="0" smtClean="0"/>
              <a:t>Hierarchical file organization</a:t>
            </a:r>
          </a:p>
          <a:p>
            <a:pPr lvl="1" eaLnBrk="1" fontAlgn="auto" hangingPunct="1">
              <a:lnSpc>
                <a:spcPct val="120000"/>
              </a:lnSpc>
              <a:spcAft>
                <a:spcPts val="0"/>
              </a:spcAft>
              <a:defRPr/>
            </a:pPr>
            <a:r>
              <a:rPr lang="en-US" dirty="0" smtClean="0"/>
              <a:t>Tree (Windows)</a:t>
            </a:r>
          </a:p>
          <a:p>
            <a:pPr lvl="1" eaLnBrk="1" fontAlgn="auto" hangingPunct="1">
              <a:lnSpc>
                <a:spcPct val="120000"/>
              </a:lnSpc>
              <a:spcAft>
                <a:spcPts val="0"/>
              </a:spcAft>
              <a:defRPr/>
            </a:pPr>
            <a:r>
              <a:rPr lang="en-US" dirty="0" smtClean="0"/>
              <a:t>DAG (Linux)</a:t>
            </a:r>
          </a:p>
        </p:txBody>
      </p:sp>
      <p:sp>
        <p:nvSpPr>
          <p:cNvPr id="6" name="Slide Number Placeholder 5"/>
          <p:cNvSpPr>
            <a:spLocks noGrp="1"/>
          </p:cNvSpPr>
          <p:nvPr>
            <p:ph type="sldNum" sz="quarter" idx="12"/>
          </p:nvPr>
        </p:nvSpPr>
        <p:spPr/>
        <p:txBody>
          <a:bodyPr/>
          <a:lstStyle/>
          <a:p>
            <a:pPr>
              <a:defRPr/>
            </a:pPr>
            <a:fld id="{DA1DD825-33F0-4976-A760-5EED9A6EC18D}" type="slidenum">
              <a:rPr lang="en-US"/>
              <a:pPr>
                <a:defRPr/>
              </a:pPr>
              <a:t>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7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7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71">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71">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Set-group-ID</a:t>
            </a:r>
          </a:p>
        </p:txBody>
      </p:sp>
      <p:sp>
        <p:nvSpPr>
          <p:cNvPr id="7" name="Content Placeholder 6"/>
          <p:cNvSpPr>
            <a:spLocks noGrp="1"/>
          </p:cNvSpPr>
          <p:nvPr>
            <p:ph idx="1"/>
          </p:nvPr>
        </p:nvSpPr>
        <p:spPr>
          <a:xfrm>
            <a:off x="457200" y="1524000"/>
            <a:ext cx="8229600" cy="4876800"/>
          </a:xfrm>
        </p:spPr>
        <p:txBody>
          <a:bodyPr rtlCol="0">
            <a:norm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Set-group-ID (“</a:t>
            </a:r>
            <a:r>
              <a:rPr lang="en-GB" sz="2400" dirty="0" err="1" smtClean="0"/>
              <a:t>sgid</a:t>
            </a:r>
            <a:r>
              <a:rPr lang="en-GB" sz="2400" dirty="0" smtClean="0"/>
              <a:t>” or “</a:t>
            </a:r>
            <a:r>
              <a:rPr lang="en-GB" sz="2400" dirty="0" err="1" smtClean="0"/>
              <a:t>setgid</a:t>
            </a:r>
            <a:r>
              <a:rPr lang="en-GB" sz="2400" dirty="0" smtClean="0"/>
              <a:t>”) bit</a:t>
            </a:r>
          </a:p>
          <a:p>
            <a:pPr lvl="1" eaLnBrk="1" fontAlgn="auto" hangingPunct="1">
              <a:spcBef>
                <a:spcPts val="5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On executable files, causes the program to run with the file’s group, regardless of whether the user who runs it is in that group</a:t>
            </a:r>
          </a:p>
          <a:p>
            <a:pPr lvl="1" eaLnBrk="1" fontAlgn="auto" hangingPunct="1">
              <a:spcBef>
                <a:spcPts val="5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On directories, causes files created within the directory to have the same group as the directory, useful for directories shared by multiple users with different default groups</a:t>
            </a:r>
          </a:p>
          <a:p>
            <a:pPr lvl="1" eaLnBrk="1" fontAlgn="auto" hangingPunct="1">
              <a:spcBef>
                <a:spcPts val="5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Ignored for everything else</a:t>
            </a:r>
          </a:p>
          <a:p>
            <a:pPr lvl="1" eaLnBrk="1" fontAlgn="auto" hangingPunct="1">
              <a:spcBef>
                <a:spcPts val="5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In 10-character display, replaces 7</a:t>
            </a:r>
            <a:r>
              <a:rPr lang="en-GB" sz="2000" baseline="30000" dirty="0" smtClean="0"/>
              <a:t>th</a:t>
            </a:r>
            <a:r>
              <a:rPr lang="en-GB" sz="2000" dirty="0" smtClean="0"/>
              <a:t> character (</a:t>
            </a:r>
            <a:r>
              <a:rPr lang="en-GB" sz="2000" dirty="0" smtClean="0">
                <a:latin typeface="HE_TERMINAL"/>
              </a:rPr>
              <a:t>x</a:t>
            </a:r>
            <a:r>
              <a:rPr lang="en-GB" sz="2000" dirty="0" smtClean="0"/>
              <a:t> or </a:t>
            </a:r>
            <a:r>
              <a:rPr lang="en-GB" sz="2000" dirty="0" smtClean="0">
                <a:latin typeface="HE_TERMINAL"/>
              </a:rPr>
              <a:t>-</a:t>
            </a:r>
            <a:r>
              <a:rPr lang="en-GB" sz="2000" dirty="0" smtClean="0"/>
              <a:t>) with </a:t>
            </a:r>
            <a:r>
              <a:rPr lang="en-GB" sz="2000" dirty="0" smtClean="0">
                <a:latin typeface="HE_TERMINAL"/>
              </a:rPr>
              <a:t>s</a:t>
            </a:r>
            <a:r>
              <a:rPr lang="en-GB" sz="2000" dirty="0" smtClean="0"/>
              <a:t> (or </a:t>
            </a:r>
            <a:r>
              <a:rPr lang="en-GB" sz="2000" dirty="0" smtClean="0">
                <a:latin typeface="HE_TERMINAL"/>
              </a:rPr>
              <a:t>S</a:t>
            </a:r>
            <a:r>
              <a:rPr lang="en-GB" sz="2000" dirty="0" smtClean="0"/>
              <a:t> if not also executable)</a:t>
            </a:r>
          </a:p>
          <a:p>
            <a:pPr lvl="2" eaLnBrk="1" fontAlgn="auto" hangingPunct="1">
              <a:spcBef>
                <a:spcPts val="450"/>
              </a:spcBef>
              <a:spcAft>
                <a:spcPts val="0"/>
              </a:spcAft>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solidFill>
                  <a:srgbClr val="C00000"/>
                </a:solidFill>
                <a:latin typeface="HE_TERMINAL"/>
              </a:rPr>
              <a:t>-</a:t>
            </a:r>
            <a:r>
              <a:rPr lang="en-GB" sz="1800" dirty="0" err="1" smtClean="0">
                <a:solidFill>
                  <a:srgbClr val="C00000"/>
                </a:solidFill>
                <a:latin typeface="HE_TERMINAL"/>
              </a:rPr>
              <a:t>rwxr</a:t>
            </a:r>
            <a:r>
              <a:rPr lang="en-GB" sz="1800" dirty="0" smtClean="0">
                <a:solidFill>
                  <a:srgbClr val="C00000"/>
                </a:solidFill>
                <a:latin typeface="HE_TERMINAL"/>
              </a:rPr>
              <a:t>-</a:t>
            </a:r>
            <a:r>
              <a:rPr lang="en-GB" sz="1800" dirty="0" err="1" smtClean="0">
                <a:solidFill>
                  <a:srgbClr val="C00000"/>
                </a:solidFill>
                <a:latin typeface="HE_TERMINAL"/>
              </a:rPr>
              <a:t>sr</a:t>
            </a:r>
            <a:r>
              <a:rPr lang="en-GB" sz="1800" dirty="0" smtClean="0">
                <a:solidFill>
                  <a:srgbClr val="C00000"/>
                </a:solidFill>
                <a:latin typeface="HE_TERMINAL"/>
              </a:rPr>
              <a:t>-x</a:t>
            </a:r>
            <a:r>
              <a:rPr lang="en-GB" sz="1800" dirty="0" smtClean="0"/>
              <a:t>: </a:t>
            </a:r>
            <a:r>
              <a:rPr lang="en-GB" sz="1800" dirty="0" err="1" smtClean="0"/>
              <a:t>setgid</a:t>
            </a:r>
            <a:r>
              <a:rPr lang="en-GB" sz="1800" dirty="0" smtClean="0"/>
              <a:t> file, executable by all</a:t>
            </a:r>
          </a:p>
          <a:p>
            <a:pPr lvl="2" eaLnBrk="1" fontAlgn="auto" hangingPunct="1">
              <a:spcBef>
                <a:spcPts val="450"/>
              </a:spcBef>
              <a:spcAft>
                <a:spcPts val="0"/>
              </a:spcAft>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err="1" smtClean="0">
                <a:solidFill>
                  <a:srgbClr val="C00000"/>
                </a:solidFill>
                <a:latin typeface="HE_TERMINAL"/>
              </a:rPr>
              <a:t>drwxrwsr</a:t>
            </a:r>
            <a:r>
              <a:rPr lang="en-GB" sz="1800" dirty="0" smtClean="0">
                <a:solidFill>
                  <a:srgbClr val="C00000"/>
                </a:solidFill>
                <a:latin typeface="HE_TERMINAL"/>
              </a:rPr>
              <a:t>-x</a:t>
            </a:r>
            <a:r>
              <a:rPr lang="en-GB" sz="1800" dirty="0" smtClean="0"/>
              <a:t>: </a:t>
            </a:r>
            <a:r>
              <a:rPr lang="en-GB" sz="1800" dirty="0" err="1" smtClean="0"/>
              <a:t>setgid</a:t>
            </a:r>
            <a:r>
              <a:rPr lang="en-GB" sz="1800" dirty="0" smtClean="0"/>
              <a:t> directory; files within will have group of directory</a:t>
            </a:r>
          </a:p>
          <a:p>
            <a:pPr lvl="2" eaLnBrk="1" fontAlgn="auto" hangingPunct="1">
              <a:spcBef>
                <a:spcPts val="450"/>
              </a:spcBef>
              <a:spcAft>
                <a:spcPts val="0"/>
              </a:spcAft>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smtClean="0">
                <a:solidFill>
                  <a:srgbClr val="C00000"/>
                </a:solidFill>
                <a:latin typeface="HE_TERMINAL"/>
              </a:rPr>
              <a:t>-</a:t>
            </a:r>
            <a:r>
              <a:rPr lang="en-GB" sz="1800" dirty="0" err="1" smtClean="0">
                <a:solidFill>
                  <a:srgbClr val="C00000"/>
                </a:solidFill>
                <a:latin typeface="HE_TERMINAL"/>
              </a:rPr>
              <a:t>rw</a:t>
            </a:r>
            <a:r>
              <a:rPr lang="en-GB" sz="1800" dirty="0" smtClean="0">
                <a:solidFill>
                  <a:srgbClr val="C00000"/>
                </a:solidFill>
                <a:latin typeface="HE_TERMINAL"/>
              </a:rPr>
              <a:t>-r-</a:t>
            </a:r>
            <a:r>
              <a:rPr lang="en-GB" sz="1800" dirty="0" err="1" smtClean="0">
                <a:solidFill>
                  <a:srgbClr val="C00000"/>
                </a:solidFill>
                <a:latin typeface="HE_TERMINAL"/>
              </a:rPr>
              <a:t>Sr</a:t>
            </a:r>
            <a:r>
              <a:rPr lang="en-GB" sz="1800" dirty="0" smtClean="0">
                <a:solidFill>
                  <a:srgbClr val="C00000"/>
                </a:solidFill>
                <a:latin typeface="HE_TERMINAL"/>
              </a:rPr>
              <a:t>-</a:t>
            </a:r>
            <a:r>
              <a:rPr lang="en-GB" sz="1800" dirty="0" smtClean="0">
                <a:solidFill>
                  <a:schemeClr val="accent6"/>
                </a:solidFill>
                <a:latin typeface="HE_TERMINAL"/>
              </a:rPr>
              <a:t>-</a:t>
            </a:r>
            <a:r>
              <a:rPr lang="en-GB" sz="1800" dirty="0" smtClean="0"/>
              <a:t>: </a:t>
            </a:r>
            <a:r>
              <a:rPr lang="en-GB" sz="1800" dirty="0" err="1" smtClean="0"/>
              <a:t>setgid</a:t>
            </a:r>
            <a:r>
              <a:rPr lang="en-GB" sz="1800" dirty="0" smtClean="0"/>
              <a:t> file, but not executable - not useful</a:t>
            </a:r>
          </a:p>
        </p:txBody>
      </p:sp>
      <p:sp>
        <p:nvSpPr>
          <p:cNvPr id="6" name="Segnaposto numero diapositiva 5"/>
          <p:cNvSpPr>
            <a:spLocks noGrp="1"/>
          </p:cNvSpPr>
          <p:nvPr>
            <p:ph type="sldNum" sz="quarter" idx="12"/>
          </p:nvPr>
        </p:nvSpPr>
        <p:spPr/>
        <p:txBody>
          <a:bodyPr/>
          <a:lstStyle/>
          <a:p>
            <a:pPr>
              <a:defRPr/>
            </a:pPr>
            <a:fld id="{ABAA8DE2-61A1-4634-A9EC-D94E56D712C8}" type="slidenum">
              <a:rPr lang="en-GB"/>
              <a:pPr>
                <a:defRPr/>
              </a:pPr>
              <a:t>20</a:t>
            </a:fld>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latin typeface="Arial" pitchFamily="34" charset="0"/>
              </a:rPr>
              <a:t>The </a:t>
            </a:r>
            <a:r>
              <a:rPr lang="en-GB" dirty="0" err="1">
                <a:latin typeface="Arial" pitchFamily="34" charset="0"/>
              </a:rPr>
              <a:t>setgid</a:t>
            </a:r>
            <a:r>
              <a:rPr lang="en-GB" dirty="0">
                <a:latin typeface="Arial" pitchFamily="34" charset="0"/>
              </a:rPr>
              <a:t> bit is used by many </a:t>
            </a:r>
            <a:r>
              <a:rPr lang="en-GB" dirty="0" smtClean="0">
                <a:latin typeface="Arial" pitchFamily="34" charset="0"/>
              </a:rPr>
              <a:t>games.</a:t>
            </a:r>
          </a:p>
          <a:p>
            <a:r>
              <a:rPr lang="en-GB" dirty="0" smtClean="0">
                <a:latin typeface="Arial" pitchFamily="34" charset="0"/>
              </a:rPr>
              <a:t>The </a:t>
            </a:r>
            <a:r>
              <a:rPr lang="en-GB" dirty="0">
                <a:latin typeface="Arial" pitchFamily="34" charset="0"/>
              </a:rPr>
              <a:t>executable files are in group games and are </a:t>
            </a:r>
            <a:r>
              <a:rPr lang="en-GB" dirty="0" err="1">
                <a:latin typeface="Arial" pitchFamily="34" charset="0"/>
              </a:rPr>
              <a:t>setgid</a:t>
            </a:r>
            <a:r>
              <a:rPr lang="en-GB" dirty="0">
                <a:latin typeface="Arial" pitchFamily="34" charset="0"/>
              </a:rPr>
              <a:t>.  </a:t>
            </a:r>
            <a:endParaRPr lang="en-GB" dirty="0" smtClean="0">
              <a:latin typeface="Arial" pitchFamily="34" charset="0"/>
            </a:endParaRPr>
          </a:p>
          <a:p>
            <a:r>
              <a:rPr lang="en-GB" dirty="0" smtClean="0">
                <a:latin typeface="Arial" pitchFamily="34" charset="0"/>
              </a:rPr>
              <a:t>No </a:t>
            </a:r>
            <a:r>
              <a:rPr lang="en-GB" dirty="0">
                <a:latin typeface="Arial" pitchFamily="34" charset="0"/>
              </a:rPr>
              <a:t>users are in group games, but the high-score files are.  </a:t>
            </a:r>
            <a:endParaRPr lang="en-GB" dirty="0" smtClean="0">
              <a:latin typeface="Arial" pitchFamily="34" charset="0"/>
            </a:endParaRPr>
          </a:p>
          <a:p>
            <a:r>
              <a:rPr lang="en-GB" dirty="0" smtClean="0">
                <a:latin typeface="Arial" pitchFamily="34" charset="0"/>
              </a:rPr>
              <a:t>Being </a:t>
            </a:r>
            <a:r>
              <a:rPr lang="en-GB" dirty="0" err="1">
                <a:latin typeface="Arial" pitchFamily="34" charset="0"/>
              </a:rPr>
              <a:t>setgid</a:t>
            </a:r>
            <a:r>
              <a:rPr lang="en-GB" dirty="0">
                <a:latin typeface="Arial" pitchFamily="34" charset="0"/>
              </a:rPr>
              <a:t> games allows games to update high scores!</a:t>
            </a:r>
          </a:p>
          <a:p>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21</a:t>
            </a:fld>
            <a:endParaRPr lang="en-US"/>
          </a:p>
        </p:txBody>
      </p:sp>
    </p:spTree>
    <p:extLst>
      <p:ext uri="{BB962C8B-B14F-4D97-AF65-F5344CB8AC3E}">
        <p14:creationId xmlns:p14="http://schemas.microsoft.com/office/powerpoint/2010/main" val="2725779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Sticky Bit</a:t>
            </a:r>
          </a:p>
        </p:txBody>
      </p:sp>
      <p:sp>
        <p:nvSpPr>
          <p:cNvPr id="40966" name="Rectangle 2"/>
          <p:cNvSpPr>
            <a:spLocks noGrp="1" noChangeArrowheads="1"/>
          </p:cNvSpPr>
          <p:nvPr>
            <p:ph idx="1"/>
          </p:nvPr>
        </p:nvSpPr>
        <p:spPr>
          <a:xfrm>
            <a:off x="457200" y="1600200"/>
            <a:ext cx="8229600" cy="3797300"/>
          </a:xfrm>
        </p:spPr>
        <p:txBody>
          <a:bodyPr rtlCol="0">
            <a:spAutoFit/>
          </a:bodyPr>
          <a:lstStyle/>
          <a:p>
            <a:pPr eaLnBrk="1" fontAlgn="auto" hangingPunct="1">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On directories, prevents users from deleting or renaming files they do not own</a:t>
            </a:r>
          </a:p>
          <a:p>
            <a:pPr eaLnBrk="1" fontAlgn="auto" hangingPunct="1">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Ignored for everything else</a:t>
            </a:r>
          </a:p>
          <a:p>
            <a:pPr eaLnBrk="1" fontAlgn="auto" hangingPunct="1">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In 10-character display, replaces 10</a:t>
            </a:r>
            <a:r>
              <a:rPr lang="en-GB" sz="2400" baseline="30000" dirty="0" smtClean="0"/>
              <a:t>th</a:t>
            </a:r>
            <a:r>
              <a:rPr lang="en-GB" sz="2400" dirty="0" smtClean="0"/>
              <a:t> character (</a:t>
            </a:r>
            <a:r>
              <a:rPr lang="en-GB" sz="2400" dirty="0" smtClean="0">
                <a:latin typeface="HE_TERMINAL"/>
              </a:rPr>
              <a:t>x</a:t>
            </a:r>
            <a:r>
              <a:rPr lang="en-GB" sz="2400" dirty="0" smtClean="0"/>
              <a:t> or </a:t>
            </a:r>
            <a:r>
              <a:rPr lang="en-GB" sz="2400" dirty="0" smtClean="0">
                <a:latin typeface="HE_TERMINAL"/>
              </a:rPr>
              <a:t>-</a:t>
            </a:r>
            <a:r>
              <a:rPr lang="en-GB" sz="2400" dirty="0" smtClean="0"/>
              <a:t>) with </a:t>
            </a:r>
            <a:r>
              <a:rPr lang="en-GB" sz="2400" dirty="0" smtClean="0">
                <a:latin typeface="HE_TERMINAL"/>
              </a:rPr>
              <a:t>t</a:t>
            </a:r>
            <a:r>
              <a:rPr lang="en-GB" sz="2400" dirty="0" smtClean="0"/>
              <a:t> (or </a:t>
            </a:r>
            <a:r>
              <a:rPr lang="en-GB" sz="2400" dirty="0" smtClean="0">
                <a:latin typeface="HE_TERMINAL"/>
              </a:rPr>
              <a:t>T</a:t>
            </a:r>
            <a:r>
              <a:rPr lang="en-GB" sz="2400" dirty="0" smtClean="0"/>
              <a:t> if not also executable)</a:t>
            </a:r>
          </a:p>
          <a:p>
            <a:pPr lvl="2" eaLnBrk="1" fontAlgn="auto" hangingPunct="1">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dirty="0" smtClean="0">
              <a:latin typeface="HE_TERMINAL"/>
            </a:endParaRPr>
          </a:p>
          <a:p>
            <a:pPr lvl="1" eaLnBrk="1" fontAlgn="auto" hangingPunct="1">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300" dirty="0" err="1" smtClean="0">
                <a:solidFill>
                  <a:srgbClr val="C00000"/>
                </a:solidFill>
                <a:latin typeface="HE_TERMINAL"/>
              </a:rPr>
              <a:t>drwxrwxrwt</a:t>
            </a:r>
            <a:r>
              <a:rPr lang="en-GB" sz="2300" dirty="0" smtClean="0"/>
              <a:t>: sticky bit set, full access for everyone</a:t>
            </a:r>
          </a:p>
          <a:p>
            <a:pPr lvl="1" eaLnBrk="1" fontAlgn="auto" hangingPunct="1">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300" dirty="0" err="1" smtClean="0">
                <a:solidFill>
                  <a:srgbClr val="C00000"/>
                </a:solidFill>
                <a:latin typeface="HE_TERMINAL"/>
              </a:rPr>
              <a:t>drwxrwx</a:t>
            </a:r>
            <a:r>
              <a:rPr lang="en-GB" sz="2300" dirty="0" smtClean="0">
                <a:solidFill>
                  <a:srgbClr val="C00000"/>
                </a:solidFill>
                <a:latin typeface="HE_TERMINAL"/>
              </a:rPr>
              <a:t>--T</a:t>
            </a:r>
            <a:r>
              <a:rPr lang="en-GB" sz="2300" dirty="0" smtClean="0"/>
              <a:t>: sticky bit set, full access by user/group</a:t>
            </a:r>
          </a:p>
          <a:p>
            <a:pPr lvl="1" eaLnBrk="1" fontAlgn="auto" hangingPunct="1">
              <a:spcBef>
                <a:spcPts val="45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300" dirty="0" err="1" smtClean="0">
                <a:solidFill>
                  <a:srgbClr val="C00000"/>
                </a:solidFill>
                <a:latin typeface="HE_TERMINAL"/>
              </a:rPr>
              <a:t>drwxr</a:t>
            </a:r>
            <a:r>
              <a:rPr lang="en-GB" sz="2300" dirty="0" smtClean="0">
                <a:solidFill>
                  <a:srgbClr val="C00000"/>
                </a:solidFill>
                <a:latin typeface="HE_TERMINAL"/>
              </a:rPr>
              <a:t>--r-T</a:t>
            </a:r>
            <a:r>
              <a:rPr lang="en-GB" sz="2300" dirty="0" smtClean="0"/>
              <a:t>: sticky, full owner access, others can read </a:t>
            </a:r>
            <a:r>
              <a:rPr lang="en-GB" sz="2300" i="1" dirty="0" smtClean="0"/>
              <a:t>(useless)</a:t>
            </a:r>
          </a:p>
        </p:txBody>
      </p:sp>
      <p:sp>
        <p:nvSpPr>
          <p:cNvPr id="6" name="Segnaposto numero diapositiva 5"/>
          <p:cNvSpPr>
            <a:spLocks noGrp="1"/>
          </p:cNvSpPr>
          <p:nvPr>
            <p:ph type="sldNum" sz="quarter" idx="12"/>
          </p:nvPr>
        </p:nvSpPr>
        <p:spPr/>
        <p:txBody>
          <a:bodyPr/>
          <a:lstStyle/>
          <a:p>
            <a:pPr>
              <a:defRPr/>
            </a:pPr>
            <a:fld id="{EC5D87A3-D055-4654-9815-C1AB462384C3}" type="slidenum">
              <a:rPr lang="en-GB"/>
              <a:pPr>
                <a:defRPr/>
              </a:pPr>
              <a:t>22</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492125"/>
            <a:ext cx="8229600" cy="708025"/>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smtClean="0"/>
              <a:t>Working Graphically with Special Bits</a:t>
            </a:r>
          </a:p>
        </p:txBody>
      </p:sp>
      <p:sp>
        <p:nvSpPr>
          <p:cNvPr id="24579" name="Rectangle 2"/>
          <p:cNvSpPr>
            <a:spLocks noGrp="1" noChangeArrowheads="1"/>
          </p:cNvSpPr>
          <p:nvPr>
            <p:ph idx="1"/>
          </p:nvPr>
        </p:nvSpPr>
        <p:spPr>
          <a:xfrm>
            <a:off x="457200" y="1600200"/>
            <a:ext cx="8229600" cy="2092881"/>
          </a:xfrm>
        </p:spPr>
        <p:txBody>
          <a:bodyPr>
            <a:spAutoFit/>
          </a:bodyPr>
          <a:lstStyle/>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Special permission bits can also be displayed and changed through a GUI</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In </a:t>
            </a:r>
            <a:r>
              <a:rPr lang="en-GB" sz="2400" dirty="0" err="1" smtClean="0"/>
              <a:t>Konqueror’s</a:t>
            </a:r>
            <a:r>
              <a:rPr lang="en-GB" sz="2400" dirty="0" smtClean="0"/>
              <a:t> Permissions window, click Advanced Permissions:</a:t>
            </a:r>
          </a:p>
          <a:p>
            <a:pPr eaLnBrk="1" hangingPunct="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Changes can be made here </a:t>
            </a:r>
          </a:p>
        </p:txBody>
      </p:sp>
      <p:sp>
        <p:nvSpPr>
          <p:cNvPr id="7" name="Segnaposto numero diapositiva 5"/>
          <p:cNvSpPr>
            <a:spLocks noGrp="1"/>
          </p:cNvSpPr>
          <p:nvPr>
            <p:ph type="sldNum" sz="quarter" idx="12"/>
          </p:nvPr>
        </p:nvSpPr>
        <p:spPr/>
        <p:txBody>
          <a:bodyPr/>
          <a:lstStyle/>
          <a:p>
            <a:pPr>
              <a:defRPr/>
            </a:pPr>
            <a:fld id="{B047EBF0-2222-4839-98DB-11D531283786}" type="slidenum">
              <a:rPr lang="en-GB"/>
              <a:pPr>
                <a:defRPr/>
              </a:pPr>
              <a:t>23</a:t>
            </a:fld>
            <a:endParaRPr lang="en-GB"/>
          </a:p>
        </p:txBody>
      </p:sp>
      <p:pic>
        <p:nvPicPr>
          <p:cNvPr id="24583" name="Picture 3"/>
          <p:cNvPicPr>
            <a:picLocks noChangeAspect="1" noChangeArrowheads="1"/>
          </p:cNvPicPr>
          <p:nvPr/>
        </p:nvPicPr>
        <p:blipFill>
          <a:blip r:embed="rId3" cstate="print"/>
          <a:srcRect/>
          <a:stretch>
            <a:fillRect/>
          </a:stretch>
        </p:blipFill>
        <p:spPr bwMode="auto">
          <a:xfrm>
            <a:off x="3124200" y="3733800"/>
            <a:ext cx="2933700" cy="2095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Root</a:t>
            </a:r>
          </a:p>
        </p:txBody>
      </p:sp>
      <p:sp>
        <p:nvSpPr>
          <p:cNvPr id="25603" name="Rectangle 2"/>
          <p:cNvSpPr>
            <a:spLocks noGrp="1" noChangeArrowheads="1"/>
          </p:cNvSpPr>
          <p:nvPr>
            <p:ph idx="1"/>
          </p:nvPr>
        </p:nvSpPr>
        <p:spPr>
          <a:xfrm>
            <a:off x="457200" y="1600200"/>
            <a:ext cx="8229600" cy="3425825"/>
          </a:xfrm>
        </p:spPr>
        <p:txBody>
          <a:bodyPr>
            <a:spAutoFit/>
          </a:bodyPr>
          <a:lstStyle/>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“root” account is a super-user account, like Administrator on Windows</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Multiple roots possible</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File permissions do not restrict root</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This is </a:t>
            </a:r>
            <a:r>
              <a:rPr lang="en-GB" sz="2800" i="1" smtClean="0"/>
              <a:t>dangerous</a:t>
            </a:r>
            <a:r>
              <a:rPr lang="en-GB" sz="2800" smtClean="0"/>
              <a:t>, but necessary, and OK with good practices</a:t>
            </a:r>
          </a:p>
        </p:txBody>
      </p:sp>
      <p:sp>
        <p:nvSpPr>
          <p:cNvPr id="6" name="Segnaposto numero diapositiva 5"/>
          <p:cNvSpPr>
            <a:spLocks noGrp="1"/>
          </p:cNvSpPr>
          <p:nvPr>
            <p:ph type="sldNum" sz="quarter" idx="12"/>
          </p:nvPr>
        </p:nvSpPr>
        <p:spPr/>
        <p:txBody>
          <a:bodyPr/>
          <a:lstStyle/>
          <a:p>
            <a:pPr>
              <a:defRPr/>
            </a:pPr>
            <a:fld id="{C5CD7669-CA99-404D-89F8-124D0E919451}" type="slidenum">
              <a:rPr lang="en-GB"/>
              <a:pPr>
                <a:defRPr/>
              </a:pPr>
              <a:t>24</a:t>
            </a:fld>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r>
              <a:rPr lang="en-GB" dirty="0" smtClean="0">
                <a:latin typeface="Arial" pitchFamily="34" charset="0"/>
              </a:rPr>
              <a:t>There </a:t>
            </a:r>
            <a:r>
              <a:rPr lang="en-GB" dirty="0">
                <a:latin typeface="Arial" pitchFamily="34" charset="0"/>
              </a:rPr>
              <a:t>can be multiple root accounts, but root is the conventional name. </a:t>
            </a:r>
            <a:endParaRPr lang="en-GB" dirty="0" smtClean="0">
              <a:latin typeface="Arial" pitchFamily="34" charset="0"/>
            </a:endParaRPr>
          </a:p>
          <a:p>
            <a:r>
              <a:rPr lang="en-GB" dirty="0" smtClean="0">
                <a:latin typeface="Arial" pitchFamily="34" charset="0"/>
              </a:rPr>
              <a:t>Any </a:t>
            </a:r>
            <a:r>
              <a:rPr lang="en-GB" dirty="0">
                <a:latin typeface="Arial" pitchFamily="34" charset="0"/>
              </a:rPr>
              <a:t>account with user ID 0 has root powers. </a:t>
            </a:r>
            <a:endParaRPr lang="en-GB" dirty="0" smtClean="0">
              <a:latin typeface="Arial" pitchFamily="34" charset="0"/>
            </a:endParaRPr>
          </a:p>
          <a:p>
            <a:r>
              <a:rPr lang="en-GB" dirty="0" smtClean="0">
                <a:latin typeface="Arial" pitchFamily="34" charset="0"/>
              </a:rPr>
              <a:t>This </a:t>
            </a:r>
            <a:r>
              <a:rPr lang="en-GB" dirty="0">
                <a:latin typeface="Arial" pitchFamily="34" charset="0"/>
              </a:rPr>
              <a:t>is like the Windows Administrators group.  </a:t>
            </a:r>
            <a:endParaRPr lang="en-GB" dirty="0" smtClean="0">
              <a:latin typeface="Arial" pitchFamily="34" charset="0"/>
            </a:endParaRPr>
          </a:p>
          <a:p>
            <a:r>
              <a:rPr lang="en-GB" dirty="0" smtClean="0">
                <a:latin typeface="Arial" pitchFamily="34" charset="0"/>
              </a:rPr>
              <a:t>As </a:t>
            </a:r>
            <a:r>
              <a:rPr lang="en-GB" dirty="0">
                <a:latin typeface="Arial" pitchFamily="34" charset="0"/>
              </a:rPr>
              <a:t>the system administrator, root can change any file’s owner, group, or permissions, or delete the file, regardless of who owns it or its permissions.  </a:t>
            </a:r>
            <a:endParaRPr lang="en-GB" dirty="0" smtClean="0">
              <a:latin typeface="Arial" pitchFamily="34" charset="0"/>
            </a:endParaRPr>
          </a:p>
          <a:p>
            <a:r>
              <a:rPr lang="en-GB" dirty="0" smtClean="0">
                <a:latin typeface="Arial" pitchFamily="34" charset="0"/>
              </a:rPr>
              <a:t>This </a:t>
            </a:r>
            <a:r>
              <a:rPr lang="en-GB" dirty="0">
                <a:latin typeface="Arial" pitchFamily="34" charset="0"/>
              </a:rPr>
              <a:t>is clearly dangerous, but necessary, and in practice can be </a:t>
            </a:r>
            <a:r>
              <a:rPr lang="en-GB" dirty="0" smtClean="0">
                <a:latin typeface="Arial" pitchFamily="34" charset="0"/>
              </a:rPr>
              <a:t>secure</a:t>
            </a:r>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25</a:t>
            </a:fld>
            <a:endParaRPr lang="en-US"/>
          </a:p>
        </p:txBody>
      </p:sp>
    </p:spTree>
    <p:extLst>
      <p:ext uri="{BB962C8B-B14F-4D97-AF65-F5344CB8AC3E}">
        <p14:creationId xmlns:p14="http://schemas.microsoft.com/office/powerpoint/2010/main" val="160392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GB" dirty="0">
                <a:latin typeface="Arial" pitchFamily="34" charset="0"/>
              </a:rPr>
              <a:t>.  Choosing a good root password is very important, as well as minimizing programs and commands which are run as </a:t>
            </a:r>
            <a:r>
              <a:rPr lang="en-GB" dirty="0" smtClean="0">
                <a:latin typeface="Arial" pitchFamily="34" charset="0"/>
              </a:rPr>
              <a:t>root.</a:t>
            </a:r>
          </a:p>
          <a:p>
            <a:r>
              <a:rPr lang="en-GB" dirty="0" smtClean="0">
                <a:latin typeface="Arial" pitchFamily="34" charset="0"/>
              </a:rPr>
              <a:t>Finally</a:t>
            </a:r>
            <a:r>
              <a:rPr lang="en-GB" dirty="0">
                <a:latin typeface="Arial" pitchFamily="34" charset="0"/>
              </a:rPr>
              <a:t>, root is the entity charged with making sure that permissions allow no other users to disrupt the system (accidentally or intentionally), but there is nobody doing oversight on root.  </a:t>
            </a:r>
            <a:endParaRPr lang="en-GB" dirty="0" smtClean="0">
              <a:latin typeface="Arial" pitchFamily="34" charset="0"/>
            </a:endParaRPr>
          </a:p>
          <a:p>
            <a:r>
              <a:rPr lang="en-GB" dirty="0" smtClean="0">
                <a:latin typeface="Arial" pitchFamily="34" charset="0"/>
              </a:rPr>
              <a:t>Thus</a:t>
            </a:r>
            <a:r>
              <a:rPr lang="en-GB" dirty="0">
                <a:latin typeface="Arial" pitchFamily="34" charset="0"/>
              </a:rPr>
              <a:t>, it is wise to think twice before doing anything as root, to guard against mistakes.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26</a:t>
            </a:fld>
            <a:endParaRPr lang="en-US"/>
          </a:p>
        </p:txBody>
      </p:sp>
    </p:spTree>
    <p:extLst>
      <p:ext uri="{BB962C8B-B14F-4D97-AF65-F5344CB8AC3E}">
        <p14:creationId xmlns:p14="http://schemas.microsoft.com/office/powerpoint/2010/main" val="341943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Becoming Root</a:t>
            </a:r>
          </a:p>
        </p:txBody>
      </p:sp>
      <p:sp>
        <p:nvSpPr>
          <p:cNvPr id="46086" name="Rectangle 2"/>
          <p:cNvSpPr>
            <a:spLocks noGrp="1" noChangeArrowheads="1"/>
          </p:cNvSpPr>
          <p:nvPr>
            <p:ph idx="1"/>
          </p:nvPr>
        </p:nvSpPr>
        <p:spPr>
          <a:xfrm>
            <a:off x="228600" y="1143000"/>
            <a:ext cx="8915400" cy="4983163"/>
          </a:xfrm>
        </p:spPr>
        <p:txBody>
          <a:bodyPr rtlCol="0">
            <a:noAutofit/>
          </a:bodyPr>
          <a:lstStyle/>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solidFill>
                  <a:srgbClr val="C00000"/>
                </a:solidFill>
                <a:latin typeface="HE_TERMINAL"/>
              </a:rPr>
              <a:t>Su --- </a:t>
            </a:r>
            <a:r>
              <a:rPr lang="en-GB" dirty="0" smtClean="0"/>
              <a:t>Changes home directory, PATH, and shell to that of root, but doesn’t touch most of environment and doesn’t run login scripts</a:t>
            </a:r>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err="1" smtClean="0">
                <a:solidFill>
                  <a:srgbClr val="C00000"/>
                </a:solidFill>
              </a:rPr>
              <a:t>su</a:t>
            </a:r>
            <a:r>
              <a:rPr lang="en-GB" sz="2800" dirty="0" smtClean="0">
                <a:solidFill>
                  <a:srgbClr val="C00000"/>
                </a:solidFill>
              </a:rPr>
              <a:t> --- </a:t>
            </a:r>
            <a:r>
              <a:rPr lang="en-GB" dirty="0" smtClean="0"/>
              <a:t>Logs in as root just as if root had done so normally</a:t>
            </a:r>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err="1" smtClean="0">
                <a:solidFill>
                  <a:srgbClr val="C00000"/>
                </a:solidFill>
              </a:rPr>
              <a:t>sudo</a:t>
            </a:r>
            <a:r>
              <a:rPr lang="en-GB" sz="2800" dirty="0" smtClean="0">
                <a:solidFill>
                  <a:srgbClr val="C00000"/>
                </a:solidFill>
              </a:rPr>
              <a:t> &lt;command&gt; ---</a:t>
            </a:r>
            <a:r>
              <a:rPr lang="en-GB" dirty="0" smtClean="0"/>
              <a:t>Run just one command as root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err="1" smtClean="0">
                <a:solidFill>
                  <a:srgbClr val="C00000"/>
                </a:solidFill>
              </a:rPr>
              <a:t>su</a:t>
            </a:r>
            <a:r>
              <a:rPr lang="en-GB" sz="2800" dirty="0" smtClean="0">
                <a:solidFill>
                  <a:srgbClr val="C00000"/>
                </a:solidFill>
              </a:rPr>
              <a:t> [-] &lt;user&gt; --- </a:t>
            </a:r>
            <a:r>
              <a:rPr lang="en-GB" dirty="0" smtClean="0"/>
              <a:t>Become another non-root user. Root does not require to enter password</a:t>
            </a:r>
          </a:p>
        </p:txBody>
      </p:sp>
      <p:sp>
        <p:nvSpPr>
          <p:cNvPr id="6" name="Segnaposto numero diapositiva 5"/>
          <p:cNvSpPr>
            <a:spLocks noGrp="1"/>
          </p:cNvSpPr>
          <p:nvPr>
            <p:ph type="sldNum" sz="quarter" idx="12"/>
          </p:nvPr>
        </p:nvSpPr>
        <p:spPr/>
        <p:txBody>
          <a:bodyPr/>
          <a:lstStyle/>
          <a:p>
            <a:pPr>
              <a:defRPr/>
            </a:pPr>
            <a:fld id="{8989DA15-D0A5-4153-AD3B-24F10909A60F}" type="slidenum">
              <a:rPr lang="en-GB"/>
              <a:pPr>
                <a:defRPr/>
              </a:pPr>
              <a:t>27</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Changing Permissions</a:t>
            </a:r>
          </a:p>
        </p:txBody>
      </p:sp>
      <p:sp>
        <p:nvSpPr>
          <p:cNvPr id="48134" name="Rectangle 2"/>
          <p:cNvSpPr>
            <a:spLocks noGrp="1" noChangeArrowheads="1"/>
          </p:cNvSpPr>
          <p:nvPr>
            <p:ph idx="1"/>
          </p:nvPr>
        </p:nvSpPr>
        <p:spPr>
          <a:xfrm>
            <a:off x="457200" y="1600200"/>
            <a:ext cx="8229600" cy="4278094"/>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Permissions are changed with </a:t>
            </a:r>
            <a:r>
              <a:rPr lang="en-GB" sz="2800" dirty="0" err="1" smtClean="0">
                <a:solidFill>
                  <a:srgbClr val="C00000"/>
                </a:solidFill>
              </a:rPr>
              <a:t>chmod</a:t>
            </a:r>
            <a:r>
              <a:rPr lang="en-GB" sz="2800" dirty="0" smtClean="0"/>
              <a:t> or through a GUI like </a:t>
            </a:r>
            <a:r>
              <a:rPr lang="en-GB" sz="2800" dirty="0" err="1" smtClean="0"/>
              <a:t>Konqueror</a:t>
            </a:r>
            <a:endParaRPr lang="en-GB" sz="2800" dirty="0" smtClean="0"/>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Only the file owner or root can change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If a user owns a file, the user can use </a:t>
            </a:r>
            <a:r>
              <a:rPr lang="en-GB" sz="2800" dirty="0" err="1" smtClean="0">
                <a:solidFill>
                  <a:srgbClr val="C00000"/>
                </a:solidFill>
              </a:rPr>
              <a:t>chgrp</a:t>
            </a:r>
            <a:r>
              <a:rPr lang="en-GB" sz="2800" dirty="0" smtClean="0"/>
              <a:t> to set its group to any group of which the user is a member</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root can change file ownership with </a:t>
            </a:r>
            <a:r>
              <a:rPr lang="en-GB" sz="2800" dirty="0" err="1" smtClean="0">
                <a:solidFill>
                  <a:srgbClr val="C00000"/>
                </a:solidFill>
              </a:rPr>
              <a:t>chown</a:t>
            </a:r>
            <a:r>
              <a:rPr lang="en-GB" sz="2800" dirty="0" smtClean="0"/>
              <a:t> (and can optionally change group in the same command)</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err="1" smtClean="0"/>
              <a:t>chown</a:t>
            </a:r>
            <a:r>
              <a:rPr lang="en-GB" sz="2800" dirty="0" smtClean="0"/>
              <a:t>, </a:t>
            </a:r>
            <a:r>
              <a:rPr lang="en-GB" sz="2800" dirty="0" err="1" smtClean="0"/>
              <a:t>chmod</a:t>
            </a:r>
            <a:r>
              <a:rPr lang="en-GB" sz="2800" dirty="0" smtClean="0"/>
              <a:t>, and </a:t>
            </a:r>
            <a:r>
              <a:rPr lang="en-GB" sz="2800" dirty="0" err="1" smtClean="0"/>
              <a:t>chgrp</a:t>
            </a:r>
            <a:r>
              <a:rPr lang="en-GB" sz="2800" dirty="0" smtClean="0"/>
              <a:t> can take the</a:t>
            </a:r>
            <a:r>
              <a:rPr lang="en-GB" sz="2800" dirty="0" smtClean="0">
                <a:solidFill>
                  <a:srgbClr val="C00000"/>
                </a:solidFill>
              </a:rPr>
              <a:t> -R </a:t>
            </a:r>
            <a:r>
              <a:rPr lang="en-GB" sz="2800" dirty="0" smtClean="0"/>
              <a:t>option to </a:t>
            </a:r>
            <a:r>
              <a:rPr lang="en-GB" sz="2800" dirty="0" err="1" smtClean="0"/>
              <a:t>recurse</a:t>
            </a:r>
            <a:r>
              <a:rPr lang="en-GB" sz="2800" dirty="0" smtClean="0"/>
              <a:t> through subdirectories</a:t>
            </a:r>
          </a:p>
        </p:txBody>
      </p:sp>
      <p:sp>
        <p:nvSpPr>
          <p:cNvPr id="6" name="Segnaposto numero diapositiva 5"/>
          <p:cNvSpPr>
            <a:spLocks noGrp="1"/>
          </p:cNvSpPr>
          <p:nvPr>
            <p:ph type="sldNum" sz="quarter" idx="12"/>
          </p:nvPr>
        </p:nvSpPr>
        <p:spPr/>
        <p:txBody>
          <a:bodyPr/>
          <a:lstStyle/>
          <a:p>
            <a:pPr>
              <a:defRPr/>
            </a:pPr>
            <a:fld id="{5B922ABA-9AEE-4F05-B53D-A50C292A0814}" type="slidenum">
              <a:rPr lang="en-GB"/>
              <a:pPr>
                <a:defRPr/>
              </a:pPr>
              <a:t>28</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Examples of Changing Permissions</a:t>
            </a:r>
          </a:p>
        </p:txBody>
      </p:sp>
      <p:sp>
        <p:nvSpPr>
          <p:cNvPr id="25" name="Segnaposto numero diapositiva 5"/>
          <p:cNvSpPr>
            <a:spLocks noGrp="1"/>
          </p:cNvSpPr>
          <p:nvPr>
            <p:ph type="sldNum" sz="quarter" idx="12"/>
          </p:nvPr>
        </p:nvSpPr>
        <p:spPr/>
        <p:txBody>
          <a:bodyPr/>
          <a:lstStyle/>
          <a:p>
            <a:pPr>
              <a:defRPr/>
            </a:pPr>
            <a:fld id="{9BBD3389-CA6D-45E7-BE96-AFA63D46FEB0}" type="slidenum">
              <a:rPr lang="en-GB"/>
              <a:pPr>
                <a:defRPr/>
              </a:pPr>
              <a:t>29</a:t>
            </a:fld>
            <a:endParaRPr lang="en-GB"/>
          </a:p>
        </p:txBody>
      </p:sp>
      <p:grpSp>
        <p:nvGrpSpPr>
          <p:cNvPr id="28678" name="Group 23"/>
          <p:cNvGrpSpPr>
            <a:grpSpLocks/>
          </p:cNvGrpSpPr>
          <p:nvPr/>
        </p:nvGrpSpPr>
        <p:grpSpPr bwMode="auto">
          <a:xfrm>
            <a:off x="457200" y="1457325"/>
            <a:ext cx="8229600" cy="4953000"/>
            <a:chOff x="288" y="960"/>
            <a:chExt cx="5184" cy="3120"/>
          </a:xfrm>
        </p:grpSpPr>
        <p:sp>
          <p:nvSpPr>
            <p:cNvPr id="49159" name="Rectangle 3"/>
            <p:cNvSpPr>
              <a:spLocks noChangeArrowheads="1"/>
            </p:cNvSpPr>
            <p:nvPr/>
          </p:nvSpPr>
          <p:spPr bwMode="auto">
            <a:xfrm>
              <a:off x="3119" y="3620"/>
              <a:ext cx="2352"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dirty="0">
                  <a:solidFill>
                    <a:schemeClr val="tx1"/>
                  </a:solidFill>
                  <a:latin typeface="+mn-lt"/>
                </a:rPr>
                <a:t>Sets the </a:t>
              </a:r>
              <a:r>
                <a:rPr lang="en-GB" sz="2000" dirty="0" err="1">
                  <a:solidFill>
                    <a:schemeClr val="tx1"/>
                  </a:solidFill>
                  <a:latin typeface="+mn-lt"/>
                </a:rPr>
                <a:t>setuid</a:t>
              </a:r>
              <a:r>
                <a:rPr lang="en-GB" sz="2000" dirty="0">
                  <a:solidFill>
                    <a:schemeClr val="tx1"/>
                  </a:solidFill>
                  <a:latin typeface="+mn-lt"/>
                </a:rPr>
                <a:t> bit on file1. (Doesn’t change execute bit.)</a:t>
              </a:r>
            </a:p>
          </p:txBody>
        </p:sp>
        <p:sp>
          <p:nvSpPr>
            <p:cNvPr id="49160" name="Rectangle 4"/>
            <p:cNvSpPr>
              <a:spLocks noChangeArrowheads="1"/>
            </p:cNvSpPr>
            <p:nvPr/>
          </p:nvSpPr>
          <p:spPr bwMode="auto">
            <a:xfrm>
              <a:off x="288" y="3620"/>
              <a:ext cx="2831"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u+s file1</a:t>
              </a:r>
            </a:p>
          </p:txBody>
        </p:sp>
        <p:sp>
          <p:nvSpPr>
            <p:cNvPr id="49161" name="Rectangle 5"/>
            <p:cNvSpPr>
              <a:spLocks noChangeArrowheads="1"/>
            </p:cNvSpPr>
            <p:nvPr/>
          </p:nvSpPr>
          <p:spPr bwMode="auto">
            <a:xfrm>
              <a:off x="3119" y="2987"/>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Sets file1’s group to testgrp, if the user is a member of that group</a:t>
              </a:r>
            </a:p>
          </p:txBody>
        </p:sp>
        <p:sp>
          <p:nvSpPr>
            <p:cNvPr id="49162" name="Rectangle 6"/>
            <p:cNvSpPr>
              <a:spLocks noChangeArrowheads="1"/>
            </p:cNvSpPr>
            <p:nvPr/>
          </p:nvSpPr>
          <p:spPr bwMode="auto">
            <a:xfrm>
              <a:off x="288" y="2987"/>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chgrp testgrp file1</a:t>
              </a:r>
            </a:p>
          </p:txBody>
        </p:sp>
        <p:sp>
          <p:nvSpPr>
            <p:cNvPr id="49163" name="Rectangle 7"/>
            <p:cNvSpPr>
              <a:spLocks noChangeArrowheads="1"/>
            </p:cNvSpPr>
            <p:nvPr/>
          </p:nvSpPr>
          <p:spPr bwMode="auto">
            <a:xfrm>
              <a:off x="3119" y="2115"/>
              <a:ext cx="2352" cy="872"/>
            </a:xfrm>
            <a:prstGeom prst="rect">
              <a:avLst/>
            </a:prstGeom>
            <a:noFill/>
            <a:ln w="9525">
              <a:noFill/>
              <a:round/>
              <a:headEnd/>
              <a:tailEnd/>
            </a:ln>
          </p:spPr>
          <p:txBody>
            <a:bodyPr lIns="90000" tIns="46800" rIns="90000" bIns="46800"/>
            <a:lstStyle/>
            <a:p>
              <a:pPr>
                <a:spcBef>
                  <a:spcPts val="425"/>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700">
                  <a:solidFill>
                    <a:schemeClr val="tx1"/>
                  </a:solidFill>
                  <a:latin typeface="+mn-lt"/>
                </a:rPr>
                <a:t>Adds group read/write permission to dir1 and everything within it, and group execute permission on files or directories where someone has execute permission</a:t>
              </a:r>
            </a:p>
          </p:txBody>
        </p:sp>
        <p:sp>
          <p:nvSpPr>
            <p:cNvPr id="49164" name="Rectangle 8"/>
            <p:cNvSpPr>
              <a:spLocks noChangeArrowheads="1"/>
            </p:cNvSpPr>
            <p:nvPr/>
          </p:nvSpPr>
          <p:spPr bwMode="auto">
            <a:xfrm>
              <a:off x="288" y="2115"/>
              <a:ext cx="2831" cy="872"/>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-R g=rwX dir1</a:t>
              </a:r>
            </a:p>
          </p:txBody>
        </p:sp>
        <p:sp>
          <p:nvSpPr>
            <p:cNvPr id="49165" name="Rectangle 9"/>
            <p:cNvSpPr>
              <a:spLocks noChangeArrowheads="1"/>
            </p:cNvSpPr>
            <p:nvPr/>
          </p:nvSpPr>
          <p:spPr bwMode="auto">
            <a:xfrm>
              <a:off x="3119" y="1483"/>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Adds group write permission to file1 and file2, denying all access to others</a:t>
              </a:r>
            </a:p>
          </p:txBody>
        </p:sp>
        <p:sp>
          <p:nvSpPr>
            <p:cNvPr id="49166" name="Rectangle 10"/>
            <p:cNvSpPr>
              <a:spLocks noChangeArrowheads="1"/>
            </p:cNvSpPr>
            <p:nvPr/>
          </p:nvSpPr>
          <p:spPr bwMode="auto">
            <a:xfrm>
              <a:off x="288" y="1483"/>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g+w,o-rwx file1 file2</a:t>
              </a:r>
            </a:p>
          </p:txBody>
        </p:sp>
        <p:sp>
          <p:nvSpPr>
            <p:cNvPr id="49167" name="Rectangle 11"/>
            <p:cNvSpPr>
              <a:spLocks noChangeArrowheads="1"/>
            </p:cNvSpPr>
            <p:nvPr/>
          </p:nvSpPr>
          <p:spPr bwMode="auto">
            <a:xfrm>
              <a:off x="3119" y="1008"/>
              <a:ext cx="2352"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Changes ownership of dir1 and everything within it to root</a:t>
              </a:r>
            </a:p>
          </p:txBody>
        </p:sp>
        <p:sp>
          <p:nvSpPr>
            <p:cNvPr id="49168" name="Rectangle 12"/>
            <p:cNvSpPr>
              <a:spLocks noChangeArrowheads="1"/>
            </p:cNvSpPr>
            <p:nvPr/>
          </p:nvSpPr>
          <p:spPr bwMode="auto">
            <a:xfrm>
              <a:off x="288" y="1008"/>
              <a:ext cx="2831"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chown -R root dir1</a:t>
              </a:r>
            </a:p>
          </p:txBody>
        </p:sp>
        <p:sp>
          <p:nvSpPr>
            <p:cNvPr id="49169" name="Line 13"/>
            <p:cNvSpPr>
              <a:spLocks noChangeShapeType="1"/>
            </p:cNvSpPr>
            <p:nvPr/>
          </p:nvSpPr>
          <p:spPr bwMode="auto">
            <a:xfrm>
              <a:off x="288" y="96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0" name="Line 14"/>
            <p:cNvSpPr>
              <a:spLocks noChangeShapeType="1"/>
            </p:cNvSpPr>
            <p:nvPr/>
          </p:nvSpPr>
          <p:spPr bwMode="auto">
            <a:xfrm>
              <a:off x="288" y="148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1" name="Line 15"/>
            <p:cNvSpPr>
              <a:spLocks noChangeShapeType="1"/>
            </p:cNvSpPr>
            <p:nvPr/>
          </p:nvSpPr>
          <p:spPr bwMode="auto">
            <a:xfrm>
              <a:off x="288" y="2115"/>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2" name="Line 16"/>
            <p:cNvSpPr>
              <a:spLocks noChangeShapeType="1"/>
            </p:cNvSpPr>
            <p:nvPr/>
          </p:nvSpPr>
          <p:spPr bwMode="auto">
            <a:xfrm>
              <a:off x="288" y="29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3" name="Line 17"/>
            <p:cNvSpPr>
              <a:spLocks noChangeShapeType="1"/>
            </p:cNvSpPr>
            <p:nvPr/>
          </p:nvSpPr>
          <p:spPr bwMode="auto">
            <a:xfrm>
              <a:off x="288" y="362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4" name="Line 18"/>
            <p:cNvSpPr>
              <a:spLocks noChangeShapeType="1"/>
            </p:cNvSpPr>
            <p:nvPr/>
          </p:nvSpPr>
          <p:spPr bwMode="auto">
            <a:xfrm flipV="1">
              <a:off x="288" y="408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5" name="Line 19"/>
            <p:cNvSpPr>
              <a:spLocks noChangeShapeType="1"/>
            </p:cNvSpPr>
            <p:nvPr/>
          </p:nvSpPr>
          <p:spPr bwMode="auto">
            <a:xfrm flipH="1">
              <a:off x="288"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6" name="Line 20"/>
            <p:cNvSpPr>
              <a:spLocks noChangeShapeType="1"/>
            </p:cNvSpPr>
            <p:nvPr/>
          </p:nvSpPr>
          <p:spPr bwMode="auto">
            <a:xfrm>
              <a:off x="3120" y="960"/>
              <a:ext cx="0" cy="3120"/>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7" name="Line 21"/>
            <p:cNvSpPr>
              <a:spLocks noChangeShapeType="1"/>
            </p:cNvSpPr>
            <p:nvPr/>
          </p:nvSpPr>
          <p:spPr bwMode="auto">
            <a:xfrm>
              <a:off x="5472"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Discretionary Access Control (DAC)</a:t>
            </a:r>
          </a:p>
        </p:txBody>
      </p:sp>
      <p:sp>
        <p:nvSpPr>
          <p:cNvPr id="2562051" name="Rectangle 3"/>
          <p:cNvSpPr>
            <a:spLocks noGrp="1" noChangeArrowheads="1"/>
          </p:cNvSpPr>
          <p:nvPr>
            <p:ph idx="1"/>
          </p:nvPr>
        </p:nvSpPr>
        <p:spPr>
          <a:xfrm>
            <a:off x="714375" y="1643063"/>
            <a:ext cx="7700963" cy="4605337"/>
          </a:xfrm>
        </p:spPr>
        <p:txBody>
          <a:bodyPr rtlCol="0">
            <a:normAutofit fontScale="85000" lnSpcReduction="10000"/>
          </a:bodyPr>
          <a:lstStyle/>
          <a:p>
            <a:pPr eaLnBrk="1" fontAlgn="auto" hangingPunct="1">
              <a:lnSpc>
                <a:spcPct val="110000"/>
              </a:lnSpc>
              <a:spcAft>
                <a:spcPts val="0"/>
              </a:spcAft>
              <a:defRPr/>
            </a:pPr>
            <a:r>
              <a:rPr lang="en-US" dirty="0" smtClean="0"/>
              <a:t>Users can protect what they own</a:t>
            </a:r>
          </a:p>
          <a:p>
            <a:pPr lvl="1" eaLnBrk="1" fontAlgn="auto" hangingPunct="1">
              <a:lnSpc>
                <a:spcPct val="110000"/>
              </a:lnSpc>
              <a:spcAft>
                <a:spcPts val="0"/>
              </a:spcAft>
              <a:defRPr/>
            </a:pPr>
            <a:r>
              <a:rPr lang="en-US" dirty="0" smtClean="0"/>
              <a:t>The owner may grant access to others</a:t>
            </a:r>
          </a:p>
          <a:p>
            <a:pPr lvl="1" eaLnBrk="1" fontAlgn="auto" hangingPunct="1">
              <a:lnSpc>
                <a:spcPct val="110000"/>
              </a:lnSpc>
              <a:spcAft>
                <a:spcPts val="0"/>
              </a:spcAft>
              <a:defRPr/>
            </a:pPr>
            <a:r>
              <a:rPr lang="en-US" dirty="0" smtClean="0"/>
              <a:t>The owner may define the type of access </a:t>
            </a:r>
            <a:r>
              <a:rPr lang="it-IT" dirty="0" smtClean="0"/>
              <a:t>(read/write/execute) given to others</a:t>
            </a:r>
          </a:p>
          <a:p>
            <a:pPr eaLnBrk="1" fontAlgn="auto" hangingPunct="1">
              <a:lnSpc>
                <a:spcPct val="110000"/>
              </a:lnSpc>
              <a:spcAft>
                <a:spcPts val="0"/>
              </a:spcAft>
              <a:defRPr/>
            </a:pPr>
            <a:r>
              <a:rPr lang="it-IT" dirty="0" smtClean="0"/>
              <a:t>DAC is the standard model used in operating systems</a:t>
            </a:r>
          </a:p>
          <a:p>
            <a:pPr eaLnBrk="1" fontAlgn="auto" hangingPunct="1">
              <a:lnSpc>
                <a:spcPct val="110000"/>
              </a:lnSpc>
              <a:spcAft>
                <a:spcPts val="0"/>
              </a:spcAft>
              <a:defRPr/>
            </a:pPr>
            <a:r>
              <a:rPr lang="it-IT" dirty="0" smtClean="0"/>
              <a:t>Mandatory Access Control (MAC)</a:t>
            </a:r>
          </a:p>
          <a:p>
            <a:pPr lvl="1" eaLnBrk="1" fontAlgn="auto" hangingPunct="1">
              <a:lnSpc>
                <a:spcPct val="110000"/>
              </a:lnSpc>
              <a:spcAft>
                <a:spcPts val="0"/>
              </a:spcAft>
              <a:defRPr/>
            </a:pPr>
            <a:r>
              <a:rPr lang="it-IT" dirty="0"/>
              <a:t>Alternative model not </a:t>
            </a:r>
            <a:r>
              <a:rPr lang="it-IT" dirty="0" smtClean="0"/>
              <a:t>covered here</a:t>
            </a:r>
          </a:p>
          <a:p>
            <a:pPr lvl="1" eaLnBrk="1" fontAlgn="auto" hangingPunct="1">
              <a:lnSpc>
                <a:spcPct val="110000"/>
              </a:lnSpc>
              <a:spcAft>
                <a:spcPts val="0"/>
              </a:spcAft>
              <a:defRPr/>
            </a:pPr>
            <a:r>
              <a:rPr lang="it-IT" dirty="0" smtClean="0"/>
              <a:t>Multiple levels of security for users and documents</a:t>
            </a:r>
          </a:p>
          <a:p>
            <a:pPr lvl="1" eaLnBrk="1" fontAlgn="auto" hangingPunct="1">
              <a:lnSpc>
                <a:spcPct val="110000"/>
              </a:lnSpc>
              <a:spcAft>
                <a:spcPts val="0"/>
              </a:spcAft>
              <a:defRPr/>
            </a:pPr>
            <a:r>
              <a:rPr lang="it-IT" dirty="0" smtClean="0"/>
              <a:t>Read down and write up principles</a:t>
            </a:r>
            <a:endParaRPr lang="it-IT" dirty="0"/>
          </a:p>
        </p:txBody>
      </p:sp>
      <p:sp>
        <p:nvSpPr>
          <p:cNvPr id="4" name="Segnaposto numero diapositiva 5"/>
          <p:cNvSpPr>
            <a:spLocks noGrp="1"/>
          </p:cNvSpPr>
          <p:nvPr>
            <p:ph type="sldNum" sz="quarter" idx="12"/>
          </p:nvPr>
        </p:nvSpPr>
        <p:spPr/>
        <p:txBody>
          <a:bodyPr/>
          <a:lstStyle/>
          <a:p>
            <a:pPr>
              <a:defRPr/>
            </a:pPr>
            <a:fld id="{B68E59DA-EF71-4E60-BBAE-E314B2A80694}" type="slidenum">
              <a:rPr lang="it-IT"/>
              <a:pPr>
                <a:defRPr/>
              </a:pPr>
              <a:t>3</a:t>
            </a:fld>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2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205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2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20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20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205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Octal Notation</a:t>
            </a:r>
          </a:p>
        </p:txBody>
      </p:sp>
      <p:sp>
        <p:nvSpPr>
          <p:cNvPr id="30722" name="Rectangle 2"/>
          <p:cNvSpPr>
            <a:spLocks noGrp="1" noChangeArrowheads="1"/>
          </p:cNvSpPr>
          <p:nvPr>
            <p:ph idx="1"/>
          </p:nvPr>
        </p:nvSpPr>
        <p:spPr>
          <a:xfrm>
            <a:off x="457200" y="1524000"/>
            <a:ext cx="8229600" cy="4800600"/>
          </a:xfrm>
        </p:spPr>
        <p:txBody>
          <a:bodyPr rtlCol="0">
            <a:normAutofit lnSpcReduction="10000"/>
          </a:bodyPr>
          <a:lstStyle/>
          <a:p>
            <a:pPr eaLnBrk="1" fontAlgn="auto" hangingPunct="1">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Previous slide’s syntax is nice for simple cases, but bad for complex changes</a:t>
            </a:r>
          </a:p>
          <a:p>
            <a:pPr lvl="1" eaLnBrk="1" fontAlgn="auto" hangingPunct="1">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Alternative is octal notation, i.e., three or four digits from 0 to 7</a:t>
            </a:r>
          </a:p>
          <a:p>
            <a:pPr eaLnBrk="1" fontAlgn="auto" hangingPunct="1">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Digits from left (most significant) to right(least significant):</a:t>
            </a:r>
            <a:br>
              <a:rPr lang="en-GB" sz="2800" dirty="0"/>
            </a:br>
            <a:r>
              <a:rPr lang="en-GB" sz="2800" dirty="0"/>
              <a:t>	</a:t>
            </a:r>
            <a:r>
              <a:rPr lang="en-GB" sz="2400" i="1" dirty="0"/>
              <a:t>[special bits][user bits][group bits][other bits]</a:t>
            </a:r>
          </a:p>
          <a:p>
            <a:pPr eaLnBrk="1" fontAlgn="auto" hangingPunct="1">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Special bit digit =</a:t>
            </a:r>
            <a:br>
              <a:rPr lang="en-GB" sz="2800" dirty="0"/>
            </a:br>
            <a:r>
              <a:rPr lang="en-GB" sz="2800" dirty="0"/>
              <a:t>	</a:t>
            </a:r>
            <a:r>
              <a:rPr lang="en-GB" sz="2400" dirty="0"/>
              <a:t>(4 if </a:t>
            </a:r>
            <a:r>
              <a:rPr lang="en-GB" sz="2400" dirty="0" err="1"/>
              <a:t>setuid</a:t>
            </a:r>
            <a:r>
              <a:rPr lang="en-GB" sz="2400" dirty="0"/>
              <a:t>) + (2 if </a:t>
            </a:r>
            <a:r>
              <a:rPr lang="en-GB" sz="2400" dirty="0" err="1"/>
              <a:t>setgid</a:t>
            </a:r>
            <a:r>
              <a:rPr lang="en-GB" sz="2400" dirty="0"/>
              <a:t>) + (1 if sticky)</a:t>
            </a:r>
          </a:p>
          <a:p>
            <a:pPr eaLnBrk="1" fontAlgn="auto" hangingPunct="1">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All other digits =</a:t>
            </a:r>
            <a:br>
              <a:rPr lang="en-GB" sz="2800" dirty="0"/>
            </a:br>
            <a:r>
              <a:rPr lang="en-GB" sz="2800" dirty="0"/>
              <a:t>	</a:t>
            </a:r>
            <a:r>
              <a:rPr lang="en-GB" sz="2400" dirty="0"/>
              <a:t>(4 if readable) + (2 if writable) + (1 if executable)</a:t>
            </a:r>
          </a:p>
        </p:txBody>
      </p:sp>
      <p:sp>
        <p:nvSpPr>
          <p:cNvPr id="6" name="Segnaposto numero diapositiva 5"/>
          <p:cNvSpPr>
            <a:spLocks noGrp="1"/>
          </p:cNvSpPr>
          <p:nvPr>
            <p:ph type="sldNum" sz="quarter" idx="12"/>
          </p:nvPr>
        </p:nvSpPr>
        <p:spPr/>
        <p:txBody>
          <a:bodyPr/>
          <a:lstStyle/>
          <a:p>
            <a:pPr>
              <a:defRPr/>
            </a:pPr>
            <a:fld id="{42C7271A-574D-4200-AEF1-00F4A06D1D08}" type="slidenum">
              <a:rPr lang="en-GB"/>
              <a:pPr>
                <a:defRPr/>
              </a:pPr>
              <a:t>30</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Octal Notation Examples</a:t>
            </a:r>
          </a:p>
        </p:txBody>
      </p:sp>
      <p:sp>
        <p:nvSpPr>
          <p:cNvPr id="28" name="Segnaposto numero diapositiva 5"/>
          <p:cNvSpPr>
            <a:spLocks noGrp="1"/>
          </p:cNvSpPr>
          <p:nvPr>
            <p:ph type="sldNum" sz="quarter" idx="12"/>
          </p:nvPr>
        </p:nvSpPr>
        <p:spPr/>
        <p:txBody>
          <a:bodyPr/>
          <a:lstStyle/>
          <a:p>
            <a:pPr>
              <a:defRPr/>
            </a:pPr>
            <a:fld id="{E2A60617-00C9-441A-92D2-9D6865C8A2AF}" type="slidenum">
              <a:rPr lang="en-GB"/>
              <a:pPr>
                <a:defRPr/>
              </a:pPr>
              <a:t>31</a:t>
            </a:fld>
            <a:endParaRPr lang="en-GB"/>
          </a:p>
        </p:txBody>
      </p:sp>
      <p:grpSp>
        <p:nvGrpSpPr>
          <p:cNvPr id="30726" name="Group 2"/>
          <p:cNvGrpSpPr>
            <a:grpSpLocks/>
          </p:cNvGrpSpPr>
          <p:nvPr/>
        </p:nvGrpSpPr>
        <p:grpSpPr bwMode="auto">
          <a:xfrm>
            <a:off x="457200" y="1600200"/>
            <a:ext cx="8228013" cy="4838700"/>
            <a:chOff x="288" y="1008"/>
            <a:chExt cx="5183" cy="3048"/>
          </a:xfrm>
        </p:grpSpPr>
        <p:sp>
          <p:nvSpPr>
            <p:cNvPr id="51207" name="Rectangle 3"/>
            <p:cNvSpPr>
              <a:spLocks noChangeArrowheads="1"/>
            </p:cNvSpPr>
            <p:nvPr/>
          </p:nvSpPr>
          <p:spPr bwMode="auto">
            <a:xfrm>
              <a:off x="1872" y="3182"/>
              <a:ext cx="3600" cy="517"/>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read/write/execute to everyone </a:t>
              </a:r>
              <a:r>
                <a:rPr lang="en-GB" i="1">
                  <a:solidFill>
                    <a:schemeClr val="tx1"/>
                  </a:solidFill>
                  <a:latin typeface="+mn-lt"/>
                </a:rPr>
                <a:t>(dangerous!)</a:t>
              </a:r>
            </a:p>
          </p:txBody>
        </p:sp>
        <p:sp>
          <p:nvSpPr>
            <p:cNvPr id="51208" name="Rectangle 4"/>
            <p:cNvSpPr>
              <a:spLocks noChangeArrowheads="1"/>
            </p:cNvSpPr>
            <p:nvPr/>
          </p:nvSpPr>
          <p:spPr bwMode="auto">
            <a:xfrm>
              <a:off x="288" y="3182"/>
              <a:ext cx="1584" cy="517"/>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777 or 0777</a:t>
              </a:r>
            </a:p>
          </p:txBody>
        </p:sp>
        <p:sp>
          <p:nvSpPr>
            <p:cNvPr id="51209" name="Rectangle 5"/>
            <p:cNvSpPr>
              <a:spLocks noChangeArrowheads="1"/>
            </p:cNvSpPr>
            <p:nvPr/>
          </p:nvSpPr>
          <p:spPr bwMode="auto">
            <a:xfrm>
              <a:off x="1872" y="3699"/>
              <a:ext cx="3600" cy="357"/>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same as 777, plus sticky bit</a:t>
              </a:r>
            </a:p>
          </p:txBody>
        </p:sp>
        <p:sp>
          <p:nvSpPr>
            <p:cNvPr id="51210" name="Rectangle 6"/>
            <p:cNvSpPr>
              <a:spLocks noChangeArrowheads="1"/>
            </p:cNvSpPr>
            <p:nvPr/>
          </p:nvSpPr>
          <p:spPr bwMode="auto">
            <a:xfrm>
              <a:off x="288" y="3699"/>
              <a:ext cx="1584" cy="357"/>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1777</a:t>
              </a:r>
            </a:p>
          </p:txBody>
        </p:sp>
        <p:sp>
          <p:nvSpPr>
            <p:cNvPr id="51211" name="Rectangle 7"/>
            <p:cNvSpPr>
              <a:spLocks noChangeArrowheads="1"/>
            </p:cNvSpPr>
            <p:nvPr/>
          </p:nvSpPr>
          <p:spPr bwMode="auto">
            <a:xfrm>
              <a:off x="1872" y="2665"/>
              <a:ext cx="3600" cy="517"/>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same as 775, plus setgid (useful for directories)</a:t>
              </a:r>
            </a:p>
          </p:txBody>
        </p:sp>
        <p:sp>
          <p:nvSpPr>
            <p:cNvPr id="51212" name="Rectangle 8"/>
            <p:cNvSpPr>
              <a:spLocks noChangeArrowheads="1"/>
            </p:cNvSpPr>
            <p:nvPr/>
          </p:nvSpPr>
          <p:spPr bwMode="auto">
            <a:xfrm>
              <a:off x="288" y="2665"/>
              <a:ext cx="1584" cy="517"/>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2775</a:t>
              </a:r>
            </a:p>
          </p:txBody>
        </p:sp>
        <p:sp>
          <p:nvSpPr>
            <p:cNvPr id="51213" name="Rectangle 9"/>
            <p:cNvSpPr>
              <a:spLocks noChangeArrowheads="1"/>
            </p:cNvSpPr>
            <p:nvPr/>
          </p:nvSpPr>
          <p:spPr bwMode="auto">
            <a:xfrm>
              <a:off x="1872" y="2096"/>
              <a:ext cx="3600" cy="570"/>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read/write for owner, read-only for group, forbidden to others</a:t>
              </a:r>
            </a:p>
          </p:txBody>
        </p:sp>
        <p:sp>
          <p:nvSpPr>
            <p:cNvPr id="51214" name="Rectangle 10"/>
            <p:cNvSpPr>
              <a:spLocks noChangeArrowheads="1"/>
            </p:cNvSpPr>
            <p:nvPr/>
          </p:nvSpPr>
          <p:spPr bwMode="auto">
            <a:xfrm>
              <a:off x="288" y="2096"/>
              <a:ext cx="1584" cy="570"/>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640 or 0640</a:t>
              </a:r>
            </a:p>
          </p:txBody>
        </p:sp>
        <p:sp>
          <p:nvSpPr>
            <p:cNvPr id="51215" name="Rectangle 11"/>
            <p:cNvSpPr>
              <a:spLocks noChangeArrowheads="1"/>
            </p:cNvSpPr>
            <p:nvPr/>
          </p:nvSpPr>
          <p:spPr bwMode="auto">
            <a:xfrm>
              <a:off x="1872" y="1525"/>
              <a:ext cx="3600" cy="571"/>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read/write/execute for owner and group, read/execute for others</a:t>
              </a:r>
            </a:p>
          </p:txBody>
        </p:sp>
        <p:sp>
          <p:nvSpPr>
            <p:cNvPr id="51216" name="Rectangle 12"/>
            <p:cNvSpPr>
              <a:spLocks noChangeArrowheads="1"/>
            </p:cNvSpPr>
            <p:nvPr/>
          </p:nvSpPr>
          <p:spPr bwMode="auto">
            <a:xfrm>
              <a:off x="288" y="1525"/>
              <a:ext cx="1584" cy="571"/>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775 or 0775</a:t>
              </a:r>
            </a:p>
          </p:txBody>
        </p:sp>
        <p:sp>
          <p:nvSpPr>
            <p:cNvPr id="51217" name="Rectangle 13"/>
            <p:cNvSpPr>
              <a:spLocks noChangeArrowheads="1"/>
            </p:cNvSpPr>
            <p:nvPr/>
          </p:nvSpPr>
          <p:spPr bwMode="auto">
            <a:xfrm>
              <a:off x="1872" y="1008"/>
              <a:ext cx="3600" cy="517"/>
            </a:xfrm>
            <a:prstGeom prst="rect">
              <a:avLst/>
            </a:prstGeom>
            <a:noFill/>
            <a:ln w="9525">
              <a:noFill/>
              <a:round/>
              <a:headEnd/>
              <a:tailEnd/>
            </a:ln>
          </p:spPr>
          <p:txBody>
            <a:bodyPr lIns="90000" tIns="46800" rIns="90000" bIns="46800"/>
            <a:lstStyle/>
            <a:p>
              <a:pP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read/write for owner, read-only for everyone else</a:t>
              </a:r>
            </a:p>
          </p:txBody>
        </p:sp>
        <p:sp>
          <p:nvSpPr>
            <p:cNvPr id="51218" name="Rectangle 14"/>
            <p:cNvSpPr>
              <a:spLocks noChangeArrowheads="1"/>
            </p:cNvSpPr>
            <p:nvPr/>
          </p:nvSpPr>
          <p:spPr bwMode="auto">
            <a:xfrm>
              <a:off x="288" y="1008"/>
              <a:ext cx="1584" cy="517"/>
            </a:xfrm>
            <a:prstGeom prst="rect">
              <a:avLst/>
            </a:prstGeom>
            <a:noFill/>
            <a:ln w="9525">
              <a:noFill/>
              <a:round/>
              <a:headEnd/>
              <a:tailEnd/>
            </a:ln>
          </p:spPr>
          <p:txBody>
            <a:bodyPr lIns="90000" tIns="46800" rIns="90000" bIns="46800"/>
            <a:lstStyle/>
            <a:p>
              <a:pPr algn="r">
                <a:spcBef>
                  <a:spcPts val="6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chemeClr val="tx1"/>
                  </a:solidFill>
                  <a:latin typeface="+mn-lt"/>
                </a:rPr>
                <a:t>644 or 0644</a:t>
              </a:r>
            </a:p>
          </p:txBody>
        </p:sp>
        <p:sp>
          <p:nvSpPr>
            <p:cNvPr id="51219" name="Line 15"/>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51220" name="Line 16"/>
            <p:cNvSpPr>
              <a:spLocks noChangeShapeType="1"/>
            </p:cNvSpPr>
            <p:nvPr/>
          </p:nvSpPr>
          <p:spPr bwMode="auto">
            <a:xfrm>
              <a:off x="288" y="1525"/>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51221" name="Line 17"/>
            <p:cNvSpPr>
              <a:spLocks noChangeShapeType="1"/>
            </p:cNvSpPr>
            <p:nvPr/>
          </p:nvSpPr>
          <p:spPr bwMode="auto">
            <a:xfrm>
              <a:off x="288" y="2096"/>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51222" name="Line 18"/>
            <p:cNvSpPr>
              <a:spLocks noChangeShapeType="1"/>
            </p:cNvSpPr>
            <p:nvPr/>
          </p:nvSpPr>
          <p:spPr bwMode="auto">
            <a:xfrm>
              <a:off x="288" y="2665"/>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51223" name="Line 19"/>
            <p:cNvSpPr>
              <a:spLocks noChangeShapeType="1"/>
            </p:cNvSpPr>
            <p:nvPr/>
          </p:nvSpPr>
          <p:spPr bwMode="auto">
            <a:xfrm>
              <a:off x="288" y="318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51224" name="Line 20"/>
            <p:cNvSpPr>
              <a:spLocks noChangeShapeType="1"/>
            </p:cNvSpPr>
            <p:nvPr/>
          </p:nvSpPr>
          <p:spPr bwMode="auto">
            <a:xfrm>
              <a:off x="288" y="4056"/>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51225" name="Line 21"/>
            <p:cNvSpPr>
              <a:spLocks noChangeShapeType="1"/>
            </p:cNvSpPr>
            <p:nvPr/>
          </p:nvSpPr>
          <p:spPr bwMode="auto">
            <a:xfrm>
              <a:off x="288" y="1008"/>
              <a:ext cx="1" cy="3048"/>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51226" name="Line 22"/>
            <p:cNvSpPr>
              <a:spLocks noChangeShapeType="1"/>
            </p:cNvSpPr>
            <p:nvPr/>
          </p:nvSpPr>
          <p:spPr bwMode="auto">
            <a:xfrm>
              <a:off x="1872" y="1008"/>
              <a:ext cx="1" cy="3048"/>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51227" name="Line 23"/>
            <p:cNvSpPr>
              <a:spLocks noChangeShapeType="1"/>
            </p:cNvSpPr>
            <p:nvPr/>
          </p:nvSpPr>
          <p:spPr bwMode="auto">
            <a:xfrm>
              <a:off x="5471" y="1008"/>
              <a:ext cx="1" cy="3048"/>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51228" name="Line 24"/>
            <p:cNvSpPr>
              <a:spLocks noChangeShapeType="1"/>
            </p:cNvSpPr>
            <p:nvPr/>
          </p:nvSpPr>
          <p:spPr bwMode="auto">
            <a:xfrm>
              <a:off x="288" y="3699"/>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461963"/>
            <a:ext cx="8231188" cy="769937"/>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Limitations of Unix Permissions</a:t>
            </a:r>
          </a:p>
        </p:txBody>
      </p:sp>
      <p:sp>
        <p:nvSpPr>
          <p:cNvPr id="31747" name="Rectangle 2"/>
          <p:cNvSpPr>
            <a:spLocks noGrp="1" noChangeArrowheads="1"/>
          </p:cNvSpPr>
          <p:nvPr>
            <p:ph idx="1"/>
          </p:nvPr>
        </p:nvSpPr>
        <p:spPr>
          <a:xfrm>
            <a:off x="457200" y="1600200"/>
            <a:ext cx="8231188" cy="4737100"/>
          </a:xfrm>
        </p:spPr>
        <p:txBody>
          <a:bodyPr>
            <a:spAutoFit/>
          </a:bodyPr>
          <a:lstStyle/>
          <a:p>
            <a:pPr marL="330200" indent="-330200" eaLnBrk="1" hangingPunct="1">
              <a:lnSpc>
                <a:spcPct val="93000"/>
              </a:lnSpc>
              <a:spcBef>
                <a:spcPts val="7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800" dirty="0" smtClean="0"/>
              <a:t>Unix permissions are not perfect</a:t>
            </a:r>
          </a:p>
          <a:p>
            <a:pPr lvl="1" eaLnBrk="1" hangingPunct="1">
              <a:lnSpc>
                <a:spcPct val="93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Groups are restrictive</a:t>
            </a:r>
          </a:p>
          <a:p>
            <a:pPr lvl="1" eaLnBrk="1" hangingPunct="1">
              <a:lnSpc>
                <a:spcPct val="93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Limitations on file creation</a:t>
            </a:r>
            <a:endParaRPr lang="en-GB" dirty="0" smtClean="0"/>
          </a:p>
          <a:p>
            <a:pPr marL="330200" indent="-330200" eaLnBrk="1" hangingPunct="1">
              <a:spcBef>
                <a:spcPts val="7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800" dirty="0" smtClean="0"/>
              <a:t>Linux optionally uses POSIX ACLs</a:t>
            </a:r>
          </a:p>
          <a:p>
            <a:pPr lvl="1" eaLnBrk="1" hangingPunct="1">
              <a:lnSpc>
                <a:spcPct val="87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Builds on top of traditional Unix permissions</a:t>
            </a:r>
          </a:p>
          <a:p>
            <a:pPr lvl="1" eaLnBrk="1" hangingPunct="1">
              <a:lnSpc>
                <a:spcPct val="87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Several users and groups can be named in ACLs, each with different permissions</a:t>
            </a:r>
          </a:p>
          <a:p>
            <a:pPr lvl="1" eaLnBrk="1" hangingPunct="1">
              <a:lnSpc>
                <a:spcPct val="87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Allows for finer-grained access control</a:t>
            </a:r>
          </a:p>
          <a:p>
            <a:pPr marL="330200" indent="-330200" eaLnBrk="1" hangingPunct="1">
              <a:lnSpc>
                <a:spcPct val="90000"/>
              </a:lnSpc>
              <a:spcBef>
                <a:spcPts val="6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800" dirty="0" smtClean="0"/>
              <a:t>Each ACL is of the form </a:t>
            </a:r>
            <a:r>
              <a:rPr lang="en-GB" sz="2800" i="1" dirty="0" smtClean="0"/>
              <a:t>type</a:t>
            </a:r>
            <a:r>
              <a:rPr lang="en-GB" sz="2800" dirty="0" smtClean="0"/>
              <a:t>:[</a:t>
            </a:r>
            <a:r>
              <a:rPr lang="en-GB" sz="2800" i="1" dirty="0" smtClean="0"/>
              <a:t>name</a:t>
            </a:r>
            <a:r>
              <a:rPr lang="en-GB" sz="2800" dirty="0" smtClean="0"/>
              <a:t>]:</a:t>
            </a:r>
            <a:r>
              <a:rPr lang="en-GB" sz="2800" i="1" dirty="0" err="1" smtClean="0"/>
              <a:t>rwx</a:t>
            </a:r>
            <a:endParaRPr lang="en-GB" sz="2800" i="1" dirty="0" smtClean="0"/>
          </a:p>
          <a:p>
            <a:pPr lvl="1" eaLnBrk="1" hangingPunct="1">
              <a:lnSpc>
                <a:spcPct val="90000"/>
              </a:lnSpc>
              <a:spcBef>
                <a:spcPts val="5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err="1" smtClean="0"/>
              <a:t>Setuid</a:t>
            </a:r>
            <a:r>
              <a:rPr lang="en-GB" sz="2400" dirty="0" smtClean="0"/>
              <a:t>, </a:t>
            </a:r>
            <a:r>
              <a:rPr lang="en-GB" sz="2400" dirty="0" err="1" smtClean="0"/>
              <a:t>setgid</a:t>
            </a:r>
            <a:r>
              <a:rPr lang="en-GB" sz="2400" dirty="0" smtClean="0"/>
              <a:t>, and sticky bits are outside the ACL system</a:t>
            </a:r>
          </a:p>
          <a:p>
            <a:pPr marL="330200" indent="-330200" eaLnBrk="1" hangingPunct="1">
              <a:spcBef>
                <a:spcPts val="700"/>
              </a:spcBef>
              <a:buFont typeface="Arial" pitchFamily="34" charset="0"/>
              <a:buNone/>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GB" sz="2800" dirty="0" smtClean="0"/>
          </a:p>
        </p:txBody>
      </p:sp>
      <p:sp>
        <p:nvSpPr>
          <p:cNvPr id="6" name="Segnaposto numero diapositiva 5"/>
          <p:cNvSpPr>
            <a:spLocks noGrp="1"/>
          </p:cNvSpPr>
          <p:nvPr>
            <p:ph type="sldNum" sz="quarter" idx="12"/>
          </p:nvPr>
        </p:nvSpPr>
        <p:spPr/>
        <p:txBody>
          <a:bodyPr/>
          <a:lstStyle/>
          <a:p>
            <a:pPr>
              <a:defRPr/>
            </a:pPr>
            <a:fld id="{01609E85-C124-4AE2-8FA6-87DCF45789E3}" type="slidenum">
              <a:rPr lang="en-GB"/>
              <a:pPr>
                <a:defRPr/>
              </a:pPr>
              <a:t>32</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latin typeface="Arial" pitchFamily="34" charset="0"/>
              </a:rPr>
              <a:t>Unix permissions are not perfect.  </a:t>
            </a:r>
            <a:endParaRPr lang="en-GB" dirty="0" smtClean="0">
              <a:latin typeface="Arial" pitchFamily="34" charset="0"/>
            </a:endParaRPr>
          </a:p>
          <a:p>
            <a:r>
              <a:rPr lang="en-GB" dirty="0" smtClean="0">
                <a:latin typeface="Arial" pitchFamily="34" charset="0"/>
              </a:rPr>
              <a:t>There </a:t>
            </a:r>
            <a:r>
              <a:rPr lang="en-GB" dirty="0">
                <a:latin typeface="Arial" pitchFamily="34" charset="0"/>
              </a:rPr>
              <a:t>is, for instance, no way to have specific permissions for two or three users, groups, etc.  </a:t>
            </a:r>
            <a:endParaRPr lang="en-GB" dirty="0" smtClean="0">
              <a:latin typeface="Arial" pitchFamily="34" charset="0"/>
            </a:endParaRPr>
          </a:p>
          <a:p>
            <a:r>
              <a:rPr lang="en-GB" dirty="0" smtClean="0">
                <a:latin typeface="Arial" pitchFamily="34" charset="0"/>
              </a:rPr>
              <a:t>There </a:t>
            </a:r>
            <a:r>
              <a:rPr lang="en-GB" dirty="0">
                <a:latin typeface="Arial" pitchFamily="34" charset="0"/>
              </a:rPr>
              <a:t>is also limited ability to set permissions on newly created files, and non-root users cannot create groups and may only use the groups provided by root. </a:t>
            </a:r>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33</a:t>
            </a:fld>
            <a:endParaRPr lang="en-US"/>
          </a:p>
        </p:txBody>
      </p:sp>
    </p:spTree>
    <p:extLst>
      <p:ext uri="{BB962C8B-B14F-4D97-AF65-F5344CB8AC3E}">
        <p14:creationId xmlns:p14="http://schemas.microsoft.com/office/powerpoint/2010/main" val="34487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r>
              <a:rPr lang="en-GB" dirty="0">
                <a:latin typeface="Arial" pitchFamily="34" charset="0"/>
              </a:rPr>
              <a:t>Linux supports Access Control Lists (ACLs) specified by a POSIX draft standard, which works with Linux </a:t>
            </a:r>
            <a:r>
              <a:rPr lang="en-GB" dirty="0" err="1">
                <a:latin typeface="Arial" pitchFamily="34" charset="0"/>
              </a:rPr>
              <a:t>filesystems</a:t>
            </a:r>
            <a:r>
              <a:rPr lang="en-GB" dirty="0">
                <a:latin typeface="Arial" pitchFamily="34" charset="0"/>
              </a:rPr>
              <a:t> such as Ext2, Ext3, XFS, JFS, and </a:t>
            </a:r>
            <a:r>
              <a:rPr lang="en-GB" dirty="0" err="1">
                <a:latin typeface="Arial" pitchFamily="34" charset="0"/>
              </a:rPr>
              <a:t>ReiserFS</a:t>
            </a:r>
            <a:r>
              <a:rPr lang="en-GB" dirty="0">
                <a:latin typeface="Arial" pitchFamily="34" charset="0"/>
              </a:rPr>
              <a:t>.  </a:t>
            </a:r>
            <a:endParaRPr lang="en-GB" dirty="0" smtClean="0">
              <a:latin typeface="Arial" pitchFamily="34" charset="0"/>
            </a:endParaRPr>
          </a:p>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r>
              <a:rPr lang="en-GB" dirty="0" smtClean="0">
                <a:latin typeface="Arial" pitchFamily="34" charset="0"/>
              </a:rPr>
              <a:t>ACLs </a:t>
            </a:r>
            <a:r>
              <a:rPr lang="en-GB" dirty="0">
                <a:latin typeface="Arial" pitchFamily="34" charset="0"/>
              </a:rPr>
              <a:t>build on top of traditional Unix permissions, which still work, but allow for finer-grained access control.  </a:t>
            </a:r>
            <a:endParaRPr lang="en-GB" dirty="0" smtClean="0">
              <a:latin typeface="Arial" pitchFamily="34" charset="0"/>
            </a:endParaRPr>
          </a:p>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r>
              <a:rPr lang="en-GB" dirty="0" smtClean="0">
                <a:latin typeface="Arial" pitchFamily="34" charset="0"/>
              </a:rPr>
              <a:t>Several </a:t>
            </a:r>
            <a:r>
              <a:rPr lang="en-GB" dirty="0">
                <a:latin typeface="Arial" pitchFamily="34" charset="0"/>
              </a:rPr>
              <a:t>users and groups can be named in ACLs, each with different permissions.  POSIX ACLs also permits a default ACLs for new files within directories.</a:t>
            </a:r>
          </a:p>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endParaRPr lang="en-GB" dirty="0">
              <a:latin typeface="Arial"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BA847D45-FF56-467C-A16B-FC3ACD04248E}" type="slidenum">
              <a:rPr lang="en-US" smtClean="0"/>
              <a:pPr>
                <a:defRPr/>
              </a:pPr>
              <a:t>34</a:t>
            </a:fld>
            <a:endParaRPr lang="en-US"/>
          </a:p>
        </p:txBody>
      </p:sp>
    </p:spTree>
    <p:extLst>
      <p:ext uri="{BB962C8B-B14F-4D97-AF65-F5344CB8AC3E}">
        <p14:creationId xmlns:p14="http://schemas.microsoft.com/office/powerpoint/2010/main" val="125956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0850" y="0"/>
            <a:ext cx="8231188" cy="1144587"/>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Minimal ACLs</a:t>
            </a:r>
          </a:p>
        </p:txBody>
      </p:sp>
      <p:sp>
        <p:nvSpPr>
          <p:cNvPr id="32771" name="Rectangle 2"/>
          <p:cNvSpPr>
            <a:spLocks noGrp="1" noChangeArrowheads="1"/>
          </p:cNvSpPr>
          <p:nvPr>
            <p:ph idx="1"/>
          </p:nvPr>
        </p:nvSpPr>
        <p:spPr>
          <a:xfrm>
            <a:off x="457200" y="1600200"/>
            <a:ext cx="8231188" cy="2624821"/>
          </a:xfrm>
        </p:spPr>
        <p:txBody>
          <a:bodyPr>
            <a:spAutoFit/>
          </a:bodyPr>
          <a:lstStyle/>
          <a:p>
            <a:pPr marL="330200" indent="-330200" eaLnBrk="1" hangingPunct="1">
              <a:lnSpc>
                <a:spcPct val="80000"/>
              </a:lnSpc>
              <a:spcBef>
                <a:spcPts val="6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dirty="0" smtClean="0"/>
              <a:t>In a file with minimal ACLs, </a:t>
            </a:r>
            <a:r>
              <a:rPr lang="en-GB" i="1" dirty="0" smtClean="0"/>
              <a:t>name</a:t>
            </a:r>
            <a:r>
              <a:rPr lang="en-GB" dirty="0" smtClean="0"/>
              <a:t> does not appear, and the ACLs with </a:t>
            </a:r>
            <a:r>
              <a:rPr lang="en-GB" i="1" dirty="0" smtClean="0"/>
              <a:t>type</a:t>
            </a:r>
            <a:r>
              <a:rPr lang="en-GB" dirty="0" smtClean="0"/>
              <a:t> “user” and “group” correspond to Unix user and group permissions, respectively.</a:t>
            </a:r>
          </a:p>
          <a:p>
            <a:pPr lvl="1" eaLnBrk="1" hangingPunct="1">
              <a:lnSpc>
                <a:spcPct val="87000"/>
              </a:lnSpc>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3200" dirty="0" smtClean="0"/>
              <a:t>When name is omitted from a “user” type ACL entry, it applies to the file owner.</a:t>
            </a:r>
          </a:p>
        </p:txBody>
      </p:sp>
      <p:sp>
        <p:nvSpPr>
          <p:cNvPr id="7" name="Segnaposto numero diapositiva 5"/>
          <p:cNvSpPr>
            <a:spLocks noGrp="1"/>
          </p:cNvSpPr>
          <p:nvPr>
            <p:ph type="sldNum" sz="quarter" idx="12"/>
          </p:nvPr>
        </p:nvSpPr>
        <p:spPr/>
        <p:txBody>
          <a:bodyPr/>
          <a:lstStyle/>
          <a:p>
            <a:pPr>
              <a:defRPr/>
            </a:pPr>
            <a:fld id="{E5360201-3BD4-4ECF-BE05-65ED24F63852}" type="slidenum">
              <a:rPr lang="en-GB"/>
              <a:pPr>
                <a:defRPr/>
              </a:pPr>
              <a:t>35</a:t>
            </a:fld>
            <a:endParaRPr lang="en-GB"/>
          </a:p>
        </p:txBody>
      </p:sp>
      <p:pic>
        <p:nvPicPr>
          <p:cNvPr id="32775" name="Picture 3"/>
          <p:cNvPicPr>
            <a:picLocks noChangeAspect="1" noChangeArrowheads="1"/>
          </p:cNvPicPr>
          <p:nvPr/>
        </p:nvPicPr>
        <p:blipFill>
          <a:blip r:embed="rId3" cstate="print"/>
          <a:srcRect/>
          <a:stretch>
            <a:fillRect/>
          </a:stretch>
        </p:blipFill>
        <p:spPr bwMode="auto">
          <a:xfrm>
            <a:off x="2057400" y="4191000"/>
            <a:ext cx="5018088" cy="21383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228600"/>
            <a:ext cx="8229600" cy="1236663"/>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ACL Commands</a:t>
            </a:r>
          </a:p>
        </p:txBody>
      </p:sp>
      <p:sp>
        <p:nvSpPr>
          <p:cNvPr id="33795" name="Rectangle 2"/>
          <p:cNvSpPr>
            <a:spLocks noGrp="1" noChangeArrowheads="1"/>
          </p:cNvSpPr>
          <p:nvPr>
            <p:ph idx="1"/>
          </p:nvPr>
        </p:nvSpPr>
        <p:spPr>
          <a:xfrm>
            <a:off x="457200" y="1600200"/>
            <a:ext cx="8229600" cy="4878388"/>
          </a:xfrm>
        </p:spPr>
        <p:txBody>
          <a:bodyPr>
            <a:spAutoFit/>
          </a:bodyPr>
          <a:lstStyle/>
          <a:p>
            <a:pPr marL="330200" indent="-330200" eaLnBrk="1" hangingPunct="1">
              <a:lnSpc>
                <a:spcPct val="80000"/>
              </a:lnSpc>
              <a:spcBef>
                <a:spcPts val="6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ACLs are read with the </a:t>
            </a:r>
            <a:r>
              <a:rPr lang="en-GB" sz="2400" dirty="0" err="1" smtClean="0">
                <a:latin typeface="HE_TERMINAL"/>
              </a:rPr>
              <a:t>getfacl</a:t>
            </a:r>
            <a:r>
              <a:rPr lang="en-GB" sz="2400" dirty="0" smtClean="0"/>
              <a:t> command and set with the </a:t>
            </a:r>
            <a:r>
              <a:rPr lang="en-GB" sz="2400" dirty="0" err="1" smtClean="0">
                <a:latin typeface="HE_TERMINAL"/>
              </a:rPr>
              <a:t>setfacl</a:t>
            </a:r>
            <a:r>
              <a:rPr lang="en-GB" sz="2400" dirty="0" smtClean="0"/>
              <a:t> command.</a:t>
            </a:r>
          </a:p>
          <a:p>
            <a:pPr marL="330200" indent="-330200" eaLnBrk="1" hangingPunct="1">
              <a:lnSpc>
                <a:spcPct val="80000"/>
              </a:lnSpc>
              <a:spcBef>
                <a:spcPts val="6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Changing the ACLs corresponding to Unix permissions shows up in </a:t>
            </a:r>
            <a:r>
              <a:rPr lang="en-GB" sz="2400" dirty="0" err="1" smtClean="0">
                <a:latin typeface="HE_TERMINAL"/>
              </a:rPr>
              <a:t>ls</a:t>
            </a:r>
            <a:r>
              <a:rPr lang="en-GB" sz="2400" dirty="0" smtClean="0">
                <a:latin typeface="HE_TERMINAL"/>
              </a:rPr>
              <a:t> -l</a:t>
            </a:r>
            <a:r>
              <a:rPr lang="en-GB" sz="2400" dirty="0" smtClean="0"/>
              <a:t> output, and changing the Unix permissions with </a:t>
            </a:r>
            <a:r>
              <a:rPr lang="en-GB" sz="2400" dirty="0" err="1" smtClean="0">
                <a:latin typeface="HE_TERMINAL"/>
              </a:rPr>
              <a:t>chmod</a:t>
            </a:r>
            <a:r>
              <a:rPr lang="en-GB" sz="2400" dirty="0" smtClean="0"/>
              <a:t> changes those ACLs.</a:t>
            </a:r>
          </a:p>
          <a:p>
            <a:pPr marL="330200" indent="-330200" eaLnBrk="1" hangingPunct="1">
              <a:lnSpc>
                <a:spcPct val="80000"/>
              </a:lnSpc>
              <a:spcBef>
                <a:spcPts val="6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Example of </a:t>
            </a:r>
            <a:r>
              <a:rPr lang="en-GB" sz="2400" dirty="0" err="1" smtClean="0">
                <a:latin typeface="HE_TERMINAL"/>
              </a:rPr>
              <a:t>getfacl</a:t>
            </a:r>
            <a:r>
              <a:rPr lang="en-GB" sz="2400" dirty="0" smtClean="0"/>
              <a:t>:</a:t>
            </a:r>
            <a:br>
              <a:rPr lang="en-GB" sz="2400" dirty="0" smtClean="0"/>
            </a:b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endParaRPr lang="en-GB" sz="2400" dirty="0" smtClean="0"/>
          </a:p>
        </p:txBody>
      </p:sp>
      <p:sp>
        <p:nvSpPr>
          <p:cNvPr id="7" name="Segnaposto numero diapositiva 5"/>
          <p:cNvSpPr>
            <a:spLocks noGrp="1"/>
          </p:cNvSpPr>
          <p:nvPr>
            <p:ph type="sldNum" sz="quarter" idx="12"/>
          </p:nvPr>
        </p:nvSpPr>
        <p:spPr/>
        <p:txBody>
          <a:bodyPr/>
          <a:lstStyle/>
          <a:p>
            <a:pPr>
              <a:defRPr/>
            </a:pPr>
            <a:fld id="{292BFA3C-8347-4ECF-B236-142994652F98}" type="slidenum">
              <a:rPr lang="en-GB"/>
              <a:pPr>
                <a:defRPr/>
              </a:pPr>
              <a:t>36</a:t>
            </a:fld>
            <a:endParaRPr lang="en-GB"/>
          </a:p>
        </p:txBody>
      </p:sp>
      <p:sp>
        <p:nvSpPr>
          <p:cNvPr id="56327" name="Text Box 3"/>
          <p:cNvSpPr txBox="1">
            <a:spLocks noChangeArrowheads="1"/>
          </p:cNvSpPr>
          <p:nvPr/>
        </p:nvSpPr>
        <p:spPr bwMode="auto">
          <a:xfrm>
            <a:off x="1104900" y="3706813"/>
            <a:ext cx="7116763" cy="2778125"/>
          </a:xfrm>
          <a:prstGeom prst="rect">
            <a:avLst/>
          </a:prstGeom>
          <a:noFill/>
          <a:ln w="9525">
            <a:noFill/>
            <a:round/>
            <a:headEnd/>
            <a:tailEnd/>
          </a:ln>
        </p:spPr>
        <p:txBody>
          <a:bodyPr lIns="0" tIns="0" rIns="0" bIns="0">
            <a:spAutoFit/>
          </a:bodyPr>
          <a:lstStyle/>
          <a:p>
            <a:pP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ls</a:t>
            </a:r>
            <a:r>
              <a:rPr lang="en-GB" sz="1800" b="1" dirty="0">
                <a:solidFill>
                  <a:srgbClr val="C00000"/>
                </a:solidFill>
                <a:latin typeface="Courier New" pitchFamily="49" charset="0"/>
              </a:rPr>
              <a:t> -l</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total 4</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drwxr</a:t>
            </a:r>
            <a:r>
              <a:rPr lang="en-GB" sz="1800" b="1" dirty="0">
                <a:solidFill>
                  <a:srgbClr val="C00000"/>
                </a:solidFill>
                <a:latin typeface="Courier New" pitchFamily="49" charset="0"/>
              </a:rPr>
              <a:t>-x---  2 jimmy </a:t>
            </a:r>
            <a:r>
              <a:rPr lang="en-GB" sz="1800" b="1" dirty="0" err="1">
                <a:solidFill>
                  <a:srgbClr val="C00000"/>
                </a:solidFill>
                <a:latin typeface="Courier New" pitchFamily="49" charset="0"/>
              </a:rPr>
              <a:t>jimmy</a:t>
            </a:r>
            <a:r>
              <a:rPr lang="en-GB" sz="1800" b="1" dirty="0">
                <a:solidFill>
                  <a:srgbClr val="C00000"/>
                </a:solidFill>
                <a:latin typeface="Courier New" pitchFamily="49" charset="0"/>
              </a:rPr>
              <a:t> 4096 2005-12-02 04:13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getfacl</a:t>
            </a:r>
            <a:r>
              <a:rPr lang="en-GB" sz="1800" b="1" dirty="0">
                <a:solidFill>
                  <a:srgbClr val="C00000"/>
                </a:solidFill>
                <a:latin typeface="Courier New" pitchFamily="49" charset="0"/>
              </a:rPr>
              <a:t>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file: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owner: jimmy</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group: jimmy</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user::</a:t>
            </a:r>
            <a:r>
              <a:rPr lang="en-GB" sz="1800" b="1" dirty="0" err="1">
                <a:solidFill>
                  <a:srgbClr val="C00000"/>
                </a:solidFill>
                <a:latin typeface="Courier New" pitchFamily="49" charset="0"/>
              </a:rPr>
              <a:t>rwx</a:t>
            </a:r>
            <a:endParaRPr lang="en-GB" sz="1800" b="1" dirty="0">
              <a:solidFill>
                <a:srgbClr val="C00000"/>
              </a:solidFill>
              <a:latin typeface="Courier New" pitchFamily="49" charset="0"/>
            </a:endParaRP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group::r-x</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other::---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2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32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3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3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0"/>
            <a:ext cx="8229600" cy="1236663"/>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More ACL Command Examples</a:t>
            </a:r>
          </a:p>
        </p:txBody>
      </p:sp>
      <p:sp>
        <p:nvSpPr>
          <p:cNvPr id="6" name="Segnaposto numero diapositiva 5"/>
          <p:cNvSpPr>
            <a:spLocks noGrp="1"/>
          </p:cNvSpPr>
          <p:nvPr>
            <p:ph type="sldNum" sz="quarter" idx="12"/>
          </p:nvPr>
        </p:nvSpPr>
        <p:spPr/>
        <p:txBody>
          <a:bodyPr/>
          <a:lstStyle/>
          <a:p>
            <a:pPr>
              <a:defRPr/>
            </a:pPr>
            <a:fld id="{2C1BFCA8-3D3B-46C3-BE6F-0FC11F9A9A19}" type="slidenum">
              <a:rPr lang="en-GB"/>
              <a:pPr>
                <a:defRPr/>
              </a:pPr>
              <a:t>37</a:t>
            </a:fld>
            <a:endParaRPr lang="en-GB"/>
          </a:p>
        </p:txBody>
      </p:sp>
      <p:sp>
        <p:nvSpPr>
          <p:cNvPr id="57350" name="Text Box 2"/>
          <p:cNvSpPr txBox="1">
            <a:spLocks noChangeArrowheads="1"/>
          </p:cNvSpPr>
          <p:nvPr/>
        </p:nvSpPr>
        <p:spPr bwMode="auto">
          <a:xfrm>
            <a:off x="685800" y="990600"/>
            <a:ext cx="7373937" cy="5649688"/>
          </a:xfrm>
          <a:prstGeom prst="rect">
            <a:avLst/>
          </a:prstGeom>
          <a:noFill/>
          <a:ln w="9525">
            <a:noFill/>
            <a:round/>
            <a:headEnd/>
            <a:tailEnd/>
          </a:ln>
        </p:spPr>
        <p:txBody>
          <a:bodyPr lIns="0" tIns="0" rIns="0" bIns="0">
            <a:spAutoFit/>
          </a:bodyPr>
          <a:lstStyle/>
          <a:p>
            <a:pP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setfacl</a:t>
            </a:r>
            <a:r>
              <a:rPr lang="en-GB" sz="1800" b="1" dirty="0">
                <a:solidFill>
                  <a:srgbClr val="C00000"/>
                </a:solidFill>
                <a:latin typeface="Courier New" pitchFamily="49" charset="0"/>
              </a:rPr>
              <a:t> -m group::</a:t>
            </a:r>
            <a:r>
              <a:rPr lang="en-GB" sz="1800" b="1" dirty="0" err="1">
                <a:solidFill>
                  <a:srgbClr val="C00000"/>
                </a:solidFill>
                <a:latin typeface="Courier New" pitchFamily="49" charset="0"/>
              </a:rPr>
              <a:t>rwx</a:t>
            </a:r>
            <a:r>
              <a:rPr lang="en-GB" sz="1800" b="1" dirty="0">
                <a:solidFill>
                  <a:srgbClr val="C00000"/>
                </a:solidFill>
                <a:latin typeface="Courier New" pitchFamily="49" charset="0"/>
              </a:rPr>
              <a:t>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ls</a:t>
            </a:r>
            <a:r>
              <a:rPr lang="en-GB" sz="1800" b="1" dirty="0">
                <a:solidFill>
                  <a:srgbClr val="C00000"/>
                </a:solidFill>
                <a:latin typeface="Courier New" pitchFamily="49" charset="0"/>
              </a:rPr>
              <a:t> -l</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total 4</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drwxrwx</a:t>
            </a:r>
            <a:r>
              <a:rPr lang="en-GB" sz="1800" b="1" dirty="0">
                <a:solidFill>
                  <a:srgbClr val="C00000"/>
                </a:solidFill>
                <a:latin typeface="Courier New" pitchFamily="49" charset="0"/>
              </a:rPr>
              <a:t>---  2 jimmy </a:t>
            </a:r>
            <a:r>
              <a:rPr lang="en-GB" sz="1800" b="1" dirty="0" err="1">
                <a:solidFill>
                  <a:srgbClr val="C00000"/>
                </a:solidFill>
                <a:latin typeface="Courier New" pitchFamily="49" charset="0"/>
              </a:rPr>
              <a:t>jimmy</a:t>
            </a:r>
            <a:r>
              <a:rPr lang="en-GB" sz="1800" b="1" dirty="0">
                <a:solidFill>
                  <a:srgbClr val="C00000"/>
                </a:solidFill>
                <a:latin typeface="Courier New" pitchFamily="49" charset="0"/>
              </a:rPr>
              <a:t> 4096 2005-12-02 04:13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800" b="1" dirty="0">
              <a:solidFill>
                <a:srgbClr val="C00000"/>
              </a:solidFill>
              <a:latin typeface="Courier New" pitchFamily="49" charset="0"/>
            </a:endParaRP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800" b="1" dirty="0">
              <a:solidFill>
                <a:srgbClr val="C00000"/>
              </a:solidFill>
              <a:latin typeface="Courier New" pitchFamily="49" charset="0"/>
            </a:endParaRPr>
          </a:p>
          <a:p>
            <a:pP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chmod</a:t>
            </a:r>
            <a:r>
              <a:rPr lang="en-GB" sz="1800" b="1" dirty="0">
                <a:solidFill>
                  <a:srgbClr val="C00000"/>
                </a:solidFill>
                <a:latin typeface="Courier New" pitchFamily="49" charset="0"/>
              </a:rPr>
              <a:t> 755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err="1">
                <a:solidFill>
                  <a:srgbClr val="C00000"/>
                </a:solidFill>
                <a:latin typeface="Courier New" pitchFamily="49" charset="0"/>
              </a:rPr>
              <a:t>jimmy@techhouse</a:t>
            </a:r>
            <a:r>
              <a:rPr lang="en-GB" sz="1800" b="1" dirty="0">
                <a:solidFill>
                  <a:srgbClr val="C00000"/>
                </a:solidFill>
                <a:latin typeface="Courier New" pitchFamily="49" charset="0"/>
              </a:rPr>
              <a:t>:~/test$ </a:t>
            </a:r>
            <a:r>
              <a:rPr lang="en-GB" sz="1800" b="1" dirty="0" err="1">
                <a:solidFill>
                  <a:srgbClr val="C00000"/>
                </a:solidFill>
                <a:latin typeface="Courier New" pitchFamily="49" charset="0"/>
              </a:rPr>
              <a:t>getfacl</a:t>
            </a:r>
            <a:r>
              <a:rPr lang="en-GB" sz="1800" b="1" dirty="0">
                <a:solidFill>
                  <a:srgbClr val="C00000"/>
                </a:solidFill>
                <a:latin typeface="Courier New" pitchFamily="49" charset="0"/>
              </a:rPr>
              <a:t>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file: dir</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owner: jimmy</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 group: jimmy</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user::</a:t>
            </a:r>
            <a:r>
              <a:rPr lang="en-GB" sz="1800" b="1" dirty="0" err="1">
                <a:solidFill>
                  <a:srgbClr val="C00000"/>
                </a:solidFill>
                <a:latin typeface="Courier New" pitchFamily="49" charset="0"/>
              </a:rPr>
              <a:t>rwx</a:t>
            </a:r>
            <a:endParaRPr lang="en-GB" sz="1800" b="1" dirty="0">
              <a:solidFill>
                <a:srgbClr val="C00000"/>
              </a:solidFill>
              <a:latin typeface="Courier New" pitchFamily="49" charset="0"/>
            </a:endParaRP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group::r-x</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b="1" dirty="0">
                <a:solidFill>
                  <a:srgbClr val="C00000"/>
                </a:solidFill>
                <a:latin typeface="Courier New" pitchFamily="49" charset="0"/>
              </a:rPr>
              <a:t>other::</a:t>
            </a:r>
            <a:r>
              <a:rPr lang="en-GB" sz="1800" b="1" dirty="0" smtClean="0">
                <a:solidFill>
                  <a:srgbClr val="C00000"/>
                </a:solidFill>
                <a:latin typeface="Courier New" pitchFamily="49" charset="0"/>
              </a:rPr>
              <a:t>r-x</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800" b="1" dirty="0" smtClean="0">
              <a:solidFill>
                <a:srgbClr val="C00000"/>
              </a:solidFill>
              <a:latin typeface="Courier New" pitchFamily="49" charset="0"/>
            </a:endParaRP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dirty="0"/>
              <a:t>Note that in the first example, the </a:t>
            </a:r>
            <a:r>
              <a:rPr lang="en-GB" sz="2000" dirty="0" err="1"/>
              <a:t>setfacl</a:t>
            </a:r>
            <a:r>
              <a:rPr lang="en-GB" sz="2000" dirty="0"/>
              <a:t> command changed the permissions just like </a:t>
            </a:r>
            <a:r>
              <a:rPr lang="en-GB" sz="2000" dirty="0" err="1"/>
              <a:t>chmod</a:t>
            </a:r>
            <a:r>
              <a:rPr lang="en-GB" sz="2000" dirty="0"/>
              <a:t> would.  In the second, </a:t>
            </a:r>
            <a:r>
              <a:rPr lang="en-GB" sz="2000" dirty="0" err="1"/>
              <a:t>chmod's</a:t>
            </a:r>
            <a:r>
              <a:rPr lang="en-GB" sz="2000" dirty="0"/>
              <a:t> permissions change is reflected in the </a:t>
            </a:r>
            <a:r>
              <a:rPr lang="en-GB" sz="2000" dirty="0" err="1"/>
              <a:t>getfacl</a:t>
            </a:r>
            <a:r>
              <a:rPr lang="en-GB" sz="2000" dirty="0"/>
              <a:t> output.</a:t>
            </a: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800" b="1" dirty="0">
              <a:solidFill>
                <a:srgbClr val="C00000"/>
              </a:solidFill>
              <a:latin typeface="Courier New" pitchFamily="49" charset="0"/>
            </a:endParaRPr>
          </a:p>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1800" b="1" dirty="0">
              <a:solidFill>
                <a:srgbClr val="6767FF"/>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274638"/>
            <a:ext cx="8231188" cy="1144587"/>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Extended ACLs</a:t>
            </a:r>
          </a:p>
        </p:txBody>
      </p:sp>
      <p:sp>
        <p:nvSpPr>
          <p:cNvPr id="35843" name="Rectangle 2"/>
          <p:cNvSpPr>
            <a:spLocks noGrp="1" noChangeArrowheads="1"/>
          </p:cNvSpPr>
          <p:nvPr>
            <p:ph idx="1"/>
          </p:nvPr>
        </p:nvSpPr>
        <p:spPr>
          <a:xfrm>
            <a:off x="457200" y="1524000"/>
            <a:ext cx="8229600" cy="3954463"/>
          </a:xfrm>
        </p:spPr>
        <p:txBody>
          <a:bodyPr>
            <a:spAutoFit/>
          </a:bodyPr>
          <a:lstStyle/>
          <a:p>
            <a:pPr marL="330200" indent="-330200" eaLnBrk="1" hangingPunct="1">
              <a:spcBef>
                <a:spcPct val="250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ACLs that say more than Unix permissions are extended ACLs</a:t>
            </a:r>
          </a:p>
          <a:p>
            <a:pPr marL="730250" lvl="1" indent="-273050" eaLnBrk="1" hangingPunct="1">
              <a:spcBef>
                <a:spcPct val="250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000" dirty="0" smtClean="0"/>
              <a:t>Specific users and groups can be named and given permissions via ACLs, which fall under the group class (even for </a:t>
            </a:r>
            <a:r>
              <a:rPr lang="en-GB" sz="2000" dirty="0" err="1" smtClean="0"/>
              <a:t>for</a:t>
            </a:r>
            <a:r>
              <a:rPr lang="en-GB" sz="2000" dirty="0" smtClean="0"/>
              <a:t> ACLs naming users and not groups)</a:t>
            </a:r>
          </a:p>
          <a:p>
            <a:pPr marL="330200" indent="-330200" eaLnBrk="1" hangingPunct="1">
              <a:spcBef>
                <a:spcPct val="250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With extended ACLs, mapping to and from Unix permissions is a bit complicated.</a:t>
            </a:r>
          </a:p>
          <a:p>
            <a:pPr marL="330200" indent="-330200" eaLnBrk="1" hangingPunct="1">
              <a:spcBef>
                <a:spcPct val="250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User and other classes map directly to the corresponding Unix permission bits</a:t>
            </a:r>
          </a:p>
          <a:p>
            <a:pPr marL="330200" indent="-330200" eaLnBrk="1" hangingPunct="1">
              <a:spcBef>
                <a:spcPct val="25000"/>
              </a:spcBef>
              <a:tabLst>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sz="2400" dirty="0" smtClean="0"/>
              <a:t>Group class contains named users and groups as well as owning group permissions. </a:t>
            </a:r>
            <a:endParaRPr lang="en-GB" sz="2800" dirty="0" smtClean="0"/>
          </a:p>
        </p:txBody>
      </p:sp>
      <p:sp>
        <p:nvSpPr>
          <p:cNvPr id="6" name="Segnaposto numero diapositiva 5"/>
          <p:cNvSpPr>
            <a:spLocks noGrp="1"/>
          </p:cNvSpPr>
          <p:nvPr>
            <p:ph type="sldNum" sz="quarter" idx="12"/>
          </p:nvPr>
        </p:nvSpPr>
        <p:spPr/>
        <p:txBody>
          <a:bodyPr/>
          <a:lstStyle/>
          <a:p>
            <a:pPr>
              <a:defRPr/>
            </a:pPr>
            <a:fld id="{A177B487-2694-41DD-B9E8-98F2B7E0E053}" type="slidenum">
              <a:rPr lang="en-GB"/>
              <a:pPr>
                <a:defRPr/>
              </a:pPr>
              <a:t>38</a:t>
            </a:fld>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Access Control Algorithm</a:t>
            </a:r>
          </a:p>
        </p:txBody>
      </p:sp>
      <p:sp>
        <p:nvSpPr>
          <p:cNvPr id="3" name="Content Placeholder 2"/>
          <p:cNvSpPr>
            <a:spLocks noGrp="1"/>
          </p:cNvSpPr>
          <p:nvPr>
            <p:ph idx="1"/>
          </p:nvPr>
        </p:nvSpPr>
        <p:spPr>
          <a:xfrm>
            <a:off x="571500" y="1371600"/>
            <a:ext cx="8215313" cy="5057775"/>
          </a:xfrm>
        </p:spPr>
        <p:txBody>
          <a:bodyPr rtlCol="0">
            <a:normAutofit/>
          </a:bodyPr>
          <a:lstStyle/>
          <a:p>
            <a:pPr eaLnBrk="1" fontAlgn="auto" hangingPunct="1">
              <a:lnSpc>
                <a:spcPct val="110000"/>
              </a:lnSpc>
              <a:spcAft>
                <a:spcPts val="0"/>
              </a:spcAft>
              <a:defRPr/>
            </a:pPr>
            <a:r>
              <a:rPr lang="en-US" sz="2000" b="1" dirty="0" smtClean="0"/>
              <a:t>The DACL of a file or folder is a sorted list of ACEs</a:t>
            </a:r>
          </a:p>
          <a:p>
            <a:pPr lvl="1" eaLnBrk="1" fontAlgn="auto" hangingPunct="1">
              <a:lnSpc>
                <a:spcPct val="110000"/>
              </a:lnSpc>
              <a:spcAft>
                <a:spcPts val="0"/>
              </a:spcAft>
              <a:defRPr/>
            </a:pPr>
            <a:r>
              <a:rPr lang="en-US" sz="1800" b="1" dirty="0" smtClean="0"/>
              <a:t>Local ACEs precede inherited ACEs</a:t>
            </a:r>
          </a:p>
          <a:p>
            <a:pPr lvl="1" eaLnBrk="1" fontAlgn="auto" hangingPunct="1">
              <a:lnSpc>
                <a:spcPct val="110000"/>
              </a:lnSpc>
              <a:spcAft>
                <a:spcPts val="0"/>
              </a:spcAft>
              <a:defRPr/>
            </a:pPr>
            <a:r>
              <a:rPr lang="en-US" sz="1800" b="1" dirty="0" smtClean="0"/>
              <a:t>ACEs inherited from folder F precede those inherited from parent of F</a:t>
            </a:r>
          </a:p>
          <a:p>
            <a:pPr lvl="1" eaLnBrk="1" fontAlgn="auto" hangingPunct="1">
              <a:lnSpc>
                <a:spcPct val="110000"/>
              </a:lnSpc>
              <a:spcAft>
                <a:spcPts val="0"/>
              </a:spcAft>
              <a:defRPr/>
            </a:pPr>
            <a:r>
              <a:rPr lang="en-US" sz="1800" b="1" dirty="0" smtClean="0"/>
              <a:t>Among those with same source, Deny ACEs precede Allow ACEs</a:t>
            </a:r>
          </a:p>
          <a:p>
            <a:pPr eaLnBrk="1" fontAlgn="auto" hangingPunct="1">
              <a:lnSpc>
                <a:spcPct val="110000"/>
              </a:lnSpc>
              <a:spcAft>
                <a:spcPts val="0"/>
              </a:spcAft>
              <a:defRPr/>
            </a:pPr>
            <a:r>
              <a:rPr lang="en-US" sz="2000" b="1" dirty="0" smtClean="0"/>
              <a:t>Algorithm for granting access request (e.g., read and execute):</a:t>
            </a:r>
          </a:p>
          <a:p>
            <a:pPr lvl="1" eaLnBrk="1" fontAlgn="auto" hangingPunct="1">
              <a:lnSpc>
                <a:spcPct val="110000"/>
              </a:lnSpc>
              <a:spcAft>
                <a:spcPts val="0"/>
              </a:spcAft>
              <a:defRPr/>
            </a:pPr>
            <a:r>
              <a:rPr lang="en-US" sz="1800" b="1" dirty="0" smtClean="0"/>
              <a:t>ACEs in the DACL are examined in order</a:t>
            </a:r>
          </a:p>
          <a:p>
            <a:pPr lvl="1" eaLnBrk="1" fontAlgn="auto" hangingPunct="1">
              <a:lnSpc>
                <a:spcPct val="110000"/>
              </a:lnSpc>
              <a:spcAft>
                <a:spcPts val="0"/>
              </a:spcAft>
              <a:defRPr/>
            </a:pPr>
            <a:r>
              <a:rPr lang="en-US" sz="1800" b="1" dirty="0" smtClean="0"/>
              <a:t>Does the ACE refer to the user or a group containing the user?</a:t>
            </a:r>
          </a:p>
          <a:p>
            <a:pPr lvl="1" eaLnBrk="1" fontAlgn="auto" hangingPunct="1">
              <a:lnSpc>
                <a:spcPct val="110000"/>
              </a:lnSpc>
              <a:spcAft>
                <a:spcPts val="0"/>
              </a:spcAft>
              <a:defRPr/>
            </a:pPr>
            <a:r>
              <a:rPr lang="en-US" sz="1800" b="1" dirty="0" smtClean="0"/>
              <a:t>If so, do any of the accesses in the ACE match those of the request?</a:t>
            </a:r>
          </a:p>
          <a:p>
            <a:pPr lvl="1" eaLnBrk="1" fontAlgn="auto" hangingPunct="1">
              <a:lnSpc>
                <a:spcPct val="110000"/>
              </a:lnSpc>
              <a:spcAft>
                <a:spcPts val="0"/>
              </a:spcAft>
              <a:defRPr/>
            </a:pPr>
            <a:r>
              <a:rPr lang="en-US" sz="1800" b="1" dirty="0" smtClean="0"/>
              <a:t>If so, what type of ACE is it?</a:t>
            </a:r>
          </a:p>
          <a:p>
            <a:pPr lvl="2" eaLnBrk="1" fontAlgn="auto" hangingPunct="1">
              <a:lnSpc>
                <a:spcPct val="110000"/>
              </a:lnSpc>
              <a:spcAft>
                <a:spcPts val="0"/>
              </a:spcAft>
              <a:defRPr/>
            </a:pPr>
            <a:r>
              <a:rPr lang="en-US" sz="1600" b="1" dirty="0" smtClean="0"/>
              <a:t>Deny: return </a:t>
            </a:r>
            <a:r>
              <a:rPr lang="en-US" sz="1600" b="1" dirty="0" smtClean="0">
                <a:solidFill>
                  <a:srgbClr val="C00000"/>
                </a:solidFill>
              </a:rPr>
              <a:t>ACCESS_DENIED</a:t>
            </a:r>
          </a:p>
          <a:p>
            <a:pPr lvl="2" eaLnBrk="1" fontAlgn="auto" hangingPunct="1">
              <a:lnSpc>
                <a:spcPct val="110000"/>
              </a:lnSpc>
              <a:spcAft>
                <a:spcPts val="0"/>
              </a:spcAft>
              <a:defRPr/>
            </a:pPr>
            <a:r>
              <a:rPr lang="en-US" sz="1600" b="1" dirty="0" smtClean="0"/>
              <a:t>Allow: grant the specified accesses and if there are no remaining accesses to grant, return </a:t>
            </a:r>
            <a:r>
              <a:rPr lang="en-US" sz="1600" b="1" dirty="0" smtClean="0">
                <a:solidFill>
                  <a:srgbClr val="C00000"/>
                </a:solidFill>
              </a:rPr>
              <a:t>ACCESS_ALLOWED</a:t>
            </a:r>
          </a:p>
          <a:p>
            <a:pPr lvl="1" eaLnBrk="1" fontAlgn="auto" hangingPunct="1">
              <a:lnSpc>
                <a:spcPct val="110000"/>
              </a:lnSpc>
              <a:spcAft>
                <a:spcPts val="0"/>
              </a:spcAft>
              <a:defRPr/>
            </a:pPr>
            <a:r>
              <a:rPr lang="en-US" sz="1800" b="1" dirty="0" smtClean="0"/>
              <a:t>If we reach the end of the DACL and there are remaining requested accesses that have not been granted yet, return </a:t>
            </a:r>
            <a:r>
              <a:rPr lang="en-US" sz="1800" b="1" dirty="0" smtClean="0">
                <a:solidFill>
                  <a:srgbClr val="C00000"/>
                </a:solidFill>
              </a:rPr>
              <a:t>ACCESS_DENIED</a:t>
            </a:r>
            <a:endParaRPr lang="en-US" sz="2400" b="1" dirty="0">
              <a:solidFill>
                <a:srgbClr val="C00000"/>
              </a:solidFill>
            </a:endParaRPr>
          </a:p>
        </p:txBody>
      </p:sp>
      <p:sp>
        <p:nvSpPr>
          <p:cNvPr id="6" name="Slide Number Placeholder 5"/>
          <p:cNvSpPr>
            <a:spLocks noGrp="1"/>
          </p:cNvSpPr>
          <p:nvPr>
            <p:ph type="sldNum" sz="quarter" idx="12"/>
          </p:nvPr>
        </p:nvSpPr>
        <p:spPr/>
        <p:txBody>
          <a:bodyPr/>
          <a:lstStyle/>
          <a:p>
            <a:pPr>
              <a:defRPr/>
            </a:pPr>
            <a:fld id="{D9138087-3CCE-4B81-B880-4F6CB794492C}" type="slidenum">
              <a:rPr lang="it-IT"/>
              <a:pPr>
                <a:defRPr/>
              </a:pPr>
              <a:t>39</a:t>
            </a:fld>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Closed</a:t>
            </a:r>
            <a:r>
              <a:rPr lang="it-IT" smtClean="0"/>
              <a:t> vs. Open Policy</a:t>
            </a:r>
          </a:p>
        </p:txBody>
      </p:sp>
      <p:sp>
        <p:nvSpPr>
          <p:cNvPr id="2564099" name="Rectangle 3"/>
          <p:cNvSpPr>
            <a:spLocks noGrp="1" noChangeArrowheads="1"/>
          </p:cNvSpPr>
          <p:nvPr>
            <p:ph idx="1"/>
          </p:nvPr>
        </p:nvSpPr>
        <p:spPr>
          <a:xfrm>
            <a:off x="714348" y="1600200"/>
            <a:ext cx="7896252" cy="4572000"/>
          </a:xfrm>
        </p:spPr>
        <p:txBody>
          <a:bodyPr numCol="2" rtlCol="0">
            <a:noAutofit/>
          </a:bodyPr>
          <a:lstStyle/>
          <a:p>
            <a:pPr eaLnBrk="1" fontAlgn="auto" hangingPunct="1">
              <a:lnSpc>
                <a:spcPct val="120000"/>
              </a:lnSpc>
              <a:spcAft>
                <a:spcPts val="0"/>
              </a:spcAft>
              <a:buFont typeface="Wingdings" pitchFamily="2" charset="2"/>
              <a:buNone/>
              <a:defRPr/>
            </a:pPr>
            <a:r>
              <a:rPr lang="en-US" sz="2800" dirty="0" smtClean="0">
                <a:solidFill>
                  <a:srgbClr val="FF0000"/>
                </a:solidFill>
              </a:rPr>
              <a:t>Closed policy</a:t>
            </a:r>
          </a:p>
          <a:p>
            <a:pPr lvl="1" eaLnBrk="1" fontAlgn="auto" hangingPunct="1">
              <a:lnSpc>
                <a:spcPct val="120000"/>
              </a:lnSpc>
              <a:spcAft>
                <a:spcPts val="0"/>
              </a:spcAft>
              <a:defRPr/>
            </a:pPr>
            <a:r>
              <a:rPr lang="en-US" sz="2000" dirty="0" smtClean="0"/>
              <a:t>Also called “default secure”</a:t>
            </a:r>
          </a:p>
          <a:p>
            <a:pPr eaLnBrk="1" fontAlgn="auto" hangingPunct="1">
              <a:lnSpc>
                <a:spcPct val="120000"/>
              </a:lnSpc>
              <a:spcAft>
                <a:spcPts val="0"/>
              </a:spcAft>
              <a:defRPr/>
            </a:pPr>
            <a:r>
              <a:rPr lang="en-US" sz="2000" dirty="0" smtClean="0"/>
              <a:t>Give Tom read access to “</a:t>
            </a:r>
            <a:r>
              <a:rPr lang="en-US" sz="2000" dirty="0" err="1" smtClean="0"/>
              <a:t>foo</a:t>
            </a:r>
            <a:r>
              <a:rPr lang="en-US" sz="2000" dirty="0" smtClean="0"/>
              <a:t>”</a:t>
            </a:r>
          </a:p>
          <a:p>
            <a:pPr eaLnBrk="1" fontAlgn="auto" hangingPunct="1">
              <a:lnSpc>
                <a:spcPct val="120000"/>
              </a:lnSpc>
              <a:spcAft>
                <a:spcPts val="0"/>
              </a:spcAft>
              <a:defRPr/>
            </a:pPr>
            <a:r>
              <a:rPr lang="en-US" sz="2000" dirty="0" smtClean="0"/>
              <a:t>Give Bob r/w access to “bar</a:t>
            </a:r>
          </a:p>
          <a:p>
            <a:pPr eaLnBrk="1" fontAlgn="auto" hangingPunct="1">
              <a:lnSpc>
                <a:spcPct val="120000"/>
              </a:lnSpc>
              <a:spcAft>
                <a:spcPts val="0"/>
              </a:spcAft>
              <a:defRPr/>
            </a:pPr>
            <a:r>
              <a:rPr lang="en-US" sz="2000" dirty="0" smtClean="0"/>
              <a:t>Tom: I would like to read “</a:t>
            </a:r>
            <a:r>
              <a:rPr lang="en-US" sz="2000" dirty="0" err="1" smtClean="0"/>
              <a:t>foo</a:t>
            </a:r>
            <a:r>
              <a:rPr lang="en-US" sz="2000" dirty="0" smtClean="0"/>
              <a:t>”</a:t>
            </a:r>
          </a:p>
          <a:p>
            <a:pPr lvl="1" eaLnBrk="1" fontAlgn="auto" hangingPunct="1">
              <a:lnSpc>
                <a:spcPct val="120000"/>
              </a:lnSpc>
              <a:spcAft>
                <a:spcPts val="0"/>
              </a:spcAft>
              <a:defRPr/>
            </a:pPr>
            <a:r>
              <a:rPr lang="en-US" sz="2000" dirty="0" smtClean="0">
                <a:solidFill>
                  <a:srgbClr val="FF0000"/>
                </a:solidFill>
              </a:rPr>
              <a:t>Access allowed</a:t>
            </a:r>
          </a:p>
          <a:p>
            <a:pPr eaLnBrk="1" fontAlgn="auto" hangingPunct="1">
              <a:lnSpc>
                <a:spcPct val="120000"/>
              </a:lnSpc>
              <a:spcAft>
                <a:spcPts val="0"/>
              </a:spcAft>
              <a:defRPr/>
            </a:pPr>
            <a:r>
              <a:rPr lang="en-US" sz="2000" dirty="0" smtClean="0"/>
              <a:t> Tom: I would like to read “bar”</a:t>
            </a:r>
          </a:p>
          <a:p>
            <a:pPr lvl="1" eaLnBrk="1" fontAlgn="auto" hangingPunct="1">
              <a:lnSpc>
                <a:spcPct val="120000"/>
              </a:lnSpc>
              <a:spcAft>
                <a:spcPts val="0"/>
              </a:spcAft>
              <a:defRPr/>
            </a:pPr>
            <a:r>
              <a:rPr lang="en-US" sz="2000" dirty="0" smtClean="0">
                <a:solidFill>
                  <a:srgbClr val="FF0000"/>
                </a:solidFill>
              </a:rPr>
              <a:t>Access denied</a:t>
            </a:r>
            <a:br>
              <a:rPr lang="en-US" sz="2000" dirty="0" smtClean="0">
                <a:solidFill>
                  <a:srgbClr val="FF0000"/>
                </a:solidFill>
              </a:rPr>
            </a:br>
            <a:endParaRPr lang="en-US" sz="2000" dirty="0" smtClean="0">
              <a:solidFill>
                <a:srgbClr val="FF0000"/>
              </a:solidFill>
            </a:endParaRPr>
          </a:p>
          <a:p>
            <a:pPr eaLnBrk="1" fontAlgn="auto" hangingPunct="1">
              <a:lnSpc>
                <a:spcPct val="120000"/>
              </a:lnSpc>
              <a:spcAft>
                <a:spcPts val="0"/>
              </a:spcAft>
              <a:buFont typeface="Wingdings" pitchFamily="2" charset="2"/>
              <a:buNone/>
              <a:defRPr/>
            </a:pPr>
            <a:r>
              <a:rPr lang="en-US" sz="2800" dirty="0" smtClean="0">
                <a:solidFill>
                  <a:schemeClr val="accent6"/>
                </a:solidFill>
              </a:rPr>
              <a:t/>
            </a:r>
            <a:br>
              <a:rPr lang="en-US" sz="2800" dirty="0" smtClean="0">
                <a:solidFill>
                  <a:schemeClr val="accent6"/>
                </a:solidFill>
              </a:rPr>
            </a:br>
            <a:r>
              <a:rPr lang="en-US" sz="2800" dirty="0" smtClean="0">
                <a:solidFill>
                  <a:srgbClr val="FF0000"/>
                </a:solidFill>
              </a:rPr>
              <a:t>Open Policy</a:t>
            </a:r>
          </a:p>
          <a:p>
            <a:pPr eaLnBrk="1" fontAlgn="auto" hangingPunct="1">
              <a:lnSpc>
                <a:spcPct val="120000"/>
              </a:lnSpc>
              <a:spcAft>
                <a:spcPts val="0"/>
              </a:spcAft>
              <a:defRPr/>
            </a:pPr>
            <a:r>
              <a:rPr lang="en-US" sz="2000" dirty="0" smtClean="0"/>
              <a:t>Deny Tom read access to “</a:t>
            </a:r>
            <a:r>
              <a:rPr lang="en-US" sz="2000" dirty="0" err="1" smtClean="0"/>
              <a:t>foo</a:t>
            </a:r>
            <a:r>
              <a:rPr lang="en-US" sz="2000" dirty="0" smtClean="0"/>
              <a:t>”</a:t>
            </a:r>
          </a:p>
          <a:p>
            <a:pPr eaLnBrk="1" fontAlgn="auto" hangingPunct="1">
              <a:lnSpc>
                <a:spcPct val="120000"/>
              </a:lnSpc>
              <a:spcAft>
                <a:spcPts val="0"/>
              </a:spcAft>
              <a:defRPr/>
            </a:pPr>
            <a:r>
              <a:rPr lang="en-US" sz="2000" dirty="0" smtClean="0"/>
              <a:t>Deny Bob r/w access to “bar”</a:t>
            </a:r>
          </a:p>
          <a:p>
            <a:pPr eaLnBrk="1" fontAlgn="auto" hangingPunct="1">
              <a:lnSpc>
                <a:spcPct val="120000"/>
              </a:lnSpc>
              <a:spcAft>
                <a:spcPts val="0"/>
              </a:spcAft>
              <a:defRPr/>
            </a:pPr>
            <a:r>
              <a:rPr lang="en-US" sz="2000" dirty="0" smtClean="0"/>
              <a:t>Tom: I would like to read “</a:t>
            </a:r>
            <a:r>
              <a:rPr lang="en-US" sz="2000" dirty="0" err="1" smtClean="0"/>
              <a:t>foo</a:t>
            </a:r>
            <a:r>
              <a:rPr lang="en-US" sz="2000" dirty="0" smtClean="0"/>
              <a:t>”</a:t>
            </a:r>
            <a:endParaRPr lang="it-IT" sz="2000" dirty="0" smtClean="0"/>
          </a:p>
          <a:p>
            <a:pPr lvl="1" eaLnBrk="1" fontAlgn="auto" hangingPunct="1">
              <a:lnSpc>
                <a:spcPct val="120000"/>
              </a:lnSpc>
              <a:spcAft>
                <a:spcPts val="0"/>
              </a:spcAft>
              <a:defRPr/>
            </a:pPr>
            <a:r>
              <a:rPr lang="it-IT" sz="2000" dirty="0" smtClean="0">
                <a:solidFill>
                  <a:srgbClr val="FF0000"/>
                </a:solidFill>
              </a:rPr>
              <a:t>Access denied</a:t>
            </a:r>
          </a:p>
          <a:p>
            <a:pPr eaLnBrk="1" fontAlgn="auto" hangingPunct="1">
              <a:lnSpc>
                <a:spcPct val="120000"/>
              </a:lnSpc>
              <a:spcAft>
                <a:spcPts val="0"/>
              </a:spcAft>
              <a:defRPr/>
            </a:pPr>
            <a:r>
              <a:rPr lang="en-US" sz="2000" dirty="0" smtClean="0"/>
              <a:t>Tom: I would like to read “bar”</a:t>
            </a:r>
            <a:endParaRPr lang="it-IT" sz="2000" dirty="0" smtClean="0"/>
          </a:p>
          <a:p>
            <a:pPr lvl="1" eaLnBrk="1" fontAlgn="auto" hangingPunct="1">
              <a:lnSpc>
                <a:spcPct val="120000"/>
              </a:lnSpc>
              <a:spcAft>
                <a:spcPts val="0"/>
              </a:spcAft>
              <a:defRPr/>
            </a:pPr>
            <a:r>
              <a:rPr lang="it-IT" sz="2000" dirty="0" smtClean="0">
                <a:solidFill>
                  <a:srgbClr val="FF0000"/>
                </a:solidFill>
              </a:rPr>
              <a:t>Access allowed</a:t>
            </a:r>
          </a:p>
        </p:txBody>
      </p:sp>
      <p:sp>
        <p:nvSpPr>
          <p:cNvPr id="4" name="Segnaposto numero diapositiva 5"/>
          <p:cNvSpPr>
            <a:spLocks noGrp="1"/>
          </p:cNvSpPr>
          <p:nvPr>
            <p:ph type="sldNum" sz="quarter" idx="12"/>
          </p:nvPr>
        </p:nvSpPr>
        <p:spPr/>
        <p:txBody>
          <a:bodyPr/>
          <a:lstStyle/>
          <a:p>
            <a:pPr>
              <a:defRPr/>
            </a:pPr>
            <a:fld id="{9547B8A8-448B-4FD2-A8A6-2EDBDF3E3A86}" type="slidenum">
              <a:rPr lang="it-IT"/>
              <a:pPr>
                <a:defRPr/>
              </a:pPr>
              <a:t>4</a:t>
            </a:fld>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40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409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4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40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409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409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409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409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4099">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64099">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6409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it-IT" sz="3600" smtClean="0"/>
              <a:t>Closed Policy with Negative</a:t>
            </a:r>
            <a:br>
              <a:rPr lang="it-IT" sz="3600" smtClean="0"/>
            </a:br>
            <a:r>
              <a:rPr lang="it-IT" sz="3600" smtClean="0"/>
              <a:t>Authorizations and  Deny Priority </a:t>
            </a:r>
            <a:endParaRPr lang="en-US" sz="3600" smtClean="0"/>
          </a:p>
        </p:txBody>
      </p:sp>
      <p:sp>
        <p:nvSpPr>
          <p:cNvPr id="3" name="Content Placeholder 2"/>
          <p:cNvSpPr>
            <a:spLocks noGrp="1"/>
          </p:cNvSpPr>
          <p:nvPr>
            <p:ph idx="1"/>
          </p:nvPr>
        </p:nvSpPr>
        <p:spPr>
          <a:xfrm>
            <a:off x="457200" y="1981200"/>
            <a:ext cx="8229600" cy="4144963"/>
          </a:xfrm>
        </p:spPr>
        <p:txBody>
          <a:bodyPr rtlCol="0">
            <a:normAutofit/>
          </a:bodyPr>
          <a:lstStyle/>
          <a:p>
            <a:pPr marL="514350" indent="-514350" eaLnBrk="1" fontAlgn="auto" hangingPunct="1">
              <a:spcAft>
                <a:spcPts val="0"/>
              </a:spcAft>
              <a:buClr>
                <a:schemeClr val="tx1"/>
              </a:buClr>
              <a:buSzPct val="110000"/>
              <a:defRPr/>
            </a:pPr>
            <a:r>
              <a:rPr lang="en-US" sz="2800" dirty="0" smtClean="0"/>
              <a:t>Give Tom r/w access to “bar”</a:t>
            </a:r>
          </a:p>
          <a:p>
            <a:pPr marL="514350" indent="-514350" eaLnBrk="1" fontAlgn="auto" hangingPunct="1">
              <a:spcAft>
                <a:spcPts val="0"/>
              </a:spcAft>
              <a:buClr>
                <a:schemeClr val="tx1"/>
              </a:buClr>
              <a:buSzPct val="110000"/>
              <a:defRPr/>
            </a:pPr>
            <a:r>
              <a:rPr lang="en-US" sz="2800" dirty="0" smtClean="0"/>
              <a:t>Deny Tom write access to “bar”</a:t>
            </a:r>
          </a:p>
          <a:p>
            <a:pPr marL="514350" indent="-514350" eaLnBrk="1" fontAlgn="auto" hangingPunct="1">
              <a:spcAft>
                <a:spcPts val="0"/>
              </a:spcAft>
              <a:buClr>
                <a:schemeClr val="tx1"/>
              </a:buClr>
              <a:buSzPct val="110000"/>
              <a:defRPr/>
            </a:pPr>
            <a:r>
              <a:rPr lang="en-US" sz="2800" dirty="0" smtClean="0"/>
              <a:t>Tom: I would like to read “bar”</a:t>
            </a:r>
          </a:p>
          <a:p>
            <a:pPr marL="863600" lvl="1" indent="-514350" eaLnBrk="1" fontAlgn="auto" hangingPunct="1">
              <a:spcAft>
                <a:spcPts val="0"/>
              </a:spcAft>
              <a:buClr>
                <a:schemeClr val="tx1"/>
              </a:buClr>
              <a:buSzPct val="110000"/>
              <a:defRPr/>
            </a:pPr>
            <a:r>
              <a:rPr lang="en-US" sz="2400" dirty="0" smtClean="0">
                <a:solidFill>
                  <a:srgbClr val="FF0000"/>
                </a:solidFill>
              </a:rPr>
              <a:t>Access  allowed</a:t>
            </a:r>
          </a:p>
          <a:p>
            <a:pPr marL="514350" indent="-514350" eaLnBrk="1" fontAlgn="auto" hangingPunct="1">
              <a:spcAft>
                <a:spcPts val="0"/>
              </a:spcAft>
              <a:buClr>
                <a:schemeClr val="tx1"/>
              </a:buClr>
              <a:buSzPct val="110000"/>
              <a:defRPr/>
            </a:pPr>
            <a:r>
              <a:rPr lang="en-US" sz="2800" dirty="0" smtClean="0"/>
              <a:t>Tom: I would like to write “bar”</a:t>
            </a:r>
          </a:p>
          <a:p>
            <a:pPr marL="863600" lvl="1" indent="-514350" eaLnBrk="1" fontAlgn="auto" hangingPunct="1">
              <a:spcAft>
                <a:spcPts val="0"/>
              </a:spcAft>
              <a:buClr>
                <a:schemeClr val="tx1"/>
              </a:buClr>
              <a:buSzPct val="110000"/>
              <a:defRPr/>
            </a:pPr>
            <a:r>
              <a:rPr lang="en-US" sz="2400" dirty="0" smtClean="0">
                <a:solidFill>
                  <a:srgbClr val="FF0000"/>
                </a:solidFill>
              </a:rPr>
              <a:t>Access denied</a:t>
            </a:r>
          </a:p>
          <a:p>
            <a:pPr marL="514350" indent="-514350" eaLnBrk="1" fontAlgn="auto" hangingPunct="1">
              <a:spcAft>
                <a:spcPts val="0"/>
              </a:spcAft>
              <a:buClr>
                <a:schemeClr val="tx1"/>
              </a:buClr>
              <a:buSzPct val="110000"/>
              <a:defRPr/>
            </a:pPr>
            <a:r>
              <a:rPr lang="en-US" sz="2800" dirty="0" smtClean="0"/>
              <a:t>Policy is used by Windows to manage access control to the file system</a:t>
            </a:r>
          </a:p>
        </p:txBody>
      </p:sp>
      <p:sp>
        <p:nvSpPr>
          <p:cNvPr id="6" name="Slide Number Placeholder 5"/>
          <p:cNvSpPr>
            <a:spLocks noGrp="1"/>
          </p:cNvSpPr>
          <p:nvPr>
            <p:ph type="sldNum" sz="quarter" idx="12"/>
          </p:nvPr>
        </p:nvSpPr>
        <p:spPr/>
        <p:txBody>
          <a:bodyPr/>
          <a:lstStyle/>
          <a:p>
            <a:pPr>
              <a:defRPr/>
            </a:pPr>
            <a:fld id="{C173EEA3-8355-4C53-B6C3-DD3CF2111587}" type="slidenum">
              <a:rPr lang="en-US"/>
              <a:pPr>
                <a:defRPr/>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Access Control Entries and Lists</a:t>
            </a:r>
          </a:p>
        </p:txBody>
      </p:sp>
      <p:sp>
        <p:nvSpPr>
          <p:cNvPr id="10244" name="Rectangle 3" descr="Rectangle: Click to edit Master text styles&#10;Second level&#10;Third level&#10;Fourth level&#10;Fifth level"/>
          <p:cNvSpPr>
            <a:spLocks noGrp="1" noChangeArrowheads="1"/>
          </p:cNvSpPr>
          <p:nvPr>
            <p:ph idx="1"/>
          </p:nvPr>
        </p:nvSpPr>
        <p:spPr>
          <a:xfrm>
            <a:off x="785813" y="1571625"/>
            <a:ext cx="7715250" cy="4786313"/>
          </a:xfrm>
        </p:spPr>
        <p:txBody>
          <a:bodyPr rtlCol="0">
            <a:normAutofit fontScale="85000" lnSpcReduction="20000"/>
          </a:bodyPr>
          <a:lstStyle/>
          <a:p>
            <a:pPr eaLnBrk="1" fontAlgn="auto" hangingPunct="1">
              <a:lnSpc>
                <a:spcPct val="120000"/>
              </a:lnSpc>
              <a:spcAft>
                <a:spcPts val="0"/>
              </a:spcAft>
              <a:defRPr/>
            </a:pPr>
            <a:r>
              <a:rPr lang="en-US" sz="2800" dirty="0" smtClean="0"/>
              <a:t>An </a:t>
            </a:r>
            <a:r>
              <a:rPr lang="en-US" sz="2800" dirty="0" smtClean="0">
                <a:solidFill>
                  <a:srgbClr val="FF0000"/>
                </a:solidFill>
              </a:rPr>
              <a:t>Access Control List </a:t>
            </a:r>
            <a:r>
              <a:rPr lang="en-US" sz="2800" dirty="0" smtClean="0"/>
              <a:t>(ACL) for a resource (e.g., a file or folder) is a sorted list of zero or more </a:t>
            </a:r>
            <a:r>
              <a:rPr lang="en-US" sz="2800" dirty="0" smtClean="0">
                <a:solidFill>
                  <a:srgbClr val="FF0000"/>
                </a:solidFill>
              </a:rPr>
              <a:t>Access Control Entries</a:t>
            </a:r>
            <a:r>
              <a:rPr lang="en-US" sz="2800" dirty="0" smtClean="0"/>
              <a:t> (ACEs)</a:t>
            </a:r>
          </a:p>
          <a:p>
            <a:pPr eaLnBrk="1" fontAlgn="auto" hangingPunct="1">
              <a:lnSpc>
                <a:spcPct val="120000"/>
              </a:lnSpc>
              <a:spcAft>
                <a:spcPts val="0"/>
              </a:spcAft>
              <a:defRPr/>
            </a:pPr>
            <a:r>
              <a:rPr lang="en-US" sz="2800" dirty="0" smtClean="0"/>
              <a:t>An ACE refers to specifies that a certain set of accesses (e.g., read, execute and write) to the resources is allowed or denied for a user or group</a:t>
            </a:r>
          </a:p>
          <a:p>
            <a:pPr eaLnBrk="1" fontAlgn="auto" hangingPunct="1">
              <a:lnSpc>
                <a:spcPct val="120000"/>
              </a:lnSpc>
              <a:spcAft>
                <a:spcPts val="0"/>
              </a:spcAft>
              <a:defRPr/>
            </a:pPr>
            <a:r>
              <a:rPr lang="en-US" sz="2800" dirty="0" smtClean="0"/>
              <a:t>Examples of ACEs for folder “Bob’s CS167 Grades”</a:t>
            </a:r>
          </a:p>
          <a:p>
            <a:pPr lvl="1" eaLnBrk="1" fontAlgn="auto" hangingPunct="1">
              <a:lnSpc>
                <a:spcPct val="120000"/>
              </a:lnSpc>
              <a:spcAft>
                <a:spcPts val="0"/>
              </a:spcAft>
              <a:defRPr/>
            </a:pPr>
            <a:r>
              <a:rPr lang="en-US" sz="2400" dirty="0" smtClean="0"/>
              <a:t>Bob; Read; Allow</a:t>
            </a:r>
          </a:p>
          <a:p>
            <a:pPr lvl="1" eaLnBrk="1" fontAlgn="auto" hangingPunct="1">
              <a:lnSpc>
                <a:spcPct val="120000"/>
              </a:lnSpc>
              <a:spcAft>
                <a:spcPts val="0"/>
              </a:spcAft>
              <a:defRPr/>
            </a:pPr>
            <a:r>
              <a:rPr lang="en-US" sz="2400" dirty="0" smtClean="0"/>
              <a:t>TAs; Read; Allow</a:t>
            </a:r>
          </a:p>
          <a:p>
            <a:pPr lvl="1" eaLnBrk="1" fontAlgn="auto" hangingPunct="1">
              <a:lnSpc>
                <a:spcPct val="120000"/>
              </a:lnSpc>
              <a:spcAft>
                <a:spcPts val="0"/>
              </a:spcAft>
              <a:defRPr/>
            </a:pPr>
            <a:r>
              <a:rPr lang="en-US" sz="2400" dirty="0" smtClean="0"/>
              <a:t>TWD; Read, Write; Allow</a:t>
            </a:r>
          </a:p>
          <a:p>
            <a:pPr lvl="1" eaLnBrk="1" fontAlgn="auto" hangingPunct="1">
              <a:lnSpc>
                <a:spcPct val="120000"/>
              </a:lnSpc>
              <a:spcAft>
                <a:spcPts val="0"/>
              </a:spcAft>
              <a:defRPr/>
            </a:pPr>
            <a:r>
              <a:rPr lang="en-US" sz="2400" dirty="0" smtClean="0"/>
              <a:t>Bob; Write; Deny</a:t>
            </a:r>
          </a:p>
          <a:p>
            <a:pPr lvl="1" eaLnBrk="1" fontAlgn="auto" hangingPunct="1">
              <a:lnSpc>
                <a:spcPct val="120000"/>
              </a:lnSpc>
              <a:spcAft>
                <a:spcPts val="0"/>
              </a:spcAft>
              <a:defRPr/>
            </a:pPr>
            <a:r>
              <a:rPr lang="en-US" sz="2400" dirty="0" smtClean="0"/>
              <a:t>TAs; Write; Allow</a:t>
            </a:r>
          </a:p>
        </p:txBody>
      </p:sp>
      <p:sp>
        <p:nvSpPr>
          <p:cNvPr id="10" name="Segnaposto numero diapositiva 4"/>
          <p:cNvSpPr>
            <a:spLocks noGrp="1"/>
          </p:cNvSpPr>
          <p:nvPr>
            <p:ph type="sldNum" sz="quarter" idx="12"/>
          </p:nvPr>
        </p:nvSpPr>
        <p:spPr>
          <a:xfrm>
            <a:off x="6462713" y="6248400"/>
            <a:ext cx="2895600" cy="457200"/>
          </a:xfrm>
        </p:spPr>
        <p:txBody>
          <a:bodyPr/>
          <a:lstStyle/>
          <a:p>
            <a:pPr algn="ctr">
              <a:defRPr/>
            </a:pPr>
            <a:fld id="{33A282FB-84E4-4D50-B213-695BEDB0F78A}" type="slidenum">
              <a:rPr lang="en-GB"/>
              <a:pPr algn="ctr">
                <a:defRPr/>
              </a:pPr>
              <a:t>6</a:t>
            </a:fld>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44">
                                            <p:txEl>
                                              <p:pRg st="2" end="2"/>
                                            </p:txEl>
                                          </p:spTgt>
                                        </p:tgtEl>
                                        <p:attrNameLst>
                                          <p:attrName>style.visibility</p:attrName>
                                        </p:attrNameLst>
                                      </p:cBhvr>
                                      <p:to>
                                        <p:strVal val="visible"/>
                                      </p:to>
                                    </p:set>
                                    <p:animEffect transition="in" filter="fade">
                                      <p:cBhvr>
                                        <p:cTn id="15" dur="500"/>
                                        <p:tgtEl>
                                          <p:spTgt spid="1024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44">
                                            <p:txEl>
                                              <p:pRg st="3" end="3"/>
                                            </p:txEl>
                                          </p:spTgt>
                                        </p:tgtEl>
                                        <p:attrNameLst>
                                          <p:attrName>style.visibility</p:attrName>
                                        </p:attrNameLst>
                                      </p:cBhvr>
                                      <p:to>
                                        <p:strVal val="visible"/>
                                      </p:to>
                                    </p:set>
                                    <p:animEffect transition="in" filter="fade">
                                      <p:cBhvr>
                                        <p:cTn id="18" dur="500"/>
                                        <p:tgtEl>
                                          <p:spTgt spid="1024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44">
                                            <p:txEl>
                                              <p:pRg st="4" end="4"/>
                                            </p:txEl>
                                          </p:spTgt>
                                        </p:tgtEl>
                                        <p:attrNameLst>
                                          <p:attrName>style.visibility</p:attrName>
                                        </p:attrNameLst>
                                      </p:cBhvr>
                                      <p:to>
                                        <p:strVal val="visible"/>
                                      </p:to>
                                    </p:set>
                                    <p:animEffect transition="in" filter="fade">
                                      <p:cBhvr>
                                        <p:cTn id="21" dur="500"/>
                                        <p:tgtEl>
                                          <p:spTgt spid="1024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44">
                                            <p:txEl>
                                              <p:pRg st="5" end="5"/>
                                            </p:txEl>
                                          </p:spTgt>
                                        </p:tgtEl>
                                        <p:attrNameLst>
                                          <p:attrName>style.visibility</p:attrName>
                                        </p:attrNameLst>
                                      </p:cBhvr>
                                      <p:to>
                                        <p:strVal val="visible"/>
                                      </p:to>
                                    </p:set>
                                    <p:animEffect transition="in" filter="fade">
                                      <p:cBhvr>
                                        <p:cTn id="24" dur="500"/>
                                        <p:tgtEl>
                                          <p:spTgt spid="1024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animEffect transition="in" filter="fade">
                                      <p:cBhvr>
                                        <p:cTn id="27" dur="500"/>
                                        <p:tgtEl>
                                          <p:spTgt spid="1024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244">
                                            <p:txEl>
                                              <p:pRg st="7" end="7"/>
                                            </p:txEl>
                                          </p:spTgt>
                                        </p:tgtEl>
                                        <p:attrNameLst>
                                          <p:attrName>style.visibility</p:attrName>
                                        </p:attrNameLst>
                                      </p:cBhvr>
                                      <p:to>
                                        <p:strVal val="visible"/>
                                      </p:to>
                                    </p:set>
                                    <p:animEffect transition="in" filter="fade">
                                      <p:cBhvr>
                                        <p:cTn id="30"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Linux vs. Windows</a:t>
            </a:r>
          </a:p>
        </p:txBody>
      </p:sp>
      <p:sp>
        <p:nvSpPr>
          <p:cNvPr id="3" name="Content Placeholder 2"/>
          <p:cNvSpPr>
            <a:spLocks noGrp="1"/>
          </p:cNvSpPr>
          <p:nvPr>
            <p:ph idx="1"/>
          </p:nvPr>
        </p:nvSpPr>
        <p:spPr>
          <a:xfrm>
            <a:off x="152400" y="1219200"/>
            <a:ext cx="8839200" cy="5410200"/>
          </a:xfrm>
        </p:spPr>
        <p:txBody>
          <a:bodyPr numCol="2" rtlCol="0">
            <a:normAutofit fontScale="85000" lnSpcReduction="10000"/>
          </a:bodyPr>
          <a:lstStyle/>
          <a:p>
            <a:pPr eaLnBrk="1" fontAlgn="auto" hangingPunct="1">
              <a:lnSpc>
                <a:spcPct val="110000"/>
              </a:lnSpc>
              <a:spcAft>
                <a:spcPts val="0"/>
              </a:spcAft>
              <a:defRPr/>
            </a:pPr>
            <a:r>
              <a:rPr lang="en-US" dirty="0" smtClean="0"/>
              <a:t>Linux</a:t>
            </a:r>
          </a:p>
          <a:p>
            <a:pPr lvl="1" eaLnBrk="1" fontAlgn="auto" hangingPunct="1">
              <a:lnSpc>
                <a:spcPct val="110000"/>
              </a:lnSpc>
              <a:spcAft>
                <a:spcPts val="0"/>
              </a:spcAft>
              <a:defRPr/>
            </a:pPr>
            <a:r>
              <a:rPr lang="en-US" dirty="0" smtClean="0"/>
              <a:t>Allow-only ACEs</a:t>
            </a:r>
          </a:p>
          <a:p>
            <a:pPr lvl="1" eaLnBrk="1" fontAlgn="auto" hangingPunct="1">
              <a:lnSpc>
                <a:spcPct val="110000"/>
              </a:lnSpc>
              <a:spcAft>
                <a:spcPts val="0"/>
              </a:spcAft>
              <a:defRPr/>
            </a:pPr>
            <a:r>
              <a:rPr lang="en-US" dirty="0" smtClean="0"/>
              <a:t>Access to file depends on ACL of file and of all its ancestor folders</a:t>
            </a:r>
          </a:p>
          <a:p>
            <a:pPr lvl="1" eaLnBrk="1" fontAlgn="auto" hangingPunct="1">
              <a:lnSpc>
                <a:spcPct val="110000"/>
              </a:lnSpc>
              <a:spcAft>
                <a:spcPts val="0"/>
              </a:spcAft>
              <a:defRPr/>
            </a:pPr>
            <a:r>
              <a:rPr lang="en-US" dirty="0" smtClean="0"/>
              <a:t>Start at root of file system</a:t>
            </a:r>
          </a:p>
          <a:p>
            <a:pPr lvl="1" eaLnBrk="1" fontAlgn="auto" hangingPunct="1">
              <a:lnSpc>
                <a:spcPct val="110000"/>
              </a:lnSpc>
              <a:spcAft>
                <a:spcPts val="0"/>
              </a:spcAft>
              <a:defRPr/>
            </a:pPr>
            <a:r>
              <a:rPr lang="en-US" dirty="0" smtClean="0"/>
              <a:t>Traverse path of folders</a:t>
            </a:r>
          </a:p>
          <a:p>
            <a:pPr lvl="1" eaLnBrk="1" fontAlgn="auto" hangingPunct="1">
              <a:lnSpc>
                <a:spcPct val="110000"/>
              </a:lnSpc>
              <a:spcAft>
                <a:spcPts val="0"/>
              </a:spcAft>
              <a:defRPr/>
            </a:pPr>
            <a:r>
              <a:rPr lang="en-US" dirty="0" smtClean="0"/>
              <a:t>Each folder must have execute (</a:t>
            </a:r>
            <a:r>
              <a:rPr lang="en-US" dirty="0" err="1" smtClean="0"/>
              <a:t>cd</a:t>
            </a:r>
            <a:r>
              <a:rPr lang="en-US" dirty="0" smtClean="0"/>
              <a:t>) permission</a:t>
            </a:r>
          </a:p>
          <a:p>
            <a:pPr lvl="1" eaLnBrk="1" fontAlgn="auto" hangingPunct="1">
              <a:lnSpc>
                <a:spcPct val="110000"/>
              </a:lnSpc>
              <a:spcAft>
                <a:spcPts val="0"/>
              </a:spcAft>
              <a:defRPr/>
            </a:pPr>
            <a:r>
              <a:rPr lang="en-US" dirty="0" smtClean="0"/>
              <a:t>Different paths to same file not equivalent</a:t>
            </a:r>
          </a:p>
          <a:p>
            <a:pPr lvl="1" eaLnBrk="1" fontAlgn="auto" hangingPunct="1">
              <a:lnSpc>
                <a:spcPct val="110000"/>
              </a:lnSpc>
              <a:spcAft>
                <a:spcPts val="0"/>
              </a:spcAft>
              <a:defRPr/>
            </a:pPr>
            <a:r>
              <a:rPr lang="en-US" dirty="0" smtClean="0"/>
              <a:t>File’s ACL must allow requested access</a:t>
            </a:r>
          </a:p>
          <a:p>
            <a:pPr eaLnBrk="1" fontAlgn="auto" hangingPunct="1">
              <a:lnSpc>
                <a:spcPct val="110000"/>
              </a:lnSpc>
              <a:spcAft>
                <a:spcPts val="0"/>
              </a:spcAft>
              <a:defRPr/>
            </a:pPr>
            <a:r>
              <a:rPr lang="en-US" dirty="0" smtClean="0"/>
              <a:t>Windows</a:t>
            </a:r>
          </a:p>
          <a:p>
            <a:pPr lvl="1" eaLnBrk="1" fontAlgn="auto" hangingPunct="1">
              <a:lnSpc>
                <a:spcPct val="110000"/>
              </a:lnSpc>
              <a:spcAft>
                <a:spcPts val="0"/>
              </a:spcAft>
              <a:defRPr/>
            </a:pPr>
            <a:r>
              <a:rPr lang="en-US" dirty="0" smtClean="0"/>
              <a:t>Allow and deny ACEs</a:t>
            </a:r>
          </a:p>
          <a:p>
            <a:pPr lvl="1" eaLnBrk="1" fontAlgn="auto" hangingPunct="1">
              <a:lnSpc>
                <a:spcPct val="110000"/>
              </a:lnSpc>
              <a:spcAft>
                <a:spcPts val="0"/>
              </a:spcAft>
              <a:defRPr/>
            </a:pPr>
            <a:r>
              <a:rPr lang="en-US" dirty="0" smtClean="0"/>
              <a:t>By default, deny ACEs precede allow ones</a:t>
            </a:r>
          </a:p>
          <a:p>
            <a:pPr lvl="1" eaLnBrk="1" fontAlgn="auto" hangingPunct="1">
              <a:lnSpc>
                <a:spcPct val="110000"/>
              </a:lnSpc>
              <a:spcAft>
                <a:spcPts val="0"/>
              </a:spcAft>
              <a:defRPr/>
            </a:pPr>
            <a:r>
              <a:rPr lang="en-US" dirty="0" smtClean="0"/>
              <a:t>Access to file depends only on file’s ACL</a:t>
            </a:r>
          </a:p>
          <a:p>
            <a:pPr lvl="1" eaLnBrk="1" fontAlgn="auto" hangingPunct="1">
              <a:lnSpc>
                <a:spcPct val="110000"/>
              </a:lnSpc>
              <a:spcAft>
                <a:spcPts val="0"/>
              </a:spcAft>
              <a:defRPr/>
            </a:pPr>
            <a:r>
              <a:rPr lang="en-US" dirty="0" smtClean="0"/>
              <a:t>ACLs of ancestors ignored when access is requested</a:t>
            </a:r>
          </a:p>
          <a:p>
            <a:pPr lvl="1" eaLnBrk="1" fontAlgn="auto" hangingPunct="1">
              <a:lnSpc>
                <a:spcPct val="110000"/>
              </a:lnSpc>
              <a:spcAft>
                <a:spcPts val="0"/>
              </a:spcAft>
              <a:defRPr/>
            </a:pPr>
            <a:r>
              <a:rPr lang="en-US" dirty="0" smtClean="0"/>
              <a:t>Permissions set on a folder usually propagated to descendants (inheritance)</a:t>
            </a:r>
          </a:p>
          <a:p>
            <a:pPr lvl="1" eaLnBrk="1" fontAlgn="auto" hangingPunct="1">
              <a:lnSpc>
                <a:spcPct val="110000"/>
              </a:lnSpc>
              <a:spcAft>
                <a:spcPts val="0"/>
              </a:spcAft>
              <a:defRPr/>
            </a:pPr>
            <a:r>
              <a:rPr lang="en-US" dirty="0" smtClean="0"/>
              <a:t>System keeps track of inherited ACE’s </a:t>
            </a:r>
          </a:p>
        </p:txBody>
      </p:sp>
      <p:sp>
        <p:nvSpPr>
          <p:cNvPr id="6" name="Slide Number Placeholder 5"/>
          <p:cNvSpPr>
            <a:spLocks noGrp="1"/>
          </p:cNvSpPr>
          <p:nvPr>
            <p:ph type="sldNum" sz="quarter" idx="12"/>
          </p:nvPr>
        </p:nvSpPr>
        <p:spPr/>
        <p:txBody>
          <a:bodyPr/>
          <a:lstStyle/>
          <a:p>
            <a:pPr>
              <a:defRPr/>
            </a:pPr>
            <a:fld id="{2C287002-2DBF-4CA2-AB8D-0035D854FF65}" type="slidenum">
              <a:rPr lang="en-US"/>
              <a:pPr>
                <a:defRPr/>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492125"/>
            <a:ext cx="8229600" cy="708025"/>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smtClean="0"/>
              <a:t>Linux File Access Control</a:t>
            </a:r>
          </a:p>
        </p:txBody>
      </p:sp>
      <p:sp>
        <p:nvSpPr>
          <p:cNvPr id="12291" name="Rectangle 2"/>
          <p:cNvSpPr>
            <a:spLocks noGrp="1" noChangeArrowheads="1"/>
          </p:cNvSpPr>
          <p:nvPr>
            <p:ph idx="1"/>
          </p:nvPr>
        </p:nvSpPr>
        <p:spPr>
          <a:xfrm>
            <a:off x="228600" y="1066800"/>
            <a:ext cx="8915399" cy="3465564"/>
          </a:xfrm>
        </p:spPr>
        <p:txBody>
          <a:bodyPr wrap="square">
            <a:sp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File Access Control for: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Files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Directories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Therefore…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t>
            </a:r>
            <a:r>
              <a:rPr lang="en-GB" dirty="0" err="1" smtClean="0"/>
              <a:t>dev</a:t>
            </a:r>
            <a:r>
              <a:rPr lang="en-GB" dirty="0" smtClean="0"/>
              <a:t>\ : </a:t>
            </a:r>
            <a:r>
              <a:rPr lang="en-GB" i="1" dirty="0" smtClean="0"/>
              <a:t>devices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t>
            </a:r>
            <a:r>
              <a:rPr lang="en-GB" dirty="0" err="1" smtClean="0"/>
              <a:t>mnt</a:t>
            </a:r>
            <a:r>
              <a:rPr lang="en-GB" dirty="0" smtClean="0"/>
              <a:t>\ : </a:t>
            </a:r>
            <a:r>
              <a:rPr lang="en-GB" i="1" dirty="0" smtClean="0"/>
              <a:t>mounted file systems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What else? </a:t>
            </a:r>
            <a:r>
              <a:rPr lang="en-GB" i="1" dirty="0" smtClean="0"/>
              <a:t>Sockets, pipes, symbolic links</a:t>
            </a:r>
            <a:r>
              <a:rPr lang="en-GB" dirty="0" smtClean="0"/>
              <a:t>…</a:t>
            </a:r>
          </a:p>
        </p:txBody>
      </p:sp>
      <p:sp>
        <p:nvSpPr>
          <p:cNvPr id="6" name="Segnaposto numero diapositiva 5"/>
          <p:cNvSpPr>
            <a:spLocks noGrp="1"/>
          </p:cNvSpPr>
          <p:nvPr>
            <p:ph type="sldNum" sz="quarter" idx="12"/>
          </p:nvPr>
        </p:nvSpPr>
        <p:spPr/>
        <p:txBody>
          <a:bodyPr/>
          <a:lstStyle/>
          <a:p>
            <a:pPr>
              <a:defRPr/>
            </a:pPr>
            <a:fld id="{DE6A5337-7027-4874-855B-F091D6D6E2D3}" type="slidenum">
              <a:rPr lang="en-GB"/>
              <a:pPr>
                <a:defRPr/>
              </a:pPr>
              <a:t>8</a:t>
            </a:fld>
            <a:endParaRPr lang="en-GB"/>
          </a:p>
        </p:txBody>
      </p:sp>
      <p:sp>
        <p:nvSpPr>
          <p:cNvPr id="2" name="Rectangle 1"/>
          <p:cNvSpPr/>
          <p:nvPr/>
        </p:nvSpPr>
        <p:spPr>
          <a:xfrm>
            <a:off x="381000" y="4493941"/>
            <a:ext cx="8305800" cy="1466299"/>
          </a:xfrm>
          <a:prstGeom prst="rect">
            <a:avLst/>
          </a:prstGeom>
        </p:spPr>
        <p:txBody>
          <a:bodyPr wrap="square">
            <a:spAutoFit/>
          </a:bodyPr>
          <a:lstStyle/>
          <a:p>
            <a:pPr>
              <a:lnSpc>
                <a:spcPct val="93000"/>
              </a:lnSpc>
              <a:spcBef>
                <a:spcPts val="438"/>
              </a:spcBef>
              <a:tabLst>
                <a:tab pos="0" algn="l"/>
                <a:tab pos="449263" algn="l"/>
                <a:tab pos="898525" algn="l"/>
                <a:tab pos="1347788" algn="l"/>
                <a:tab pos="1798638" algn="l"/>
                <a:tab pos="2247900" algn="l"/>
                <a:tab pos="2697163" algn="l"/>
                <a:tab pos="3148013" algn="l"/>
                <a:tab pos="3597275" algn="l"/>
                <a:tab pos="4046538" algn="l"/>
                <a:tab pos="4497388" algn="l"/>
                <a:tab pos="4946650" algn="l"/>
                <a:tab pos="5395913" algn="l"/>
                <a:tab pos="5845175" algn="l"/>
                <a:tab pos="6296025" algn="l"/>
                <a:tab pos="6745288" algn="l"/>
                <a:tab pos="7194550" algn="l"/>
                <a:tab pos="7645400" algn="l"/>
                <a:tab pos="8094663" algn="l"/>
                <a:tab pos="8543925" algn="l"/>
                <a:tab pos="8994775" algn="l"/>
              </a:tabLst>
            </a:pPr>
            <a:r>
              <a:rPr lang="en-GB" dirty="0"/>
              <a:t>Because of the way devices and mounted file systems are represented in Linux as part of the file system, they are also covered by the same access control scheme as normal files.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229600" cy="411162"/>
          </a:xfrm>
        </p:spPr>
        <p:txBody>
          <a:bodyPr/>
          <a:lstStyle/>
          <a:p>
            <a:pPr eaLnBrk="1" hangingPunct="1"/>
            <a:r>
              <a:rPr lang="en-US" dirty="0" smtClean="0"/>
              <a:t>Linux File System</a:t>
            </a:r>
          </a:p>
        </p:txBody>
      </p:sp>
      <p:sp>
        <p:nvSpPr>
          <p:cNvPr id="3" name="Content Placeholder 2"/>
          <p:cNvSpPr>
            <a:spLocks noGrp="1"/>
          </p:cNvSpPr>
          <p:nvPr>
            <p:ph idx="1"/>
          </p:nvPr>
        </p:nvSpPr>
        <p:spPr>
          <a:xfrm>
            <a:off x="381000" y="533400"/>
            <a:ext cx="8229600" cy="5943600"/>
          </a:xfrm>
        </p:spPr>
        <p:txBody>
          <a:bodyPr rtlCol="0">
            <a:noAutofit/>
          </a:bodyPr>
          <a:lstStyle/>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Tree of directories (folders)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Each directory has links to zero or more files or directories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Hard link</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From a directory to a file</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The same file can have hard links from multiple directories, each with its own filename, but all sharing owner, group, and permissions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File deleted when no more hard links to it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rPr>
              <a:t>Symbolic link (</a:t>
            </a:r>
            <a:r>
              <a:rPr lang="en-GB" sz="2000" dirty="0" err="1" smtClean="0">
                <a:solidFill>
                  <a:schemeClr val="accent6"/>
                </a:solidFill>
              </a:rPr>
              <a:t>symlink</a:t>
            </a:r>
            <a:r>
              <a:rPr lang="en-GB" sz="2000" dirty="0" smtClean="0">
                <a:solidFill>
                  <a:schemeClr val="accent6"/>
                </a:solidFill>
              </a:rPr>
              <a: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From a directory to a target file or directory</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Stores path to target, which is traversed for each access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The same file or directory can have multiple </a:t>
            </a:r>
            <a:r>
              <a:rPr lang="en-GB" sz="2000" dirty="0" err="1" smtClean="0"/>
              <a:t>symlinks</a:t>
            </a:r>
            <a:r>
              <a:rPr lang="en-GB" sz="2000"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Removal of </a:t>
            </a:r>
            <a:r>
              <a:rPr lang="en-GB" sz="2000" dirty="0" err="1" smtClean="0"/>
              <a:t>symlink</a:t>
            </a:r>
            <a:r>
              <a:rPr lang="en-GB" sz="2000" dirty="0" smtClean="0"/>
              <a:t> does not affect target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Removal of target invalidates (but not removes) </a:t>
            </a:r>
            <a:r>
              <a:rPr lang="en-GB" sz="2000" dirty="0" err="1" smtClean="0"/>
              <a:t>symlinks</a:t>
            </a:r>
            <a:r>
              <a:rPr lang="en-GB" sz="2000"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t>Analogue of Windows shortcut or Mac OS alias</a:t>
            </a:r>
            <a:endParaRPr lang="en-US" sz="2000" dirty="0" smtClean="0"/>
          </a:p>
        </p:txBody>
      </p:sp>
      <p:sp>
        <p:nvSpPr>
          <p:cNvPr id="6" name="Slide Number Placeholder 5"/>
          <p:cNvSpPr>
            <a:spLocks noGrp="1"/>
          </p:cNvSpPr>
          <p:nvPr>
            <p:ph type="sldNum" sz="quarter" idx="12"/>
          </p:nvPr>
        </p:nvSpPr>
        <p:spPr/>
        <p:txBody>
          <a:bodyPr/>
          <a:lstStyle/>
          <a:p>
            <a:pPr>
              <a:defRPr/>
            </a:pPr>
            <a:fld id="{2BBDF7DD-F156-4330-9484-11A77FED5EBA}" type="slidenum">
              <a:rPr lang="en-US"/>
              <a:pPr>
                <a:defRPr/>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11044</TotalTime>
  <Pages>0</Pages>
  <Words>2774</Words>
  <Characters>0</Characters>
  <Application>Microsoft Office PowerPoint</Application>
  <PresentationFormat>On-screen Show (4:3)</PresentationFormat>
  <Lines>0</Lines>
  <Paragraphs>393</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Chapter 3.3: Filesystem Security</vt:lpstr>
      <vt:lpstr>General Definitions</vt:lpstr>
      <vt:lpstr>Discretionary Access Control (DAC)</vt:lpstr>
      <vt:lpstr>Closed vs. Open Policy</vt:lpstr>
      <vt:lpstr>Closed Policy with Negative Authorizations and  Deny Priority </vt:lpstr>
      <vt:lpstr>Access Control Entries and Lists</vt:lpstr>
      <vt:lpstr>Linux vs. Windows</vt:lpstr>
      <vt:lpstr>Linux File Access Control</vt:lpstr>
      <vt:lpstr>Linux File System</vt:lpstr>
      <vt:lpstr>Unix Permissions</vt:lpstr>
      <vt:lpstr>Permissions Examples (Regular Files)</vt:lpstr>
      <vt:lpstr>Permissions for Directories</vt:lpstr>
      <vt:lpstr>Permissions Examples (Directories)</vt:lpstr>
      <vt:lpstr>File Sharing Challenge</vt:lpstr>
      <vt:lpstr>PowerPoint Presentation</vt:lpstr>
      <vt:lpstr>PowerPoint Presentation</vt:lpstr>
      <vt:lpstr>Working Graphically with Permissions</vt:lpstr>
      <vt:lpstr>Special Permission Bits</vt:lpstr>
      <vt:lpstr>Set-user-ID</vt:lpstr>
      <vt:lpstr>Set-group-ID</vt:lpstr>
      <vt:lpstr>PowerPoint Presentation</vt:lpstr>
      <vt:lpstr>Sticky Bit</vt:lpstr>
      <vt:lpstr>Working Graphically with Special Bits</vt:lpstr>
      <vt:lpstr>Root</vt:lpstr>
      <vt:lpstr>PowerPoint Presentation</vt:lpstr>
      <vt:lpstr>PowerPoint Presentation</vt:lpstr>
      <vt:lpstr>Becoming Root</vt:lpstr>
      <vt:lpstr>Changing Permissions</vt:lpstr>
      <vt:lpstr>Examples of Changing Permissions</vt:lpstr>
      <vt:lpstr>Octal Notation</vt:lpstr>
      <vt:lpstr>Octal Notation Examples</vt:lpstr>
      <vt:lpstr>Limitations of Unix Permissions</vt:lpstr>
      <vt:lpstr>PowerPoint Presentation</vt:lpstr>
      <vt:lpstr>PowerPoint Presentation</vt:lpstr>
      <vt:lpstr>Minimal ACLs</vt:lpstr>
      <vt:lpstr>ACL Commands</vt:lpstr>
      <vt:lpstr>More ACL Command Examples</vt:lpstr>
      <vt:lpstr>Extended ACLs</vt:lpstr>
      <vt:lpstr>Access Control Algorithm</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Permissions</dc:title>
  <dc:creator>Roberto Tamassia</dc:creator>
  <cp:lastModifiedBy>obie</cp:lastModifiedBy>
  <cp:revision>94</cp:revision>
  <dcterms:created xsi:type="dcterms:W3CDTF">2009-02-15T18:48:05Z</dcterms:created>
  <dcterms:modified xsi:type="dcterms:W3CDTF">2011-10-04T03:33:24Z</dcterms:modified>
</cp:coreProperties>
</file>