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4" r:id="rId3"/>
    <p:sldId id="361" r:id="rId4"/>
    <p:sldId id="334" r:id="rId5"/>
    <p:sldId id="363" r:id="rId6"/>
    <p:sldId id="362" r:id="rId7"/>
    <p:sldId id="331" r:id="rId8"/>
    <p:sldId id="365" r:id="rId9"/>
    <p:sldId id="364" r:id="rId10"/>
    <p:sldId id="335" r:id="rId11"/>
    <p:sldId id="336" r:id="rId12"/>
    <p:sldId id="339" r:id="rId13"/>
    <p:sldId id="357" r:id="rId14"/>
    <p:sldId id="337" r:id="rId15"/>
    <p:sldId id="338" r:id="rId16"/>
    <p:sldId id="355" r:id="rId17"/>
    <p:sldId id="276" r:id="rId18"/>
    <p:sldId id="366" r:id="rId19"/>
    <p:sldId id="356" r:id="rId20"/>
    <p:sldId id="360" r:id="rId21"/>
    <p:sldId id="277" r:id="rId22"/>
    <p:sldId id="368" r:id="rId23"/>
    <p:sldId id="367" r:id="rId24"/>
    <p:sldId id="34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9999FF"/>
    <a:srgbClr val="DDDDD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77119" autoAdjust="0"/>
  </p:normalViewPr>
  <p:slideViewPr>
    <p:cSldViewPr>
      <p:cViewPr>
        <p:scale>
          <a:sx n="62" d="100"/>
          <a:sy n="62" d="100"/>
        </p:scale>
        <p:origin x="-1402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Operating Systems: Basic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2009-01-28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CS 166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9336B543-2958-4863-8579-133402BDC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036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Operating Systems: Basic Concepts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2009-01-28</a:t>
            </a:r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CS 166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7A97113D-EB05-4576-991D-D59877733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941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73EFF-9DF0-41C9-A6ED-23241CFCA787}" type="slidenum">
              <a:rPr lang="en-US" smtClean="0">
                <a:latin typeface="Arial" pitchFamily="34" charset="0"/>
                <a:sym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Arial" pitchFamily="34" charset="0"/>
            </a:endParaRPr>
          </a:p>
        </p:txBody>
      </p:sp>
      <p:sp>
        <p:nvSpPr>
          <p:cNvPr id="26629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2009-01-28</a:t>
            </a:r>
          </a:p>
        </p:txBody>
      </p:sp>
      <p:sp>
        <p:nvSpPr>
          <p:cNvPr id="26630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Operating Systems: Basic Concepts</a:t>
            </a:r>
          </a:p>
        </p:txBody>
      </p:sp>
      <p:sp>
        <p:nvSpPr>
          <p:cNvPr id="26631" name="Footer Placeholder 6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CS 166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dirty="0" smtClean="0">
              <a:latin typeface="Arial" pitchFamily="34" charset="0"/>
            </a:endParaRPr>
          </a:p>
        </p:txBody>
      </p:sp>
      <p:sp>
        <p:nvSpPr>
          <p:cNvPr id="27652" name="Segnaposto intestazion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Operating Systems: Basic Concepts</a:t>
            </a:r>
          </a:p>
        </p:txBody>
      </p:sp>
      <p:sp>
        <p:nvSpPr>
          <p:cNvPr id="27653" name="Segnaposto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2009-01-28</a:t>
            </a:r>
          </a:p>
        </p:txBody>
      </p:sp>
      <p:sp>
        <p:nvSpPr>
          <p:cNvPr id="27654" name="Segnaposto piè di pagina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CS 166</a:t>
            </a:r>
          </a:p>
        </p:txBody>
      </p:sp>
      <p:sp>
        <p:nvSpPr>
          <p:cNvPr id="27655" name="Segnaposto numero diapositiva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23011-13D1-4E54-B27E-8F3B80E82F52}" type="slidenum">
              <a:rPr lang="en-US" smtClean="0">
                <a:latin typeface="Arial" pitchFamily="34" charset="0"/>
                <a:sym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0BD41-64C0-4756-B33D-8E911F7B3C3E}" type="slidenum">
              <a:rPr lang="en-US" smtClean="0">
                <a:latin typeface="Arial" pitchFamily="34" charset="0"/>
                <a:sym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DC8FF"/>
              </a:buClr>
              <a:buSzTx/>
              <a:buFont typeface="Wingdings" pitchFamily="2" charset="2"/>
              <a:buChar char="l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  <a:tab pos="10096500" algn="l"/>
              </a:tabLst>
              <a:defRPr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677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2009-01-28</a:t>
            </a:r>
          </a:p>
        </p:txBody>
      </p:sp>
      <p:sp>
        <p:nvSpPr>
          <p:cNvPr id="28678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Operating Systems: Basic Concepts</a:t>
            </a:r>
          </a:p>
        </p:txBody>
      </p:sp>
      <p:sp>
        <p:nvSpPr>
          <p:cNvPr id="28679" name="Footer Placeholder 6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CS 166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E4800-304C-417F-998D-08957911F04D}" type="slidenum">
              <a:rPr lang="en-US" smtClean="0">
                <a:latin typeface="Arial" pitchFamily="34" charset="0"/>
                <a:sym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CDC8FF"/>
              </a:buClr>
              <a:buFont typeface="Wingdings" pitchFamily="2" charset="2"/>
              <a:buChar char="¡"/>
              <a:tabLst>
                <a:tab pos="292100" algn="l"/>
                <a:tab pos="1206500" algn="l"/>
                <a:tab pos="2120900" algn="l"/>
                <a:tab pos="3035300" algn="l"/>
                <a:tab pos="3949700" algn="l"/>
                <a:tab pos="4864100" algn="l"/>
                <a:tab pos="5778500" algn="l"/>
                <a:tab pos="6692900" algn="l"/>
                <a:tab pos="7607300" algn="l"/>
                <a:tab pos="8521700" algn="l"/>
                <a:tab pos="9436100" algn="l"/>
                <a:tab pos="10096500" algn="l"/>
              </a:tabLst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9701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2009-01-28</a:t>
            </a:r>
          </a:p>
        </p:txBody>
      </p:sp>
      <p:sp>
        <p:nvSpPr>
          <p:cNvPr id="29702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Operating Systems: Basic Concepts</a:t>
            </a:r>
          </a:p>
        </p:txBody>
      </p:sp>
      <p:sp>
        <p:nvSpPr>
          <p:cNvPr id="29703" name="Footer Placeholder 6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CS 166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Systems: Basic Concepts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2009-01-28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166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A97113D-EB05-4576-991D-D598777339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6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Systems: Basic Concepts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2009-01-28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166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A97113D-EB05-4576-991D-D598777339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254EB-CA2D-44D5-BA06-8BA576187A11}" type="slidenum">
              <a:rPr lang="en-US" smtClean="0">
                <a:latin typeface="Arial" pitchFamily="34" charset="0"/>
                <a:sym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DC8FF"/>
              </a:buClr>
              <a:buFont typeface="Wingdings" pitchFamily="2" charset="2"/>
              <a:buNone/>
              <a:tabLst>
                <a:tab pos="292100" algn="l"/>
                <a:tab pos="1206500" algn="l"/>
                <a:tab pos="2120900" algn="l"/>
                <a:tab pos="3035300" algn="l"/>
                <a:tab pos="3949700" algn="l"/>
                <a:tab pos="4864100" algn="l"/>
                <a:tab pos="5778500" algn="l"/>
                <a:tab pos="6692900" algn="l"/>
                <a:tab pos="7607300" algn="l"/>
                <a:tab pos="8521700" algn="l"/>
                <a:tab pos="9436100" algn="l"/>
                <a:tab pos="10096500" algn="l"/>
              </a:tabLst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0725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2009-01-28</a:t>
            </a:r>
          </a:p>
        </p:txBody>
      </p:sp>
      <p:sp>
        <p:nvSpPr>
          <p:cNvPr id="30726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Operating Systems: Basic Concepts</a:t>
            </a:r>
          </a:p>
        </p:txBody>
      </p:sp>
      <p:sp>
        <p:nvSpPr>
          <p:cNvPr id="30727" name="Footer Placeholder 6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CS 166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D8D39-4EF5-4D6C-9F89-77BF2E40A03E}" type="slidenum">
              <a:rPr lang="en-US" smtClean="0">
                <a:latin typeface="Arial" pitchFamily="34" charset="0"/>
                <a:sym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C6667-AD17-43D5-B41E-39C37E131622}" type="slidenum">
              <a:rPr lang="en-US" smtClean="0">
                <a:latin typeface="Arial" pitchFamily="34" charset="0"/>
                <a:sym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DC8FF"/>
              </a:buClr>
              <a:buFont typeface="Wingdings" pitchFamily="2" charset="2"/>
              <a:buChar char="¡"/>
              <a:tabLst>
                <a:tab pos="292100" algn="l"/>
                <a:tab pos="1206500" algn="l"/>
                <a:tab pos="2120900" algn="l"/>
                <a:tab pos="3035300" algn="l"/>
                <a:tab pos="3949700" algn="l"/>
                <a:tab pos="4864100" algn="l"/>
                <a:tab pos="5778500" algn="l"/>
                <a:tab pos="6692900" algn="l"/>
                <a:tab pos="7607300" algn="l"/>
                <a:tab pos="8521700" algn="l"/>
                <a:tab pos="9436100" algn="l"/>
                <a:tab pos="10096500" algn="l"/>
              </a:tabLst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4821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2009-01-28</a:t>
            </a:r>
          </a:p>
        </p:txBody>
      </p:sp>
      <p:sp>
        <p:nvSpPr>
          <p:cNvPr id="34822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Operating Systems: Basic Concepts</a:t>
            </a:r>
          </a:p>
        </p:txBody>
      </p:sp>
      <p:sp>
        <p:nvSpPr>
          <p:cNvPr id="34823" name="Footer Placeholder 6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CS 166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5D641-3589-41D9-ACD0-8549D28A66BE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A979-4236-4AA2-B679-9C19EC65B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00D28-6C67-4B7B-B9DA-DDE1E2A93819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2A275-B865-4ACC-BFCB-C32F51CAA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40D5D-AA8D-41FE-A65C-C6F236A7C974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FF3F8-988F-46F5-B66E-78BC7E65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90DCF-61BB-463D-9211-B9B30EEAFD43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20F5C-6E16-4960-B050-6D20F3115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0CF4E-F207-4C8E-96C0-73AAF77D3D1D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D54DB-10FB-4690-8F1E-CCE4C5ECD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59FD4-3E7E-46AC-88E9-1F52C09935A0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89EC5-6DCF-452F-A49F-DCB2C89D6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41467-92D2-48A5-9613-240377C01A6E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6C59-86F5-4FF9-B97F-D6F6F711C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17F29-FC59-458C-8460-8F6C9DC579A0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0901E-C832-46E3-877A-69F88ABF8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743A-07CA-4781-A4ED-0BAF319E0C90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B5430-90C9-41A8-A336-E0510A466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B328E-5DB0-461C-A735-5DEE904F4D21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579D4-CD07-4F70-8FFE-7D72DC98B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4A46B-75EA-47F0-BCB7-F7E211163B59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5CB11-A091-4423-A142-15C81A690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sym typeface="Arial" charset="0"/>
              </a:defRPr>
            </a:lvl1pPr>
          </a:lstStyle>
          <a:p>
            <a:pPr>
              <a:defRPr/>
            </a:pPr>
            <a:fld id="{AD0CA9B0-7805-4486-8DCB-B561290C7C3B}" type="datetime1">
              <a:rPr lang="en-US" smtClean="0"/>
              <a:t>9/29/2011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Buffer Overflow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sym typeface="Arial" charset="0"/>
              </a:defRPr>
            </a:lvl1pPr>
          </a:lstStyle>
          <a:p>
            <a:pPr>
              <a:defRPr/>
            </a:pPr>
            <a:fld id="{AD5FBCBA-57E1-46A2-BCD0-D94C94ECB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rack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2209800"/>
          </a:xfrm>
        </p:spPr>
        <p:txBody>
          <a:bodyPr rIns="81279"/>
          <a:lstStyle/>
          <a:p>
            <a:pPr indent="39688" eaLnBrk="1" hangingPunct="1"/>
            <a:r>
              <a:rPr lang="en-US" dirty="0" smtClean="0">
                <a:solidFill>
                  <a:srgbClr val="FF0000"/>
                </a:solidFill>
              </a:rPr>
              <a:t>Chapter 3.4: Buffer Overflow Attacks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Virtual Memory</a:t>
            </a:r>
          </a:p>
        </p:txBody>
      </p:sp>
      <p:sp>
        <p:nvSpPr>
          <p:cNvPr id="6147" name="Segnaposto contenuto 2"/>
          <p:cNvSpPr>
            <a:spLocks noGrp="1"/>
          </p:cNvSpPr>
          <p:nvPr>
            <p:ph idx="1"/>
          </p:nvPr>
        </p:nvSpPr>
        <p:spPr>
          <a:xfrm>
            <a:off x="762000" y="5608638"/>
            <a:ext cx="7924800" cy="56356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mtClean="0"/>
              <a:t>Mapping virtual addresses to real addresses</a:t>
            </a:r>
            <a:endParaRPr lang="it-IT" smtClean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FA32B-ABAE-4D79-8E04-62699EC7AE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1447800" y="1219200"/>
            <a:ext cx="6172200" cy="4279900"/>
            <a:chOff x="1447800" y="1219200"/>
            <a:chExt cx="6172200" cy="4279247"/>
          </a:xfrm>
        </p:grpSpPr>
        <p:sp>
          <p:nvSpPr>
            <p:cNvPr id="6152" name="Rectangle 1"/>
            <p:cNvSpPr>
              <a:spLocks noChangeArrowheads="1"/>
            </p:cNvSpPr>
            <p:nvPr/>
          </p:nvSpPr>
          <p:spPr bwMode="auto">
            <a:xfrm>
              <a:off x="1592409" y="1676400"/>
              <a:ext cx="1751270" cy="29275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53" name="Rectangle 2"/>
            <p:cNvSpPr>
              <a:spLocks noChangeArrowheads="1"/>
            </p:cNvSpPr>
            <p:nvPr/>
          </p:nvSpPr>
          <p:spPr bwMode="auto">
            <a:xfrm>
              <a:off x="1592409" y="1976268"/>
              <a:ext cx="1751270" cy="72476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54" name="Rectangle 3"/>
            <p:cNvSpPr>
              <a:spLocks noChangeArrowheads="1"/>
            </p:cNvSpPr>
            <p:nvPr/>
          </p:nvSpPr>
          <p:spPr bwMode="auto">
            <a:xfrm>
              <a:off x="1592409" y="2690869"/>
              <a:ext cx="1751270" cy="29275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55" name="Rectangle 4"/>
            <p:cNvSpPr>
              <a:spLocks noChangeArrowheads="1"/>
            </p:cNvSpPr>
            <p:nvPr/>
          </p:nvSpPr>
          <p:spPr bwMode="auto">
            <a:xfrm>
              <a:off x="1592409" y="2990737"/>
              <a:ext cx="1751270" cy="73493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56" name="Rectangle 5"/>
            <p:cNvSpPr>
              <a:spLocks noChangeArrowheads="1"/>
            </p:cNvSpPr>
            <p:nvPr/>
          </p:nvSpPr>
          <p:spPr bwMode="auto">
            <a:xfrm>
              <a:off x="1592409" y="3727701"/>
              <a:ext cx="1751270" cy="7298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57" name="Rectangle 6"/>
            <p:cNvSpPr>
              <a:spLocks noChangeArrowheads="1"/>
            </p:cNvSpPr>
            <p:nvPr/>
          </p:nvSpPr>
          <p:spPr bwMode="auto">
            <a:xfrm>
              <a:off x="5523645" y="1676400"/>
              <a:ext cx="1751270" cy="292753"/>
            </a:xfrm>
            <a:prstGeom prst="rect">
              <a:avLst/>
            </a:prstGeom>
            <a:solidFill>
              <a:srgbClr val="FF66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58" name="Rectangle 7"/>
            <p:cNvSpPr>
              <a:spLocks noChangeArrowheads="1"/>
            </p:cNvSpPr>
            <p:nvPr/>
          </p:nvSpPr>
          <p:spPr bwMode="auto">
            <a:xfrm>
              <a:off x="5523645" y="1976268"/>
              <a:ext cx="1751270" cy="72476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59" name="Rectangle 8"/>
            <p:cNvSpPr>
              <a:spLocks noChangeArrowheads="1"/>
            </p:cNvSpPr>
            <p:nvPr/>
          </p:nvSpPr>
          <p:spPr bwMode="auto">
            <a:xfrm>
              <a:off x="5523645" y="2690869"/>
              <a:ext cx="1751270" cy="29275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60" name="Rectangle 9"/>
            <p:cNvSpPr>
              <a:spLocks noChangeArrowheads="1"/>
            </p:cNvSpPr>
            <p:nvPr/>
          </p:nvSpPr>
          <p:spPr bwMode="auto">
            <a:xfrm>
              <a:off x="5523645" y="2990737"/>
              <a:ext cx="1751270" cy="734931"/>
            </a:xfrm>
            <a:prstGeom prst="rect">
              <a:avLst/>
            </a:prstGeom>
            <a:solidFill>
              <a:srgbClr val="FF66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/>
                <a:t>Another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/>
                <a:t>Program</a:t>
              </a:r>
            </a:p>
          </p:txBody>
        </p:sp>
        <p:sp>
          <p:nvSpPr>
            <p:cNvPr id="6161" name="Rectangle 10"/>
            <p:cNvSpPr>
              <a:spLocks noChangeArrowheads="1"/>
            </p:cNvSpPr>
            <p:nvPr/>
          </p:nvSpPr>
          <p:spPr bwMode="auto">
            <a:xfrm>
              <a:off x="5523645" y="3727701"/>
              <a:ext cx="1751270" cy="7298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62" name="AutoShape 11"/>
            <p:cNvSpPr>
              <a:spLocks noChangeArrowheads="1"/>
            </p:cNvSpPr>
            <p:nvPr/>
          </p:nvSpPr>
          <p:spPr bwMode="auto">
            <a:xfrm>
              <a:off x="4993095" y="4766566"/>
              <a:ext cx="2626905" cy="731881"/>
            </a:xfrm>
            <a:prstGeom prst="can">
              <a:avLst>
                <a:gd name="adj" fmla="val 25000"/>
              </a:avLst>
            </a:prstGeom>
            <a:solidFill>
              <a:srgbClr val="94BD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/>
                <a:t>Hard Drive</a:t>
              </a:r>
            </a:p>
          </p:txBody>
        </p:sp>
        <p:sp>
          <p:nvSpPr>
            <p:cNvPr id="6163" name="Line 12"/>
            <p:cNvSpPr>
              <a:spLocks noChangeShapeType="1"/>
            </p:cNvSpPr>
            <p:nvPr/>
          </p:nvSpPr>
          <p:spPr bwMode="auto">
            <a:xfrm flipV="1">
              <a:off x="3343679" y="2260889"/>
              <a:ext cx="2189087" cy="1758548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3"/>
            <p:cNvSpPr>
              <a:spLocks noChangeShapeType="1"/>
            </p:cNvSpPr>
            <p:nvPr/>
          </p:nvSpPr>
          <p:spPr bwMode="auto">
            <a:xfrm>
              <a:off x="3343679" y="1822776"/>
              <a:ext cx="2189087" cy="1024634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4"/>
            <p:cNvSpPr>
              <a:spLocks noChangeShapeType="1"/>
            </p:cNvSpPr>
            <p:nvPr/>
          </p:nvSpPr>
          <p:spPr bwMode="auto">
            <a:xfrm>
              <a:off x="3343679" y="2408281"/>
              <a:ext cx="2189087" cy="1756515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15"/>
            <p:cNvSpPr>
              <a:spLocks noChangeShapeType="1"/>
            </p:cNvSpPr>
            <p:nvPr/>
          </p:nvSpPr>
          <p:spPr bwMode="auto">
            <a:xfrm>
              <a:off x="3343679" y="2847410"/>
              <a:ext cx="1751270" cy="1902892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16"/>
            <p:cNvSpPr>
              <a:spLocks noChangeShapeType="1"/>
            </p:cNvSpPr>
            <p:nvPr/>
          </p:nvSpPr>
          <p:spPr bwMode="auto">
            <a:xfrm>
              <a:off x="3343679" y="3432915"/>
              <a:ext cx="2189087" cy="1317387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Text Box 17"/>
            <p:cNvSpPr txBox="1">
              <a:spLocks noChangeArrowheads="1"/>
            </p:cNvSpPr>
            <p:nvPr/>
          </p:nvSpPr>
          <p:spPr bwMode="auto">
            <a:xfrm>
              <a:off x="1447800" y="1257300"/>
              <a:ext cx="2034217" cy="4572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sz="2200">
                  <a:solidFill>
                    <a:schemeClr val="tx1"/>
                  </a:solidFill>
                </a:rPr>
                <a:t>Program Sees</a:t>
              </a:r>
            </a:p>
          </p:txBody>
        </p:sp>
        <p:sp>
          <p:nvSpPr>
            <p:cNvPr id="6169" name="Text Box 18"/>
            <p:cNvSpPr txBox="1">
              <a:spLocks noChangeArrowheads="1"/>
            </p:cNvSpPr>
            <p:nvPr/>
          </p:nvSpPr>
          <p:spPr bwMode="auto">
            <a:xfrm>
              <a:off x="5360413" y="1219200"/>
              <a:ext cx="2030987" cy="533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sz="2200">
                  <a:solidFill>
                    <a:schemeClr val="tx1"/>
                  </a:solidFill>
                </a:rPr>
                <a:t>Actual 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Address Space</a:t>
            </a:r>
            <a:endParaRPr 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648200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Text: </a:t>
            </a:r>
            <a:r>
              <a:rPr lang="en-US" sz="2400" dirty="0" smtClean="0"/>
              <a:t>machine code of the program, compiled from the source code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Data: </a:t>
            </a:r>
            <a:r>
              <a:rPr lang="en-US" sz="2400" dirty="0" smtClean="0"/>
              <a:t>static program variables initialized in the source code prior to execution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BSS</a:t>
            </a:r>
            <a:r>
              <a:rPr lang="en-US" sz="2400" dirty="0" smtClean="0"/>
              <a:t> (block started by symbol): static variables that are uninitialized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Heap</a:t>
            </a:r>
            <a:r>
              <a:rPr lang="en-US" sz="2400" dirty="0" smtClean="0">
                <a:solidFill>
                  <a:schemeClr val="accent6"/>
                </a:solidFill>
              </a:rPr>
              <a:t> : </a:t>
            </a:r>
            <a:r>
              <a:rPr lang="en-US" sz="2400" dirty="0" smtClean="0"/>
              <a:t>data dynamically generated during the execution of a process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Stack</a:t>
            </a:r>
            <a:r>
              <a:rPr lang="en-US" sz="2400" dirty="0" smtClean="0">
                <a:solidFill>
                  <a:schemeClr val="accent6"/>
                </a:solidFill>
              </a:rPr>
              <a:t>: </a:t>
            </a:r>
            <a:r>
              <a:rPr lang="en-US" sz="2400" dirty="0" smtClean="0"/>
              <a:t>structure that grows downwards and  keeps track  of the activated  method calls, their arguments and local variables</a:t>
            </a:r>
            <a:endParaRPr lang="it-IT" sz="24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E6E2F-1628-4B56-8CAD-252C995D057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6248400" y="5722938"/>
            <a:ext cx="2514600" cy="6778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0798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n-lt"/>
                <a:sym typeface="Arial" charset="0"/>
              </a:rPr>
              <a:t>Low Addresses</a:t>
            </a:r>
          </a:p>
          <a:p>
            <a:pPr algn="ctr" defTabSz="40798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n-lt"/>
                <a:sym typeface="Arial" charset="0"/>
              </a:rPr>
              <a:t>0x0000 0000</a:t>
            </a:r>
          </a:p>
        </p:txBody>
      </p:sp>
      <p:sp>
        <p:nvSpPr>
          <p:cNvPr id="9" name="Rettangolo 8"/>
          <p:cNvSpPr/>
          <p:nvPr/>
        </p:nvSpPr>
        <p:spPr>
          <a:xfrm>
            <a:off x="6248400" y="1143000"/>
            <a:ext cx="2514600" cy="6778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0798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n-lt"/>
                <a:sym typeface="Arial" charset="0"/>
              </a:rPr>
              <a:t>High Addresses</a:t>
            </a:r>
          </a:p>
          <a:p>
            <a:pPr algn="ctr" defTabSz="40798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+mn-lt"/>
                <a:sym typeface="Arial" charset="0"/>
              </a:rPr>
              <a:t>0xFFFF FFFF</a:t>
            </a:r>
          </a:p>
        </p:txBody>
      </p:sp>
      <p:grpSp>
        <p:nvGrpSpPr>
          <p:cNvPr id="7177" name="Gruppo 18"/>
          <p:cNvGrpSpPr>
            <a:grpSpLocks/>
          </p:cNvGrpSpPr>
          <p:nvPr/>
        </p:nvGrpSpPr>
        <p:grpSpPr bwMode="auto">
          <a:xfrm>
            <a:off x="6348413" y="1901825"/>
            <a:ext cx="2314575" cy="3824288"/>
            <a:chOff x="258763" y="300038"/>
            <a:chExt cx="4114800" cy="6724650"/>
          </a:xfrm>
          <a:noFill/>
        </p:grpSpPr>
        <p:sp>
          <p:nvSpPr>
            <p:cNvPr id="7178" name="Rectangle 1"/>
            <p:cNvSpPr>
              <a:spLocks noChangeArrowheads="1"/>
            </p:cNvSpPr>
            <p:nvPr/>
          </p:nvSpPr>
          <p:spPr bwMode="auto">
            <a:xfrm>
              <a:off x="258763" y="300038"/>
              <a:ext cx="4114800" cy="114171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/>
              </a:pPr>
              <a:r>
                <a:rPr lang="en-US" sz="2200" dirty="0">
                  <a:sym typeface="Arial" charset="0"/>
                </a:rPr>
                <a:t>Stack</a:t>
              </a:r>
            </a:p>
          </p:txBody>
        </p:sp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258763" y="1416626"/>
              <a:ext cx="4114800" cy="114450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Arial" charset="0"/>
                <a:sym typeface="Arial" charset="0"/>
              </a:endParaRPr>
            </a:p>
          </p:txBody>
        </p:sp>
        <p:sp>
          <p:nvSpPr>
            <p:cNvPr id="7180" name="Rectangle 3"/>
            <p:cNvSpPr>
              <a:spLocks noChangeArrowheads="1"/>
            </p:cNvSpPr>
            <p:nvPr/>
          </p:nvSpPr>
          <p:spPr bwMode="auto">
            <a:xfrm>
              <a:off x="258763" y="2533213"/>
              <a:ext cx="4114800" cy="114450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/>
              </a:pPr>
              <a:r>
                <a:rPr lang="en-US" sz="2400" dirty="0">
                  <a:sym typeface="Arial" charset="0"/>
                </a:rPr>
                <a:t>Heap</a:t>
              </a:r>
            </a:p>
          </p:txBody>
        </p:sp>
        <p:sp>
          <p:nvSpPr>
            <p:cNvPr id="7181" name="Rectangle 4"/>
            <p:cNvSpPr>
              <a:spLocks noChangeArrowheads="1"/>
            </p:cNvSpPr>
            <p:nvPr/>
          </p:nvSpPr>
          <p:spPr bwMode="auto">
            <a:xfrm>
              <a:off x="258763" y="3649663"/>
              <a:ext cx="4114800" cy="11430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200"/>
                <a:t>BSS</a:t>
              </a:r>
            </a:p>
          </p:txBody>
        </p:sp>
        <p:sp>
          <p:nvSpPr>
            <p:cNvPr id="7182" name="Rectangle 5"/>
            <p:cNvSpPr>
              <a:spLocks noChangeArrowheads="1"/>
            </p:cNvSpPr>
            <p:nvPr/>
          </p:nvSpPr>
          <p:spPr bwMode="auto">
            <a:xfrm>
              <a:off x="258763" y="4765675"/>
              <a:ext cx="4114800" cy="11430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200"/>
                <a:t>Data</a:t>
              </a:r>
            </a:p>
          </p:txBody>
        </p:sp>
        <p:sp>
          <p:nvSpPr>
            <p:cNvPr id="7183" name="Rectangle 6"/>
            <p:cNvSpPr>
              <a:spLocks noChangeArrowheads="1"/>
            </p:cNvSpPr>
            <p:nvPr/>
          </p:nvSpPr>
          <p:spPr bwMode="auto">
            <a:xfrm>
              <a:off x="258763" y="5881688"/>
              <a:ext cx="4114800" cy="11430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200"/>
                <a:t>Text</a:t>
              </a:r>
            </a:p>
          </p:txBody>
        </p:sp>
        <p:sp>
          <p:nvSpPr>
            <p:cNvPr id="7184" name="Line 7"/>
            <p:cNvSpPr>
              <a:spLocks noChangeShapeType="1"/>
            </p:cNvSpPr>
            <p:nvPr/>
          </p:nvSpPr>
          <p:spPr bwMode="auto">
            <a:xfrm>
              <a:off x="2322513" y="1420813"/>
              <a:ext cx="1587" cy="457200"/>
            </a:xfrm>
            <a:prstGeom prst="line">
              <a:avLst/>
            </a:prstGeom>
            <a:grpFill/>
            <a:ln w="5472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8"/>
            <p:cNvSpPr>
              <a:spLocks noChangeShapeType="1"/>
            </p:cNvSpPr>
            <p:nvPr/>
          </p:nvSpPr>
          <p:spPr bwMode="auto">
            <a:xfrm flipV="1">
              <a:off x="2322513" y="2055813"/>
              <a:ext cx="1587" cy="460375"/>
            </a:xfrm>
            <a:prstGeom prst="line">
              <a:avLst/>
            </a:prstGeom>
            <a:grpFill/>
            <a:ln w="5472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Vulnerabilities and Attack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Vulnerability scenarios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program has </a:t>
            </a:r>
            <a:r>
              <a:rPr lang="en-US" dirty="0" smtClean="0">
                <a:solidFill>
                  <a:srgbClr val="C00000"/>
                </a:solidFill>
              </a:rPr>
              <a:t>root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privileges (</a:t>
            </a:r>
            <a:r>
              <a:rPr lang="en-US" dirty="0" err="1" smtClean="0">
                <a:solidFill>
                  <a:srgbClr val="C00000"/>
                </a:solidFill>
              </a:rPr>
              <a:t>setuid</a:t>
            </a:r>
            <a:r>
              <a:rPr lang="en-US" dirty="0" smtClean="0"/>
              <a:t>) and is launched from a shell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program is part of a web application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Typical attack method</a:t>
            </a:r>
          </a:p>
          <a:p>
            <a:pPr marL="909638" lvl="1" indent="-514350" eaLnBrk="1" fontAlgn="auto" hangingPunct="1"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US" dirty="0" smtClean="0"/>
              <a:t>Find vulnerability</a:t>
            </a:r>
          </a:p>
          <a:p>
            <a:pPr marL="909638" lvl="1" indent="-514350" eaLnBrk="1" fontAlgn="auto" hangingPunct="1"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US" dirty="0" smtClean="0"/>
              <a:t>Reverse engineer the program</a:t>
            </a:r>
          </a:p>
          <a:p>
            <a:pPr marL="909638" lvl="1" indent="-514350" eaLnBrk="1" fontAlgn="auto" hangingPunct="1"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US" dirty="0" smtClean="0"/>
              <a:t>Build the exploit</a:t>
            </a:r>
          </a:p>
          <a:p>
            <a:pPr marL="611188" indent="-514350" eaLnBrk="1" fontAlgn="auto" hangingPunct="1">
              <a:spcAft>
                <a:spcPts val="0"/>
              </a:spcAft>
              <a:buClr>
                <a:schemeClr val="accent2"/>
              </a:buClr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83EA9-B37F-4792-8C2A-75402EEE207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dirty="0" smtClean="0"/>
              <a:t>Buffer Overflow Attack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6563"/>
          </a:xfrm>
        </p:spPr>
        <p:txBody>
          <a:bodyPr>
            <a:noAutofit/>
          </a:bodyPr>
          <a:lstStyle/>
          <a:p>
            <a:pPr marL="431800" indent="-323850" defTabSz="449263">
              <a:lnSpc>
                <a:spcPct val="12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First described in</a:t>
            </a:r>
          </a:p>
          <a:p>
            <a:pPr marL="831850" lvl="1" indent="0" defTabSz="449263">
              <a:lnSpc>
                <a:spcPct val="120000"/>
              </a:lnSpc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Aleph One. Smashing The Stack For Fun And Profit. e-zine  </a:t>
            </a:r>
            <a:r>
              <a:rPr lang="it-IT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hlinkClick r:id="rId2"/>
              </a:rPr>
              <a:t>www.Phrack.org</a:t>
            </a:r>
            <a:r>
              <a:rPr lang="it-IT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400" dirty="0" smtClean="0">
                <a:latin typeface="Arial" pitchFamily="34" charset="0"/>
                <a:cs typeface="Arial" pitchFamily="34" charset="0"/>
              </a:rPr>
              <a:t> #49, 1996</a:t>
            </a:r>
          </a:p>
          <a:p>
            <a:pPr marL="431800" indent="-323850" defTabSz="449263">
              <a:lnSpc>
                <a:spcPct val="12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The attacker exploits an unchecked buffer  to perform a buffer overflow attack</a:t>
            </a:r>
          </a:p>
          <a:p>
            <a:pPr marL="431800" indent="-323850" defTabSz="449263">
              <a:lnSpc>
                <a:spcPct val="12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The ultimate goal for the attacker is getting a shell that allows to execute arbitrary commands with high privileges</a:t>
            </a:r>
          </a:p>
          <a:p>
            <a:pPr marL="431800" indent="-323850" defTabSz="449263">
              <a:lnSpc>
                <a:spcPct val="120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Kinds of buffer overflow attacks:</a:t>
            </a:r>
          </a:p>
          <a:p>
            <a:pPr marL="863600" lvl="1" indent="-287338" defTabSz="449263">
              <a:lnSpc>
                <a:spcPct val="120000"/>
              </a:lnSpc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it-IT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Heap smashing</a:t>
            </a:r>
          </a:p>
          <a:p>
            <a:pPr marL="863600" lvl="1" indent="-287338" defTabSz="449263">
              <a:lnSpc>
                <a:spcPct val="120000"/>
              </a:lnSpc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it-IT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Stack smashing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20702-C05D-4046-ABA5-FE8EC31831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10200"/>
            <a:ext cx="5257800" cy="990600"/>
          </a:xfrm>
        </p:spPr>
        <p:txBody>
          <a:bodyPr rtlCol="0">
            <a:normAutofit fontScale="325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8000" dirty="0" smtClean="0"/>
              <a:t>Retrieves domain registration info</a:t>
            </a:r>
          </a:p>
          <a:p>
            <a:pPr eaLnBrk="1" fontAlgn="auto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8000" dirty="0" smtClean="0"/>
              <a:t>e.g., </a:t>
            </a:r>
            <a:r>
              <a:rPr lang="en-GB" sz="8000" dirty="0" smtClean="0">
                <a:solidFill>
                  <a:srgbClr val="C00000"/>
                </a:solidFill>
              </a:rPr>
              <a:t>domain brown.edu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F5F7C-FAE9-4461-9534-4E76A5EF477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1472148"/>
            <a:ext cx="4343400" cy="3785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2000" b="1" kern="0" dirty="0" err="1">
                <a:solidFill>
                  <a:schemeClr val="accent2"/>
                </a:solidFill>
                <a:cs typeface="Arial" pitchFamily="34" charset="0"/>
                <a:sym typeface="Arial" charset="0"/>
              </a:rPr>
              <a:t>domain.c</a:t>
            </a:r>
            <a:endParaRPr lang="en-US" sz="2000" b="1" dirty="0">
              <a:solidFill>
                <a:schemeClr val="accent2"/>
              </a:solidFill>
              <a:cs typeface="Arial" pitchFamily="34" charset="0"/>
              <a:sym typeface="Arial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Main(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argc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, char 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*</a:t>
            </a:r>
            <a:r>
              <a:rPr lang="en-US" sz="2000" dirty="0" err="1">
                <a:solidFill>
                  <a:srgbClr val="00B0F0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[ 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/* get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user_input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*/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char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Arial" charset="0"/>
              </a:rPr>
              <a:t>var1[15];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char</a:t>
            </a:r>
            <a:r>
              <a:rPr lang="en-US" sz="2000" dirty="0">
                <a:solidFill>
                  <a:schemeClr val="tx2"/>
                </a:solidFill>
                <a:cs typeface="Arial" pitchFamily="34" charset="0"/>
                <a:sym typeface="Arial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  <a:sym typeface="Arial" charset="0"/>
              </a:rPr>
              <a:t>command[20];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strcpy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(command, “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whois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");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strcat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(command, </a:t>
            </a:r>
            <a:r>
              <a:rPr lang="en-US" sz="2000" dirty="0" err="1">
                <a:solidFill>
                  <a:srgbClr val="00B0F0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[1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]);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strcpy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(var1, </a:t>
            </a:r>
            <a:r>
              <a:rPr lang="en-US" sz="2000" dirty="0" err="1">
                <a:solidFill>
                  <a:srgbClr val="00B0F0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[1]);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(var1);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system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  <a:sym typeface="Arial" charset="0"/>
              </a:rPr>
              <a:t>(command);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}  </a:t>
            </a:r>
          </a:p>
        </p:txBody>
      </p:sp>
      <p:grpSp>
        <p:nvGrpSpPr>
          <p:cNvPr id="11274" name="Group 4"/>
          <p:cNvGrpSpPr>
            <a:grpSpLocks/>
          </p:cNvGrpSpPr>
          <p:nvPr/>
        </p:nvGrpSpPr>
        <p:grpSpPr bwMode="auto">
          <a:xfrm>
            <a:off x="5614988" y="1801813"/>
            <a:ext cx="1676400" cy="4446587"/>
            <a:chOff x="960" y="768"/>
            <a:chExt cx="1056" cy="1968"/>
          </a:xfrm>
        </p:grpSpPr>
        <p:sp>
          <p:nvSpPr>
            <p:cNvPr id="11285" name="Line 5"/>
            <p:cNvSpPr>
              <a:spLocks noChangeShapeType="1"/>
            </p:cNvSpPr>
            <p:nvPr/>
          </p:nvSpPr>
          <p:spPr bwMode="auto">
            <a:xfrm>
              <a:off x="960" y="76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6"/>
            <p:cNvSpPr>
              <a:spLocks noChangeShapeType="1"/>
            </p:cNvSpPr>
            <p:nvPr/>
          </p:nvSpPr>
          <p:spPr bwMode="auto">
            <a:xfrm>
              <a:off x="2016" y="76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5715000" y="1066800"/>
            <a:ext cx="1557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Top of</a:t>
            </a:r>
          </a:p>
          <a:p>
            <a:r>
              <a:rPr lang="en-US" sz="1800">
                <a:solidFill>
                  <a:schemeClr val="tx1"/>
                </a:solidFill>
              </a:rPr>
              <a:t>Memory</a:t>
            </a:r>
          </a:p>
          <a:p>
            <a:r>
              <a:rPr lang="en-US" sz="1800">
                <a:solidFill>
                  <a:schemeClr val="tx1"/>
                </a:solidFill>
              </a:rPr>
              <a:t>0xFFFFFFFF</a:t>
            </a:r>
          </a:p>
        </p:txBody>
      </p:sp>
      <p:sp>
        <p:nvSpPr>
          <p:cNvPr id="11276" name="Text Box 8"/>
          <p:cNvSpPr txBox="1">
            <a:spLocks noChangeArrowheads="1"/>
          </p:cNvSpPr>
          <p:nvPr/>
        </p:nvSpPr>
        <p:spPr bwMode="auto">
          <a:xfrm>
            <a:off x="5715000" y="5638800"/>
            <a:ext cx="1454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Bottom of</a:t>
            </a:r>
          </a:p>
          <a:p>
            <a:r>
              <a:rPr lang="en-US" sz="1800">
                <a:solidFill>
                  <a:schemeClr val="tx1"/>
                </a:solidFill>
              </a:rPr>
              <a:t>Memory</a:t>
            </a:r>
          </a:p>
          <a:p>
            <a:r>
              <a:rPr lang="en-US" sz="180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6300788" y="5078413"/>
            <a:ext cx="2428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1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40000"/>
              </a:lnSpc>
            </a:pPr>
            <a:r>
              <a:rPr lang="en-US" sz="1600" b="1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40000"/>
              </a:lnSpc>
            </a:pPr>
            <a:r>
              <a:rPr lang="en-US" sz="16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7519988" y="1725613"/>
            <a:ext cx="0" cy="452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7591425" y="1828800"/>
            <a:ext cx="1095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Fill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Direction</a:t>
            </a:r>
          </a:p>
        </p:txBody>
      </p:sp>
      <p:sp>
        <p:nvSpPr>
          <p:cNvPr id="2" name="Rectangle 1033"/>
          <p:cNvSpPr>
            <a:spLocks noChangeArrowheads="1"/>
          </p:cNvSpPr>
          <p:nvPr/>
        </p:nvSpPr>
        <p:spPr bwMode="auto">
          <a:xfrm>
            <a:off x="5622925" y="3173413"/>
            <a:ext cx="1657350" cy="66198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sym typeface="Arial" charset="0"/>
              </a:rPr>
              <a:t>var1</a:t>
            </a:r>
            <a:r>
              <a:rPr lang="en-US" sz="2000" dirty="0">
                <a:solidFill>
                  <a:schemeClr val="tx1"/>
                </a:solidFill>
                <a:latin typeface="Arial" charset="0"/>
                <a:sym typeface="Arial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charset="0"/>
                <a:sym typeface="Arial" charset="0"/>
              </a:rPr>
              <a:t>(15 char) </a:t>
            </a:r>
            <a:endParaRPr lang="en-US" sz="2800" dirty="0">
              <a:solidFill>
                <a:schemeClr val="tx1"/>
              </a:solidFill>
              <a:latin typeface="Arial" charset="0"/>
              <a:sym typeface="Arial" charset="0"/>
            </a:endParaRPr>
          </a:p>
        </p:txBody>
      </p:sp>
      <p:sp>
        <p:nvSpPr>
          <p:cNvPr id="4" name="Rectangle 1039"/>
          <p:cNvSpPr>
            <a:spLocks noChangeArrowheads="1"/>
          </p:cNvSpPr>
          <p:nvPr/>
        </p:nvSpPr>
        <p:spPr bwMode="auto">
          <a:xfrm>
            <a:off x="5629276" y="3812746"/>
            <a:ext cx="1662112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rgbClr val="FFFF00"/>
                </a:solidFill>
                <a:latin typeface="Arial" charset="0"/>
                <a:sym typeface="Arial" charset="0"/>
              </a:rPr>
              <a:t>command</a:t>
            </a:r>
            <a:endParaRPr lang="en-US" sz="1600" dirty="0">
              <a:solidFill>
                <a:srgbClr val="FFFF00"/>
              </a:solidFill>
              <a:latin typeface="Arial" charset="0"/>
              <a:sym typeface="Arial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Arial" charset="0"/>
                <a:sym typeface="Arial" charset="0"/>
              </a:rPr>
              <a:t>(20 char)</a:t>
            </a:r>
            <a:endParaRPr lang="en-US" sz="2800" dirty="0">
              <a:solidFill>
                <a:schemeClr val="tx1"/>
              </a:solidFill>
              <a:latin typeface="Arial" charset="0"/>
              <a:sym typeface="Arial" charset="0"/>
            </a:endParaRPr>
          </a:p>
        </p:txBody>
      </p:sp>
      <p:sp>
        <p:nvSpPr>
          <p:cNvPr id="11282" name="AutoShape 1040"/>
          <p:cNvSpPr>
            <a:spLocks/>
          </p:cNvSpPr>
          <p:nvPr/>
        </p:nvSpPr>
        <p:spPr bwMode="auto">
          <a:xfrm>
            <a:off x="5195888" y="3194050"/>
            <a:ext cx="287337" cy="1655763"/>
          </a:xfrm>
          <a:prstGeom prst="leftBrace">
            <a:avLst>
              <a:gd name="adj1" fmla="val 32761"/>
              <a:gd name="adj2" fmla="val 5192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>
              <a:solidFill>
                <a:schemeClr val="tx1"/>
              </a:solidFill>
            </a:endParaRPr>
          </a:p>
        </p:txBody>
      </p:sp>
      <p:sp>
        <p:nvSpPr>
          <p:cNvPr id="11283" name="AutoShape 1041"/>
          <p:cNvSpPr>
            <a:spLocks/>
          </p:cNvSpPr>
          <p:nvPr/>
        </p:nvSpPr>
        <p:spPr bwMode="auto">
          <a:xfrm>
            <a:off x="3413125" y="2743200"/>
            <a:ext cx="182563" cy="609600"/>
          </a:xfrm>
          <a:prstGeom prst="rightBrace">
            <a:avLst>
              <a:gd name="adj1" fmla="val 3349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>
              <a:solidFill>
                <a:schemeClr val="tx1"/>
              </a:solidFill>
            </a:endParaRPr>
          </a:p>
        </p:txBody>
      </p:sp>
      <p:sp>
        <p:nvSpPr>
          <p:cNvPr id="11284" name="Line 1042"/>
          <p:cNvSpPr>
            <a:spLocks noChangeShapeType="1"/>
          </p:cNvSpPr>
          <p:nvPr/>
        </p:nvSpPr>
        <p:spPr bwMode="auto">
          <a:xfrm>
            <a:off x="3733800" y="3048000"/>
            <a:ext cx="1295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strcpy() Vulnerability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5105400"/>
            <a:ext cx="5029200" cy="1295400"/>
          </a:xfrm>
        </p:spPr>
        <p:txBody>
          <a:bodyPr/>
          <a:lstStyle/>
          <a:p>
            <a:pPr eaLnBrk="1" hangingPunct="1">
              <a:spcBef>
                <a:spcPts val="400"/>
              </a:spcBef>
              <a:buClr>
                <a:srgbClr val="CCCC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err="1" smtClean="0">
                <a:solidFill>
                  <a:schemeClr val="accent2"/>
                </a:solidFill>
              </a:rPr>
              <a:t>argv</a:t>
            </a:r>
            <a:r>
              <a:rPr lang="en-GB" sz="2000" b="1" dirty="0" smtClean="0">
                <a:solidFill>
                  <a:schemeClr val="accent2"/>
                </a:solidFill>
              </a:rPr>
              <a:t>[1]</a:t>
            </a:r>
            <a:r>
              <a:rPr lang="en-GB" sz="2000" b="1" dirty="0" smtClean="0"/>
              <a:t> is the user input</a:t>
            </a:r>
          </a:p>
          <a:p>
            <a:pPr eaLnBrk="1" hangingPunct="1">
              <a:spcBef>
                <a:spcPts val="400"/>
              </a:spcBef>
              <a:buClr>
                <a:srgbClr val="CCCC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err="1" smtClean="0">
                <a:solidFill>
                  <a:srgbClr val="C00000"/>
                </a:solidFill>
              </a:rPr>
              <a:t>strcpy</a:t>
            </a:r>
            <a:r>
              <a:rPr lang="en-GB" sz="2000" b="1" dirty="0" smtClean="0">
                <a:solidFill>
                  <a:srgbClr val="C00000"/>
                </a:solidFill>
              </a:rPr>
              <a:t>(</a:t>
            </a:r>
            <a:r>
              <a:rPr lang="en-GB" sz="2000" b="1" dirty="0" err="1" smtClean="0">
                <a:solidFill>
                  <a:srgbClr val="C00000"/>
                </a:solidFill>
              </a:rPr>
              <a:t>dest</a:t>
            </a:r>
            <a:r>
              <a:rPr lang="en-GB" sz="2000" b="1" dirty="0" smtClean="0">
                <a:solidFill>
                  <a:srgbClr val="C00000"/>
                </a:solidFill>
              </a:rPr>
              <a:t>, </a:t>
            </a:r>
            <a:r>
              <a:rPr lang="en-GB" sz="2000" b="1" dirty="0" err="1" smtClean="0">
                <a:solidFill>
                  <a:srgbClr val="C00000"/>
                </a:solidFill>
              </a:rPr>
              <a:t>src</a:t>
            </a:r>
            <a:r>
              <a:rPr lang="en-GB" sz="2000" b="1" dirty="0" smtClean="0">
                <a:solidFill>
                  <a:schemeClr val="accent6"/>
                </a:solidFill>
              </a:rPr>
              <a:t>)  </a:t>
            </a:r>
            <a:r>
              <a:rPr lang="en-GB" sz="2000" b="1" dirty="0" smtClean="0"/>
              <a:t>does not check buffer</a:t>
            </a:r>
          </a:p>
          <a:p>
            <a:pPr eaLnBrk="1" hangingPunct="1">
              <a:spcBef>
                <a:spcPts val="400"/>
              </a:spcBef>
              <a:buClr>
                <a:srgbClr val="CCCC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b="1" dirty="0" err="1" smtClean="0">
                <a:solidFill>
                  <a:srgbClr val="C00000"/>
                </a:solidFill>
              </a:rPr>
              <a:t>strcat</a:t>
            </a:r>
            <a:r>
              <a:rPr lang="en-GB" sz="2000" b="1" dirty="0" smtClean="0">
                <a:solidFill>
                  <a:srgbClr val="C00000"/>
                </a:solidFill>
              </a:rPr>
              <a:t>(d, s) </a:t>
            </a:r>
            <a:r>
              <a:rPr lang="en-GB" sz="2000" b="1" dirty="0" smtClean="0"/>
              <a:t>concatenates strings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7381D-0694-466C-A2B8-2B4CE155CC2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1219200"/>
            <a:ext cx="4343400" cy="38472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GB" sz="2400" kern="0" dirty="0" err="1">
                <a:solidFill>
                  <a:schemeClr val="accent2"/>
                </a:solidFill>
                <a:cs typeface="Arial" pitchFamily="34" charset="0"/>
                <a:sym typeface="Arial" charset="0"/>
              </a:rPr>
              <a:t>domain.c</a:t>
            </a:r>
            <a:endParaRPr lang="en-US" sz="2400" dirty="0">
              <a:solidFill>
                <a:schemeClr val="accent2"/>
              </a:solidFill>
              <a:cs typeface="Arial" pitchFamily="34" charset="0"/>
              <a:sym typeface="Arial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Main(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argc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, char </a:t>
            </a:r>
            <a:r>
              <a:rPr lang="en-US" sz="2000" dirty="0">
                <a:solidFill>
                  <a:srgbClr val="33CC33"/>
                </a:solidFill>
                <a:cs typeface="Arial" pitchFamily="34" charset="0"/>
                <a:sym typeface="Arial" charset="0"/>
              </a:rPr>
              <a:t>*</a:t>
            </a:r>
            <a:r>
              <a:rPr lang="en-US" sz="2000" dirty="0" err="1">
                <a:solidFill>
                  <a:srgbClr val="00B0F0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[]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/*get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user_input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*/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char </a:t>
            </a:r>
            <a:r>
              <a:rPr lang="en-US" sz="2000" dirty="0">
                <a:solidFill>
                  <a:schemeClr val="accent2"/>
                </a:solidFill>
                <a:cs typeface="Arial" pitchFamily="34" charset="0"/>
                <a:sym typeface="Arial" charset="0"/>
              </a:rPr>
              <a:t>var1[15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];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char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  <a:sym typeface="Arial" charset="0"/>
              </a:rPr>
              <a:t> command[20]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;	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strcpy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(command, “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whois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");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strcat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(command, </a:t>
            </a:r>
            <a:r>
              <a:rPr lang="en-US" sz="2000" dirty="0" err="1">
                <a:solidFill>
                  <a:srgbClr val="00B0F0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[1]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strcpy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(var1, </a:t>
            </a:r>
            <a:r>
              <a:rPr lang="en-US" sz="2000" dirty="0" err="1">
                <a:solidFill>
                  <a:srgbClr val="00B0F0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00B0F0"/>
                </a:solidFill>
                <a:cs typeface="Arial" pitchFamily="34" charset="0"/>
                <a:sym typeface="Arial" charset="0"/>
              </a:rPr>
              <a:t>[1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  <a:sym typeface="Arial" charset="0"/>
              </a:rPr>
              <a:t>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(var1);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system(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  <a:sym typeface="Arial" charset="0"/>
              </a:rPr>
              <a:t>command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}  </a:t>
            </a:r>
          </a:p>
        </p:txBody>
      </p:sp>
      <p:sp>
        <p:nvSpPr>
          <p:cNvPr id="12298" name="AutoShape 1040"/>
          <p:cNvSpPr>
            <a:spLocks/>
          </p:cNvSpPr>
          <p:nvPr/>
        </p:nvSpPr>
        <p:spPr bwMode="auto">
          <a:xfrm>
            <a:off x="5195888" y="3041650"/>
            <a:ext cx="287337" cy="1655763"/>
          </a:xfrm>
          <a:prstGeom prst="leftBrace">
            <a:avLst>
              <a:gd name="adj1" fmla="val 32761"/>
              <a:gd name="adj2" fmla="val 5192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>
              <a:solidFill>
                <a:schemeClr val="tx1"/>
              </a:solidFill>
            </a:endParaRPr>
          </a:p>
        </p:txBody>
      </p:sp>
      <p:sp>
        <p:nvSpPr>
          <p:cNvPr id="12299" name="AutoShape 1041"/>
          <p:cNvSpPr>
            <a:spLocks/>
          </p:cNvSpPr>
          <p:nvPr/>
        </p:nvSpPr>
        <p:spPr bwMode="auto">
          <a:xfrm>
            <a:off x="3413125" y="2514600"/>
            <a:ext cx="182563" cy="609600"/>
          </a:xfrm>
          <a:prstGeom prst="rightBrace">
            <a:avLst>
              <a:gd name="adj1" fmla="val 3349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>
              <a:solidFill>
                <a:schemeClr val="tx1"/>
              </a:solidFill>
            </a:endParaRPr>
          </a:p>
        </p:txBody>
      </p:sp>
      <p:sp>
        <p:nvSpPr>
          <p:cNvPr id="12300" name="Line 1042"/>
          <p:cNvSpPr>
            <a:spLocks noChangeShapeType="1"/>
          </p:cNvSpPr>
          <p:nvPr/>
        </p:nvSpPr>
        <p:spPr bwMode="auto">
          <a:xfrm>
            <a:off x="3733800" y="2895600"/>
            <a:ext cx="1295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301" name="Group 4"/>
          <p:cNvGrpSpPr>
            <a:grpSpLocks/>
          </p:cNvGrpSpPr>
          <p:nvPr/>
        </p:nvGrpSpPr>
        <p:grpSpPr bwMode="auto">
          <a:xfrm>
            <a:off x="5707063" y="1752600"/>
            <a:ext cx="1676400" cy="4446588"/>
            <a:chOff x="960" y="768"/>
            <a:chExt cx="1056" cy="1968"/>
          </a:xfrm>
        </p:grpSpPr>
        <p:sp>
          <p:nvSpPr>
            <p:cNvPr id="12313" name="Line 5"/>
            <p:cNvSpPr>
              <a:spLocks noChangeShapeType="1"/>
            </p:cNvSpPr>
            <p:nvPr/>
          </p:nvSpPr>
          <p:spPr bwMode="auto">
            <a:xfrm>
              <a:off x="960" y="76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6"/>
            <p:cNvSpPr>
              <a:spLocks noChangeShapeType="1"/>
            </p:cNvSpPr>
            <p:nvPr/>
          </p:nvSpPr>
          <p:spPr bwMode="auto">
            <a:xfrm>
              <a:off x="2016" y="76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2" name="Rectangle 1033"/>
          <p:cNvSpPr>
            <a:spLocks noChangeArrowheads="1"/>
          </p:cNvSpPr>
          <p:nvPr/>
        </p:nvSpPr>
        <p:spPr bwMode="auto">
          <a:xfrm>
            <a:off x="5715000" y="3124200"/>
            <a:ext cx="1676400" cy="661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var1</a:t>
            </a:r>
            <a:r>
              <a:rPr lang="en-US" sz="1600">
                <a:solidFill>
                  <a:schemeClr val="tx1"/>
                </a:solidFill>
              </a:rPr>
              <a:t> (15 char) 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" name="Rectangle 1039"/>
          <p:cNvSpPr>
            <a:spLocks noChangeArrowheads="1"/>
          </p:cNvSpPr>
          <p:nvPr/>
        </p:nvSpPr>
        <p:spPr bwMode="auto">
          <a:xfrm>
            <a:off x="5716588" y="3810000"/>
            <a:ext cx="1662112" cy="10287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rgbClr val="FFC000"/>
                </a:solidFill>
                <a:latin typeface="Arial" charset="0"/>
                <a:sym typeface="Arial" charset="0"/>
              </a:rPr>
              <a:t>command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Arial" charset="0"/>
                <a:sym typeface="Arial" charset="0"/>
              </a:rPr>
              <a:t>(20 char)</a:t>
            </a:r>
            <a:endParaRPr lang="en-US" sz="2800" dirty="0">
              <a:solidFill>
                <a:schemeClr val="tx1"/>
              </a:solidFill>
              <a:latin typeface="Arial" charset="0"/>
              <a:sym typeface="Arial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715000" y="3124200"/>
            <a:ext cx="1662113" cy="685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Arial" charset="0"/>
                <a:sym typeface="Arial" charset="0"/>
              </a:rPr>
              <a:t>argv[1] </a:t>
            </a:r>
            <a:br>
              <a:rPr lang="en-US" sz="1600" b="1">
                <a:solidFill>
                  <a:schemeClr val="tx1"/>
                </a:solidFill>
                <a:latin typeface="Arial" charset="0"/>
                <a:sym typeface="Arial" charset="0"/>
              </a:rPr>
            </a:br>
            <a:r>
              <a:rPr lang="en-US" sz="1600" b="1">
                <a:solidFill>
                  <a:schemeClr val="tx1"/>
                </a:solidFill>
                <a:latin typeface="Arial" charset="0"/>
                <a:sym typeface="Arial" charset="0"/>
              </a:rPr>
              <a:t>(15 char)</a:t>
            </a:r>
            <a:r>
              <a:rPr lang="en-US" sz="2800">
                <a:solidFill>
                  <a:schemeClr val="tx1"/>
                </a:solidFill>
                <a:latin typeface="Arial" charset="0"/>
                <a:sym typeface="Arial" charset="0"/>
              </a:rPr>
              <a:t> </a:t>
            </a:r>
            <a:endParaRPr lang="en-US" sz="1600" b="1">
              <a:solidFill>
                <a:schemeClr val="tx1"/>
              </a:solidFill>
              <a:latin typeface="Arial" charset="0"/>
              <a:sym typeface="Arial" charset="0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729288" y="3124200"/>
            <a:ext cx="1662112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accent2"/>
                </a:solidFill>
                <a:latin typeface="Arial" charset="0"/>
                <a:sym typeface="Arial" charset="0"/>
              </a:rPr>
              <a:t>argv</a:t>
            </a:r>
            <a:r>
              <a:rPr lang="en-US" sz="1600" b="1" dirty="0">
                <a:solidFill>
                  <a:schemeClr val="accent2"/>
                </a:solidFill>
                <a:latin typeface="Arial" charset="0"/>
                <a:sym typeface="Arial" charset="0"/>
              </a:rPr>
              <a:t>[1]</a:t>
            </a:r>
            <a:r>
              <a:rPr lang="en-US" sz="1600" b="1" dirty="0">
                <a:solidFill>
                  <a:schemeClr val="tx1"/>
                </a:solidFill>
                <a:latin typeface="Arial" charset="0"/>
                <a:sym typeface="Arial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Arial" charset="0"/>
                <a:sym typeface="Arial" charset="0"/>
              </a:rPr>
            </a:br>
            <a:r>
              <a:rPr lang="en-US" sz="1600" b="1" dirty="0">
                <a:solidFill>
                  <a:schemeClr val="tx1"/>
                </a:solidFill>
                <a:latin typeface="Arial" charset="0"/>
                <a:sym typeface="Arial" charset="0"/>
              </a:rPr>
              <a:t>(20 char)</a:t>
            </a:r>
            <a:endParaRPr lang="en-US" sz="2800" dirty="0">
              <a:solidFill>
                <a:schemeClr val="tx1"/>
              </a:solidFill>
              <a:latin typeface="Arial" charset="0"/>
              <a:sym typeface="Arial" charset="0"/>
            </a:endParaRPr>
          </a:p>
        </p:txBody>
      </p:sp>
      <p:sp>
        <p:nvSpPr>
          <p:cNvPr id="12306" name="Text Box 7"/>
          <p:cNvSpPr txBox="1">
            <a:spLocks noChangeArrowheads="1"/>
          </p:cNvSpPr>
          <p:nvPr/>
        </p:nvSpPr>
        <p:spPr bwMode="auto">
          <a:xfrm>
            <a:off x="5791200" y="1371600"/>
            <a:ext cx="1557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Top of</a:t>
            </a:r>
          </a:p>
          <a:p>
            <a:r>
              <a:rPr lang="en-US" sz="1800">
                <a:solidFill>
                  <a:schemeClr val="tx1"/>
                </a:solidFill>
              </a:rPr>
              <a:t>Memory</a:t>
            </a:r>
          </a:p>
          <a:p>
            <a:r>
              <a:rPr lang="en-US" sz="1800">
                <a:solidFill>
                  <a:schemeClr val="tx1"/>
                </a:solidFill>
              </a:rPr>
              <a:t>0xFFFFFFFF</a:t>
            </a:r>
          </a:p>
        </p:txBody>
      </p:sp>
      <p:sp>
        <p:nvSpPr>
          <p:cNvPr id="12307" name="Text Box 8"/>
          <p:cNvSpPr txBox="1">
            <a:spLocks noChangeArrowheads="1"/>
          </p:cNvSpPr>
          <p:nvPr/>
        </p:nvSpPr>
        <p:spPr bwMode="auto">
          <a:xfrm>
            <a:off x="5867400" y="5562600"/>
            <a:ext cx="1454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Bottom of</a:t>
            </a:r>
          </a:p>
          <a:p>
            <a:r>
              <a:rPr lang="en-US" sz="1800">
                <a:solidFill>
                  <a:schemeClr val="tx1"/>
                </a:solidFill>
              </a:rPr>
              <a:t>Memory</a:t>
            </a:r>
          </a:p>
          <a:p>
            <a:r>
              <a:rPr lang="en-US" sz="180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12308" name="Text Box 11"/>
          <p:cNvSpPr txBox="1">
            <a:spLocks noChangeArrowheads="1"/>
          </p:cNvSpPr>
          <p:nvPr/>
        </p:nvSpPr>
        <p:spPr bwMode="auto">
          <a:xfrm>
            <a:off x="6300788" y="5078413"/>
            <a:ext cx="2428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1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40000"/>
              </a:lnSpc>
            </a:pPr>
            <a:r>
              <a:rPr lang="en-US" sz="1600" b="1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40000"/>
              </a:lnSpc>
            </a:pPr>
            <a:r>
              <a:rPr lang="en-US" sz="16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309" name="Line 13"/>
          <p:cNvSpPr>
            <a:spLocks noChangeShapeType="1"/>
          </p:cNvSpPr>
          <p:nvPr/>
        </p:nvSpPr>
        <p:spPr bwMode="auto">
          <a:xfrm>
            <a:off x="7620000" y="1725613"/>
            <a:ext cx="0" cy="452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14"/>
          <p:cNvSpPr txBox="1">
            <a:spLocks noChangeArrowheads="1"/>
          </p:cNvSpPr>
          <p:nvPr/>
        </p:nvSpPr>
        <p:spPr bwMode="auto">
          <a:xfrm>
            <a:off x="7600950" y="1979613"/>
            <a:ext cx="1095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Fill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Direction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708650" y="3778250"/>
            <a:ext cx="1662113" cy="350838"/>
          </a:xfrm>
          <a:prstGeom prst="rect">
            <a:avLst/>
          </a:prstGeom>
          <a:solidFill>
            <a:schemeClr val="accent2">
              <a:lumMod val="40000"/>
              <a:lumOff val="60000"/>
              <a:alpha val="78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Arial" charset="0"/>
                <a:sym typeface="Arial" charset="0"/>
              </a:rPr>
              <a:t>Overflow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rial" charset="0"/>
              <a:sym typeface="Arial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791200" y="3778250"/>
            <a:ext cx="1662113" cy="1066800"/>
          </a:xfrm>
          <a:prstGeom prst="rect">
            <a:avLst/>
          </a:prstGeom>
          <a:solidFill>
            <a:schemeClr val="accent2">
              <a:lumMod val="40000"/>
              <a:lumOff val="60000"/>
              <a:alpha val="78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00"/>
                </a:solidFill>
                <a:latin typeface="Arial" charset="0"/>
                <a:sym typeface="Arial" charset="0"/>
              </a:rPr>
              <a:t>exploit</a:t>
            </a:r>
            <a:endParaRPr lang="en-US" sz="2800" dirty="0">
              <a:solidFill>
                <a:srgbClr val="FFFF00"/>
              </a:solidFill>
              <a:latin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23" grpId="0" animBg="1"/>
      <p:bldP spid="23" grpId="1" animBg="1"/>
      <p:bldP spid="23" grpId="2" animBg="1"/>
      <p:bldP spid="24" grpId="0" animBg="1"/>
      <p:bldP spid="2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strcpy() vs. strncpy()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34400" cy="525621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dirty="0" smtClean="0"/>
              <a:t>Function </a:t>
            </a:r>
            <a:r>
              <a:rPr lang="it-IT" sz="2800" dirty="0" smtClean="0">
                <a:solidFill>
                  <a:srgbClr val="C00000"/>
                </a:solidFill>
              </a:rPr>
              <a:t>strcpy()</a:t>
            </a:r>
            <a:r>
              <a:rPr lang="it-IT" sz="2800" b="1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copies the string in the second argument into the first argument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/>
              <a:t>e.g., </a:t>
            </a:r>
            <a:r>
              <a:rPr lang="en-US" sz="2400" dirty="0" err="1" smtClean="0">
                <a:solidFill>
                  <a:srgbClr val="C00000"/>
                </a:solidFill>
              </a:rPr>
              <a:t>strcpy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dest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src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/>
              <a:t>If source string &gt; destination string, the overflow characters may occupy the memory space used by other variables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0000"/>
                </a:solidFill>
                <a:cs typeface="Arial" charset="0"/>
                <a:sym typeface="Arial" charset="0"/>
              </a:rPr>
              <a:t>null character </a:t>
            </a:r>
            <a:r>
              <a:rPr lang="en-US" sz="2400" dirty="0" smtClean="0"/>
              <a:t>is appended at the end automatically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dirty="0" smtClean="0"/>
              <a:t>Function </a:t>
            </a:r>
            <a:r>
              <a:rPr lang="en-US" sz="2800" dirty="0" err="1" smtClean="0">
                <a:solidFill>
                  <a:srgbClr val="C00000"/>
                </a:solidFill>
              </a:rPr>
              <a:t>strncpy</a:t>
            </a:r>
            <a:r>
              <a:rPr lang="en-US" sz="2800" dirty="0" smtClean="0">
                <a:solidFill>
                  <a:srgbClr val="C00000"/>
                </a:solidFill>
              </a:rPr>
              <a:t>() </a:t>
            </a:r>
            <a:r>
              <a:rPr lang="en-US" sz="2800" dirty="0" smtClean="0"/>
              <a:t>copies the string by specifying the number </a:t>
            </a:r>
            <a:r>
              <a:rPr lang="en-US" sz="2800" b="1" dirty="0" smtClean="0"/>
              <a:t>n</a:t>
            </a:r>
            <a:r>
              <a:rPr lang="en-US" sz="2800" dirty="0" smtClean="0"/>
              <a:t> of characters to copy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/>
              <a:t>e.g., </a:t>
            </a:r>
            <a:r>
              <a:rPr lang="en-US" sz="2400" dirty="0" err="1" smtClean="0">
                <a:solidFill>
                  <a:srgbClr val="C00000"/>
                </a:solidFill>
              </a:rPr>
              <a:t>strncpy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dest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src</a:t>
            </a:r>
            <a:r>
              <a:rPr lang="en-US" sz="2400" dirty="0" smtClean="0">
                <a:solidFill>
                  <a:srgbClr val="C00000"/>
                </a:solidFill>
              </a:rPr>
              <a:t>, n); </a:t>
            </a:r>
            <a:r>
              <a:rPr lang="en-US" sz="2400" dirty="0" err="1" smtClean="0">
                <a:solidFill>
                  <a:srgbClr val="C00000"/>
                </a:solidFill>
                <a:cs typeface="Arial" charset="0"/>
                <a:sym typeface="Arial" charset="0"/>
              </a:rPr>
              <a:t>dest</a:t>
            </a:r>
            <a:r>
              <a:rPr lang="en-US" sz="2400" dirty="0" smtClean="0">
                <a:solidFill>
                  <a:srgbClr val="C00000"/>
                </a:solidFill>
                <a:cs typeface="Arial" charset="0"/>
                <a:sym typeface="Arial" charset="0"/>
              </a:rPr>
              <a:t>[n] = ‘\0’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/>
              <a:t>If source string is longer than the destination string, the overflow characters are discarded automatically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 smtClean="0"/>
              <a:t>You have to place the </a:t>
            </a:r>
            <a:r>
              <a:rPr lang="en-US" sz="2400" dirty="0" smtClean="0">
                <a:solidFill>
                  <a:srgbClr val="C00000"/>
                </a:solidFill>
                <a:cs typeface="Arial" charset="0"/>
                <a:sym typeface="Arial" charset="0"/>
              </a:rPr>
              <a:t>null character </a:t>
            </a:r>
            <a:r>
              <a:rPr lang="en-US" sz="2400" dirty="0" smtClean="0"/>
              <a:t>manually</a:t>
            </a:r>
            <a:endParaRPr lang="en-US" sz="2400" dirty="0" smtClean="0">
              <a:solidFill>
                <a:srgbClr val="FFC000"/>
              </a:solidFill>
              <a:cs typeface="Arial" charset="0"/>
              <a:sym typeface="Arial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20F5C-6E16-4960-B050-6D20F31153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693863"/>
          </a:xfrm>
        </p:spPr>
        <p:txBody>
          <a:bodyPr lIns="38100" tIns="38100" rIns="1099" bIns="38100"/>
          <a:lstStyle/>
          <a:p>
            <a:pPr marL="12700" eaLnBrk="1" hangingPunct="1">
              <a:tabLst>
                <a:tab pos="50800" algn="l"/>
                <a:tab pos="965200" algn="l"/>
                <a:tab pos="1879600" algn="l"/>
                <a:tab pos="2794000" algn="l"/>
                <a:tab pos="3708400" algn="l"/>
                <a:tab pos="4622800" algn="l"/>
                <a:tab pos="5537200" algn="l"/>
                <a:tab pos="6451600" algn="l"/>
                <a:tab pos="7366000" algn="l"/>
                <a:tab pos="8280400" algn="l"/>
                <a:tab pos="9194800" algn="l"/>
                <a:tab pos="10109200" algn="l"/>
                <a:tab pos="10985500" algn="l"/>
              </a:tabLst>
            </a:pPr>
            <a:r>
              <a:rPr lang="en-US" sz="4000" smtClean="0"/>
              <a:t>Return Address Smashing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3581400"/>
            <a:ext cx="4267200" cy="2743200"/>
          </a:xfrm>
        </p:spPr>
        <p:txBody>
          <a:bodyPr lIns="38100" tIns="38100" rIns="1099" bIns="38100">
            <a:normAutofit fontScale="85000" lnSpcReduction="10000"/>
          </a:bodyPr>
          <a:lstStyle/>
          <a:p>
            <a:pPr marL="357188" eaLnBrk="1" hangingPunct="1">
              <a:lnSpc>
                <a:spcPct val="120000"/>
              </a:lnSpc>
              <a:spcBef>
                <a:spcPct val="0"/>
              </a:spcBef>
              <a:buFont typeface="Arial" charset="0"/>
              <a:buChar char="•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</a:tabLst>
              <a:defRPr/>
            </a:pPr>
            <a:r>
              <a:rPr lang="en-US" sz="2000" b="1" dirty="0" smtClean="0"/>
              <a:t>The Unix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fingerd</a:t>
            </a:r>
            <a:r>
              <a:rPr lang="en-US" sz="2000" b="1" dirty="0" smtClean="0">
                <a:solidFill>
                  <a:srgbClr val="C00000"/>
                </a:solidFill>
              </a:rPr>
              <a:t>() </a:t>
            </a:r>
            <a:r>
              <a:rPr lang="en-US" sz="2000" b="1" dirty="0" smtClean="0"/>
              <a:t>system call, which runs as root (it needs to access sensitive files), used to be vulnerable to buffer overflow</a:t>
            </a:r>
          </a:p>
          <a:p>
            <a:pPr marL="357188" eaLnBrk="1" hangingPunct="1">
              <a:lnSpc>
                <a:spcPct val="120000"/>
              </a:lnSpc>
              <a:spcBef>
                <a:spcPts val="400"/>
              </a:spcBef>
              <a:buFont typeface="Arial" charset="0"/>
              <a:buChar char="•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</a:tabLst>
              <a:defRPr/>
            </a:pPr>
            <a:r>
              <a:rPr lang="en-US" sz="2000" b="1" dirty="0" smtClean="0"/>
              <a:t>Write malicious code into buffer and overwrite return address to point </a:t>
            </a:r>
            <a:br>
              <a:rPr lang="en-US" sz="2000" b="1" dirty="0" smtClean="0"/>
            </a:br>
            <a:r>
              <a:rPr lang="en-US" sz="2000" b="1" dirty="0" smtClean="0"/>
              <a:t>to the malicious code</a:t>
            </a:r>
          </a:p>
          <a:p>
            <a:pPr marL="357188" eaLnBrk="1" hangingPunct="1">
              <a:lnSpc>
                <a:spcPct val="120000"/>
              </a:lnSpc>
              <a:spcBef>
                <a:spcPts val="400"/>
              </a:spcBef>
              <a:buFont typeface="Arial" charset="0"/>
              <a:buChar char="•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</a:tabLst>
              <a:defRPr/>
            </a:pPr>
            <a:r>
              <a:rPr lang="en-US" sz="2000" b="1" dirty="0" smtClean="0"/>
              <a:t>When return address is reached, it will now execute the malicious code with the full rights and privileges of root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59E9E-BB4A-4351-ABFC-CE0F29A7B91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3561" name="Rectangle 5"/>
          <p:cNvSpPr>
            <a:spLocks/>
          </p:cNvSpPr>
          <p:nvPr/>
        </p:nvSpPr>
        <p:spPr bwMode="auto">
          <a:xfrm>
            <a:off x="381000" y="1219200"/>
            <a:ext cx="2971800" cy="2209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39200" bIns="0"/>
          <a:lstStyle/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void</a:t>
            </a:r>
            <a:r>
              <a:rPr lang="en-US" sz="2000" dirty="0">
                <a:solidFill>
                  <a:srgbClr val="C00000"/>
                </a:solidFill>
                <a:sym typeface="Arial Narrow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sym typeface="Arial Narrow" pitchFamily="34" charset="0"/>
              </a:rPr>
              <a:t>fingerd</a:t>
            </a:r>
            <a:r>
              <a:rPr lang="en-US" sz="2000" dirty="0">
                <a:solidFill>
                  <a:srgbClr val="C00000"/>
                </a:solidFill>
                <a:sym typeface="Arial Narrow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(…) {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	char </a:t>
            </a:r>
            <a:r>
              <a:rPr lang="en-US" sz="2000" dirty="0" err="1">
                <a:solidFill>
                  <a:schemeClr val="tx1"/>
                </a:solidFill>
                <a:sym typeface="Arial Narrow" pitchFamily="34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[80];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	…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	get(</a:t>
            </a:r>
            <a:r>
              <a:rPr lang="en-US" sz="2000" dirty="0" err="1">
                <a:solidFill>
                  <a:schemeClr val="tx1"/>
                </a:solidFill>
                <a:sym typeface="Arial Narrow" pitchFamily="34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);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	…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}</a:t>
            </a:r>
          </a:p>
        </p:txBody>
      </p:sp>
      <p:sp>
        <p:nvSpPr>
          <p:cNvPr id="10" name="Rectangle 10"/>
          <p:cNvSpPr/>
          <p:nvPr/>
        </p:nvSpPr>
        <p:spPr>
          <a:xfrm>
            <a:off x="4619625" y="1219200"/>
            <a:ext cx="1776413" cy="510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ym typeface="Arial" charset="0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4038600" y="2598480"/>
            <a:ext cx="487221" cy="9569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current frame</a:t>
            </a:r>
          </a:p>
        </p:txBody>
      </p:sp>
      <p:sp>
        <p:nvSpPr>
          <p:cNvPr id="13" name="Rectangle 9"/>
          <p:cNvSpPr/>
          <p:nvPr/>
        </p:nvSpPr>
        <p:spPr>
          <a:xfrm>
            <a:off x="4038600" y="1345131"/>
            <a:ext cx="487221" cy="12668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 previous frames</a:t>
            </a:r>
          </a:p>
        </p:txBody>
      </p:sp>
      <p:sp>
        <p:nvSpPr>
          <p:cNvPr id="14" name="Rectangle 14"/>
          <p:cNvSpPr/>
          <p:nvPr/>
        </p:nvSpPr>
        <p:spPr>
          <a:xfrm>
            <a:off x="4724400" y="2590800"/>
            <a:ext cx="1565275" cy="2270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f() arguments </a:t>
            </a:r>
          </a:p>
        </p:txBody>
      </p:sp>
      <p:sp>
        <p:nvSpPr>
          <p:cNvPr id="15" name="Rectangle 15"/>
          <p:cNvSpPr/>
          <p:nvPr/>
        </p:nvSpPr>
        <p:spPr>
          <a:xfrm>
            <a:off x="4727575" y="3003550"/>
            <a:ext cx="1565275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buffer</a:t>
            </a:r>
          </a:p>
        </p:txBody>
      </p:sp>
      <p:sp>
        <p:nvSpPr>
          <p:cNvPr id="16" name="Rectangle 16"/>
          <p:cNvSpPr/>
          <p:nvPr/>
        </p:nvSpPr>
        <p:spPr>
          <a:xfrm>
            <a:off x="4727575" y="3246438"/>
            <a:ext cx="1565275" cy="319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ym typeface="Arial" charset="0"/>
            </a:endParaRPr>
          </a:p>
        </p:txBody>
      </p:sp>
      <p:sp>
        <p:nvSpPr>
          <p:cNvPr id="17" name="Rectangle 19"/>
          <p:cNvSpPr/>
          <p:nvPr/>
        </p:nvSpPr>
        <p:spPr>
          <a:xfrm>
            <a:off x="4727575" y="1344613"/>
            <a:ext cx="1565275" cy="1266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ym typeface="Arial" charset="0"/>
            </a:endParaRPr>
          </a:p>
          <a:p>
            <a:pPr algn="ctr">
              <a:defRPr/>
            </a:pPr>
            <a:endParaRPr lang="en-US" sz="1600" dirty="0">
              <a:sym typeface="Arial" charset="0"/>
            </a:endParaRPr>
          </a:p>
          <a:p>
            <a:pPr algn="ctr">
              <a:defRPr/>
            </a:pPr>
            <a:r>
              <a:rPr lang="en-US" sz="1600" dirty="0">
                <a:sym typeface="Arial" charset="0"/>
              </a:rPr>
              <a:t>local variables</a:t>
            </a:r>
          </a:p>
        </p:txBody>
      </p:sp>
      <p:sp>
        <p:nvSpPr>
          <p:cNvPr id="18" name="Rectangle 20"/>
          <p:cNvSpPr/>
          <p:nvPr/>
        </p:nvSpPr>
        <p:spPr>
          <a:xfrm>
            <a:off x="4724400" y="4959350"/>
            <a:ext cx="1565275" cy="1274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program code</a:t>
            </a:r>
          </a:p>
        </p:txBody>
      </p:sp>
      <p:sp>
        <p:nvSpPr>
          <p:cNvPr id="19" name="Rectangle 28"/>
          <p:cNvSpPr/>
          <p:nvPr/>
        </p:nvSpPr>
        <p:spPr>
          <a:xfrm>
            <a:off x="7140575" y="1219200"/>
            <a:ext cx="1774825" cy="510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ym typeface="Arial" charset="0"/>
            </a:endParaRPr>
          </a:p>
        </p:txBody>
      </p:sp>
      <p:sp>
        <p:nvSpPr>
          <p:cNvPr id="20" name="Rectangle 34"/>
          <p:cNvSpPr/>
          <p:nvPr/>
        </p:nvSpPr>
        <p:spPr>
          <a:xfrm>
            <a:off x="7245350" y="4959350"/>
            <a:ext cx="1565275" cy="1274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program code</a:t>
            </a:r>
          </a:p>
        </p:txBody>
      </p:sp>
      <p:sp>
        <p:nvSpPr>
          <p:cNvPr id="21" name="Curved Left Arrow 48"/>
          <p:cNvSpPr/>
          <p:nvPr/>
        </p:nvSpPr>
        <p:spPr>
          <a:xfrm>
            <a:off x="6248400" y="2895600"/>
            <a:ext cx="609600" cy="2652713"/>
          </a:xfrm>
          <a:prstGeom prst="curvedLeftArrow">
            <a:avLst>
              <a:gd name="adj1" fmla="val 13663"/>
              <a:gd name="adj2" fmla="val 49372"/>
              <a:gd name="adj3" fmla="val 330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chemeClr val="tx1"/>
              </a:solidFill>
              <a:sym typeface="Arial" charset="0"/>
            </a:endParaRPr>
          </a:p>
        </p:txBody>
      </p:sp>
      <p:sp>
        <p:nvSpPr>
          <p:cNvPr id="22" name="Rectangle 50"/>
          <p:cNvSpPr/>
          <p:nvPr/>
        </p:nvSpPr>
        <p:spPr>
          <a:xfrm>
            <a:off x="7245350" y="2609850"/>
            <a:ext cx="1565275" cy="182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next location</a:t>
            </a:r>
          </a:p>
        </p:txBody>
      </p:sp>
      <p:sp>
        <p:nvSpPr>
          <p:cNvPr id="23" name="Rectangle 52"/>
          <p:cNvSpPr/>
          <p:nvPr/>
        </p:nvSpPr>
        <p:spPr>
          <a:xfrm>
            <a:off x="7245350" y="2795588"/>
            <a:ext cx="1565275" cy="455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padding</a:t>
            </a:r>
          </a:p>
        </p:txBody>
      </p:sp>
      <p:sp>
        <p:nvSpPr>
          <p:cNvPr id="24" name="Rectangle 53"/>
          <p:cNvSpPr/>
          <p:nvPr/>
        </p:nvSpPr>
        <p:spPr>
          <a:xfrm>
            <a:off x="7245350" y="3246438"/>
            <a:ext cx="1565275" cy="319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ym typeface="Arial" charset="0"/>
            </a:endParaRPr>
          </a:p>
        </p:txBody>
      </p:sp>
      <p:sp>
        <p:nvSpPr>
          <p:cNvPr id="25" name="Rectangle 56"/>
          <p:cNvSpPr/>
          <p:nvPr/>
        </p:nvSpPr>
        <p:spPr>
          <a:xfrm>
            <a:off x="6824895" y="1664247"/>
            <a:ext cx="256081" cy="15766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attacker’s input</a:t>
            </a:r>
          </a:p>
        </p:txBody>
      </p:sp>
      <p:sp>
        <p:nvSpPr>
          <p:cNvPr id="26" name="Rectangle 60"/>
          <p:cNvSpPr/>
          <p:nvPr/>
        </p:nvSpPr>
        <p:spPr>
          <a:xfrm>
            <a:off x="7245350" y="1358900"/>
            <a:ext cx="1565275" cy="327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ym typeface="Arial" charset="0"/>
            </a:endParaRPr>
          </a:p>
        </p:txBody>
      </p:sp>
      <p:sp>
        <p:nvSpPr>
          <p:cNvPr id="27" name="Rectangle 49"/>
          <p:cNvSpPr/>
          <p:nvPr/>
        </p:nvSpPr>
        <p:spPr>
          <a:xfrm>
            <a:off x="7239000" y="1676400"/>
            <a:ext cx="1565275" cy="917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malicious code</a:t>
            </a:r>
          </a:p>
        </p:txBody>
      </p:sp>
      <p:sp>
        <p:nvSpPr>
          <p:cNvPr id="34" name="Rectangle 3"/>
          <p:cNvSpPr/>
          <p:nvPr/>
        </p:nvSpPr>
        <p:spPr>
          <a:xfrm>
            <a:off x="4724400" y="1752600"/>
            <a:ext cx="1565275" cy="182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return address</a:t>
            </a:r>
          </a:p>
        </p:txBody>
      </p:sp>
      <p:sp>
        <p:nvSpPr>
          <p:cNvPr id="35" name="Rectangle 16"/>
          <p:cNvSpPr/>
          <p:nvPr/>
        </p:nvSpPr>
        <p:spPr>
          <a:xfrm>
            <a:off x="4730750" y="1341438"/>
            <a:ext cx="1565275" cy="4048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f() arguments </a:t>
            </a:r>
          </a:p>
        </p:txBody>
      </p:sp>
      <p:sp>
        <p:nvSpPr>
          <p:cNvPr id="37" name="Rectangle 7"/>
          <p:cNvSpPr/>
          <p:nvPr/>
        </p:nvSpPr>
        <p:spPr>
          <a:xfrm>
            <a:off x="6248400" y="1676400"/>
            <a:ext cx="334821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b="1" dirty="0">
                <a:sym typeface="Arial" charset="0"/>
              </a:rPr>
              <a:t>EIP</a:t>
            </a:r>
          </a:p>
        </p:txBody>
      </p:sp>
      <p:sp>
        <p:nvSpPr>
          <p:cNvPr id="12" name="Rectangle 3"/>
          <p:cNvSpPr/>
          <p:nvPr/>
        </p:nvSpPr>
        <p:spPr>
          <a:xfrm>
            <a:off x="4727575" y="2825750"/>
            <a:ext cx="1565275" cy="182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return address</a:t>
            </a:r>
          </a:p>
        </p:txBody>
      </p:sp>
      <p:sp>
        <p:nvSpPr>
          <p:cNvPr id="30" name="Rectangle 7"/>
          <p:cNvSpPr/>
          <p:nvPr/>
        </p:nvSpPr>
        <p:spPr>
          <a:xfrm>
            <a:off x="6324601" y="2590800"/>
            <a:ext cx="304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b="1" dirty="0">
                <a:sym typeface="Arial" charset="0"/>
              </a:rPr>
              <a:t>EIP</a:t>
            </a:r>
          </a:p>
        </p:txBody>
      </p:sp>
      <p:sp>
        <p:nvSpPr>
          <p:cNvPr id="38" name="Curved Left Arrow 48"/>
          <p:cNvSpPr/>
          <p:nvPr/>
        </p:nvSpPr>
        <p:spPr>
          <a:xfrm flipV="1">
            <a:off x="8694738" y="1673225"/>
            <a:ext cx="373062" cy="1069975"/>
          </a:xfrm>
          <a:prstGeom prst="curvedLeftArrow">
            <a:avLst>
              <a:gd name="adj1" fmla="val 13663"/>
              <a:gd name="adj2" fmla="val 49372"/>
              <a:gd name="adj3" fmla="val 3305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chemeClr val="tx1"/>
              </a:solidFill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 local array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[80] is declared, which gets allocated on the stack, but the function get does not do bounds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checking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and hence makes buffer overflows possible. 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fragment of C code for </a:t>
            </a:r>
            <a:r>
              <a:rPr lang="en-US" dirty="0" err="1">
                <a:solidFill>
                  <a:srgbClr val="6F56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fingerd</a:t>
            </a:r>
            <a:r>
              <a:rPr lang="en-US" dirty="0">
                <a:solidFill>
                  <a:srgbClr val="6F56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shows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20F5C-6E16-4960-B050-6D20F31153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Shell Command Substitution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smtClean="0"/>
              <a:t>The Unix shell enables a </a:t>
            </a:r>
            <a:r>
              <a:rPr lang="en-US" dirty="0"/>
              <a:t>command </a:t>
            </a:r>
            <a:r>
              <a:rPr lang="en-US" dirty="0" smtClean="0"/>
              <a:t>argument to </a:t>
            </a:r>
            <a:r>
              <a:rPr lang="en-US" dirty="0"/>
              <a:t>be obtained from the </a:t>
            </a:r>
            <a:r>
              <a:rPr kumimoji="1" lang="en-US" dirty="0">
                <a:ea typeface="+mj-ea"/>
                <a:cs typeface="+mj-cs"/>
              </a:rPr>
              <a:t>standard</a:t>
            </a:r>
            <a:r>
              <a:rPr lang="en-US" dirty="0"/>
              <a:t> output of </a:t>
            </a:r>
            <a:r>
              <a:rPr lang="en-US" dirty="0" smtClean="0"/>
              <a:t>another</a:t>
            </a:r>
          </a:p>
          <a:p>
            <a:pPr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smtClean="0"/>
              <a:t>This </a:t>
            </a:r>
            <a:r>
              <a:rPr lang="en-US" dirty="0"/>
              <a:t>feature is called </a:t>
            </a:r>
            <a:r>
              <a:rPr lang="en-US" dirty="0">
                <a:solidFill>
                  <a:srgbClr val="C00000"/>
                </a:solidFill>
              </a:rPr>
              <a:t>command </a:t>
            </a:r>
            <a:r>
              <a:rPr lang="en-US" dirty="0" smtClean="0">
                <a:solidFill>
                  <a:srgbClr val="C00000"/>
                </a:solidFill>
              </a:rPr>
              <a:t>substitution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/>
              <a:t>When </a:t>
            </a:r>
            <a:r>
              <a:rPr lang="en-US" dirty="0" smtClean="0"/>
              <a:t>parsing a command </a:t>
            </a:r>
            <a:r>
              <a:rPr lang="en-US" dirty="0"/>
              <a:t>line, </a:t>
            </a:r>
            <a:r>
              <a:rPr lang="en-US" dirty="0" smtClean="0"/>
              <a:t>the shell replaces the output of a command between back quotes with the output of the command</a:t>
            </a:r>
          </a:p>
          <a:p>
            <a:pPr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name.txt</a:t>
            </a:r>
            <a:r>
              <a:rPr lang="en-US" dirty="0" smtClean="0"/>
              <a:t> contains string </a:t>
            </a:r>
            <a:r>
              <a:rPr lang="en-US" dirty="0" err="1" smtClean="0">
                <a:solidFill>
                  <a:srgbClr val="C00000"/>
                </a:solidFill>
              </a:rPr>
              <a:t>farasi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 dirty="0" smtClean="0"/>
              <a:t>The following two commands are equivalent</a:t>
            </a:r>
          </a:p>
          <a:p>
            <a:pPr lvl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 dirty="0" smtClean="0">
                <a:solidFill>
                  <a:srgbClr val="C00000"/>
                </a:solidFill>
              </a:rPr>
              <a:t> finger `cat name.txt`</a:t>
            </a:r>
          </a:p>
          <a:p>
            <a:pPr lvl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 dirty="0" smtClean="0">
                <a:solidFill>
                  <a:srgbClr val="C00000"/>
                </a:solidFill>
              </a:rPr>
              <a:t>finger </a:t>
            </a:r>
            <a:r>
              <a:rPr lang="en-US" dirty="0" err="1" smtClean="0">
                <a:solidFill>
                  <a:srgbClr val="C00000"/>
                </a:solidFill>
              </a:rPr>
              <a:t>farasi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D3C69-AD1C-4B3E-A722-8287C0F8C6A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What is an Exploit?</a:t>
            </a:r>
          </a:p>
        </p:txBody>
      </p:sp>
      <p:sp>
        <p:nvSpPr>
          <p:cNvPr id="3075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charset="0"/>
              <a:buChar char="•"/>
              <a:defRPr/>
            </a:pPr>
            <a:r>
              <a:rPr lang="it-IT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exploit</a:t>
            </a:r>
            <a:r>
              <a:rPr lang="en-US" b="1" dirty="0" smtClean="0"/>
              <a:t> </a:t>
            </a:r>
            <a:r>
              <a:rPr lang="en-US" dirty="0" smtClean="0"/>
              <a:t>is any </a:t>
            </a:r>
            <a:r>
              <a:rPr lang="en-US" dirty="0" smtClean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(i.e., a piece of software, an argument string, or sequence of commands) that takes advantage of a bug, glitch  or vulnerability  in order to cause  an attack</a:t>
            </a:r>
          </a:p>
          <a:p>
            <a:pPr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smtClean="0"/>
              <a:t>An</a:t>
            </a:r>
            <a:r>
              <a:rPr lang="en-US" dirty="0" smtClean="0">
                <a:solidFill>
                  <a:srgbClr val="C00000"/>
                </a:solidFill>
              </a:rPr>
              <a:t> attack </a:t>
            </a:r>
            <a:r>
              <a:rPr lang="en-US" dirty="0" smtClean="0"/>
              <a:t>is an unintended or unanticipated behavior that occurs on computer software, hardware, or something electronic and that brings an advantage to the  attacker</a:t>
            </a:r>
            <a:endParaRPr lang="it-IT" dirty="0" smtClean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2F98-0DAC-43E8-A404-D7986919D8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Shellcode Injection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An exploit  takes control of attacked computer so injects code  to “spawn a shell” or “</a:t>
            </a:r>
            <a:r>
              <a:rPr lang="en-US" dirty="0" err="1" smtClean="0"/>
              <a:t>shellcode</a:t>
            </a:r>
            <a:r>
              <a:rPr lang="en-US" dirty="0" smtClean="0"/>
              <a:t>”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dirty="0" err="1" smtClean="0"/>
              <a:t>shellcode</a:t>
            </a:r>
            <a:r>
              <a:rPr lang="en-US" dirty="0" smtClean="0"/>
              <a:t> is:</a:t>
            </a:r>
          </a:p>
          <a:p>
            <a:pPr lvl="1" eaLnBrk="1" hangingPunct="1"/>
            <a:r>
              <a:rPr lang="en-US" dirty="0" smtClean="0"/>
              <a:t>Code assembled in the CPU’s native instruction set (e.g. x86 ,  x86-64, arm, </a:t>
            </a:r>
            <a:r>
              <a:rPr lang="en-US" dirty="0" err="1" smtClean="0"/>
              <a:t>sparc</a:t>
            </a:r>
            <a:r>
              <a:rPr lang="en-US" dirty="0" smtClean="0"/>
              <a:t>,  </a:t>
            </a:r>
            <a:r>
              <a:rPr lang="en-US" dirty="0" err="1" smtClean="0"/>
              <a:t>risc</a:t>
            </a:r>
            <a:r>
              <a:rPr lang="en-US" dirty="0" smtClean="0"/>
              <a:t>, etc.)</a:t>
            </a:r>
          </a:p>
          <a:p>
            <a:pPr lvl="1" eaLnBrk="1" hangingPunct="1"/>
            <a:r>
              <a:rPr lang="en-US" dirty="0" smtClean="0"/>
              <a:t>Injected as a part of the buffer that is overflowed.</a:t>
            </a:r>
          </a:p>
          <a:p>
            <a:pPr eaLnBrk="1" hangingPunct="1"/>
            <a:r>
              <a:rPr lang="en-US" dirty="0" smtClean="0"/>
              <a:t>We inject the code directly into the buffer that we send for the attack</a:t>
            </a:r>
          </a:p>
          <a:p>
            <a:pPr eaLnBrk="1" hangingPunct="1"/>
            <a:r>
              <a:rPr lang="en-US" dirty="0" smtClean="0"/>
              <a:t>A buffer containing </a:t>
            </a:r>
            <a:r>
              <a:rPr lang="en-US" dirty="0" err="1" smtClean="0"/>
              <a:t>shellcode</a:t>
            </a:r>
            <a:r>
              <a:rPr lang="en-US" dirty="0" smtClean="0"/>
              <a:t> is a “payload”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CFFE5-82B9-4AB4-BC2F-AA886C5A9C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31188" cy="1201737"/>
          </a:xfrm>
        </p:spPr>
        <p:txBody>
          <a:bodyPr lIns="38100" tIns="38100" rIns="1099" bIns="38100"/>
          <a:lstStyle/>
          <a:p>
            <a:pPr marL="12700" eaLnBrk="1" hangingPunct="1">
              <a:tabLst>
                <a:tab pos="50800" algn="l"/>
                <a:tab pos="965200" algn="l"/>
                <a:tab pos="1879600" algn="l"/>
                <a:tab pos="2794000" algn="l"/>
                <a:tab pos="3708400" algn="l"/>
                <a:tab pos="4622800" algn="l"/>
                <a:tab pos="5537200" algn="l"/>
                <a:tab pos="6451600" algn="l"/>
                <a:tab pos="7366000" algn="l"/>
                <a:tab pos="8280400" algn="l"/>
                <a:tab pos="9194800" algn="l"/>
                <a:tab pos="10109200" algn="l"/>
                <a:tab pos="10985500" algn="l"/>
              </a:tabLst>
            </a:pPr>
            <a:r>
              <a:rPr lang="en-US" smtClean="0"/>
              <a:t>Buffer Overflow Mitigation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 lIns="38100" tIns="38100" rIns="1099" bIns="38100">
            <a:noAutofit/>
          </a:bodyPr>
          <a:lstStyle/>
          <a:p>
            <a:pPr marL="357188" eaLnBrk="1" hangingPunct="1">
              <a:lnSpc>
                <a:spcPct val="110000"/>
              </a:lnSpc>
              <a:spcBef>
                <a:spcPct val="0"/>
              </a:spcBef>
              <a:buFont typeface="Arial" charset="0"/>
              <a:buChar char="•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We know </a:t>
            </a:r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how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 buffer overflow happens, but </a:t>
            </a:r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does it happen?</a:t>
            </a:r>
          </a:p>
          <a:p>
            <a:pPr marL="357188" eaLnBrk="1" hangingPunct="1">
              <a:lnSpc>
                <a:spcPct val="110000"/>
              </a:lnSpc>
              <a:spcBef>
                <a:spcPts val="400"/>
              </a:spcBef>
              <a:buFont typeface="Arial" charset="0"/>
              <a:buChar char="•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This problem could not occur in Java; it is a C problem</a:t>
            </a:r>
          </a:p>
          <a:p>
            <a:pPr marL="757238" lvl="1" eaLnBrk="1" hangingPunct="1">
              <a:lnSpc>
                <a:spcPct val="110000"/>
              </a:lnSpc>
              <a:spcBef>
                <a:spcPts val="400"/>
              </a:spcBef>
              <a:buFont typeface="Arial" charset="0"/>
              <a:buChar char="–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Java, objects are allocated dynamically on the heap (except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etc.)</a:t>
            </a:r>
          </a:p>
          <a:p>
            <a:pPr marL="757238" lvl="1" eaLnBrk="1" hangingPunct="1">
              <a:lnSpc>
                <a:spcPct val="110000"/>
              </a:lnSpc>
              <a:spcBef>
                <a:spcPts val="400"/>
              </a:spcBef>
              <a:buFont typeface="Arial" charset="0"/>
              <a:buChar char="–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Also cannot do pointer arithmetic in Java</a:t>
            </a:r>
          </a:p>
          <a:p>
            <a:pPr marL="757238" lvl="1" eaLnBrk="1" hangingPunct="1">
              <a:lnSpc>
                <a:spcPct val="110000"/>
              </a:lnSpc>
              <a:spcBef>
                <a:spcPts val="400"/>
              </a:spcBef>
              <a:buFont typeface="Arial" charset="0"/>
              <a:buChar char="–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C, however, you can declare things directly on the stack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9F3F-3912-45F9-A36D-9FB3C725F290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DC8FF"/>
              </a:buClr>
              <a:buFont typeface="Wingdings" pitchFamily="2" charset="2"/>
              <a:buChar char="¡"/>
              <a:tabLst>
                <a:tab pos="292100" algn="l"/>
                <a:tab pos="1206500" algn="l"/>
                <a:tab pos="2120900" algn="l"/>
                <a:tab pos="3035300" algn="l"/>
                <a:tab pos="3949700" algn="l"/>
                <a:tab pos="4864100" algn="l"/>
                <a:tab pos="5778500" algn="l"/>
                <a:tab pos="6692900" algn="l"/>
                <a:tab pos="7607300" algn="l"/>
                <a:tab pos="8521700" algn="l"/>
                <a:tab pos="9436100" algn="l"/>
                <a:tab pos="100965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Why doesn’t </a:t>
            </a:r>
            <a:r>
              <a:rPr lang="en-US" dirty="0">
                <a:solidFill>
                  <a:srgbClr val="6F56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get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do a bounds check and why does the operating system allow writing beyond the array bounds?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DC8FF"/>
              </a:buClr>
              <a:buFont typeface="Wingdings" pitchFamily="2" charset="2"/>
              <a:buChar char="¡"/>
              <a:tabLst>
                <a:tab pos="292100" algn="l"/>
                <a:tab pos="1206500" algn="l"/>
                <a:tab pos="2120900" algn="l"/>
                <a:tab pos="3035300" algn="l"/>
                <a:tab pos="3949700" algn="l"/>
                <a:tab pos="4864100" algn="l"/>
                <a:tab pos="5778500" algn="l"/>
                <a:tab pos="6692900" algn="l"/>
                <a:tab pos="7607300" algn="l"/>
                <a:tab pos="8521700" algn="l"/>
                <a:tab pos="9436100" algn="l"/>
                <a:tab pos="100965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In Java can’t just overwrite the stack because you don’t know where the stack is!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DC8FF"/>
              </a:buClr>
              <a:buFont typeface="Wingdings" pitchFamily="2" charset="2"/>
              <a:buChar char="¡"/>
              <a:tabLst>
                <a:tab pos="292100" algn="l"/>
                <a:tab pos="1206500" algn="l"/>
                <a:tab pos="2120900" algn="l"/>
                <a:tab pos="3035300" algn="l"/>
                <a:tab pos="3949700" algn="l"/>
                <a:tab pos="4864100" algn="l"/>
                <a:tab pos="5778500" algn="l"/>
                <a:tab pos="6692900" algn="l"/>
                <a:tab pos="7607300" algn="l"/>
                <a:tab pos="8521700" algn="l"/>
                <a:tab pos="9436100" algn="l"/>
                <a:tab pos="10096500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In Java, cannot access memory without direct access, since we lack pointer arithmetic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20F5C-6E16-4960-B050-6D20F31153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eaLnBrk="1" hangingPunct="1">
              <a:lnSpc>
                <a:spcPct val="110000"/>
              </a:lnSpc>
              <a:spcBef>
                <a:spcPts val="400"/>
              </a:spcBef>
              <a:buFont typeface="Arial" charset="0"/>
              <a:buChar char="•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One solution is to make the buffer dynamically allocated</a:t>
            </a:r>
          </a:p>
          <a:p>
            <a:pPr marL="357188" eaLnBrk="1" hangingPunct="1">
              <a:lnSpc>
                <a:spcPct val="110000"/>
              </a:lnSpc>
              <a:spcBef>
                <a:spcPts val="400"/>
              </a:spcBef>
              <a:buFont typeface="Arial" charset="0"/>
              <a:buChar char="•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Another (OS) problem is that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fingerd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had to run as root </a:t>
            </a:r>
          </a:p>
          <a:p>
            <a:pPr marL="757238" lvl="1" eaLnBrk="1" hangingPunct="1">
              <a:lnSpc>
                <a:spcPct val="110000"/>
              </a:lnSpc>
              <a:spcBef>
                <a:spcPts val="400"/>
              </a:spcBef>
              <a:buFont typeface="Arial" charset="0"/>
              <a:buChar char="–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Just get rid of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fingerd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’s</a:t>
            </a:r>
            <a:r>
              <a:rPr lang="en-US" dirty="0">
                <a:latin typeface="Arial" pitchFamily="34" charset="0"/>
                <a:cs typeface="Arial" pitchFamily="34" charset="0"/>
              </a:rPr>
              <a:t> need for root access (solution eventually used)</a:t>
            </a:r>
          </a:p>
          <a:p>
            <a:pPr marL="757238" lvl="1" eaLnBrk="1" hangingPunct="1">
              <a:lnSpc>
                <a:spcPct val="110000"/>
              </a:lnSpc>
              <a:spcBef>
                <a:spcPts val="400"/>
              </a:spcBef>
              <a:buFont typeface="Arial" charset="0"/>
              <a:buChar char="–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program needed access to a file that had sensitive information in it</a:t>
            </a:r>
          </a:p>
          <a:p>
            <a:pPr marL="757238" lvl="1" eaLnBrk="1" hangingPunct="1">
              <a:lnSpc>
                <a:spcPct val="110000"/>
              </a:lnSpc>
              <a:spcBef>
                <a:spcPts val="400"/>
              </a:spcBef>
              <a:buFont typeface="Arial" charset="0"/>
              <a:buChar char="–"/>
              <a:tabLst>
                <a:tab pos="38100" algn="l"/>
                <a:tab pos="508000" algn="l"/>
                <a:tab pos="546100" algn="l"/>
                <a:tab pos="952500" algn="l"/>
                <a:tab pos="1422400" algn="l"/>
                <a:tab pos="1460500" algn="l"/>
                <a:tab pos="18669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 new world-readable file was created with the information required by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fingerd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Stack-based buffer overflow detection using a random canary</a:t>
            </a:r>
          </a:p>
        </p:txBody>
      </p:sp>
      <p:sp>
        <p:nvSpPr>
          <p:cNvPr id="22531" name="Segnaposto contenuto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563563"/>
          </a:xfrm>
        </p:spPr>
        <p:txBody>
          <a:bodyPr/>
          <a:lstStyle/>
          <a:p>
            <a:r>
              <a:rPr lang="en-US" smtClean="0"/>
              <a:t>The canary is placed in the stack prior to the return address, so that any attempt to over-write the return address also over-writes the canary.</a:t>
            </a:r>
            <a:endParaRPr lang="it-IT" smtClean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CB00D-BF4A-4A31-908E-98905460D9A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1"/>
          <p:cNvSpPr/>
          <p:nvPr/>
        </p:nvSpPr>
        <p:spPr>
          <a:xfrm>
            <a:off x="945292" y="1849438"/>
            <a:ext cx="18288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Buffer</a:t>
            </a:r>
          </a:p>
        </p:txBody>
      </p:sp>
      <p:sp>
        <p:nvSpPr>
          <p:cNvPr id="8" name="Rectangle 2"/>
          <p:cNvSpPr/>
          <p:nvPr/>
        </p:nvSpPr>
        <p:spPr>
          <a:xfrm>
            <a:off x="2743200" y="1849438"/>
            <a:ext cx="12954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Other local variables</a:t>
            </a:r>
          </a:p>
        </p:txBody>
      </p:sp>
      <p:sp>
        <p:nvSpPr>
          <p:cNvPr id="9" name="Rectangle 3"/>
          <p:cNvSpPr/>
          <p:nvPr/>
        </p:nvSpPr>
        <p:spPr>
          <a:xfrm>
            <a:off x="4038600" y="1849438"/>
            <a:ext cx="9144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  <a:sym typeface="Arial" charset="0"/>
              </a:rPr>
              <a:t>Canary (random)</a:t>
            </a:r>
          </a:p>
        </p:txBody>
      </p:sp>
      <p:sp>
        <p:nvSpPr>
          <p:cNvPr id="10" name="Rectangle 4"/>
          <p:cNvSpPr/>
          <p:nvPr/>
        </p:nvSpPr>
        <p:spPr>
          <a:xfrm>
            <a:off x="4953000" y="1849438"/>
            <a:ext cx="10668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Return address</a:t>
            </a:r>
          </a:p>
        </p:txBody>
      </p:sp>
      <p:sp>
        <p:nvSpPr>
          <p:cNvPr id="11" name="Rectangle 5"/>
          <p:cNvSpPr/>
          <p:nvPr/>
        </p:nvSpPr>
        <p:spPr>
          <a:xfrm>
            <a:off x="6019800" y="1849438"/>
            <a:ext cx="16002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  <a:sym typeface="Arial" charset="0"/>
              </a:rPr>
              <a:t>Other data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" y="3209925"/>
            <a:ext cx="18288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Buffer</a:t>
            </a:r>
          </a:p>
        </p:txBody>
      </p:sp>
      <p:sp>
        <p:nvSpPr>
          <p:cNvPr id="13" name="Rectangle 9"/>
          <p:cNvSpPr/>
          <p:nvPr/>
        </p:nvSpPr>
        <p:spPr>
          <a:xfrm>
            <a:off x="4953000" y="3209925"/>
            <a:ext cx="1066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sym typeface="Arial" charset="0"/>
              </a:rPr>
              <a:t>Corrupt return address</a:t>
            </a:r>
          </a:p>
        </p:txBody>
      </p:sp>
      <p:sp>
        <p:nvSpPr>
          <p:cNvPr id="14" name="Rectangle 10"/>
          <p:cNvSpPr/>
          <p:nvPr/>
        </p:nvSpPr>
        <p:spPr>
          <a:xfrm>
            <a:off x="6019800" y="3209925"/>
            <a:ext cx="16002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Attack code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1371600" y="1295400"/>
            <a:ext cx="50990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sym typeface="Arial" charset="0"/>
              </a:rPr>
              <a:t>Normal (safe) stack configuration: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1828800" y="2590800"/>
            <a:ext cx="47625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sym typeface="Arial" charset="0"/>
              </a:rPr>
              <a:t>Buffer overflow attack attempt:</a:t>
            </a:r>
          </a:p>
        </p:txBody>
      </p:sp>
      <p:sp>
        <p:nvSpPr>
          <p:cNvPr id="17" name="Rectangle 13"/>
          <p:cNvSpPr/>
          <p:nvPr/>
        </p:nvSpPr>
        <p:spPr>
          <a:xfrm>
            <a:off x="914400" y="3209925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sym typeface="Arial" charset="0"/>
            </a:endParaRPr>
          </a:p>
        </p:txBody>
      </p:sp>
      <p:sp>
        <p:nvSpPr>
          <p:cNvPr id="18" name="Rectangle 14"/>
          <p:cNvSpPr/>
          <p:nvPr/>
        </p:nvSpPr>
        <p:spPr>
          <a:xfrm>
            <a:off x="2743200" y="3209925"/>
            <a:ext cx="2209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Overflow data</a:t>
            </a:r>
          </a:p>
        </p:txBody>
      </p:sp>
      <p:grpSp>
        <p:nvGrpSpPr>
          <p:cNvPr id="22547" name="Group 41"/>
          <p:cNvGrpSpPr>
            <a:grpSpLocks/>
          </p:cNvGrpSpPr>
          <p:nvPr/>
        </p:nvGrpSpPr>
        <p:grpSpPr bwMode="auto">
          <a:xfrm>
            <a:off x="7785100" y="1819275"/>
            <a:ext cx="977900" cy="771525"/>
            <a:chOff x="2012950" y="4943475"/>
            <a:chExt cx="1206500" cy="1000125"/>
          </a:xfrm>
        </p:grpSpPr>
        <p:sp>
          <p:nvSpPr>
            <p:cNvPr id="22555" name="Freeform 11"/>
            <p:cNvSpPr>
              <a:spLocks/>
            </p:cNvSpPr>
            <p:nvPr/>
          </p:nvSpPr>
          <p:spPr bwMode="auto">
            <a:xfrm>
              <a:off x="2990850" y="4943475"/>
              <a:ext cx="228600" cy="390525"/>
            </a:xfrm>
            <a:custGeom>
              <a:avLst/>
              <a:gdLst>
                <a:gd name="T0" fmla="*/ 2147483647 w 144"/>
                <a:gd name="T1" fmla="*/ 2147483647 h 246"/>
                <a:gd name="T2" fmla="*/ 2147483647 w 144"/>
                <a:gd name="T3" fmla="*/ 2147483647 h 246"/>
                <a:gd name="T4" fmla="*/ 2147483647 w 144"/>
                <a:gd name="T5" fmla="*/ 2147483647 h 246"/>
                <a:gd name="T6" fmla="*/ 2147483647 w 144"/>
                <a:gd name="T7" fmla="*/ 2147483647 h 246"/>
                <a:gd name="T8" fmla="*/ 2147483647 w 144"/>
                <a:gd name="T9" fmla="*/ 2147483647 h 246"/>
                <a:gd name="T10" fmla="*/ 2147483647 w 144"/>
                <a:gd name="T11" fmla="*/ 2147483647 h 246"/>
                <a:gd name="T12" fmla="*/ 2147483647 w 144"/>
                <a:gd name="T13" fmla="*/ 2147483647 h 246"/>
                <a:gd name="T14" fmla="*/ 2147483647 w 144"/>
                <a:gd name="T15" fmla="*/ 2147483647 h 246"/>
                <a:gd name="T16" fmla="*/ 2147483647 w 144"/>
                <a:gd name="T17" fmla="*/ 2147483647 h 246"/>
                <a:gd name="T18" fmla="*/ 2147483647 w 144"/>
                <a:gd name="T19" fmla="*/ 2147483647 h 246"/>
                <a:gd name="T20" fmla="*/ 2147483647 w 144"/>
                <a:gd name="T21" fmla="*/ 2147483647 h 246"/>
                <a:gd name="T22" fmla="*/ 2147483647 w 144"/>
                <a:gd name="T23" fmla="*/ 2147483647 h 246"/>
                <a:gd name="T24" fmla="*/ 2147483647 w 144"/>
                <a:gd name="T25" fmla="*/ 2147483647 h 246"/>
                <a:gd name="T26" fmla="*/ 2147483647 w 144"/>
                <a:gd name="T27" fmla="*/ 2147483647 h 246"/>
                <a:gd name="T28" fmla="*/ 2147483647 w 144"/>
                <a:gd name="T29" fmla="*/ 2147483647 h 246"/>
                <a:gd name="T30" fmla="*/ 2147483647 w 144"/>
                <a:gd name="T31" fmla="*/ 2147483647 h 246"/>
                <a:gd name="T32" fmla="*/ 2147483647 w 144"/>
                <a:gd name="T33" fmla="*/ 2147483647 h 246"/>
                <a:gd name="T34" fmla="*/ 2147483647 w 144"/>
                <a:gd name="T35" fmla="*/ 2147483647 h 246"/>
                <a:gd name="T36" fmla="*/ 2147483647 w 144"/>
                <a:gd name="T37" fmla="*/ 2147483647 h 246"/>
                <a:gd name="T38" fmla="*/ 2147483647 w 144"/>
                <a:gd name="T39" fmla="*/ 2147483647 h 246"/>
                <a:gd name="T40" fmla="*/ 2147483647 w 144"/>
                <a:gd name="T41" fmla="*/ 2147483647 h 246"/>
                <a:gd name="T42" fmla="*/ 2147483647 w 144"/>
                <a:gd name="T43" fmla="*/ 2147483647 h 246"/>
                <a:gd name="T44" fmla="*/ 2147483647 w 144"/>
                <a:gd name="T45" fmla="*/ 2147483647 h 246"/>
                <a:gd name="T46" fmla="*/ 2147483647 w 144"/>
                <a:gd name="T47" fmla="*/ 2147483647 h 246"/>
                <a:gd name="T48" fmla="*/ 2147483647 w 144"/>
                <a:gd name="T49" fmla="*/ 2147483647 h 246"/>
                <a:gd name="T50" fmla="*/ 2147483647 w 144"/>
                <a:gd name="T51" fmla="*/ 2147483647 h 246"/>
                <a:gd name="T52" fmla="*/ 2147483647 w 144"/>
                <a:gd name="T53" fmla="*/ 2147483647 h 246"/>
                <a:gd name="T54" fmla="*/ 2147483647 w 144"/>
                <a:gd name="T55" fmla="*/ 2147483647 h 246"/>
                <a:gd name="T56" fmla="*/ 2147483647 w 144"/>
                <a:gd name="T57" fmla="*/ 2147483647 h 246"/>
                <a:gd name="T58" fmla="*/ 2147483647 w 144"/>
                <a:gd name="T59" fmla="*/ 2147483647 h 246"/>
                <a:gd name="T60" fmla="*/ 2147483647 w 144"/>
                <a:gd name="T61" fmla="*/ 0 h 246"/>
                <a:gd name="T62" fmla="*/ 2147483647 w 144"/>
                <a:gd name="T63" fmla="*/ 0 h 246"/>
                <a:gd name="T64" fmla="*/ 2147483647 w 144"/>
                <a:gd name="T65" fmla="*/ 2147483647 h 246"/>
                <a:gd name="T66" fmla="*/ 2147483647 w 144"/>
                <a:gd name="T67" fmla="*/ 2147483647 h 246"/>
                <a:gd name="T68" fmla="*/ 2147483647 w 144"/>
                <a:gd name="T69" fmla="*/ 2147483647 h 246"/>
                <a:gd name="T70" fmla="*/ 2147483647 w 144"/>
                <a:gd name="T71" fmla="*/ 2147483647 h 246"/>
                <a:gd name="T72" fmla="*/ 2147483647 w 144"/>
                <a:gd name="T73" fmla="*/ 2147483647 h 246"/>
                <a:gd name="T74" fmla="*/ 2147483647 w 144"/>
                <a:gd name="T75" fmla="*/ 2147483647 h 246"/>
                <a:gd name="T76" fmla="*/ 2147483647 w 144"/>
                <a:gd name="T77" fmla="*/ 2147483647 h 246"/>
                <a:gd name="T78" fmla="*/ 2147483647 w 144"/>
                <a:gd name="T79" fmla="*/ 2147483647 h 246"/>
                <a:gd name="T80" fmla="*/ 2147483647 w 144"/>
                <a:gd name="T81" fmla="*/ 2147483647 h 246"/>
                <a:gd name="T82" fmla="*/ 2147483647 w 144"/>
                <a:gd name="T83" fmla="*/ 2147483647 h 246"/>
                <a:gd name="T84" fmla="*/ 0 w 144"/>
                <a:gd name="T85" fmla="*/ 2147483647 h 246"/>
                <a:gd name="T86" fmla="*/ 0 w 144"/>
                <a:gd name="T87" fmla="*/ 2147483647 h 246"/>
                <a:gd name="T88" fmla="*/ 0 w 144"/>
                <a:gd name="T89" fmla="*/ 2147483647 h 246"/>
                <a:gd name="T90" fmla="*/ 2147483647 w 144"/>
                <a:gd name="T91" fmla="*/ 2147483647 h 246"/>
                <a:gd name="T92" fmla="*/ 2147483647 w 144"/>
                <a:gd name="T93" fmla="*/ 2147483647 h 246"/>
                <a:gd name="T94" fmla="*/ 2147483647 w 144"/>
                <a:gd name="T95" fmla="*/ 2147483647 h 246"/>
                <a:gd name="T96" fmla="*/ 2147483647 w 144"/>
                <a:gd name="T97" fmla="*/ 2147483647 h 246"/>
                <a:gd name="T98" fmla="*/ 2147483647 w 144"/>
                <a:gd name="T99" fmla="*/ 2147483647 h 246"/>
                <a:gd name="T100" fmla="*/ 2147483647 w 144"/>
                <a:gd name="T101" fmla="*/ 2147483647 h 246"/>
                <a:gd name="T102" fmla="*/ 2147483647 w 144"/>
                <a:gd name="T103" fmla="*/ 2147483647 h 246"/>
                <a:gd name="T104" fmla="*/ 2147483647 w 144"/>
                <a:gd name="T105" fmla="*/ 2147483647 h 246"/>
                <a:gd name="T106" fmla="*/ 2147483647 w 144"/>
                <a:gd name="T107" fmla="*/ 2147483647 h 246"/>
                <a:gd name="T108" fmla="*/ 2147483647 w 144"/>
                <a:gd name="T109" fmla="*/ 2147483647 h 246"/>
                <a:gd name="T110" fmla="*/ 2147483647 w 144"/>
                <a:gd name="T111" fmla="*/ 2147483647 h 246"/>
                <a:gd name="T112" fmla="*/ 2147483647 w 144"/>
                <a:gd name="T113" fmla="*/ 2147483647 h 246"/>
                <a:gd name="T114" fmla="*/ 2147483647 w 144"/>
                <a:gd name="T115" fmla="*/ 2147483647 h 2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4"/>
                <a:gd name="T175" fmla="*/ 0 h 246"/>
                <a:gd name="T176" fmla="*/ 144 w 144"/>
                <a:gd name="T177" fmla="*/ 246 h 2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4" h="246">
                  <a:moveTo>
                    <a:pt x="70" y="60"/>
                  </a:moveTo>
                  <a:lnTo>
                    <a:pt x="70" y="60"/>
                  </a:lnTo>
                  <a:lnTo>
                    <a:pt x="80" y="60"/>
                  </a:lnTo>
                  <a:lnTo>
                    <a:pt x="90" y="62"/>
                  </a:lnTo>
                  <a:lnTo>
                    <a:pt x="98" y="68"/>
                  </a:lnTo>
                  <a:lnTo>
                    <a:pt x="100" y="72"/>
                  </a:lnTo>
                  <a:lnTo>
                    <a:pt x="102" y="76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2" y="96"/>
                  </a:lnTo>
                  <a:lnTo>
                    <a:pt x="118" y="102"/>
                  </a:lnTo>
                  <a:lnTo>
                    <a:pt x="130" y="108"/>
                  </a:lnTo>
                  <a:lnTo>
                    <a:pt x="144" y="112"/>
                  </a:lnTo>
                  <a:lnTo>
                    <a:pt x="136" y="106"/>
                  </a:lnTo>
                  <a:lnTo>
                    <a:pt x="130" y="98"/>
                  </a:lnTo>
                  <a:lnTo>
                    <a:pt x="124" y="90"/>
                  </a:lnTo>
                  <a:lnTo>
                    <a:pt x="122" y="78"/>
                  </a:lnTo>
                  <a:lnTo>
                    <a:pt x="122" y="32"/>
                  </a:lnTo>
                  <a:lnTo>
                    <a:pt x="120" y="24"/>
                  </a:lnTo>
                  <a:lnTo>
                    <a:pt x="114" y="16"/>
                  </a:lnTo>
                  <a:lnTo>
                    <a:pt x="108" y="10"/>
                  </a:lnTo>
                  <a:lnTo>
                    <a:pt x="98" y="4"/>
                  </a:lnTo>
                  <a:lnTo>
                    <a:pt x="88" y="2"/>
                  </a:lnTo>
                  <a:lnTo>
                    <a:pt x="76" y="0"/>
                  </a:lnTo>
                  <a:lnTo>
                    <a:pt x="64" y="0"/>
                  </a:lnTo>
                  <a:lnTo>
                    <a:pt x="52" y="2"/>
                  </a:lnTo>
                  <a:lnTo>
                    <a:pt x="60" y="190"/>
                  </a:lnTo>
                  <a:lnTo>
                    <a:pt x="48" y="188"/>
                  </a:lnTo>
                  <a:lnTo>
                    <a:pt x="36" y="188"/>
                  </a:lnTo>
                  <a:lnTo>
                    <a:pt x="26" y="190"/>
                  </a:lnTo>
                  <a:lnTo>
                    <a:pt x="16" y="194"/>
                  </a:lnTo>
                  <a:lnTo>
                    <a:pt x="8" y="200"/>
                  </a:lnTo>
                  <a:lnTo>
                    <a:pt x="4" y="206"/>
                  </a:lnTo>
                  <a:lnTo>
                    <a:pt x="0" y="216"/>
                  </a:lnTo>
                  <a:lnTo>
                    <a:pt x="0" y="226"/>
                  </a:lnTo>
                  <a:lnTo>
                    <a:pt x="2" y="230"/>
                  </a:lnTo>
                  <a:lnTo>
                    <a:pt x="4" y="234"/>
                  </a:lnTo>
                  <a:lnTo>
                    <a:pt x="12" y="242"/>
                  </a:lnTo>
                  <a:lnTo>
                    <a:pt x="22" y="246"/>
                  </a:lnTo>
                  <a:lnTo>
                    <a:pt x="34" y="246"/>
                  </a:lnTo>
                  <a:lnTo>
                    <a:pt x="50" y="244"/>
                  </a:lnTo>
                  <a:lnTo>
                    <a:pt x="62" y="238"/>
                  </a:lnTo>
                  <a:lnTo>
                    <a:pt x="70" y="228"/>
                  </a:lnTo>
                  <a:lnTo>
                    <a:pt x="76" y="216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9BB8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Freeform 14"/>
            <p:cNvSpPr>
              <a:spLocks/>
            </p:cNvSpPr>
            <p:nvPr/>
          </p:nvSpPr>
          <p:spPr bwMode="auto">
            <a:xfrm>
              <a:off x="2012950" y="5886450"/>
              <a:ext cx="701675" cy="57150"/>
            </a:xfrm>
            <a:custGeom>
              <a:avLst/>
              <a:gdLst>
                <a:gd name="T0" fmla="*/ 2147483647 w 442"/>
                <a:gd name="T1" fmla="*/ 2147483647 h 36"/>
                <a:gd name="T2" fmla="*/ 2147483647 w 442"/>
                <a:gd name="T3" fmla="*/ 2147483647 h 36"/>
                <a:gd name="T4" fmla="*/ 2147483647 w 442"/>
                <a:gd name="T5" fmla="*/ 2147483647 h 36"/>
                <a:gd name="T6" fmla="*/ 2147483647 w 442"/>
                <a:gd name="T7" fmla="*/ 2147483647 h 36"/>
                <a:gd name="T8" fmla="*/ 2147483647 w 442"/>
                <a:gd name="T9" fmla="*/ 2147483647 h 36"/>
                <a:gd name="T10" fmla="*/ 2147483647 w 442"/>
                <a:gd name="T11" fmla="*/ 0 h 36"/>
                <a:gd name="T12" fmla="*/ 0 w 442"/>
                <a:gd name="T13" fmla="*/ 0 h 36"/>
                <a:gd name="T14" fmla="*/ 2147483647 w 442"/>
                <a:gd name="T15" fmla="*/ 2147483647 h 36"/>
                <a:gd name="T16" fmla="*/ 2147483647 w 442"/>
                <a:gd name="T17" fmla="*/ 2147483647 h 36"/>
                <a:gd name="T18" fmla="*/ 2147483647 w 442"/>
                <a:gd name="T19" fmla="*/ 2147483647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2"/>
                <a:gd name="T31" fmla="*/ 0 h 36"/>
                <a:gd name="T32" fmla="*/ 442 w 442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2" h="36">
                  <a:moveTo>
                    <a:pt x="440" y="36"/>
                  </a:moveTo>
                  <a:lnTo>
                    <a:pt x="440" y="36"/>
                  </a:lnTo>
                  <a:lnTo>
                    <a:pt x="442" y="26"/>
                  </a:lnTo>
                  <a:lnTo>
                    <a:pt x="442" y="18"/>
                  </a:lnTo>
                  <a:lnTo>
                    <a:pt x="442" y="10"/>
                  </a:lnTo>
                  <a:lnTo>
                    <a:pt x="440" y="0"/>
                  </a:lnTo>
                  <a:lnTo>
                    <a:pt x="0" y="0"/>
                  </a:lnTo>
                  <a:lnTo>
                    <a:pt x="4" y="36"/>
                  </a:lnTo>
                  <a:lnTo>
                    <a:pt x="440" y="36"/>
                  </a:lnTo>
                  <a:close/>
                </a:path>
              </a:pathLst>
            </a:custGeom>
            <a:solidFill>
              <a:srgbClr val="9BB8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7" name="Group 31"/>
            <p:cNvGrpSpPr>
              <a:grpSpLocks/>
            </p:cNvGrpSpPr>
            <p:nvPr/>
          </p:nvGrpSpPr>
          <p:grpSpPr bwMode="auto">
            <a:xfrm>
              <a:off x="2184400" y="5019675"/>
              <a:ext cx="606425" cy="876300"/>
              <a:chOff x="2184400" y="5019675"/>
              <a:chExt cx="606425" cy="876300"/>
            </a:xfrm>
          </p:grpSpPr>
          <p:sp>
            <p:nvSpPr>
              <p:cNvPr id="22558" name="Freeform 7"/>
              <p:cNvSpPr>
                <a:spLocks/>
              </p:cNvSpPr>
              <p:nvPr/>
            </p:nvSpPr>
            <p:spPr bwMode="auto">
              <a:xfrm>
                <a:off x="2482850" y="5686425"/>
                <a:ext cx="57150" cy="209550"/>
              </a:xfrm>
              <a:custGeom>
                <a:avLst/>
                <a:gdLst>
                  <a:gd name="T0" fmla="*/ 2147483647 w 36"/>
                  <a:gd name="T1" fmla="*/ 2147483647 h 132"/>
                  <a:gd name="T2" fmla="*/ 2147483647 w 36"/>
                  <a:gd name="T3" fmla="*/ 2147483647 h 132"/>
                  <a:gd name="T4" fmla="*/ 2147483647 w 36"/>
                  <a:gd name="T5" fmla="*/ 2147483647 h 132"/>
                  <a:gd name="T6" fmla="*/ 2147483647 w 36"/>
                  <a:gd name="T7" fmla="*/ 2147483647 h 132"/>
                  <a:gd name="T8" fmla="*/ 2147483647 w 36"/>
                  <a:gd name="T9" fmla="*/ 2147483647 h 132"/>
                  <a:gd name="T10" fmla="*/ 2147483647 w 36"/>
                  <a:gd name="T11" fmla="*/ 2147483647 h 132"/>
                  <a:gd name="T12" fmla="*/ 2147483647 w 36"/>
                  <a:gd name="T13" fmla="*/ 2147483647 h 132"/>
                  <a:gd name="T14" fmla="*/ 2147483647 w 36"/>
                  <a:gd name="T15" fmla="*/ 2147483647 h 132"/>
                  <a:gd name="T16" fmla="*/ 2147483647 w 36"/>
                  <a:gd name="T17" fmla="*/ 2147483647 h 132"/>
                  <a:gd name="T18" fmla="*/ 2147483647 w 36"/>
                  <a:gd name="T19" fmla="*/ 2147483647 h 132"/>
                  <a:gd name="T20" fmla="*/ 2147483647 w 36"/>
                  <a:gd name="T21" fmla="*/ 2147483647 h 132"/>
                  <a:gd name="T22" fmla="*/ 2147483647 w 36"/>
                  <a:gd name="T23" fmla="*/ 0 h 132"/>
                  <a:gd name="T24" fmla="*/ 2147483647 w 36"/>
                  <a:gd name="T25" fmla="*/ 0 h 132"/>
                  <a:gd name="T26" fmla="*/ 2147483647 w 36"/>
                  <a:gd name="T27" fmla="*/ 0 h 132"/>
                  <a:gd name="T28" fmla="*/ 2147483647 w 36"/>
                  <a:gd name="T29" fmla="*/ 0 h 132"/>
                  <a:gd name="T30" fmla="*/ 2147483647 w 36"/>
                  <a:gd name="T31" fmla="*/ 2147483647 h 132"/>
                  <a:gd name="T32" fmla="*/ 2147483647 w 36"/>
                  <a:gd name="T33" fmla="*/ 2147483647 h 132"/>
                  <a:gd name="T34" fmla="*/ 0 w 36"/>
                  <a:gd name="T35" fmla="*/ 2147483647 h 132"/>
                  <a:gd name="T36" fmla="*/ 2147483647 w 36"/>
                  <a:gd name="T37" fmla="*/ 2147483647 h 132"/>
                  <a:gd name="T38" fmla="*/ 2147483647 w 36"/>
                  <a:gd name="T39" fmla="*/ 2147483647 h 13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6"/>
                  <a:gd name="T61" fmla="*/ 0 h 132"/>
                  <a:gd name="T62" fmla="*/ 36 w 36"/>
                  <a:gd name="T63" fmla="*/ 132 h 13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6" h="132">
                    <a:moveTo>
                      <a:pt x="24" y="128"/>
                    </a:moveTo>
                    <a:lnTo>
                      <a:pt x="24" y="128"/>
                    </a:lnTo>
                    <a:lnTo>
                      <a:pt x="26" y="132"/>
                    </a:lnTo>
                    <a:lnTo>
                      <a:pt x="30" y="132"/>
                    </a:lnTo>
                    <a:lnTo>
                      <a:pt x="34" y="130"/>
                    </a:lnTo>
                    <a:lnTo>
                      <a:pt x="36" y="12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4" y="128"/>
                    </a:lnTo>
                    <a:close/>
                  </a:path>
                </a:pathLst>
              </a:custGeom>
              <a:solidFill>
                <a:srgbClr val="FC88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9" name="Freeform 8"/>
              <p:cNvSpPr>
                <a:spLocks/>
              </p:cNvSpPr>
              <p:nvPr/>
            </p:nvSpPr>
            <p:spPr bwMode="auto">
              <a:xfrm>
                <a:off x="2390775" y="5689600"/>
                <a:ext cx="38100" cy="206375"/>
              </a:xfrm>
              <a:custGeom>
                <a:avLst/>
                <a:gdLst>
                  <a:gd name="T0" fmla="*/ 2147483647 w 24"/>
                  <a:gd name="T1" fmla="*/ 2147483647 h 130"/>
                  <a:gd name="T2" fmla="*/ 2147483647 w 24"/>
                  <a:gd name="T3" fmla="*/ 2147483647 h 130"/>
                  <a:gd name="T4" fmla="*/ 0 w 24"/>
                  <a:gd name="T5" fmla="*/ 2147483647 h 130"/>
                  <a:gd name="T6" fmla="*/ 0 w 24"/>
                  <a:gd name="T7" fmla="*/ 2147483647 h 130"/>
                  <a:gd name="T8" fmla="*/ 2147483647 w 24"/>
                  <a:gd name="T9" fmla="*/ 2147483647 h 130"/>
                  <a:gd name="T10" fmla="*/ 2147483647 w 24"/>
                  <a:gd name="T11" fmla="*/ 2147483647 h 130"/>
                  <a:gd name="T12" fmla="*/ 2147483647 w 24"/>
                  <a:gd name="T13" fmla="*/ 2147483647 h 130"/>
                  <a:gd name="T14" fmla="*/ 2147483647 w 24"/>
                  <a:gd name="T15" fmla="*/ 2147483647 h 130"/>
                  <a:gd name="T16" fmla="*/ 2147483647 w 24"/>
                  <a:gd name="T17" fmla="*/ 2147483647 h 130"/>
                  <a:gd name="T18" fmla="*/ 2147483647 w 24"/>
                  <a:gd name="T19" fmla="*/ 2147483647 h 130"/>
                  <a:gd name="T20" fmla="*/ 2147483647 w 24"/>
                  <a:gd name="T21" fmla="*/ 2147483647 h 130"/>
                  <a:gd name="T22" fmla="*/ 2147483647 w 24"/>
                  <a:gd name="T23" fmla="*/ 2147483647 h 130"/>
                  <a:gd name="T24" fmla="*/ 2147483647 w 24"/>
                  <a:gd name="T25" fmla="*/ 2147483647 h 130"/>
                  <a:gd name="T26" fmla="*/ 2147483647 w 24"/>
                  <a:gd name="T27" fmla="*/ 2147483647 h 130"/>
                  <a:gd name="T28" fmla="*/ 2147483647 w 24"/>
                  <a:gd name="T29" fmla="*/ 2147483647 h 130"/>
                  <a:gd name="T30" fmla="*/ 2147483647 w 24"/>
                  <a:gd name="T31" fmla="*/ 2147483647 h 130"/>
                  <a:gd name="T32" fmla="*/ 2147483647 w 24"/>
                  <a:gd name="T33" fmla="*/ 2147483647 h 130"/>
                  <a:gd name="T34" fmla="*/ 2147483647 w 24"/>
                  <a:gd name="T35" fmla="*/ 2147483647 h 130"/>
                  <a:gd name="T36" fmla="*/ 2147483647 w 24"/>
                  <a:gd name="T37" fmla="*/ 2147483647 h 130"/>
                  <a:gd name="T38" fmla="*/ 2147483647 w 24"/>
                  <a:gd name="T39" fmla="*/ 0 h 130"/>
                  <a:gd name="T40" fmla="*/ 2147483647 w 24"/>
                  <a:gd name="T41" fmla="*/ 0 h 130"/>
                  <a:gd name="T42" fmla="*/ 2147483647 w 24"/>
                  <a:gd name="T43" fmla="*/ 2147483647 h 130"/>
                  <a:gd name="T44" fmla="*/ 2147483647 w 24"/>
                  <a:gd name="T45" fmla="*/ 2147483647 h 13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130"/>
                  <a:gd name="T71" fmla="*/ 24 w 24"/>
                  <a:gd name="T72" fmla="*/ 130 h 13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130">
                    <a:moveTo>
                      <a:pt x="2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2" y="124"/>
                    </a:lnTo>
                    <a:lnTo>
                      <a:pt x="14" y="128"/>
                    </a:lnTo>
                    <a:lnTo>
                      <a:pt x="18" y="130"/>
                    </a:lnTo>
                    <a:lnTo>
                      <a:pt x="20" y="130"/>
                    </a:lnTo>
                    <a:lnTo>
                      <a:pt x="22" y="128"/>
                    </a:lnTo>
                    <a:lnTo>
                      <a:pt x="24" y="124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C88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Freeform 9"/>
              <p:cNvSpPr>
                <a:spLocks/>
              </p:cNvSpPr>
              <p:nvPr/>
            </p:nvSpPr>
            <p:spPr bwMode="auto">
              <a:xfrm>
                <a:off x="2581275" y="5035550"/>
                <a:ext cx="209550" cy="254000"/>
              </a:xfrm>
              <a:custGeom>
                <a:avLst/>
                <a:gdLst>
                  <a:gd name="T0" fmla="*/ 2147483647 w 132"/>
                  <a:gd name="T1" fmla="*/ 0 h 160"/>
                  <a:gd name="T2" fmla="*/ 0 w 132"/>
                  <a:gd name="T3" fmla="*/ 2147483647 h 160"/>
                  <a:gd name="T4" fmla="*/ 2147483647 w 132"/>
                  <a:gd name="T5" fmla="*/ 2147483647 h 160"/>
                  <a:gd name="T6" fmla="*/ 2147483647 w 132"/>
                  <a:gd name="T7" fmla="*/ 2147483647 h 160"/>
                  <a:gd name="T8" fmla="*/ 2147483647 w 132"/>
                  <a:gd name="T9" fmla="*/ 2147483647 h 160"/>
                  <a:gd name="T10" fmla="*/ 2147483647 w 132"/>
                  <a:gd name="T11" fmla="*/ 0 h 160"/>
                  <a:gd name="T12" fmla="*/ 2147483647 w 132"/>
                  <a:gd name="T13" fmla="*/ 0 h 1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160"/>
                  <a:gd name="T23" fmla="*/ 132 w 132"/>
                  <a:gd name="T24" fmla="*/ 160 h 1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160">
                    <a:moveTo>
                      <a:pt x="106" y="0"/>
                    </a:moveTo>
                    <a:lnTo>
                      <a:pt x="0" y="28"/>
                    </a:lnTo>
                    <a:lnTo>
                      <a:pt x="32" y="160"/>
                    </a:lnTo>
                    <a:lnTo>
                      <a:pt x="132" y="160"/>
                    </a:lnTo>
                    <a:lnTo>
                      <a:pt x="56" y="8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C88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Freeform 13"/>
              <p:cNvSpPr>
                <a:spLocks/>
              </p:cNvSpPr>
              <p:nvPr/>
            </p:nvSpPr>
            <p:spPr bwMode="auto">
              <a:xfrm>
                <a:off x="2184400" y="5019675"/>
                <a:ext cx="511175" cy="679450"/>
              </a:xfrm>
              <a:custGeom>
                <a:avLst/>
                <a:gdLst>
                  <a:gd name="T0" fmla="*/ 2147483647 w 322"/>
                  <a:gd name="T1" fmla="*/ 2147483647 h 428"/>
                  <a:gd name="T2" fmla="*/ 2147483647 w 322"/>
                  <a:gd name="T3" fmla="*/ 2147483647 h 428"/>
                  <a:gd name="T4" fmla="*/ 2147483647 w 322"/>
                  <a:gd name="T5" fmla="*/ 2147483647 h 428"/>
                  <a:gd name="T6" fmla="*/ 2147483647 w 322"/>
                  <a:gd name="T7" fmla="*/ 2147483647 h 428"/>
                  <a:gd name="T8" fmla="*/ 2147483647 w 322"/>
                  <a:gd name="T9" fmla="*/ 2147483647 h 428"/>
                  <a:gd name="T10" fmla="*/ 2147483647 w 322"/>
                  <a:gd name="T11" fmla="*/ 2147483647 h 428"/>
                  <a:gd name="T12" fmla="*/ 2147483647 w 322"/>
                  <a:gd name="T13" fmla="*/ 2147483647 h 428"/>
                  <a:gd name="T14" fmla="*/ 2147483647 w 322"/>
                  <a:gd name="T15" fmla="*/ 2147483647 h 428"/>
                  <a:gd name="T16" fmla="*/ 2147483647 w 322"/>
                  <a:gd name="T17" fmla="*/ 2147483647 h 428"/>
                  <a:gd name="T18" fmla="*/ 2147483647 w 322"/>
                  <a:gd name="T19" fmla="*/ 2147483647 h 428"/>
                  <a:gd name="T20" fmla="*/ 2147483647 w 322"/>
                  <a:gd name="T21" fmla="*/ 2147483647 h 428"/>
                  <a:gd name="T22" fmla="*/ 2147483647 w 322"/>
                  <a:gd name="T23" fmla="*/ 2147483647 h 428"/>
                  <a:gd name="T24" fmla="*/ 2147483647 w 322"/>
                  <a:gd name="T25" fmla="*/ 2147483647 h 428"/>
                  <a:gd name="T26" fmla="*/ 2147483647 w 322"/>
                  <a:gd name="T27" fmla="*/ 2147483647 h 428"/>
                  <a:gd name="T28" fmla="*/ 0 w 322"/>
                  <a:gd name="T29" fmla="*/ 2147483647 h 428"/>
                  <a:gd name="T30" fmla="*/ 2147483647 w 322"/>
                  <a:gd name="T31" fmla="*/ 2147483647 h 428"/>
                  <a:gd name="T32" fmla="*/ 2147483647 w 322"/>
                  <a:gd name="T33" fmla="*/ 2147483647 h 428"/>
                  <a:gd name="T34" fmla="*/ 2147483647 w 322"/>
                  <a:gd name="T35" fmla="*/ 2147483647 h 428"/>
                  <a:gd name="T36" fmla="*/ 2147483647 w 322"/>
                  <a:gd name="T37" fmla="*/ 2147483647 h 428"/>
                  <a:gd name="T38" fmla="*/ 2147483647 w 322"/>
                  <a:gd name="T39" fmla="*/ 2147483647 h 428"/>
                  <a:gd name="T40" fmla="*/ 2147483647 w 322"/>
                  <a:gd name="T41" fmla="*/ 2147483647 h 428"/>
                  <a:gd name="T42" fmla="*/ 2147483647 w 322"/>
                  <a:gd name="T43" fmla="*/ 2147483647 h 428"/>
                  <a:gd name="T44" fmla="*/ 2147483647 w 322"/>
                  <a:gd name="T45" fmla="*/ 2147483647 h 428"/>
                  <a:gd name="T46" fmla="*/ 2147483647 w 322"/>
                  <a:gd name="T47" fmla="*/ 2147483647 h 428"/>
                  <a:gd name="T48" fmla="*/ 2147483647 w 322"/>
                  <a:gd name="T49" fmla="*/ 2147483647 h 428"/>
                  <a:gd name="T50" fmla="*/ 2147483647 w 322"/>
                  <a:gd name="T51" fmla="*/ 2147483647 h 428"/>
                  <a:gd name="T52" fmla="*/ 2147483647 w 322"/>
                  <a:gd name="T53" fmla="*/ 2147483647 h 428"/>
                  <a:gd name="T54" fmla="*/ 2147483647 w 322"/>
                  <a:gd name="T55" fmla="*/ 2147483647 h 428"/>
                  <a:gd name="T56" fmla="*/ 2147483647 w 322"/>
                  <a:gd name="T57" fmla="*/ 2147483647 h 428"/>
                  <a:gd name="T58" fmla="*/ 2147483647 w 322"/>
                  <a:gd name="T59" fmla="*/ 2147483647 h 428"/>
                  <a:gd name="T60" fmla="*/ 2147483647 w 322"/>
                  <a:gd name="T61" fmla="*/ 2147483647 h 428"/>
                  <a:gd name="T62" fmla="*/ 2147483647 w 322"/>
                  <a:gd name="T63" fmla="*/ 2147483647 h 428"/>
                  <a:gd name="T64" fmla="*/ 2147483647 w 322"/>
                  <a:gd name="T65" fmla="*/ 2147483647 h 428"/>
                  <a:gd name="T66" fmla="*/ 2147483647 w 322"/>
                  <a:gd name="T67" fmla="*/ 0 h 428"/>
                  <a:gd name="T68" fmla="*/ 2147483647 w 322"/>
                  <a:gd name="T69" fmla="*/ 2147483647 h 42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2"/>
                  <a:gd name="T106" fmla="*/ 0 h 428"/>
                  <a:gd name="T107" fmla="*/ 322 w 322"/>
                  <a:gd name="T108" fmla="*/ 428 h 42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2" h="428">
                    <a:moveTo>
                      <a:pt x="184" y="6"/>
                    </a:moveTo>
                    <a:lnTo>
                      <a:pt x="184" y="6"/>
                    </a:lnTo>
                    <a:lnTo>
                      <a:pt x="166" y="14"/>
                    </a:lnTo>
                    <a:lnTo>
                      <a:pt x="152" y="26"/>
                    </a:lnTo>
                    <a:lnTo>
                      <a:pt x="138" y="38"/>
                    </a:lnTo>
                    <a:lnTo>
                      <a:pt x="126" y="56"/>
                    </a:lnTo>
                    <a:lnTo>
                      <a:pt x="116" y="76"/>
                    </a:lnTo>
                    <a:lnTo>
                      <a:pt x="110" y="98"/>
                    </a:lnTo>
                    <a:lnTo>
                      <a:pt x="108" y="120"/>
                    </a:lnTo>
                    <a:lnTo>
                      <a:pt x="110" y="144"/>
                    </a:lnTo>
                    <a:lnTo>
                      <a:pt x="116" y="174"/>
                    </a:lnTo>
                    <a:lnTo>
                      <a:pt x="118" y="202"/>
                    </a:lnTo>
                    <a:lnTo>
                      <a:pt x="120" y="228"/>
                    </a:lnTo>
                    <a:lnTo>
                      <a:pt x="120" y="252"/>
                    </a:lnTo>
                    <a:lnTo>
                      <a:pt x="118" y="274"/>
                    </a:lnTo>
                    <a:lnTo>
                      <a:pt x="114" y="294"/>
                    </a:lnTo>
                    <a:lnTo>
                      <a:pt x="110" y="312"/>
                    </a:lnTo>
                    <a:lnTo>
                      <a:pt x="104" y="328"/>
                    </a:lnTo>
                    <a:lnTo>
                      <a:pt x="96" y="344"/>
                    </a:lnTo>
                    <a:lnTo>
                      <a:pt x="86" y="356"/>
                    </a:lnTo>
                    <a:lnTo>
                      <a:pt x="76" y="366"/>
                    </a:lnTo>
                    <a:lnTo>
                      <a:pt x="64" y="374"/>
                    </a:lnTo>
                    <a:lnTo>
                      <a:pt x="50" y="380"/>
                    </a:lnTo>
                    <a:lnTo>
                      <a:pt x="34" y="382"/>
                    </a:lnTo>
                    <a:lnTo>
                      <a:pt x="18" y="384"/>
                    </a:lnTo>
                    <a:lnTo>
                      <a:pt x="0" y="384"/>
                    </a:lnTo>
                    <a:lnTo>
                      <a:pt x="42" y="404"/>
                    </a:lnTo>
                    <a:lnTo>
                      <a:pt x="82" y="418"/>
                    </a:lnTo>
                    <a:lnTo>
                      <a:pt x="102" y="424"/>
                    </a:lnTo>
                    <a:lnTo>
                      <a:pt x="120" y="426"/>
                    </a:lnTo>
                    <a:lnTo>
                      <a:pt x="140" y="428"/>
                    </a:lnTo>
                    <a:lnTo>
                      <a:pt x="156" y="428"/>
                    </a:lnTo>
                    <a:lnTo>
                      <a:pt x="174" y="428"/>
                    </a:lnTo>
                    <a:lnTo>
                      <a:pt x="190" y="426"/>
                    </a:lnTo>
                    <a:lnTo>
                      <a:pt x="204" y="422"/>
                    </a:lnTo>
                    <a:lnTo>
                      <a:pt x="218" y="418"/>
                    </a:lnTo>
                    <a:lnTo>
                      <a:pt x="232" y="412"/>
                    </a:lnTo>
                    <a:lnTo>
                      <a:pt x="244" y="404"/>
                    </a:lnTo>
                    <a:lnTo>
                      <a:pt x="256" y="396"/>
                    </a:lnTo>
                    <a:lnTo>
                      <a:pt x="266" y="386"/>
                    </a:lnTo>
                    <a:lnTo>
                      <a:pt x="276" y="374"/>
                    </a:lnTo>
                    <a:lnTo>
                      <a:pt x="286" y="362"/>
                    </a:lnTo>
                    <a:lnTo>
                      <a:pt x="294" y="350"/>
                    </a:lnTo>
                    <a:lnTo>
                      <a:pt x="300" y="336"/>
                    </a:lnTo>
                    <a:lnTo>
                      <a:pt x="306" y="320"/>
                    </a:lnTo>
                    <a:lnTo>
                      <a:pt x="312" y="304"/>
                    </a:lnTo>
                    <a:lnTo>
                      <a:pt x="320" y="268"/>
                    </a:lnTo>
                    <a:lnTo>
                      <a:pt x="322" y="228"/>
                    </a:lnTo>
                    <a:lnTo>
                      <a:pt x="320" y="184"/>
                    </a:lnTo>
                    <a:lnTo>
                      <a:pt x="314" y="138"/>
                    </a:lnTo>
                    <a:lnTo>
                      <a:pt x="304" y="88"/>
                    </a:lnTo>
                    <a:lnTo>
                      <a:pt x="296" y="62"/>
                    </a:lnTo>
                    <a:lnTo>
                      <a:pt x="286" y="40"/>
                    </a:lnTo>
                    <a:lnTo>
                      <a:pt x="278" y="32"/>
                    </a:lnTo>
                    <a:lnTo>
                      <a:pt x="272" y="24"/>
                    </a:lnTo>
                    <a:lnTo>
                      <a:pt x="264" y="16"/>
                    </a:lnTo>
                    <a:lnTo>
                      <a:pt x="254" y="12"/>
                    </a:lnTo>
                    <a:lnTo>
                      <a:pt x="238" y="4"/>
                    </a:lnTo>
                    <a:lnTo>
                      <a:pt x="220" y="0"/>
                    </a:lnTo>
                    <a:lnTo>
                      <a:pt x="202" y="0"/>
                    </a:lnTo>
                    <a:lnTo>
                      <a:pt x="184" y="6"/>
                    </a:lnTo>
                    <a:close/>
                  </a:path>
                </a:pathLst>
              </a:custGeom>
              <a:solidFill>
                <a:srgbClr val="FCD30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Freeform 17"/>
              <p:cNvSpPr>
                <a:spLocks/>
              </p:cNvSpPr>
              <p:nvPr/>
            </p:nvSpPr>
            <p:spPr bwMode="auto">
              <a:xfrm>
                <a:off x="2330450" y="5451475"/>
                <a:ext cx="254000" cy="206375"/>
              </a:xfrm>
              <a:custGeom>
                <a:avLst/>
                <a:gdLst>
                  <a:gd name="T0" fmla="*/ 2147483647 w 160"/>
                  <a:gd name="T1" fmla="*/ 2147483647 h 130"/>
                  <a:gd name="T2" fmla="*/ 2147483647 w 160"/>
                  <a:gd name="T3" fmla="*/ 2147483647 h 130"/>
                  <a:gd name="T4" fmla="*/ 2147483647 w 160"/>
                  <a:gd name="T5" fmla="*/ 2147483647 h 130"/>
                  <a:gd name="T6" fmla="*/ 2147483647 w 160"/>
                  <a:gd name="T7" fmla="*/ 2147483647 h 130"/>
                  <a:gd name="T8" fmla="*/ 2147483647 w 160"/>
                  <a:gd name="T9" fmla="*/ 2147483647 h 130"/>
                  <a:gd name="T10" fmla="*/ 2147483647 w 160"/>
                  <a:gd name="T11" fmla="*/ 2147483647 h 130"/>
                  <a:gd name="T12" fmla="*/ 2147483647 w 160"/>
                  <a:gd name="T13" fmla="*/ 2147483647 h 130"/>
                  <a:gd name="T14" fmla="*/ 2147483647 w 160"/>
                  <a:gd name="T15" fmla="*/ 2147483647 h 130"/>
                  <a:gd name="T16" fmla="*/ 0 w 160"/>
                  <a:gd name="T17" fmla="*/ 2147483647 h 130"/>
                  <a:gd name="T18" fmla="*/ 0 w 160"/>
                  <a:gd name="T19" fmla="*/ 2147483647 h 130"/>
                  <a:gd name="T20" fmla="*/ 2147483647 w 160"/>
                  <a:gd name="T21" fmla="*/ 2147483647 h 130"/>
                  <a:gd name="T22" fmla="*/ 2147483647 w 160"/>
                  <a:gd name="T23" fmla="*/ 2147483647 h 130"/>
                  <a:gd name="T24" fmla="*/ 2147483647 w 160"/>
                  <a:gd name="T25" fmla="*/ 2147483647 h 130"/>
                  <a:gd name="T26" fmla="*/ 2147483647 w 160"/>
                  <a:gd name="T27" fmla="*/ 2147483647 h 130"/>
                  <a:gd name="T28" fmla="*/ 2147483647 w 160"/>
                  <a:gd name="T29" fmla="*/ 2147483647 h 130"/>
                  <a:gd name="T30" fmla="*/ 2147483647 w 160"/>
                  <a:gd name="T31" fmla="*/ 2147483647 h 130"/>
                  <a:gd name="T32" fmla="*/ 2147483647 w 160"/>
                  <a:gd name="T33" fmla="*/ 2147483647 h 130"/>
                  <a:gd name="T34" fmla="*/ 2147483647 w 160"/>
                  <a:gd name="T35" fmla="*/ 2147483647 h 130"/>
                  <a:gd name="T36" fmla="*/ 2147483647 w 160"/>
                  <a:gd name="T37" fmla="*/ 2147483647 h 130"/>
                  <a:gd name="T38" fmla="*/ 2147483647 w 160"/>
                  <a:gd name="T39" fmla="*/ 2147483647 h 130"/>
                  <a:gd name="T40" fmla="*/ 2147483647 w 160"/>
                  <a:gd name="T41" fmla="*/ 2147483647 h 130"/>
                  <a:gd name="T42" fmla="*/ 2147483647 w 160"/>
                  <a:gd name="T43" fmla="*/ 2147483647 h 130"/>
                  <a:gd name="T44" fmla="*/ 2147483647 w 160"/>
                  <a:gd name="T45" fmla="*/ 2147483647 h 130"/>
                  <a:gd name="T46" fmla="*/ 2147483647 w 160"/>
                  <a:gd name="T47" fmla="*/ 2147483647 h 130"/>
                  <a:gd name="T48" fmla="*/ 2147483647 w 160"/>
                  <a:gd name="T49" fmla="*/ 2147483647 h 130"/>
                  <a:gd name="T50" fmla="*/ 2147483647 w 160"/>
                  <a:gd name="T51" fmla="*/ 2147483647 h 130"/>
                  <a:gd name="T52" fmla="*/ 2147483647 w 160"/>
                  <a:gd name="T53" fmla="*/ 2147483647 h 130"/>
                  <a:gd name="T54" fmla="*/ 2147483647 w 160"/>
                  <a:gd name="T55" fmla="*/ 2147483647 h 130"/>
                  <a:gd name="T56" fmla="*/ 2147483647 w 160"/>
                  <a:gd name="T57" fmla="*/ 2147483647 h 130"/>
                  <a:gd name="T58" fmla="*/ 2147483647 w 160"/>
                  <a:gd name="T59" fmla="*/ 2147483647 h 130"/>
                  <a:gd name="T60" fmla="*/ 2147483647 w 160"/>
                  <a:gd name="T61" fmla="*/ 2147483647 h 130"/>
                  <a:gd name="T62" fmla="*/ 2147483647 w 160"/>
                  <a:gd name="T63" fmla="*/ 2147483647 h 130"/>
                  <a:gd name="T64" fmla="*/ 2147483647 w 160"/>
                  <a:gd name="T65" fmla="*/ 0 h 130"/>
                  <a:gd name="T66" fmla="*/ 2147483647 w 160"/>
                  <a:gd name="T67" fmla="*/ 0 h 130"/>
                  <a:gd name="T68" fmla="*/ 2147483647 w 160"/>
                  <a:gd name="T69" fmla="*/ 0 h 130"/>
                  <a:gd name="T70" fmla="*/ 2147483647 w 160"/>
                  <a:gd name="T71" fmla="*/ 2147483647 h 130"/>
                  <a:gd name="T72" fmla="*/ 2147483647 w 160"/>
                  <a:gd name="T73" fmla="*/ 2147483647 h 130"/>
                  <a:gd name="T74" fmla="*/ 2147483647 w 160"/>
                  <a:gd name="T75" fmla="*/ 2147483647 h 130"/>
                  <a:gd name="T76" fmla="*/ 2147483647 w 160"/>
                  <a:gd name="T77" fmla="*/ 2147483647 h 130"/>
                  <a:gd name="T78" fmla="*/ 2147483647 w 160"/>
                  <a:gd name="T79" fmla="*/ 2147483647 h 130"/>
                  <a:gd name="T80" fmla="*/ 2147483647 w 160"/>
                  <a:gd name="T81" fmla="*/ 2147483647 h 130"/>
                  <a:gd name="T82" fmla="*/ 2147483647 w 160"/>
                  <a:gd name="T83" fmla="*/ 2147483647 h 1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60"/>
                  <a:gd name="T127" fmla="*/ 0 h 130"/>
                  <a:gd name="T128" fmla="*/ 160 w 160"/>
                  <a:gd name="T129" fmla="*/ 130 h 1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60" h="130">
                    <a:moveTo>
                      <a:pt x="64" y="26"/>
                    </a:moveTo>
                    <a:lnTo>
                      <a:pt x="64" y="26"/>
                    </a:lnTo>
                    <a:lnTo>
                      <a:pt x="52" y="64"/>
                    </a:lnTo>
                    <a:lnTo>
                      <a:pt x="42" y="86"/>
                    </a:lnTo>
                    <a:lnTo>
                      <a:pt x="34" y="96"/>
                    </a:lnTo>
                    <a:lnTo>
                      <a:pt x="24" y="106"/>
                    </a:lnTo>
                    <a:lnTo>
                      <a:pt x="14" y="112"/>
                    </a:lnTo>
                    <a:lnTo>
                      <a:pt x="0" y="118"/>
                    </a:lnTo>
                    <a:lnTo>
                      <a:pt x="26" y="126"/>
                    </a:lnTo>
                    <a:lnTo>
                      <a:pt x="52" y="130"/>
                    </a:lnTo>
                    <a:lnTo>
                      <a:pt x="74" y="130"/>
                    </a:lnTo>
                    <a:lnTo>
                      <a:pt x="94" y="126"/>
                    </a:lnTo>
                    <a:lnTo>
                      <a:pt x="104" y="122"/>
                    </a:lnTo>
                    <a:lnTo>
                      <a:pt x="114" y="118"/>
                    </a:lnTo>
                    <a:lnTo>
                      <a:pt x="122" y="112"/>
                    </a:lnTo>
                    <a:lnTo>
                      <a:pt x="130" y="106"/>
                    </a:lnTo>
                    <a:lnTo>
                      <a:pt x="144" y="90"/>
                    </a:lnTo>
                    <a:lnTo>
                      <a:pt x="154" y="72"/>
                    </a:lnTo>
                    <a:lnTo>
                      <a:pt x="158" y="58"/>
                    </a:lnTo>
                    <a:lnTo>
                      <a:pt x="160" y="46"/>
                    </a:lnTo>
                    <a:lnTo>
                      <a:pt x="160" y="36"/>
                    </a:lnTo>
                    <a:lnTo>
                      <a:pt x="156" y="26"/>
                    </a:lnTo>
                    <a:lnTo>
                      <a:pt x="150" y="18"/>
                    </a:lnTo>
                    <a:lnTo>
                      <a:pt x="144" y="12"/>
                    </a:lnTo>
                    <a:lnTo>
                      <a:pt x="136" y="6"/>
                    </a:lnTo>
                    <a:lnTo>
                      <a:pt x="126" y="2"/>
                    </a:lnTo>
                    <a:lnTo>
                      <a:pt x="116" y="0"/>
                    </a:lnTo>
                    <a:lnTo>
                      <a:pt x="106" y="0"/>
                    </a:lnTo>
                    <a:lnTo>
                      <a:pt x="98" y="0"/>
                    </a:lnTo>
                    <a:lnTo>
                      <a:pt x="88" y="2"/>
                    </a:lnTo>
                    <a:lnTo>
                      <a:pt x="80" y="6"/>
                    </a:lnTo>
                    <a:lnTo>
                      <a:pt x="72" y="12"/>
                    </a:lnTo>
                    <a:lnTo>
                      <a:pt x="66" y="18"/>
                    </a:lnTo>
                    <a:lnTo>
                      <a:pt x="64" y="26"/>
                    </a:lnTo>
                    <a:close/>
                  </a:path>
                </a:pathLst>
              </a:custGeom>
              <a:solidFill>
                <a:srgbClr val="EA8B0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Freeform 18"/>
              <p:cNvSpPr>
                <a:spLocks/>
              </p:cNvSpPr>
              <p:nvPr/>
            </p:nvSpPr>
            <p:spPr bwMode="auto">
              <a:xfrm>
                <a:off x="2470150" y="5127625"/>
                <a:ext cx="98425" cy="111125"/>
              </a:xfrm>
              <a:custGeom>
                <a:avLst/>
                <a:gdLst>
                  <a:gd name="T0" fmla="*/ 2147483647 w 62"/>
                  <a:gd name="T1" fmla="*/ 2147483647 h 70"/>
                  <a:gd name="T2" fmla="*/ 2147483647 w 62"/>
                  <a:gd name="T3" fmla="*/ 2147483647 h 70"/>
                  <a:gd name="T4" fmla="*/ 2147483647 w 62"/>
                  <a:gd name="T5" fmla="*/ 2147483647 h 70"/>
                  <a:gd name="T6" fmla="*/ 0 w 62"/>
                  <a:gd name="T7" fmla="*/ 2147483647 h 70"/>
                  <a:gd name="T8" fmla="*/ 0 w 62"/>
                  <a:gd name="T9" fmla="*/ 2147483647 h 70"/>
                  <a:gd name="T10" fmla="*/ 0 w 62"/>
                  <a:gd name="T11" fmla="*/ 2147483647 h 70"/>
                  <a:gd name="T12" fmla="*/ 0 w 62"/>
                  <a:gd name="T13" fmla="*/ 2147483647 h 70"/>
                  <a:gd name="T14" fmla="*/ 2147483647 w 62"/>
                  <a:gd name="T15" fmla="*/ 2147483647 h 70"/>
                  <a:gd name="T16" fmla="*/ 2147483647 w 62"/>
                  <a:gd name="T17" fmla="*/ 2147483647 h 70"/>
                  <a:gd name="T18" fmla="*/ 2147483647 w 62"/>
                  <a:gd name="T19" fmla="*/ 2147483647 h 70"/>
                  <a:gd name="T20" fmla="*/ 2147483647 w 62"/>
                  <a:gd name="T21" fmla="*/ 2147483647 h 70"/>
                  <a:gd name="T22" fmla="*/ 2147483647 w 62"/>
                  <a:gd name="T23" fmla="*/ 2147483647 h 70"/>
                  <a:gd name="T24" fmla="*/ 2147483647 w 62"/>
                  <a:gd name="T25" fmla="*/ 2147483647 h 70"/>
                  <a:gd name="T26" fmla="*/ 2147483647 w 62"/>
                  <a:gd name="T27" fmla="*/ 2147483647 h 70"/>
                  <a:gd name="T28" fmla="*/ 2147483647 w 62"/>
                  <a:gd name="T29" fmla="*/ 2147483647 h 70"/>
                  <a:gd name="T30" fmla="*/ 2147483647 w 62"/>
                  <a:gd name="T31" fmla="*/ 2147483647 h 70"/>
                  <a:gd name="T32" fmla="*/ 2147483647 w 62"/>
                  <a:gd name="T33" fmla="*/ 2147483647 h 70"/>
                  <a:gd name="T34" fmla="*/ 2147483647 w 62"/>
                  <a:gd name="T35" fmla="*/ 2147483647 h 70"/>
                  <a:gd name="T36" fmla="*/ 2147483647 w 62"/>
                  <a:gd name="T37" fmla="*/ 2147483647 h 70"/>
                  <a:gd name="T38" fmla="*/ 2147483647 w 62"/>
                  <a:gd name="T39" fmla="*/ 2147483647 h 70"/>
                  <a:gd name="T40" fmla="*/ 2147483647 w 62"/>
                  <a:gd name="T41" fmla="*/ 2147483647 h 70"/>
                  <a:gd name="T42" fmla="*/ 2147483647 w 62"/>
                  <a:gd name="T43" fmla="*/ 2147483647 h 70"/>
                  <a:gd name="T44" fmla="*/ 2147483647 w 62"/>
                  <a:gd name="T45" fmla="*/ 2147483647 h 70"/>
                  <a:gd name="T46" fmla="*/ 2147483647 w 62"/>
                  <a:gd name="T47" fmla="*/ 2147483647 h 70"/>
                  <a:gd name="T48" fmla="*/ 2147483647 w 62"/>
                  <a:gd name="T49" fmla="*/ 2147483647 h 70"/>
                  <a:gd name="T50" fmla="*/ 2147483647 w 62"/>
                  <a:gd name="T51" fmla="*/ 2147483647 h 70"/>
                  <a:gd name="T52" fmla="*/ 2147483647 w 62"/>
                  <a:gd name="T53" fmla="*/ 2147483647 h 70"/>
                  <a:gd name="T54" fmla="*/ 2147483647 w 62"/>
                  <a:gd name="T55" fmla="*/ 2147483647 h 70"/>
                  <a:gd name="T56" fmla="*/ 2147483647 w 62"/>
                  <a:gd name="T57" fmla="*/ 2147483647 h 70"/>
                  <a:gd name="T58" fmla="*/ 2147483647 w 62"/>
                  <a:gd name="T59" fmla="*/ 0 h 70"/>
                  <a:gd name="T60" fmla="*/ 2147483647 w 62"/>
                  <a:gd name="T61" fmla="*/ 0 h 70"/>
                  <a:gd name="T62" fmla="*/ 2147483647 w 62"/>
                  <a:gd name="T63" fmla="*/ 0 h 70"/>
                  <a:gd name="T64" fmla="*/ 2147483647 w 62"/>
                  <a:gd name="T65" fmla="*/ 2147483647 h 70"/>
                  <a:gd name="T66" fmla="*/ 2147483647 w 62"/>
                  <a:gd name="T67" fmla="*/ 2147483647 h 70"/>
                  <a:gd name="T68" fmla="*/ 2147483647 w 62"/>
                  <a:gd name="T69" fmla="*/ 2147483647 h 70"/>
                  <a:gd name="T70" fmla="*/ 2147483647 w 62"/>
                  <a:gd name="T71" fmla="*/ 2147483647 h 70"/>
                  <a:gd name="T72" fmla="*/ 2147483647 w 62"/>
                  <a:gd name="T73" fmla="*/ 2147483647 h 7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2"/>
                  <a:gd name="T112" fmla="*/ 0 h 70"/>
                  <a:gd name="T113" fmla="*/ 62 w 62"/>
                  <a:gd name="T114" fmla="*/ 70 h 7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2" h="70">
                    <a:moveTo>
                      <a:pt x="6" y="20"/>
                    </a:moveTo>
                    <a:lnTo>
                      <a:pt x="6" y="20"/>
                    </a:lnTo>
                    <a:lnTo>
                      <a:pt x="2" y="30"/>
                    </a:lnTo>
                    <a:lnTo>
                      <a:pt x="0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4" y="44"/>
                    </a:lnTo>
                    <a:lnTo>
                      <a:pt x="10" y="26"/>
                    </a:lnTo>
                    <a:lnTo>
                      <a:pt x="14" y="20"/>
                    </a:lnTo>
                    <a:lnTo>
                      <a:pt x="20" y="14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4" y="16"/>
                    </a:lnTo>
                    <a:lnTo>
                      <a:pt x="48" y="20"/>
                    </a:lnTo>
                    <a:lnTo>
                      <a:pt x="56" y="36"/>
                    </a:lnTo>
                    <a:lnTo>
                      <a:pt x="62" y="60"/>
                    </a:lnTo>
                    <a:lnTo>
                      <a:pt x="62" y="46"/>
                    </a:lnTo>
                    <a:lnTo>
                      <a:pt x="60" y="32"/>
                    </a:lnTo>
                    <a:lnTo>
                      <a:pt x="56" y="22"/>
                    </a:lnTo>
                    <a:lnTo>
                      <a:pt x="50" y="12"/>
                    </a:lnTo>
                    <a:lnTo>
                      <a:pt x="46" y="6"/>
                    </a:lnTo>
                    <a:lnTo>
                      <a:pt x="40" y="2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2"/>
                    </a:ln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BE69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548" name="Group 40"/>
          <p:cNvGrpSpPr>
            <a:grpSpLocks/>
          </p:cNvGrpSpPr>
          <p:nvPr/>
        </p:nvGrpSpPr>
        <p:grpSpPr bwMode="auto">
          <a:xfrm>
            <a:off x="7945438" y="3352800"/>
            <a:ext cx="893762" cy="588963"/>
            <a:chOff x="4360863" y="5011738"/>
            <a:chExt cx="876300" cy="606424"/>
          </a:xfrm>
        </p:grpSpPr>
        <p:sp>
          <p:nvSpPr>
            <p:cNvPr id="22549" name="Freeform 7"/>
            <p:cNvSpPr>
              <a:spLocks/>
            </p:cNvSpPr>
            <p:nvPr/>
          </p:nvSpPr>
          <p:spPr bwMode="auto">
            <a:xfrm rot="-5400000">
              <a:off x="5103813" y="5186363"/>
              <a:ext cx="57150" cy="209550"/>
            </a:xfrm>
            <a:custGeom>
              <a:avLst/>
              <a:gdLst>
                <a:gd name="T0" fmla="*/ 2147483647 w 36"/>
                <a:gd name="T1" fmla="*/ 2147483647 h 132"/>
                <a:gd name="T2" fmla="*/ 2147483647 w 36"/>
                <a:gd name="T3" fmla="*/ 2147483647 h 132"/>
                <a:gd name="T4" fmla="*/ 2147483647 w 36"/>
                <a:gd name="T5" fmla="*/ 2147483647 h 132"/>
                <a:gd name="T6" fmla="*/ 2147483647 w 36"/>
                <a:gd name="T7" fmla="*/ 2147483647 h 132"/>
                <a:gd name="T8" fmla="*/ 2147483647 w 36"/>
                <a:gd name="T9" fmla="*/ 2147483647 h 132"/>
                <a:gd name="T10" fmla="*/ 2147483647 w 36"/>
                <a:gd name="T11" fmla="*/ 2147483647 h 132"/>
                <a:gd name="T12" fmla="*/ 2147483647 w 36"/>
                <a:gd name="T13" fmla="*/ 2147483647 h 132"/>
                <a:gd name="T14" fmla="*/ 2147483647 w 36"/>
                <a:gd name="T15" fmla="*/ 2147483647 h 132"/>
                <a:gd name="T16" fmla="*/ 2147483647 w 36"/>
                <a:gd name="T17" fmla="*/ 2147483647 h 132"/>
                <a:gd name="T18" fmla="*/ 2147483647 w 36"/>
                <a:gd name="T19" fmla="*/ 2147483647 h 132"/>
                <a:gd name="T20" fmla="*/ 2147483647 w 36"/>
                <a:gd name="T21" fmla="*/ 2147483647 h 132"/>
                <a:gd name="T22" fmla="*/ 2147483647 w 36"/>
                <a:gd name="T23" fmla="*/ 0 h 132"/>
                <a:gd name="T24" fmla="*/ 2147483647 w 36"/>
                <a:gd name="T25" fmla="*/ 0 h 132"/>
                <a:gd name="T26" fmla="*/ 2147483647 w 36"/>
                <a:gd name="T27" fmla="*/ 0 h 132"/>
                <a:gd name="T28" fmla="*/ 2147483647 w 36"/>
                <a:gd name="T29" fmla="*/ 0 h 132"/>
                <a:gd name="T30" fmla="*/ 2147483647 w 36"/>
                <a:gd name="T31" fmla="*/ 2147483647 h 132"/>
                <a:gd name="T32" fmla="*/ 2147483647 w 36"/>
                <a:gd name="T33" fmla="*/ 2147483647 h 132"/>
                <a:gd name="T34" fmla="*/ 0 w 36"/>
                <a:gd name="T35" fmla="*/ 2147483647 h 132"/>
                <a:gd name="T36" fmla="*/ 2147483647 w 36"/>
                <a:gd name="T37" fmla="*/ 2147483647 h 132"/>
                <a:gd name="T38" fmla="*/ 2147483647 w 36"/>
                <a:gd name="T39" fmla="*/ 2147483647 h 1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"/>
                <a:gd name="T61" fmla="*/ 0 h 132"/>
                <a:gd name="T62" fmla="*/ 36 w 36"/>
                <a:gd name="T63" fmla="*/ 132 h 1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" h="132">
                  <a:moveTo>
                    <a:pt x="24" y="128"/>
                  </a:moveTo>
                  <a:lnTo>
                    <a:pt x="24" y="128"/>
                  </a:lnTo>
                  <a:lnTo>
                    <a:pt x="26" y="132"/>
                  </a:lnTo>
                  <a:lnTo>
                    <a:pt x="30" y="132"/>
                  </a:lnTo>
                  <a:lnTo>
                    <a:pt x="34" y="130"/>
                  </a:lnTo>
                  <a:lnTo>
                    <a:pt x="36" y="126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4" y="128"/>
                  </a:lnTo>
                  <a:close/>
                </a:path>
              </a:pathLst>
            </a:custGeom>
            <a:solidFill>
              <a:srgbClr val="FC88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Freeform 8"/>
            <p:cNvSpPr>
              <a:spLocks/>
            </p:cNvSpPr>
            <p:nvPr/>
          </p:nvSpPr>
          <p:spPr bwMode="auto">
            <a:xfrm rot="-5400000">
              <a:off x="5114925" y="5289550"/>
              <a:ext cx="38100" cy="206375"/>
            </a:xfrm>
            <a:custGeom>
              <a:avLst/>
              <a:gdLst>
                <a:gd name="T0" fmla="*/ 2147483647 w 24"/>
                <a:gd name="T1" fmla="*/ 2147483647 h 130"/>
                <a:gd name="T2" fmla="*/ 2147483647 w 24"/>
                <a:gd name="T3" fmla="*/ 2147483647 h 130"/>
                <a:gd name="T4" fmla="*/ 0 w 24"/>
                <a:gd name="T5" fmla="*/ 2147483647 h 130"/>
                <a:gd name="T6" fmla="*/ 0 w 24"/>
                <a:gd name="T7" fmla="*/ 2147483647 h 130"/>
                <a:gd name="T8" fmla="*/ 2147483647 w 24"/>
                <a:gd name="T9" fmla="*/ 2147483647 h 130"/>
                <a:gd name="T10" fmla="*/ 2147483647 w 24"/>
                <a:gd name="T11" fmla="*/ 2147483647 h 130"/>
                <a:gd name="T12" fmla="*/ 2147483647 w 24"/>
                <a:gd name="T13" fmla="*/ 2147483647 h 130"/>
                <a:gd name="T14" fmla="*/ 2147483647 w 24"/>
                <a:gd name="T15" fmla="*/ 2147483647 h 130"/>
                <a:gd name="T16" fmla="*/ 2147483647 w 24"/>
                <a:gd name="T17" fmla="*/ 2147483647 h 130"/>
                <a:gd name="T18" fmla="*/ 2147483647 w 24"/>
                <a:gd name="T19" fmla="*/ 2147483647 h 130"/>
                <a:gd name="T20" fmla="*/ 2147483647 w 24"/>
                <a:gd name="T21" fmla="*/ 2147483647 h 130"/>
                <a:gd name="T22" fmla="*/ 2147483647 w 24"/>
                <a:gd name="T23" fmla="*/ 2147483647 h 130"/>
                <a:gd name="T24" fmla="*/ 2147483647 w 24"/>
                <a:gd name="T25" fmla="*/ 2147483647 h 130"/>
                <a:gd name="T26" fmla="*/ 2147483647 w 24"/>
                <a:gd name="T27" fmla="*/ 2147483647 h 130"/>
                <a:gd name="T28" fmla="*/ 2147483647 w 24"/>
                <a:gd name="T29" fmla="*/ 2147483647 h 130"/>
                <a:gd name="T30" fmla="*/ 2147483647 w 24"/>
                <a:gd name="T31" fmla="*/ 2147483647 h 130"/>
                <a:gd name="T32" fmla="*/ 2147483647 w 24"/>
                <a:gd name="T33" fmla="*/ 2147483647 h 130"/>
                <a:gd name="T34" fmla="*/ 2147483647 w 24"/>
                <a:gd name="T35" fmla="*/ 2147483647 h 130"/>
                <a:gd name="T36" fmla="*/ 2147483647 w 24"/>
                <a:gd name="T37" fmla="*/ 2147483647 h 130"/>
                <a:gd name="T38" fmla="*/ 2147483647 w 24"/>
                <a:gd name="T39" fmla="*/ 0 h 130"/>
                <a:gd name="T40" fmla="*/ 2147483647 w 24"/>
                <a:gd name="T41" fmla="*/ 0 h 130"/>
                <a:gd name="T42" fmla="*/ 2147483647 w 24"/>
                <a:gd name="T43" fmla="*/ 2147483647 h 130"/>
                <a:gd name="T44" fmla="*/ 2147483647 w 24"/>
                <a:gd name="T45" fmla="*/ 2147483647 h 1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130"/>
                <a:gd name="T71" fmla="*/ 24 w 24"/>
                <a:gd name="T72" fmla="*/ 130 h 13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130">
                  <a:moveTo>
                    <a:pt x="2" y="2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2" y="124"/>
                  </a:lnTo>
                  <a:lnTo>
                    <a:pt x="14" y="128"/>
                  </a:lnTo>
                  <a:lnTo>
                    <a:pt x="18" y="130"/>
                  </a:lnTo>
                  <a:lnTo>
                    <a:pt x="20" y="130"/>
                  </a:lnTo>
                  <a:lnTo>
                    <a:pt x="22" y="128"/>
                  </a:lnTo>
                  <a:lnTo>
                    <a:pt x="24" y="124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C88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Freeform 9"/>
            <p:cNvSpPr>
              <a:spLocks/>
            </p:cNvSpPr>
            <p:nvPr/>
          </p:nvSpPr>
          <p:spPr bwMode="auto">
            <a:xfrm rot="-5400000">
              <a:off x="4398962" y="4989513"/>
              <a:ext cx="209550" cy="254000"/>
            </a:xfrm>
            <a:custGeom>
              <a:avLst/>
              <a:gdLst>
                <a:gd name="T0" fmla="*/ 2147483647 w 132"/>
                <a:gd name="T1" fmla="*/ 0 h 160"/>
                <a:gd name="T2" fmla="*/ 0 w 132"/>
                <a:gd name="T3" fmla="*/ 2147483647 h 160"/>
                <a:gd name="T4" fmla="*/ 2147483647 w 132"/>
                <a:gd name="T5" fmla="*/ 2147483647 h 160"/>
                <a:gd name="T6" fmla="*/ 2147483647 w 132"/>
                <a:gd name="T7" fmla="*/ 2147483647 h 160"/>
                <a:gd name="T8" fmla="*/ 2147483647 w 132"/>
                <a:gd name="T9" fmla="*/ 2147483647 h 160"/>
                <a:gd name="T10" fmla="*/ 2147483647 w 132"/>
                <a:gd name="T11" fmla="*/ 0 h 160"/>
                <a:gd name="T12" fmla="*/ 2147483647 w 132"/>
                <a:gd name="T13" fmla="*/ 0 h 1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160"/>
                <a:gd name="T23" fmla="*/ 132 w 132"/>
                <a:gd name="T24" fmla="*/ 160 h 1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160">
                  <a:moveTo>
                    <a:pt x="106" y="0"/>
                  </a:moveTo>
                  <a:lnTo>
                    <a:pt x="0" y="28"/>
                  </a:lnTo>
                  <a:lnTo>
                    <a:pt x="32" y="160"/>
                  </a:lnTo>
                  <a:lnTo>
                    <a:pt x="132" y="160"/>
                  </a:lnTo>
                  <a:lnTo>
                    <a:pt x="56" y="8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C88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13"/>
            <p:cNvSpPr>
              <a:spLocks/>
            </p:cNvSpPr>
            <p:nvPr/>
          </p:nvSpPr>
          <p:spPr bwMode="auto">
            <a:xfrm rot="-5400000">
              <a:off x="4445000" y="5022850"/>
              <a:ext cx="511175" cy="679450"/>
            </a:xfrm>
            <a:custGeom>
              <a:avLst/>
              <a:gdLst>
                <a:gd name="T0" fmla="*/ 2147483647 w 322"/>
                <a:gd name="T1" fmla="*/ 2147483647 h 428"/>
                <a:gd name="T2" fmla="*/ 2147483647 w 322"/>
                <a:gd name="T3" fmla="*/ 2147483647 h 428"/>
                <a:gd name="T4" fmla="*/ 2147483647 w 322"/>
                <a:gd name="T5" fmla="*/ 2147483647 h 428"/>
                <a:gd name="T6" fmla="*/ 2147483647 w 322"/>
                <a:gd name="T7" fmla="*/ 2147483647 h 428"/>
                <a:gd name="T8" fmla="*/ 2147483647 w 322"/>
                <a:gd name="T9" fmla="*/ 2147483647 h 428"/>
                <a:gd name="T10" fmla="*/ 2147483647 w 322"/>
                <a:gd name="T11" fmla="*/ 2147483647 h 428"/>
                <a:gd name="T12" fmla="*/ 2147483647 w 322"/>
                <a:gd name="T13" fmla="*/ 2147483647 h 428"/>
                <a:gd name="T14" fmla="*/ 2147483647 w 322"/>
                <a:gd name="T15" fmla="*/ 2147483647 h 428"/>
                <a:gd name="T16" fmla="*/ 2147483647 w 322"/>
                <a:gd name="T17" fmla="*/ 2147483647 h 428"/>
                <a:gd name="T18" fmla="*/ 2147483647 w 322"/>
                <a:gd name="T19" fmla="*/ 2147483647 h 428"/>
                <a:gd name="T20" fmla="*/ 2147483647 w 322"/>
                <a:gd name="T21" fmla="*/ 2147483647 h 428"/>
                <a:gd name="T22" fmla="*/ 2147483647 w 322"/>
                <a:gd name="T23" fmla="*/ 2147483647 h 428"/>
                <a:gd name="T24" fmla="*/ 2147483647 w 322"/>
                <a:gd name="T25" fmla="*/ 2147483647 h 428"/>
                <a:gd name="T26" fmla="*/ 2147483647 w 322"/>
                <a:gd name="T27" fmla="*/ 2147483647 h 428"/>
                <a:gd name="T28" fmla="*/ 0 w 322"/>
                <a:gd name="T29" fmla="*/ 2147483647 h 428"/>
                <a:gd name="T30" fmla="*/ 2147483647 w 322"/>
                <a:gd name="T31" fmla="*/ 2147483647 h 428"/>
                <a:gd name="T32" fmla="*/ 2147483647 w 322"/>
                <a:gd name="T33" fmla="*/ 2147483647 h 428"/>
                <a:gd name="T34" fmla="*/ 2147483647 w 322"/>
                <a:gd name="T35" fmla="*/ 2147483647 h 428"/>
                <a:gd name="T36" fmla="*/ 2147483647 w 322"/>
                <a:gd name="T37" fmla="*/ 2147483647 h 428"/>
                <a:gd name="T38" fmla="*/ 2147483647 w 322"/>
                <a:gd name="T39" fmla="*/ 2147483647 h 428"/>
                <a:gd name="T40" fmla="*/ 2147483647 w 322"/>
                <a:gd name="T41" fmla="*/ 2147483647 h 428"/>
                <a:gd name="T42" fmla="*/ 2147483647 w 322"/>
                <a:gd name="T43" fmla="*/ 2147483647 h 428"/>
                <a:gd name="T44" fmla="*/ 2147483647 w 322"/>
                <a:gd name="T45" fmla="*/ 2147483647 h 428"/>
                <a:gd name="T46" fmla="*/ 2147483647 w 322"/>
                <a:gd name="T47" fmla="*/ 2147483647 h 428"/>
                <a:gd name="T48" fmla="*/ 2147483647 w 322"/>
                <a:gd name="T49" fmla="*/ 2147483647 h 428"/>
                <a:gd name="T50" fmla="*/ 2147483647 w 322"/>
                <a:gd name="T51" fmla="*/ 2147483647 h 428"/>
                <a:gd name="T52" fmla="*/ 2147483647 w 322"/>
                <a:gd name="T53" fmla="*/ 2147483647 h 428"/>
                <a:gd name="T54" fmla="*/ 2147483647 w 322"/>
                <a:gd name="T55" fmla="*/ 2147483647 h 428"/>
                <a:gd name="T56" fmla="*/ 2147483647 w 322"/>
                <a:gd name="T57" fmla="*/ 2147483647 h 428"/>
                <a:gd name="T58" fmla="*/ 2147483647 w 322"/>
                <a:gd name="T59" fmla="*/ 2147483647 h 428"/>
                <a:gd name="T60" fmla="*/ 2147483647 w 322"/>
                <a:gd name="T61" fmla="*/ 2147483647 h 428"/>
                <a:gd name="T62" fmla="*/ 2147483647 w 322"/>
                <a:gd name="T63" fmla="*/ 2147483647 h 428"/>
                <a:gd name="T64" fmla="*/ 2147483647 w 322"/>
                <a:gd name="T65" fmla="*/ 2147483647 h 428"/>
                <a:gd name="T66" fmla="*/ 2147483647 w 322"/>
                <a:gd name="T67" fmla="*/ 0 h 428"/>
                <a:gd name="T68" fmla="*/ 2147483647 w 322"/>
                <a:gd name="T69" fmla="*/ 2147483647 h 42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2"/>
                <a:gd name="T106" fmla="*/ 0 h 428"/>
                <a:gd name="T107" fmla="*/ 322 w 322"/>
                <a:gd name="T108" fmla="*/ 428 h 42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2" h="428">
                  <a:moveTo>
                    <a:pt x="184" y="6"/>
                  </a:moveTo>
                  <a:lnTo>
                    <a:pt x="184" y="6"/>
                  </a:lnTo>
                  <a:lnTo>
                    <a:pt x="166" y="14"/>
                  </a:lnTo>
                  <a:lnTo>
                    <a:pt x="152" y="26"/>
                  </a:lnTo>
                  <a:lnTo>
                    <a:pt x="138" y="38"/>
                  </a:lnTo>
                  <a:lnTo>
                    <a:pt x="126" y="56"/>
                  </a:lnTo>
                  <a:lnTo>
                    <a:pt x="116" y="76"/>
                  </a:lnTo>
                  <a:lnTo>
                    <a:pt x="110" y="98"/>
                  </a:lnTo>
                  <a:lnTo>
                    <a:pt x="108" y="120"/>
                  </a:lnTo>
                  <a:lnTo>
                    <a:pt x="110" y="144"/>
                  </a:lnTo>
                  <a:lnTo>
                    <a:pt x="116" y="174"/>
                  </a:lnTo>
                  <a:lnTo>
                    <a:pt x="118" y="202"/>
                  </a:lnTo>
                  <a:lnTo>
                    <a:pt x="120" y="228"/>
                  </a:lnTo>
                  <a:lnTo>
                    <a:pt x="120" y="252"/>
                  </a:lnTo>
                  <a:lnTo>
                    <a:pt x="118" y="274"/>
                  </a:lnTo>
                  <a:lnTo>
                    <a:pt x="114" y="294"/>
                  </a:lnTo>
                  <a:lnTo>
                    <a:pt x="110" y="312"/>
                  </a:lnTo>
                  <a:lnTo>
                    <a:pt x="104" y="328"/>
                  </a:lnTo>
                  <a:lnTo>
                    <a:pt x="96" y="344"/>
                  </a:lnTo>
                  <a:lnTo>
                    <a:pt x="86" y="356"/>
                  </a:lnTo>
                  <a:lnTo>
                    <a:pt x="76" y="366"/>
                  </a:lnTo>
                  <a:lnTo>
                    <a:pt x="64" y="374"/>
                  </a:lnTo>
                  <a:lnTo>
                    <a:pt x="50" y="380"/>
                  </a:lnTo>
                  <a:lnTo>
                    <a:pt x="34" y="382"/>
                  </a:lnTo>
                  <a:lnTo>
                    <a:pt x="18" y="384"/>
                  </a:lnTo>
                  <a:lnTo>
                    <a:pt x="0" y="384"/>
                  </a:lnTo>
                  <a:lnTo>
                    <a:pt x="42" y="404"/>
                  </a:lnTo>
                  <a:lnTo>
                    <a:pt x="82" y="418"/>
                  </a:lnTo>
                  <a:lnTo>
                    <a:pt x="102" y="424"/>
                  </a:lnTo>
                  <a:lnTo>
                    <a:pt x="120" y="426"/>
                  </a:lnTo>
                  <a:lnTo>
                    <a:pt x="140" y="428"/>
                  </a:lnTo>
                  <a:lnTo>
                    <a:pt x="156" y="428"/>
                  </a:lnTo>
                  <a:lnTo>
                    <a:pt x="174" y="428"/>
                  </a:lnTo>
                  <a:lnTo>
                    <a:pt x="190" y="426"/>
                  </a:lnTo>
                  <a:lnTo>
                    <a:pt x="204" y="422"/>
                  </a:lnTo>
                  <a:lnTo>
                    <a:pt x="218" y="418"/>
                  </a:lnTo>
                  <a:lnTo>
                    <a:pt x="232" y="412"/>
                  </a:lnTo>
                  <a:lnTo>
                    <a:pt x="244" y="404"/>
                  </a:lnTo>
                  <a:lnTo>
                    <a:pt x="256" y="396"/>
                  </a:lnTo>
                  <a:lnTo>
                    <a:pt x="266" y="386"/>
                  </a:lnTo>
                  <a:lnTo>
                    <a:pt x="276" y="374"/>
                  </a:lnTo>
                  <a:lnTo>
                    <a:pt x="286" y="362"/>
                  </a:lnTo>
                  <a:lnTo>
                    <a:pt x="294" y="350"/>
                  </a:lnTo>
                  <a:lnTo>
                    <a:pt x="300" y="336"/>
                  </a:lnTo>
                  <a:lnTo>
                    <a:pt x="306" y="320"/>
                  </a:lnTo>
                  <a:lnTo>
                    <a:pt x="312" y="304"/>
                  </a:lnTo>
                  <a:lnTo>
                    <a:pt x="320" y="268"/>
                  </a:lnTo>
                  <a:lnTo>
                    <a:pt x="322" y="228"/>
                  </a:lnTo>
                  <a:lnTo>
                    <a:pt x="320" y="184"/>
                  </a:lnTo>
                  <a:lnTo>
                    <a:pt x="314" y="138"/>
                  </a:lnTo>
                  <a:lnTo>
                    <a:pt x="304" y="88"/>
                  </a:lnTo>
                  <a:lnTo>
                    <a:pt x="296" y="62"/>
                  </a:lnTo>
                  <a:lnTo>
                    <a:pt x="286" y="40"/>
                  </a:lnTo>
                  <a:lnTo>
                    <a:pt x="278" y="32"/>
                  </a:lnTo>
                  <a:lnTo>
                    <a:pt x="272" y="24"/>
                  </a:lnTo>
                  <a:lnTo>
                    <a:pt x="264" y="16"/>
                  </a:lnTo>
                  <a:lnTo>
                    <a:pt x="254" y="12"/>
                  </a:lnTo>
                  <a:lnTo>
                    <a:pt x="238" y="4"/>
                  </a:lnTo>
                  <a:lnTo>
                    <a:pt x="220" y="0"/>
                  </a:lnTo>
                  <a:lnTo>
                    <a:pt x="202" y="0"/>
                  </a:lnTo>
                  <a:lnTo>
                    <a:pt x="184" y="6"/>
                  </a:lnTo>
                  <a:close/>
                </a:path>
              </a:pathLst>
            </a:custGeom>
            <a:solidFill>
              <a:srgbClr val="FCD3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Freeform 17"/>
            <p:cNvSpPr>
              <a:spLocks/>
            </p:cNvSpPr>
            <p:nvPr/>
          </p:nvSpPr>
          <p:spPr bwMode="auto">
            <a:xfrm rot="-5400000">
              <a:off x="4768850" y="5241925"/>
              <a:ext cx="254000" cy="206375"/>
            </a:xfrm>
            <a:custGeom>
              <a:avLst/>
              <a:gdLst>
                <a:gd name="T0" fmla="*/ 2147483647 w 160"/>
                <a:gd name="T1" fmla="*/ 2147483647 h 130"/>
                <a:gd name="T2" fmla="*/ 2147483647 w 160"/>
                <a:gd name="T3" fmla="*/ 2147483647 h 130"/>
                <a:gd name="T4" fmla="*/ 2147483647 w 160"/>
                <a:gd name="T5" fmla="*/ 2147483647 h 130"/>
                <a:gd name="T6" fmla="*/ 2147483647 w 160"/>
                <a:gd name="T7" fmla="*/ 2147483647 h 130"/>
                <a:gd name="T8" fmla="*/ 2147483647 w 160"/>
                <a:gd name="T9" fmla="*/ 2147483647 h 130"/>
                <a:gd name="T10" fmla="*/ 2147483647 w 160"/>
                <a:gd name="T11" fmla="*/ 2147483647 h 130"/>
                <a:gd name="T12" fmla="*/ 2147483647 w 160"/>
                <a:gd name="T13" fmla="*/ 2147483647 h 130"/>
                <a:gd name="T14" fmla="*/ 2147483647 w 160"/>
                <a:gd name="T15" fmla="*/ 2147483647 h 130"/>
                <a:gd name="T16" fmla="*/ 0 w 160"/>
                <a:gd name="T17" fmla="*/ 2147483647 h 130"/>
                <a:gd name="T18" fmla="*/ 0 w 160"/>
                <a:gd name="T19" fmla="*/ 2147483647 h 130"/>
                <a:gd name="T20" fmla="*/ 2147483647 w 160"/>
                <a:gd name="T21" fmla="*/ 2147483647 h 130"/>
                <a:gd name="T22" fmla="*/ 2147483647 w 160"/>
                <a:gd name="T23" fmla="*/ 2147483647 h 130"/>
                <a:gd name="T24" fmla="*/ 2147483647 w 160"/>
                <a:gd name="T25" fmla="*/ 2147483647 h 130"/>
                <a:gd name="T26" fmla="*/ 2147483647 w 160"/>
                <a:gd name="T27" fmla="*/ 2147483647 h 130"/>
                <a:gd name="T28" fmla="*/ 2147483647 w 160"/>
                <a:gd name="T29" fmla="*/ 2147483647 h 130"/>
                <a:gd name="T30" fmla="*/ 2147483647 w 160"/>
                <a:gd name="T31" fmla="*/ 2147483647 h 130"/>
                <a:gd name="T32" fmla="*/ 2147483647 w 160"/>
                <a:gd name="T33" fmla="*/ 2147483647 h 130"/>
                <a:gd name="T34" fmla="*/ 2147483647 w 160"/>
                <a:gd name="T35" fmla="*/ 2147483647 h 130"/>
                <a:gd name="T36" fmla="*/ 2147483647 w 160"/>
                <a:gd name="T37" fmla="*/ 2147483647 h 130"/>
                <a:gd name="T38" fmla="*/ 2147483647 w 160"/>
                <a:gd name="T39" fmla="*/ 2147483647 h 130"/>
                <a:gd name="T40" fmla="*/ 2147483647 w 160"/>
                <a:gd name="T41" fmla="*/ 2147483647 h 130"/>
                <a:gd name="T42" fmla="*/ 2147483647 w 160"/>
                <a:gd name="T43" fmla="*/ 2147483647 h 130"/>
                <a:gd name="T44" fmla="*/ 2147483647 w 160"/>
                <a:gd name="T45" fmla="*/ 2147483647 h 130"/>
                <a:gd name="T46" fmla="*/ 2147483647 w 160"/>
                <a:gd name="T47" fmla="*/ 2147483647 h 130"/>
                <a:gd name="T48" fmla="*/ 2147483647 w 160"/>
                <a:gd name="T49" fmla="*/ 2147483647 h 130"/>
                <a:gd name="T50" fmla="*/ 2147483647 w 160"/>
                <a:gd name="T51" fmla="*/ 2147483647 h 130"/>
                <a:gd name="T52" fmla="*/ 2147483647 w 160"/>
                <a:gd name="T53" fmla="*/ 2147483647 h 130"/>
                <a:gd name="T54" fmla="*/ 2147483647 w 160"/>
                <a:gd name="T55" fmla="*/ 2147483647 h 130"/>
                <a:gd name="T56" fmla="*/ 2147483647 w 160"/>
                <a:gd name="T57" fmla="*/ 2147483647 h 130"/>
                <a:gd name="T58" fmla="*/ 2147483647 w 160"/>
                <a:gd name="T59" fmla="*/ 2147483647 h 130"/>
                <a:gd name="T60" fmla="*/ 2147483647 w 160"/>
                <a:gd name="T61" fmla="*/ 2147483647 h 130"/>
                <a:gd name="T62" fmla="*/ 2147483647 w 160"/>
                <a:gd name="T63" fmla="*/ 2147483647 h 130"/>
                <a:gd name="T64" fmla="*/ 2147483647 w 160"/>
                <a:gd name="T65" fmla="*/ 0 h 130"/>
                <a:gd name="T66" fmla="*/ 2147483647 w 160"/>
                <a:gd name="T67" fmla="*/ 0 h 130"/>
                <a:gd name="T68" fmla="*/ 2147483647 w 160"/>
                <a:gd name="T69" fmla="*/ 0 h 130"/>
                <a:gd name="T70" fmla="*/ 2147483647 w 160"/>
                <a:gd name="T71" fmla="*/ 2147483647 h 130"/>
                <a:gd name="T72" fmla="*/ 2147483647 w 160"/>
                <a:gd name="T73" fmla="*/ 2147483647 h 130"/>
                <a:gd name="T74" fmla="*/ 2147483647 w 160"/>
                <a:gd name="T75" fmla="*/ 2147483647 h 130"/>
                <a:gd name="T76" fmla="*/ 2147483647 w 160"/>
                <a:gd name="T77" fmla="*/ 2147483647 h 130"/>
                <a:gd name="T78" fmla="*/ 2147483647 w 160"/>
                <a:gd name="T79" fmla="*/ 2147483647 h 130"/>
                <a:gd name="T80" fmla="*/ 2147483647 w 160"/>
                <a:gd name="T81" fmla="*/ 2147483647 h 130"/>
                <a:gd name="T82" fmla="*/ 2147483647 w 160"/>
                <a:gd name="T83" fmla="*/ 2147483647 h 1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0"/>
                <a:gd name="T127" fmla="*/ 0 h 130"/>
                <a:gd name="T128" fmla="*/ 160 w 160"/>
                <a:gd name="T129" fmla="*/ 130 h 1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0" h="130">
                  <a:moveTo>
                    <a:pt x="64" y="26"/>
                  </a:moveTo>
                  <a:lnTo>
                    <a:pt x="64" y="26"/>
                  </a:lnTo>
                  <a:lnTo>
                    <a:pt x="52" y="64"/>
                  </a:lnTo>
                  <a:lnTo>
                    <a:pt x="42" y="86"/>
                  </a:lnTo>
                  <a:lnTo>
                    <a:pt x="34" y="96"/>
                  </a:lnTo>
                  <a:lnTo>
                    <a:pt x="24" y="106"/>
                  </a:lnTo>
                  <a:lnTo>
                    <a:pt x="14" y="112"/>
                  </a:lnTo>
                  <a:lnTo>
                    <a:pt x="0" y="118"/>
                  </a:lnTo>
                  <a:lnTo>
                    <a:pt x="26" y="126"/>
                  </a:lnTo>
                  <a:lnTo>
                    <a:pt x="52" y="130"/>
                  </a:lnTo>
                  <a:lnTo>
                    <a:pt x="74" y="130"/>
                  </a:lnTo>
                  <a:lnTo>
                    <a:pt x="94" y="126"/>
                  </a:lnTo>
                  <a:lnTo>
                    <a:pt x="104" y="122"/>
                  </a:lnTo>
                  <a:lnTo>
                    <a:pt x="114" y="118"/>
                  </a:lnTo>
                  <a:lnTo>
                    <a:pt x="122" y="112"/>
                  </a:lnTo>
                  <a:lnTo>
                    <a:pt x="130" y="106"/>
                  </a:lnTo>
                  <a:lnTo>
                    <a:pt x="144" y="90"/>
                  </a:lnTo>
                  <a:lnTo>
                    <a:pt x="154" y="72"/>
                  </a:lnTo>
                  <a:lnTo>
                    <a:pt x="158" y="58"/>
                  </a:lnTo>
                  <a:lnTo>
                    <a:pt x="160" y="46"/>
                  </a:lnTo>
                  <a:lnTo>
                    <a:pt x="160" y="36"/>
                  </a:lnTo>
                  <a:lnTo>
                    <a:pt x="156" y="26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36" y="6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88" y="2"/>
                  </a:lnTo>
                  <a:lnTo>
                    <a:pt x="80" y="6"/>
                  </a:lnTo>
                  <a:lnTo>
                    <a:pt x="72" y="12"/>
                  </a:lnTo>
                  <a:lnTo>
                    <a:pt x="66" y="18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EA8B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TextBox 39"/>
            <p:cNvSpPr txBox="1">
              <a:spLocks noChangeArrowheads="1"/>
            </p:cNvSpPr>
            <p:nvPr/>
          </p:nvSpPr>
          <p:spPr bwMode="auto">
            <a:xfrm>
              <a:off x="4373766" y="5105400"/>
              <a:ext cx="2744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An exploit is not </a:t>
            </a:r>
            <a:r>
              <a:rPr lang="en-US" dirty="0">
                <a:latin typeface="Arial" pitchFamily="34" charset="0"/>
              </a:rPr>
              <a:t>necessarily a </a:t>
            </a:r>
            <a:r>
              <a:rPr lang="en-US" dirty="0" smtClean="0">
                <a:latin typeface="Arial" pitchFamily="34" charset="0"/>
              </a:rPr>
              <a:t>program.</a:t>
            </a:r>
          </a:p>
          <a:p>
            <a:r>
              <a:rPr lang="en-US" dirty="0" smtClean="0">
                <a:latin typeface="Arial" pitchFamily="34" charset="0"/>
              </a:rPr>
              <a:t>While </a:t>
            </a:r>
            <a:r>
              <a:rPr lang="en-US" dirty="0">
                <a:latin typeface="Arial" pitchFamily="34" charset="0"/>
              </a:rPr>
              <a:t>it can be a program that communicates bad input to a vulnerable piece of software, it can also be just the bad input </a:t>
            </a:r>
            <a:r>
              <a:rPr lang="en-US" dirty="0" smtClean="0">
                <a:latin typeface="Arial" pitchFamily="34" charset="0"/>
              </a:rPr>
              <a:t>itself.</a:t>
            </a:r>
          </a:p>
          <a:p>
            <a:r>
              <a:rPr lang="en-US" dirty="0">
                <a:latin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</a:rPr>
              <a:t>ny </a:t>
            </a:r>
            <a:r>
              <a:rPr lang="en-US" dirty="0">
                <a:latin typeface="Arial" pitchFamily="34" charset="0"/>
              </a:rPr>
              <a:t>bad input (or even valid input that the developer just failed to anticipate) can cause the vulnerable application to behave </a:t>
            </a:r>
            <a:r>
              <a:rPr lang="en-US" dirty="0" smtClean="0">
                <a:latin typeface="Arial" pitchFamily="34" charset="0"/>
              </a:rPr>
              <a:t>improperly</a:t>
            </a:r>
            <a:endParaRPr lang="it-IT" dirty="0"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20F5C-6E16-4960-B050-6D20F31153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31188" cy="1201737"/>
          </a:xfrm>
        </p:spPr>
        <p:txBody>
          <a:bodyPr lIns="38100" tIns="38100" rIns="1099" bIns="38100"/>
          <a:lstStyle/>
          <a:p>
            <a:pPr marL="12700" eaLnBrk="1" hangingPunct="1">
              <a:tabLst>
                <a:tab pos="50800" algn="l"/>
                <a:tab pos="965200" algn="l"/>
                <a:tab pos="1879600" algn="l"/>
                <a:tab pos="2794000" algn="l"/>
                <a:tab pos="3708400" algn="l"/>
                <a:tab pos="4622800" algn="l"/>
                <a:tab pos="5537200" algn="l"/>
                <a:tab pos="6451600" algn="l"/>
                <a:tab pos="7366000" algn="l"/>
                <a:tab pos="8280400" algn="l"/>
                <a:tab pos="9194800" algn="l"/>
                <a:tab pos="10109200" algn="l"/>
                <a:tab pos="10985500" algn="l"/>
              </a:tabLst>
            </a:pPr>
            <a:r>
              <a:rPr lang="en-US" smtClean="0"/>
              <a:t>Buffer Overflow Attack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839200" cy="5105400"/>
          </a:xfrm>
        </p:spPr>
        <p:txBody>
          <a:bodyPr lIns="38100" tIns="38100" rIns="1099" bIns="38100">
            <a:noAutofit/>
          </a:bodyPr>
          <a:lstStyle/>
          <a:p>
            <a:pPr marL="357188"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Char char="•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</a:tabLst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One of the most common OS bugs is a </a:t>
            </a:r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buffer overflow</a:t>
            </a:r>
          </a:p>
          <a:p>
            <a:pPr marL="757238" lvl="1"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Char char="–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developer fails to include code that  checks  whether an input string fits into its buffer array</a:t>
            </a:r>
          </a:p>
          <a:p>
            <a:pPr marL="757238" lvl="1"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Char char="–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input to the running process exceeds the length of  the buffer</a:t>
            </a:r>
          </a:p>
          <a:p>
            <a:pPr marL="757238" lvl="1"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Char char="–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input string overwrites a portion of the memory of the process</a:t>
            </a:r>
          </a:p>
          <a:p>
            <a:pPr marL="757238" lvl="1"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Char char="–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Causes the application to behave improperly and unexpectedly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1B535-79B4-4521-A441-5980170E67A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00"/>
              </a:spcBef>
              <a:buClr>
                <a:srgbClr val="CDC8FF"/>
              </a:buClr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  <a:tab pos="100965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Since the stack grows downward, if you write past the end of the buffer, you can corrupt the content of the rest of the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stack, if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enough information is known about the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program.</a:t>
            </a:r>
          </a:p>
          <a:p>
            <a:pPr eaLnBrk="1" hangingPunct="1">
              <a:spcBef>
                <a:spcPts val="400"/>
              </a:spcBef>
              <a:buClr>
                <a:srgbClr val="CDC8FF"/>
              </a:buClr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  <a:tab pos="10096500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Because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of the nature of the address space, locally declared buffers are allocated on the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stack and one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could write over known register information and the return address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20F5C-6E16-4960-B050-6D20F31153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Char char="•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Effect of a buffer overflow</a:t>
            </a:r>
          </a:p>
          <a:p>
            <a:pPr marL="757238" lvl="1"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Char char="–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</a:tabLst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The process can operate on malicious data or execute malicious code passed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the attacker</a:t>
            </a:r>
          </a:p>
          <a:p>
            <a:pPr marL="757238" lvl="1" eaLnBrk="1" hangingPunct="1">
              <a:lnSpc>
                <a:spcPct val="110000"/>
              </a:lnSpc>
              <a:spcBef>
                <a:spcPct val="50000"/>
              </a:spcBef>
              <a:buFont typeface="Arial" charset="0"/>
              <a:buChar char="–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</a:tabLst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If  the process is executed as root, the malicious code will be executing with root privileges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20F5C-6E16-4960-B050-6D20F31153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3663"/>
            <a:ext cx="8231188" cy="896937"/>
          </a:xfrm>
        </p:spPr>
        <p:txBody>
          <a:bodyPr lIns="38100" tIns="38100" rIns="1099" bIns="38100"/>
          <a:lstStyle/>
          <a:p>
            <a:pPr marL="12700" eaLnBrk="1" hangingPunct="1">
              <a:tabLst>
                <a:tab pos="50800" algn="l"/>
                <a:tab pos="965200" algn="l"/>
                <a:tab pos="1879600" algn="l"/>
                <a:tab pos="2794000" algn="l"/>
                <a:tab pos="3708400" algn="l"/>
                <a:tab pos="4622800" algn="l"/>
                <a:tab pos="5537200" algn="l"/>
                <a:tab pos="6451600" algn="l"/>
                <a:tab pos="7366000" algn="l"/>
                <a:tab pos="8280400" algn="l"/>
                <a:tab pos="9194800" algn="l"/>
                <a:tab pos="10109200" algn="l"/>
                <a:tab pos="10985500" algn="l"/>
              </a:tabLst>
            </a:pPr>
            <a:r>
              <a:rPr lang="en-US" dirty="0" smtClean="0"/>
              <a:t>Address Space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696200" cy="5257800"/>
          </a:xfrm>
        </p:spPr>
        <p:txBody>
          <a:bodyPr lIns="38100" tIns="38100" rIns="1099" bIns="38100"/>
          <a:lstStyle/>
          <a:p>
            <a:pPr marL="357188" eaLnBrk="1" hangingPunct="1">
              <a:lnSpc>
                <a:spcPct val="95000"/>
              </a:lnSpc>
              <a:spcBef>
                <a:spcPct val="25000"/>
              </a:spcBef>
              <a:buFont typeface="Arial" charset="0"/>
              <a:buChar char="•"/>
              <a:tabLst>
                <a:tab pos="444500" algn="l"/>
                <a:tab pos="1358900" algn="l"/>
                <a:tab pos="2273300" algn="l"/>
                <a:tab pos="3187700" algn="l"/>
                <a:tab pos="4102100" algn="l"/>
                <a:tab pos="50165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Every program needs to access memory in order to run</a:t>
            </a:r>
          </a:p>
          <a:p>
            <a:pPr marL="357188" eaLnBrk="1" hangingPunct="1">
              <a:lnSpc>
                <a:spcPct val="95000"/>
              </a:lnSpc>
              <a:spcBef>
                <a:spcPct val="25000"/>
              </a:spcBef>
              <a:buFont typeface="Arial" charset="0"/>
              <a:buChar char="•"/>
              <a:tabLst>
                <a:tab pos="444500" algn="l"/>
                <a:tab pos="1358900" algn="l"/>
                <a:tab pos="2273300" algn="l"/>
                <a:tab pos="3187700" algn="l"/>
                <a:tab pos="4102100" algn="l"/>
                <a:tab pos="50165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simplicity sake, it would be nice to allow each process (i.e., each executing program) to act as if it owns all of memory  </a:t>
            </a:r>
          </a:p>
          <a:p>
            <a:pPr marL="357188" eaLnBrk="1" hangingPunct="1">
              <a:lnSpc>
                <a:spcPct val="95000"/>
              </a:lnSpc>
              <a:spcBef>
                <a:spcPct val="25000"/>
              </a:spcBef>
              <a:buFont typeface="Arial" charset="0"/>
              <a:buChar char="•"/>
              <a:tabLst>
                <a:tab pos="444500" algn="l"/>
                <a:tab pos="1358900" algn="l"/>
                <a:tab pos="2273300" algn="l"/>
                <a:tab pos="3187700" algn="l"/>
                <a:tab pos="4102100" algn="l"/>
                <a:tab pos="5016500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address space model is used to accomplish this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9600" y="5943600"/>
            <a:ext cx="2133600" cy="365125"/>
          </a:xfrm>
        </p:spPr>
        <p:txBody>
          <a:bodyPr/>
          <a:lstStyle/>
          <a:p>
            <a:pPr>
              <a:defRPr/>
            </a:pPr>
            <a:fld id="{5DF217C4-9E32-4AF6-9236-0F9F00F01E7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298513"/>
            <a:ext cx="226369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  <a:latin typeface="Calibri"/>
              </a:rPr>
              <a:t>virtual memory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This would also be consistent with the process model proposed earlier where each process feels like it “owns” the machine. 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size of the address space is machine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dependent.</a:t>
            </a:r>
          </a:p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U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ntil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the Intel 386 came around, most address spaces were 16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bit.</a:t>
            </a:r>
          </a:p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or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most of the past 15 years, we have been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using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32 bit machines, though increasingly larger number of processors with 64 bit modes are making their way into people’s computers.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20F5C-6E16-4960-B050-6D20F31153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eaLnBrk="1" hangingPunct="1">
              <a:lnSpc>
                <a:spcPct val="95000"/>
              </a:lnSpc>
              <a:spcBef>
                <a:spcPct val="25000"/>
              </a:spcBef>
              <a:buFont typeface="Arial" charset="0"/>
              <a:buChar char="•"/>
              <a:tabLst>
                <a:tab pos="444500" algn="l"/>
                <a:tab pos="1358900" algn="l"/>
                <a:tab pos="2273300" algn="l"/>
                <a:tab pos="3187700" algn="l"/>
                <a:tab pos="4102100" algn="l"/>
                <a:tab pos="50165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Each process can allocate space anywhere it wants in memory</a:t>
            </a:r>
          </a:p>
          <a:p>
            <a:pPr marL="357188" eaLnBrk="1" hangingPunct="1">
              <a:lnSpc>
                <a:spcPct val="95000"/>
              </a:lnSpc>
              <a:spcBef>
                <a:spcPct val="25000"/>
              </a:spcBef>
              <a:buFont typeface="Arial" charset="0"/>
              <a:buChar char="•"/>
              <a:tabLst>
                <a:tab pos="444500" algn="l"/>
                <a:tab pos="1358900" algn="l"/>
                <a:tab pos="2273300" algn="l"/>
                <a:tab pos="3187700" algn="l"/>
                <a:tab pos="4102100" algn="l"/>
                <a:tab pos="50165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Most kernels manage each process’ allocation of memory through the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model</a:t>
            </a:r>
          </a:p>
          <a:p>
            <a:pPr marL="357188" eaLnBrk="1" hangingPunct="1">
              <a:lnSpc>
                <a:spcPct val="95000"/>
              </a:lnSpc>
              <a:spcBef>
                <a:spcPct val="25000"/>
              </a:spcBef>
              <a:buFont typeface="Arial" charset="0"/>
              <a:buChar char="•"/>
              <a:tabLst>
                <a:tab pos="444500" algn="l"/>
                <a:tab pos="1358900" algn="l"/>
                <a:tab pos="2273300" algn="l"/>
                <a:tab pos="3187700" algn="l"/>
                <a:tab pos="4102100" algn="l"/>
                <a:tab pos="50165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How the memory is managed is irrelevant to the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20F5C-6E16-4960-B050-6D20F31153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Pages>0</Pages>
  <Words>1544</Words>
  <Characters>0</Characters>
  <Application>Microsoft Office PowerPoint</Application>
  <PresentationFormat>On-screen Show (4:3)</PresentationFormat>
  <Lines>0</Lines>
  <Paragraphs>271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Chapter 3.4: Buffer Overflow Attacks</vt:lpstr>
      <vt:lpstr>What is an Exploit?</vt:lpstr>
      <vt:lpstr>PowerPoint Presentation</vt:lpstr>
      <vt:lpstr>Buffer Overflow Attack</vt:lpstr>
      <vt:lpstr>PowerPoint Presentation</vt:lpstr>
      <vt:lpstr>PowerPoint Presentation</vt:lpstr>
      <vt:lpstr>Address Space</vt:lpstr>
      <vt:lpstr>PowerPoint Presentation</vt:lpstr>
      <vt:lpstr>PowerPoint Presentation</vt:lpstr>
      <vt:lpstr>Virtual Memory</vt:lpstr>
      <vt:lpstr>Unix Address Space</vt:lpstr>
      <vt:lpstr>Vulnerabilities and Attack Method</vt:lpstr>
      <vt:lpstr>Buffer Overflow Attack in a Nutshell</vt:lpstr>
      <vt:lpstr>Buffer Overflow</vt:lpstr>
      <vt:lpstr>strcpy() Vulnerability</vt:lpstr>
      <vt:lpstr>strcpy() vs. strncpy()</vt:lpstr>
      <vt:lpstr>Return Address Smashing</vt:lpstr>
      <vt:lpstr>PowerPoint Presentation</vt:lpstr>
      <vt:lpstr>Unix Shell Command Substitution</vt:lpstr>
      <vt:lpstr>Shellcode Injection</vt:lpstr>
      <vt:lpstr>Buffer Overflow Mitigation</vt:lpstr>
      <vt:lpstr>PowerPoint Presentation</vt:lpstr>
      <vt:lpstr>PowerPoint Presentation</vt:lpstr>
      <vt:lpstr>Stack-based buffer overflow detection using a random canary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Roberto Tamassia</dc:creator>
  <cp:lastModifiedBy>obie</cp:lastModifiedBy>
  <cp:revision>295</cp:revision>
  <dcterms:created xsi:type="dcterms:W3CDTF">2010-10-14T02:29:13Z</dcterms:created>
  <dcterms:modified xsi:type="dcterms:W3CDTF">2011-09-29T04:31:44Z</dcterms:modified>
</cp:coreProperties>
</file>