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sldIdLst>
    <p:sldId id="256" r:id="rId2"/>
    <p:sldId id="257" r:id="rId3"/>
    <p:sldId id="265" r:id="rId4"/>
    <p:sldId id="258" r:id="rId5"/>
    <p:sldId id="259" r:id="rId6"/>
    <p:sldId id="261" r:id="rId7"/>
    <p:sldId id="262" r:id="rId8"/>
    <p:sldId id="263" r:id="rId9"/>
    <p:sldId id="264" r:id="rId10"/>
    <p:sldId id="267" r:id="rId11"/>
    <p:sldId id="269" r:id="rId12"/>
    <p:sldId id="266" r:id="rId13"/>
    <p:sldId id="270" r:id="rId14"/>
    <p:sldId id="271" r:id="rId15"/>
    <p:sldId id="275" r:id="rId16"/>
    <p:sldId id="276" r:id="rId17"/>
    <p:sldId id="277" r:id="rId18"/>
    <p:sldId id="278" r:id="rId19"/>
    <p:sldId id="279" r:id="rId20"/>
    <p:sldId id="280" r:id="rId21"/>
    <p:sldId id="272" r:id="rId22"/>
    <p:sldId id="273" r:id="rId23"/>
    <p:sldId id="274"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6" r:id="rId38"/>
    <p:sldId id="327" r:id="rId39"/>
    <p:sldId id="328" r:id="rId40"/>
    <p:sldId id="294" r:id="rId41"/>
    <p:sldId id="295" r:id="rId42"/>
    <p:sldId id="297" r:id="rId43"/>
    <p:sldId id="298" r:id="rId44"/>
    <p:sldId id="332" r:id="rId45"/>
    <p:sldId id="299" r:id="rId46"/>
    <p:sldId id="300" r:id="rId47"/>
    <p:sldId id="322" r:id="rId48"/>
    <p:sldId id="301" r:id="rId49"/>
    <p:sldId id="323" r:id="rId50"/>
    <p:sldId id="302" r:id="rId51"/>
    <p:sldId id="329" r:id="rId52"/>
    <p:sldId id="325" r:id="rId53"/>
    <p:sldId id="326" r:id="rId54"/>
    <p:sldId id="318" r:id="rId55"/>
    <p:sldId id="303" r:id="rId56"/>
    <p:sldId id="319" r:id="rId57"/>
    <p:sldId id="320" r:id="rId58"/>
    <p:sldId id="321" r:id="rId59"/>
    <p:sldId id="305" r:id="rId60"/>
    <p:sldId id="306" r:id="rId61"/>
    <p:sldId id="307" r:id="rId62"/>
    <p:sldId id="308" r:id="rId63"/>
    <p:sldId id="311" r:id="rId64"/>
    <p:sldId id="312" r:id="rId65"/>
    <p:sldId id="313" r:id="rId66"/>
    <p:sldId id="314" r:id="rId67"/>
    <p:sldId id="315" r:id="rId68"/>
    <p:sldId id="316" r:id="rId69"/>
    <p:sldId id="309" r:id="rId70"/>
    <p:sldId id="310" r:id="rId71"/>
    <p:sldId id="330" r:id="rId72"/>
    <p:sldId id="33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C98583-86E9-4899-B31C-9480CF748C93}">
          <p14:sldIdLst>
            <p14:sldId id="256"/>
            <p14:sldId id="257"/>
            <p14:sldId id="265"/>
            <p14:sldId id="258"/>
            <p14:sldId id="259"/>
            <p14:sldId id="261"/>
            <p14:sldId id="262"/>
            <p14:sldId id="263"/>
            <p14:sldId id="264"/>
            <p14:sldId id="267"/>
            <p14:sldId id="269"/>
            <p14:sldId id="266"/>
            <p14:sldId id="270"/>
            <p14:sldId id="271"/>
            <p14:sldId id="275"/>
            <p14:sldId id="276"/>
            <p14:sldId id="277"/>
            <p14:sldId id="278"/>
            <p14:sldId id="279"/>
            <p14:sldId id="280"/>
            <p14:sldId id="272"/>
            <p14:sldId id="273"/>
            <p14:sldId id="274"/>
            <p14:sldId id="281"/>
            <p14:sldId id="282"/>
            <p14:sldId id="283"/>
            <p14:sldId id="284"/>
            <p14:sldId id="285"/>
            <p14:sldId id="286"/>
            <p14:sldId id="287"/>
            <p14:sldId id="288"/>
            <p14:sldId id="289"/>
            <p14:sldId id="290"/>
            <p14:sldId id="291"/>
            <p14:sldId id="292"/>
            <p14:sldId id="293"/>
            <p14:sldId id="296"/>
            <p14:sldId id="327"/>
            <p14:sldId id="328"/>
            <p14:sldId id="294"/>
            <p14:sldId id="295"/>
            <p14:sldId id="297"/>
            <p14:sldId id="298"/>
            <p14:sldId id="332"/>
            <p14:sldId id="299"/>
            <p14:sldId id="300"/>
            <p14:sldId id="322"/>
            <p14:sldId id="301"/>
            <p14:sldId id="323"/>
            <p14:sldId id="302"/>
            <p14:sldId id="329"/>
            <p14:sldId id="325"/>
            <p14:sldId id="326"/>
            <p14:sldId id="318"/>
            <p14:sldId id="303"/>
            <p14:sldId id="319"/>
            <p14:sldId id="320"/>
            <p14:sldId id="321"/>
            <p14:sldId id="305"/>
            <p14:sldId id="306"/>
            <p14:sldId id="307"/>
            <p14:sldId id="308"/>
            <p14:sldId id="311"/>
            <p14:sldId id="312"/>
            <p14:sldId id="313"/>
            <p14:sldId id="314"/>
            <p14:sldId id="315"/>
            <p14:sldId id="316"/>
            <p14:sldId id="309"/>
            <p14:sldId id="310"/>
            <p14:sldId id="330"/>
            <p14:sldId id="331"/>
          </p14:sldIdLst>
        </p14:section>
        <p14:section name="Untitled Section" id="{117196F8-721C-4B51-9FBC-1CA05C75036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74" d="100"/>
          <a:sy n="74" d="100"/>
        </p:scale>
        <p:origin x="-1464" y="-67"/>
      </p:cViewPr>
      <p:guideLst>
        <p:guide orient="horz" pos="2160"/>
        <p:guide pos="2880"/>
      </p:guideLst>
    </p:cSldViewPr>
  </p:slideViewPr>
  <p:notesTextViewPr>
    <p:cViewPr>
      <p:scale>
        <a:sx n="1" d="1"/>
        <a:sy n="1" d="1"/>
      </p:scale>
      <p:origin x="0" y="0"/>
    </p:cViewPr>
  </p:notesTextViewPr>
  <p:sorterViewPr>
    <p:cViewPr>
      <p:scale>
        <a:sx n="100" d="100"/>
        <a:sy n="100" d="100"/>
      </p:scale>
      <p:origin x="0" y="3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D30EB-1003-429B-B58F-9D02F8EBEF42}" type="datetimeFigureOut">
              <a:rPr lang="en-US" smtClean="0"/>
              <a:t>9/14/2011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B8873-C1ED-47F5-B3EC-424FD6DC9A58}" type="slidenum">
              <a:rPr lang="en-US" smtClean="0"/>
              <a:t>‹#›</a:t>
            </a:fld>
            <a:endParaRPr lang="en-US" dirty="0"/>
          </a:p>
        </p:txBody>
      </p:sp>
    </p:spTree>
    <p:extLst>
      <p:ext uri="{BB962C8B-B14F-4D97-AF65-F5344CB8AC3E}">
        <p14:creationId xmlns:p14="http://schemas.microsoft.com/office/powerpoint/2010/main" val="333170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4B8873-C1ED-47F5-B3EC-424FD6DC9A58}" type="slidenum">
              <a:rPr lang="en-US" smtClean="0"/>
              <a:t>1</a:t>
            </a:fld>
            <a:endParaRPr lang="en-US" dirty="0"/>
          </a:p>
        </p:txBody>
      </p:sp>
    </p:spTree>
    <p:extLst>
      <p:ext uri="{BB962C8B-B14F-4D97-AF65-F5344CB8AC3E}">
        <p14:creationId xmlns:p14="http://schemas.microsoft.com/office/powerpoint/2010/main" val="49144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4B8873-C1ED-47F5-B3EC-424FD6DC9A58}" type="slidenum">
              <a:rPr lang="en-US" smtClean="0"/>
              <a:t>3</a:t>
            </a:fld>
            <a:endParaRPr lang="en-US" dirty="0"/>
          </a:p>
        </p:txBody>
      </p:sp>
    </p:spTree>
    <p:extLst>
      <p:ext uri="{BB962C8B-B14F-4D97-AF65-F5344CB8AC3E}">
        <p14:creationId xmlns:p14="http://schemas.microsoft.com/office/powerpoint/2010/main" val="324260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476BF-3EEA-4D81-B8CC-23070222E3E0}" type="slidenum">
              <a:rPr lang="en-US"/>
              <a:pPr/>
              <a:t>51</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US"/>
              <a:t>Calculation for salted case:</a:t>
            </a:r>
          </a:p>
          <a:p>
            <a:endParaRPr lang="en-US"/>
          </a:p>
          <a:p>
            <a:r>
              <a:rPr lang="en-US"/>
              <a:t>Number the passwords in file, pwd1, pwd2, …,pwd1024</a:t>
            </a:r>
          </a:p>
          <a:p>
            <a:r>
              <a:rPr lang="en-US"/>
              <a:t>Consider checking each pwd in turn. The probability pwd1 is in the dictionary is 1/4 and, if so, expected work (no. of hashes) is 2^19. If pwd1 is not in dictionary but pwd2 is, we do 2^20 hashes (for pwd1) plus an expected 2^19 hashes for pwd2. The probability of this is (3/4)(1/4). Continuing, we find the expected work factor is</a:t>
            </a:r>
          </a:p>
          <a:p>
            <a:endParaRPr lang="en-US"/>
          </a:p>
          <a:p>
            <a:r>
              <a:rPr lang="en-US"/>
              <a:t>(1/4)*(2^19) + (3/4)*(1/4)*(2^20+2^19) + (3/4)^2*(1/4)*(2*2^20+2^19)+…+ + (3/4)^1023*(1/4)(1023*2^20+2^19) &lt; 2^22</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55951-EE5F-47C9-B9D5-DC35F6DEB5F5}" type="slidenum">
              <a:rPr lang="en-US"/>
              <a:pPr/>
              <a:t>54</a:t>
            </a:fld>
            <a:endParaRPr 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r>
              <a:rPr lang="en-US" dirty="0"/>
              <a:t>Estimated Time to Crack is based on a Pentium 4 computer performing 8 million guesses per second. The estimates take into consideration all keyboard characters, some of which are not allowed by some systems.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57E312-E365-47EB-8619-B062DDAFE001}" type="datetime1">
              <a:rPr lang="en-US" smtClean="0"/>
              <a:t>9/14/2011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48673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AA9E7-C5DD-4910-8B25-F2FD5B3800B4}" type="datetime1">
              <a:rPr lang="en-US" smtClean="0"/>
              <a:t>9/14/2011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243880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73CD4-C347-4AE1-B2C4-24027E8C2A94}" type="datetime1">
              <a:rPr lang="en-US" smtClean="0"/>
              <a:t>9/14/2011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254487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CF308-8A3A-4F91-9801-A470006706C5}" type="datetime1">
              <a:rPr lang="en-US" smtClean="0"/>
              <a:t>9/14/2011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157066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5F9888-2F66-4F56-8B7D-C9CBC6F4BAFC}" type="datetime1">
              <a:rPr lang="en-US" smtClean="0"/>
              <a:t>9/14/2011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73206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913395-D893-4FD5-B301-FDCE9E6C3944}" type="datetime1">
              <a:rPr lang="en-US" smtClean="0"/>
              <a:t>9/14/2011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388097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97BC4-3C0B-4155-BF35-1081FC6F0530}" type="datetime1">
              <a:rPr lang="en-US" smtClean="0"/>
              <a:t>9/14/2011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331951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7A92D3-EC95-4F31-9606-E8F45C2B7C3C}" type="datetime1">
              <a:rPr lang="en-US" smtClean="0"/>
              <a:t>9/14/2011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157746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456B1-BB4B-4953-A9C3-E1C8F8345871}" type="datetime1">
              <a:rPr lang="en-US" smtClean="0"/>
              <a:t>9/14/2011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110029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B8F82-84C5-4C86-AF59-4F7A71D2F218}" type="datetime1">
              <a:rPr lang="en-US" smtClean="0"/>
              <a:t>9/14/2011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104882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B0AED-544A-4276-9CF0-4B9564D7C2EE}" type="datetime1">
              <a:rPr lang="en-US" smtClean="0"/>
              <a:t>9/14/2011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9A2C7-8CBB-4B17-AE42-971B9FC14640}" type="slidenum">
              <a:rPr lang="en-US" smtClean="0"/>
              <a:t>‹#›</a:t>
            </a:fld>
            <a:endParaRPr lang="en-US" dirty="0"/>
          </a:p>
        </p:txBody>
      </p:sp>
    </p:spTree>
    <p:extLst>
      <p:ext uri="{BB962C8B-B14F-4D97-AF65-F5344CB8AC3E}">
        <p14:creationId xmlns:p14="http://schemas.microsoft.com/office/powerpoint/2010/main" val="402534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30DC1-6380-4FBE-92B5-84B3702BCB47}" type="datetime1">
              <a:rPr lang="en-US" smtClean="0"/>
              <a:t>9/14/2011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9A2C7-8CBB-4B17-AE42-971B9FC14640}" type="slidenum">
              <a:rPr lang="en-US" smtClean="0"/>
              <a:t>‹#›</a:t>
            </a:fld>
            <a:endParaRPr lang="en-US" dirty="0"/>
          </a:p>
        </p:txBody>
      </p:sp>
    </p:spTree>
    <p:extLst>
      <p:ext uri="{BB962C8B-B14F-4D97-AF65-F5344CB8AC3E}">
        <p14:creationId xmlns:p14="http://schemas.microsoft.com/office/powerpoint/2010/main" val="47575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s.hiram.edu/~obie/cpsc35200/slides/shadow%20file%20EX.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eb.nvd.nist.gov/view/vuln/search-results?query=ubuntu&amp;search_type=all&amp;cves=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s.hiram.edu/~obie/cpsc35200/slides/passwd%20file%20EX.tx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openwall.com/john" TargetMode="External"/><Relationship Id="rId2" Type="http://schemas.openxmlformats.org/officeDocument/2006/relationships/hyperlink" Target="http://www.openwall.com/passwords/dl/pwdump/" TargetMode="External"/><Relationship Id="rId1" Type="http://schemas.openxmlformats.org/officeDocument/2006/relationships/slideLayout" Target="../slideLayouts/slideLayout2.xml"/><Relationship Id="rId5" Type="http://schemas.openxmlformats.org/officeDocument/2006/relationships/hyperlink" Target="http://www.oxid.it/cain.html" TargetMode="External"/><Relationship Id="rId4" Type="http://schemas.openxmlformats.org/officeDocument/2006/relationships/hyperlink" Target="http://www.elcomsoft.com/ppa.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elcomsoft.com/edpr.html" TargetMode="External"/><Relationship Id="rId2" Type="http://schemas.openxmlformats.org/officeDocument/2006/relationships/hyperlink" Target="http://www.antsight.com/zsl/rainbowcrack" TargetMode="External"/><Relationship Id="rId1" Type="http://schemas.openxmlformats.org/officeDocument/2006/relationships/slideLayout" Target="../slideLayouts/slideLayout2.xml"/><Relationship Id="rId6" Type="http://schemas.openxmlformats.org/officeDocument/2006/relationships/hyperlink" Target="http://www.nmrc.org/project/pandora" TargetMode="External"/><Relationship Id="rId5" Type="http://schemas.openxmlformats.org/officeDocument/2006/relationships/hyperlink" Target="http://www.phreak.org/archives/exploits/novell" TargetMode="External"/><Relationship Id="rId4" Type="http://schemas.openxmlformats.org/officeDocument/2006/relationships/hyperlink" Target="http://www.elcomsoft.com/pspr.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sqlsecurity.com/Tools/FreeTools/tabid/65/Default.aspx" TargetMode="External"/><Relationship Id="rId2" Type="http://schemas.openxmlformats.org/officeDocument/2006/relationships/hyperlink" Target="http://securitylab.ru/_tools/brutus-aet2.zi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ftp://ftp.ox.ac.uk/pub/wordlists" TargetMode="External"/><Relationship Id="rId2" Type="http://schemas.openxmlformats.org/officeDocument/2006/relationships/hyperlink" Target="ftp://ftp.cerias.purdue.edu/pub/dict" TargetMode="External"/><Relationship Id="rId1" Type="http://schemas.openxmlformats.org/officeDocument/2006/relationships/slideLayout" Target="../slideLayouts/slideLayout2.xml"/><Relationship Id="rId5" Type="http://schemas.openxmlformats.org/officeDocument/2006/relationships/hyperlink" Target="http://www.outpost9.com/files/WordLists.html" TargetMode="External"/><Relationship Id="rId4" Type="http://schemas.openxmlformats.org/officeDocument/2006/relationships/hyperlink" Target="http://packetstormsecurity.nl/Crackers/wordlis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2.1 </a:t>
            </a:r>
            <a:br>
              <a:rPr lang="en-US" dirty="0" smtClean="0"/>
            </a:br>
            <a:r>
              <a:rPr lang="en-US" dirty="0" smtClean="0"/>
              <a:t>Authentication: Passwords</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8279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Shadow File</a:t>
            </a:r>
            <a:br>
              <a:rPr lang="en-US" dirty="0" smtClean="0"/>
            </a:br>
            <a:r>
              <a:rPr lang="en-US" sz="3600" dirty="0" smtClean="0"/>
              <a:t>(companion to previous passwd file)</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http://cs.hiram.edu/~obie/cpsc35200/slides/shadow file EX.txt</a:t>
            </a:r>
            <a:endParaRPr lang="en-US" dirty="0" smtClean="0"/>
          </a:p>
          <a:p>
            <a:pPr marL="0" indent="0">
              <a:buNone/>
            </a:pPr>
            <a:endParaRPr lang="en-US" dirty="0" smtClean="0">
              <a:effectLst/>
            </a:endParaRPr>
          </a:p>
          <a:p>
            <a:pPr marL="0" indent="0">
              <a:buNone/>
            </a:pPr>
            <a:r>
              <a:rPr lang="en-US" dirty="0" smtClean="0">
                <a:effectLst/>
              </a:rPr>
              <a:t>The fields are separated by colons and are, in order:</a:t>
            </a:r>
          </a:p>
          <a:p>
            <a:r>
              <a:rPr lang="en-US" dirty="0" smtClean="0">
                <a:effectLst/>
              </a:rPr>
              <a:t>The user’s login name.</a:t>
            </a:r>
          </a:p>
          <a:p>
            <a:r>
              <a:rPr lang="en-US" dirty="0" smtClean="0">
                <a:effectLst/>
              </a:rPr>
              <a:t>The encrypted password for the user.</a:t>
            </a:r>
          </a:p>
          <a:p>
            <a:r>
              <a:rPr lang="en-US" dirty="0" smtClean="0">
                <a:effectLst/>
              </a:rPr>
              <a:t>The number of days since January 1, 1970 that the password was last changed. This date is known in UNIX circles as the epoch.</a:t>
            </a:r>
          </a:p>
        </p:txBody>
      </p:sp>
      <p:sp>
        <p:nvSpPr>
          <p:cNvPr id="4" name="Slide Number Placeholder 3"/>
          <p:cNvSpPr>
            <a:spLocks noGrp="1"/>
          </p:cNvSpPr>
          <p:nvPr>
            <p:ph type="sldNum" sz="quarter" idx="12"/>
          </p:nvPr>
        </p:nvSpPr>
        <p:spPr/>
        <p:txBody>
          <a:bodyPr/>
          <a:lstStyle/>
          <a:p>
            <a:fld id="{25B9A2C7-8CBB-4B17-AE42-971B9FC14640}" type="slidenum">
              <a:rPr lang="en-US" smtClean="0"/>
              <a:t>10</a:t>
            </a:fld>
            <a:endParaRPr lang="en-US" dirty="0"/>
          </a:p>
        </p:txBody>
      </p:sp>
    </p:spTree>
    <p:extLst>
      <p:ext uri="{BB962C8B-B14F-4D97-AF65-F5344CB8AC3E}">
        <p14:creationId xmlns:p14="http://schemas.microsoft.com/office/powerpoint/2010/main" val="7846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B9A2C7-8CBB-4B17-AE42-971B9FC14640}" type="slidenum">
              <a:rPr lang="en-US" smtClean="0"/>
              <a:t>11</a:t>
            </a:fld>
            <a:endParaRPr lang="en-US" dirty="0"/>
          </a:p>
        </p:txBody>
      </p:sp>
      <p:sp>
        <p:nvSpPr>
          <p:cNvPr id="3" name="TextBox 2"/>
          <p:cNvSpPr txBox="1"/>
          <p:nvPr/>
        </p:nvSpPr>
        <p:spPr>
          <a:xfrm>
            <a:off x="304800" y="457200"/>
            <a:ext cx="8610600" cy="6832640"/>
          </a:xfrm>
          <a:prstGeom prst="rect">
            <a:avLst/>
          </a:prstGeom>
          <a:noFill/>
        </p:spPr>
        <p:txBody>
          <a:bodyPr wrap="square" rtlCol="0">
            <a:spAutoFit/>
          </a:bodyPr>
          <a:lstStyle/>
          <a:p>
            <a:pPr marL="285750" indent="-285750">
              <a:buFont typeface="Arial" pitchFamily="34" charset="0"/>
              <a:buChar char="•"/>
            </a:pPr>
            <a:r>
              <a:rPr lang="en-US" sz="2800" dirty="0" smtClean="0">
                <a:effectLst/>
              </a:rPr>
              <a:t>The number of days before the password can be changed (prevents changing a password and then changing it back to the old password right away—a dangerous security practice).</a:t>
            </a:r>
          </a:p>
          <a:p>
            <a:pPr marL="285750" indent="-285750">
              <a:buFont typeface="Arial" pitchFamily="34" charset="0"/>
              <a:buChar char="•"/>
            </a:pPr>
            <a:r>
              <a:rPr lang="en-US" sz="2800" dirty="0" smtClean="0">
                <a:effectLst/>
              </a:rPr>
              <a:t>The number of days after which the password must be changed. This can be set to force the change of a newly issued password known to the system administrator.</a:t>
            </a:r>
          </a:p>
          <a:p>
            <a:pPr marL="285750" indent="-285750">
              <a:buFont typeface="Arial" pitchFamily="34" charset="0"/>
              <a:buChar char="•"/>
            </a:pPr>
            <a:r>
              <a:rPr lang="en-US" sz="2800" dirty="0" smtClean="0">
                <a:effectLst/>
              </a:rPr>
              <a:t>The number of days before the password expiration that the user is warned it will expire.</a:t>
            </a:r>
          </a:p>
          <a:p>
            <a:pPr marL="285750" indent="-285750">
              <a:buFont typeface="Arial" pitchFamily="34" charset="0"/>
              <a:buChar char="•"/>
            </a:pPr>
            <a:r>
              <a:rPr lang="en-US" sz="2800" dirty="0" smtClean="0">
                <a:effectLst/>
              </a:rPr>
              <a:t>The number of days after the password expires that the account is disabled (for security).</a:t>
            </a:r>
          </a:p>
          <a:p>
            <a:pPr marL="285750" indent="-285750">
              <a:buFont typeface="Arial" pitchFamily="34" charset="0"/>
              <a:buChar char="•"/>
            </a:pPr>
            <a:r>
              <a:rPr lang="en-US" sz="2800" dirty="0" smtClean="0">
                <a:effectLst/>
              </a:rPr>
              <a:t>The number of days since January 1, 1970 that account has been disabled.</a:t>
            </a:r>
          </a:p>
          <a:p>
            <a:pPr marL="285750" indent="-285750">
              <a:buFont typeface="Arial" pitchFamily="34" charset="0"/>
              <a:buChar char="•"/>
            </a:pPr>
            <a:r>
              <a:rPr lang="en-US" sz="2800" dirty="0" smtClean="0">
                <a:effectLst/>
              </a:rPr>
              <a:t>The final field is a “reserved” field and is not currently allocated for any use.</a:t>
            </a:r>
          </a:p>
          <a:p>
            <a:pPr marL="285750" indent="-285750">
              <a:buFont typeface="Arial" pitchFamily="34" charset="0"/>
              <a:buChar char="•"/>
            </a:pPr>
            <a:endParaRPr lang="en-US" dirty="0"/>
          </a:p>
        </p:txBody>
      </p:sp>
      <p:sp>
        <p:nvSpPr>
          <p:cNvPr id="4" name="Rectangle 3"/>
          <p:cNvSpPr/>
          <p:nvPr/>
        </p:nvSpPr>
        <p:spPr>
          <a:xfrm>
            <a:off x="-1143000" y="-14487912"/>
            <a:ext cx="11582400" cy="5262979"/>
          </a:xfrm>
          <a:prstGeom prst="rect">
            <a:avLst/>
          </a:prstGeom>
        </p:spPr>
        <p:txBody>
          <a:bodyPr wrap="square">
            <a:spAutoFit/>
          </a:bodyPr>
          <a:lstStyle/>
          <a:p>
            <a:pPr marL="285750" lvl="0" indent="-285750">
              <a:buFont typeface="Arial" pitchFamily="34" charset="0"/>
              <a:buChar char="•"/>
            </a:pPr>
            <a:r>
              <a:rPr lang="en-US" sz="2800" dirty="0">
                <a:solidFill>
                  <a:prstClr val="black"/>
                </a:solidFill>
              </a:rPr>
              <a:t>The number of days before the password can be changed (prevents changing a password and then changing it back to the old password right away—a dangerous security practice).</a:t>
            </a:r>
          </a:p>
          <a:p>
            <a:pPr marL="285750" lvl="0" indent="-285750">
              <a:buFont typeface="Arial" pitchFamily="34" charset="0"/>
              <a:buChar char="•"/>
            </a:pPr>
            <a:r>
              <a:rPr lang="en-US" sz="2800" dirty="0">
                <a:solidFill>
                  <a:prstClr val="black"/>
                </a:solidFill>
              </a:rPr>
              <a:t>The number of days after which the password must be changed. This can be set to force the change of a newly issued password known to the system administrator.</a:t>
            </a:r>
          </a:p>
          <a:p>
            <a:pPr marL="285750" lvl="0" indent="-285750">
              <a:buFont typeface="Arial" pitchFamily="34" charset="0"/>
              <a:buChar char="•"/>
            </a:pPr>
            <a:r>
              <a:rPr lang="en-US" sz="2800" dirty="0">
                <a:solidFill>
                  <a:prstClr val="black"/>
                </a:solidFill>
              </a:rPr>
              <a:t>The number of days before the password expiration that the user is warned it will expire.</a:t>
            </a:r>
          </a:p>
          <a:p>
            <a:pPr marL="285750" lvl="0" indent="-285750">
              <a:buFont typeface="Arial" pitchFamily="34" charset="0"/>
              <a:buChar char="•"/>
            </a:pPr>
            <a:r>
              <a:rPr lang="en-US" sz="2800" dirty="0">
                <a:solidFill>
                  <a:prstClr val="black"/>
                </a:solidFill>
              </a:rPr>
              <a:t>The number of days after the password expires that the account is disabled (for security).</a:t>
            </a:r>
          </a:p>
          <a:p>
            <a:pPr marL="285750" lvl="0" indent="-285750">
              <a:buFont typeface="Arial" pitchFamily="34" charset="0"/>
              <a:buChar char="•"/>
            </a:pPr>
            <a:r>
              <a:rPr lang="en-US" sz="2800" dirty="0">
                <a:solidFill>
                  <a:prstClr val="black"/>
                </a:solidFill>
              </a:rPr>
              <a:t>The number of days since January 1, 1970 that account has been disabled.</a:t>
            </a:r>
          </a:p>
          <a:p>
            <a:pPr marL="285750" lvl="0" indent="-285750">
              <a:buFont typeface="Arial" pitchFamily="34" charset="0"/>
              <a:buChar char="•"/>
            </a:pPr>
            <a:r>
              <a:rPr lang="en-US" sz="2800" dirty="0">
                <a:solidFill>
                  <a:prstClr val="black"/>
                </a:solidFill>
              </a:rPr>
              <a:t>The final field is a “reserved” field and is not currently allocated for any use.</a:t>
            </a:r>
          </a:p>
        </p:txBody>
      </p:sp>
    </p:spTree>
    <p:extLst>
      <p:ext uri="{BB962C8B-B14F-4D97-AF65-F5344CB8AC3E}">
        <p14:creationId xmlns:p14="http://schemas.microsoft.com/office/powerpoint/2010/main" val="34765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P</a:t>
            </a:r>
            <a:r>
              <a:rPr lang="en-US" dirty="0" smtClean="0">
                <a:effectLst/>
              </a:rPr>
              <a:t>assword expiration dates and warnings are disabled by default in Ubuntu. These features are not used on home systems and usually not used for small offices. It is the </a:t>
            </a:r>
            <a:r>
              <a:rPr lang="en-US" dirty="0" err="1" smtClean="0">
                <a:effectLst/>
              </a:rPr>
              <a:t>sysadmin’s</a:t>
            </a:r>
            <a:r>
              <a:rPr lang="en-US" dirty="0" smtClean="0">
                <a:effectLst/>
              </a:rPr>
              <a:t> responsibility to establish and enforce password expiration policies.</a:t>
            </a:r>
          </a:p>
          <a:p>
            <a:r>
              <a:rPr lang="en-US" dirty="0" smtClean="0">
                <a:effectLst/>
              </a:rPr>
              <a:t>The permissions on the /etc/shadow file should be set so that it is not writable or readable by regular users: The permissions should be 600.</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12</a:t>
            </a:fld>
            <a:endParaRPr lang="en-US" dirty="0"/>
          </a:p>
        </p:txBody>
      </p:sp>
    </p:spTree>
    <p:extLst>
      <p:ext uri="{BB962C8B-B14F-4D97-AF65-F5344CB8AC3E}">
        <p14:creationId xmlns:p14="http://schemas.microsoft.com/office/powerpoint/2010/main" val="35643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File Permissions in Linux</a:t>
            </a:r>
            <a:endParaRPr lang="en-US" dirty="0"/>
          </a:p>
        </p:txBody>
      </p:sp>
      <p:sp>
        <p:nvSpPr>
          <p:cNvPr id="3" name="Content Placeholder 2"/>
          <p:cNvSpPr>
            <a:spLocks noGrp="1"/>
          </p:cNvSpPr>
          <p:nvPr>
            <p:ph idx="1"/>
          </p:nvPr>
        </p:nvSpPr>
        <p:spPr/>
        <p:txBody>
          <a:bodyPr>
            <a:normAutofit fontScale="62500" lnSpcReduction="20000"/>
          </a:bodyPr>
          <a:lstStyle/>
          <a:p>
            <a:r>
              <a:rPr lang="en-US" sz="2600" dirty="0" smtClean="0"/>
              <a:t>Sample output produced by '</a:t>
            </a:r>
            <a:r>
              <a:rPr lang="en-US" sz="2600" dirty="0" err="1" smtClean="0"/>
              <a:t>ls</a:t>
            </a:r>
            <a:r>
              <a:rPr lang="en-US" sz="2600" dirty="0" smtClean="0"/>
              <a:t> -l' :</a:t>
            </a:r>
          </a:p>
          <a:p>
            <a:pPr marL="0" indent="0">
              <a:buNone/>
            </a:pPr>
            <a:r>
              <a:rPr lang="en-US" sz="2600" dirty="0" err="1" smtClean="0">
                <a:latin typeface="Courier New" pitchFamily="49" charset="0"/>
                <a:cs typeface="Courier New" pitchFamily="49" charset="0"/>
              </a:rPr>
              <a:t>drwx</a:t>
            </a:r>
            <a:r>
              <a:rPr lang="en-US" sz="2600" dirty="0" smtClean="0">
                <a:latin typeface="Courier New" pitchFamily="49" charset="0"/>
                <a:cs typeface="Courier New" pitchFamily="49" charset="0"/>
              </a:rPr>
              <a:t>------ 2 </a:t>
            </a:r>
            <a:r>
              <a:rPr lang="en-US" sz="2600" dirty="0" err="1" smtClean="0">
                <a:latin typeface="Courier New" pitchFamily="49" charset="0"/>
                <a:cs typeface="Courier New" pitchFamily="49" charset="0"/>
              </a:rPr>
              <a:t>richard</a:t>
            </a:r>
            <a:r>
              <a:rPr lang="en-US" sz="2600" dirty="0" smtClean="0">
                <a:latin typeface="Courier New" pitchFamily="49" charset="0"/>
                <a:cs typeface="Courier New" pitchFamily="49" charset="0"/>
              </a:rPr>
              <a:t> staff 2048 Jan 2 1997 private </a:t>
            </a:r>
          </a:p>
          <a:p>
            <a:pPr marL="0" indent="0">
              <a:buNone/>
            </a:pPr>
            <a:r>
              <a:rPr lang="en-US" sz="2600" dirty="0" err="1" smtClean="0">
                <a:latin typeface="Courier New" pitchFamily="49" charset="0"/>
                <a:cs typeface="Courier New" pitchFamily="49" charset="0"/>
              </a:rPr>
              <a:t>drwxrws</a:t>
            </a:r>
            <a:r>
              <a:rPr lang="en-US" sz="2600" dirty="0" smtClean="0">
                <a:latin typeface="Courier New" pitchFamily="49" charset="0"/>
                <a:cs typeface="Courier New" pitchFamily="49" charset="0"/>
              </a:rPr>
              <a:t>--- 2 </a:t>
            </a:r>
            <a:r>
              <a:rPr lang="en-US" sz="2600" dirty="0" err="1" smtClean="0">
                <a:latin typeface="Courier New" pitchFamily="49" charset="0"/>
                <a:cs typeface="Courier New" pitchFamily="49" charset="0"/>
              </a:rPr>
              <a:t>richard</a:t>
            </a:r>
            <a:r>
              <a:rPr lang="en-US" sz="2600" dirty="0" smtClean="0">
                <a:latin typeface="Courier New" pitchFamily="49" charset="0"/>
                <a:cs typeface="Courier New" pitchFamily="49" charset="0"/>
              </a:rPr>
              <a:t> staff 2048 Jan 2 1997 admin </a:t>
            </a:r>
          </a:p>
          <a:p>
            <a:pPr marL="0" indent="0">
              <a:buNone/>
            </a:pP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rw</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rw</a:t>
            </a:r>
            <a:r>
              <a:rPr lang="en-US" sz="2600" dirty="0" smtClean="0">
                <a:latin typeface="Courier New" pitchFamily="49" charset="0"/>
                <a:cs typeface="Courier New" pitchFamily="49" charset="0"/>
              </a:rPr>
              <a:t>---- 2 </a:t>
            </a:r>
            <a:r>
              <a:rPr lang="en-US" sz="2600" dirty="0" err="1" smtClean="0">
                <a:latin typeface="Courier New" pitchFamily="49" charset="0"/>
                <a:cs typeface="Courier New" pitchFamily="49" charset="0"/>
              </a:rPr>
              <a:t>richard</a:t>
            </a:r>
            <a:r>
              <a:rPr lang="en-US" sz="2600" dirty="0" smtClean="0">
                <a:latin typeface="Courier New" pitchFamily="49" charset="0"/>
                <a:cs typeface="Courier New" pitchFamily="49" charset="0"/>
              </a:rPr>
              <a:t> staff 12040 Aug 20 1996                   admin/</a:t>
            </a:r>
            <a:r>
              <a:rPr lang="en-US" sz="2600" dirty="0" err="1" smtClean="0">
                <a:latin typeface="Courier New" pitchFamily="49" charset="0"/>
                <a:cs typeface="Courier New" pitchFamily="49" charset="0"/>
              </a:rPr>
              <a:t>userinfo</a:t>
            </a:r>
            <a:r>
              <a:rPr lang="en-US" sz="2600" dirty="0" smtClean="0">
                <a:latin typeface="Courier New" pitchFamily="49" charset="0"/>
                <a:cs typeface="Courier New" pitchFamily="49" charset="0"/>
              </a:rPr>
              <a:t> </a:t>
            </a:r>
          </a:p>
          <a:p>
            <a:pPr marL="0" indent="0">
              <a:buNone/>
            </a:pPr>
            <a:r>
              <a:rPr lang="en-US" sz="2600" dirty="0" err="1" smtClean="0">
                <a:latin typeface="Courier New" pitchFamily="49" charset="0"/>
                <a:cs typeface="Courier New" pitchFamily="49" charset="0"/>
              </a:rPr>
              <a:t>drwxr</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xr</a:t>
            </a:r>
            <a:r>
              <a:rPr lang="en-US" sz="2600" dirty="0" smtClean="0">
                <a:latin typeface="Courier New" pitchFamily="49" charset="0"/>
                <a:cs typeface="Courier New" pitchFamily="49" charset="0"/>
              </a:rPr>
              <a:t>-x 3 </a:t>
            </a:r>
            <a:r>
              <a:rPr lang="en-US" sz="2600" dirty="0" err="1" smtClean="0">
                <a:latin typeface="Courier New" pitchFamily="49" charset="0"/>
                <a:cs typeface="Courier New" pitchFamily="49" charset="0"/>
              </a:rPr>
              <a:t>richard</a:t>
            </a:r>
            <a:r>
              <a:rPr lang="en-US" sz="2600" dirty="0" smtClean="0">
                <a:latin typeface="Courier New" pitchFamily="49" charset="0"/>
                <a:cs typeface="Courier New" pitchFamily="49" charset="0"/>
              </a:rPr>
              <a:t> user 2048 May 13 09:27 public </a:t>
            </a:r>
          </a:p>
          <a:p>
            <a:pPr marL="0" indent="0">
              <a:buNone/>
            </a:pPr>
            <a:endParaRPr lang="en-US" sz="2600" dirty="0">
              <a:latin typeface="Courier New" pitchFamily="49" charset="0"/>
              <a:cs typeface="Courier New" pitchFamily="49" charset="0"/>
            </a:endParaRPr>
          </a:p>
          <a:p>
            <a:pPr marL="0" indent="0">
              <a:buNone/>
            </a:pPr>
            <a:r>
              <a:rPr lang="en-US" sz="3300" dirty="0" smtClean="0"/>
              <a:t>Field 1: a set of ten permission flags. </a:t>
            </a:r>
            <a:br>
              <a:rPr lang="en-US" sz="3300" dirty="0" smtClean="0"/>
            </a:br>
            <a:r>
              <a:rPr lang="en-US" sz="3300" dirty="0" smtClean="0"/>
              <a:t>Field 2: link count </a:t>
            </a:r>
            <a:br>
              <a:rPr lang="en-US" sz="3300" dirty="0" smtClean="0"/>
            </a:br>
            <a:r>
              <a:rPr lang="en-US" sz="3300" dirty="0" smtClean="0"/>
              <a:t>Field 3: owner of the file</a:t>
            </a:r>
            <a:br>
              <a:rPr lang="en-US" sz="3300" dirty="0" smtClean="0"/>
            </a:br>
            <a:r>
              <a:rPr lang="en-US" sz="3300" dirty="0" smtClean="0"/>
              <a:t>Field 4: associated group for the file</a:t>
            </a:r>
            <a:br>
              <a:rPr lang="en-US" sz="3300" dirty="0" smtClean="0"/>
            </a:br>
            <a:r>
              <a:rPr lang="en-US" sz="3300" dirty="0" smtClean="0"/>
              <a:t>Field 5: size in bytes</a:t>
            </a:r>
            <a:br>
              <a:rPr lang="en-US" sz="3300" dirty="0" smtClean="0"/>
            </a:br>
            <a:r>
              <a:rPr lang="en-US" sz="3300" dirty="0" smtClean="0"/>
              <a:t>Field 6-8: date of last modification (format varies, but always 3 fields)</a:t>
            </a:r>
            <a:br>
              <a:rPr lang="en-US" sz="3300" dirty="0" smtClean="0"/>
            </a:br>
            <a:r>
              <a:rPr lang="en-US" sz="3300" dirty="0" smtClean="0"/>
              <a:t>Field 9: name of file (possibly with path, depending on how </a:t>
            </a:r>
            <a:r>
              <a:rPr lang="en-US" sz="3300" dirty="0" err="1" smtClean="0"/>
              <a:t>ls</a:t>
            </a:r>
            <a:r>
              <a:rPr lang="en-US" sz="3300" dirty="0" smtClean="0"/>
              <a:t> was called)</a:t>
            </a:r>
            <a:br>
              <a:rPr lang="en-US" sz="3300" dirty="0" smtClean="0"/>
            </a:br>
            <a:endParaRPr lang="en-US" sz="3300" dirty="0">
              <a:cs typeface="Courier New" pitchFamily="49" charset="0"/>
            </a:endParaRPr>
          </a:p>
        </p:txBody>
      </p:sp>
      <p:sp>
        <p:nvSpPr>
          <p:cNvPr id="4" name="Slide Number Placeholder 3"/>
          <p:cNvSpPr>
            <a:spLocks noGrp="1"/>
          </p:cNvSpPr>
          <p:nvPr>
            <p:ph type="sldNum" sz="quarter" idx="12"/>
          </p:nvPr>
        </p:nvSpPr>
        <p:spPr/>
        <p:txBody>
          <a:bodyPr/>
          <a:lstStyle/>
          <a:p>
            <a:fld id="{25B9A2C7-8CBB-4B17-AE42-971B9FC14640}" type="slidenum">
              <a:rPr lang="en-US" smtClean="0"/>
              <a:t>13</a:t>
            </a:fld>
            <a:endParaRPr lang="en-US" dirty="0"/>
          </a:p>
        </p:txBody>
      </p:sp>
    </p:spTree>
    <p:extLst>
      <p:ext uri="{BB962C8B-B14F-4D97-AF65-F5344CB8AC3E}">
        <p14:creationId xmlns:p14="http://schemas.microsoft.com/office/powerpoint/2010/main" val="4232191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5B9A2C7-8CBB-4B17-AE42-971B9FC14640}" type="slidenum">
              <a:rPr lang="en-US" smtClean="0"/>
              <a:t>14</a:t>
            </a:fld>
            <a:endParaRPr lang="en-US" dirty="0"/>
          </a:p>
        </p:txBody>
      </p:sp>
      <p:sp>
        <p:nvSpPr>
          <p:cNvPr id="7" name="TextBox 6"/>
          <p:cNvSpPr txBox="1"/>
          <p:nvPr/>
        </p:nvSpPr>
        <p:spPr>
          <a:xfrm>
            <a:off x="457200" y="304800"/>
            <a:ext cx="7543800" cy="369332"/>
          </a:xfrm>
          <a:prstGeom prst="rect">
            <a:avLst/>
          </a:prstGeom>
          <a:noFill/>
        </p:spPr>
        <p:txBody>
          <a:bodyPr wrap="square" rtlCol="0">
            <a:spAutoFit/>
          </a:bodyPr>
          <a:lstStyle/>
          <a:p>
            <a:r>
              <a:rPr lang="en-US" dirty="0"/>
              <a:t>The permission flags are read as follows (left to right) </a:t>
            </a:r>
          </a:p>
        </p:txBody>
      </p:sp>
      <p:graphicFrame>
        <p:nvGraphicFramePr>
          <p:cNvPr id="9" name="Table 8"/>
          <p:cNvGraphicFramePr>
            <a:graphicFrameLocks noGrp="1"/>
          </p:cNvGraphicFramePr>
          <p:nvPr>
            <p:extLst>
              <p:ext uri="{D42A27DB-BD31-4B8C-83A1-F6EECF244321}">
                <p14:modId xmlns:p14="http://schemas.microsoft.com/office/powerpoint/2010/main" val="383096662"/>
              </p:ext>
            </p:extLst>
          </p:nvPr>
        </p:nvGraphicFramePr>
        <p:xfrm>
          <a:off x="304800" y="1251699"/>
          <a:ext cx="7894404" cy="5571562"/>
        </p:xfrm>
        <a:graphic>
          <a:graphicData uri="http://schemas.openxmlformats.org/drawingml/2006/table">
            <a:tbl>
              <a:tblPr/>
              <a:tblGrid>
                <a:gridCol w="731604"/>
                <a:gridCol w="7162800"/>
              </a:tblGrid>
              <a:tr h="500901">
                <a:tc>
                  <a:txBody>
                    <a:bodyPr/>
                    <a:lstStyle/>
                    <a:p>
                      <a:r>
                        <a:rPr lang="en-US" sz="1300" b="1" dirty="0"/>
                        <a:t>position</a:t>
                      </a:r>
                    </a:p>
                  </a:txBody>
                  <a:tcPr marL="66558" marR="66558" marT="33279" marB="33279" anchor="ctr">
                    <a:lnL>
                      <a:noFill/>
                    </a:lnL>
                    <a:lnR>
                      <a:noFill/>
                    </a:lnR>
                    <a:lnT>
                      <a:noFill/>
                    </a:lnT>
                    <a:lnB>
                      <a:noFill/>
                    </a:lnB>
                    <a:solidFill>
                      <a:schemeClr val="tx2">
                        <a:lumMod val="20000"/>
                        <a:lumOff val="80000"/>
                      </a:schemeClr>
                    </a:solidFill>
                  </a:tcPr>
                </a:tc>
                <a:tc>
                  <a:txBody>
                    <a:bodyPr/>
                    <a:lstStyle/>
                    <a:p>
                      <a:r>
                        <a:rPr lang="en-US" sz="1300" b="1" dirty="0"/>
                        <a:t>Meaning</a:t>
                      </a:r>
                    </a:p>
                  </a:txBody>
                  <a:tcPr marL="66558" marR="66558" marT="33279" marB="33279" anchor="ctr">
                    <a:lnL>
                      <a:noFill/>
                    </a:lnL>
                    <a:lnR>
                      <a:noFill/>
                    </a:lnR>
                    <a:lnT>
                      <a:noFill/>
                    </a:lnT>
                    <a:lnB>
                      <a:noFill/>
                    </a:lnB>
                    <a:solidFill>
                      <a:schemeClr val="tx2">
                        <a:lumMod val="20000"/>
                        <a:lumOff val="80000"/>
                      </a:schemeClr>
                    </a:solidFill>
                  </a:tcPr>
                </a:tc>
              </a:tr>
              <a:tr h="609600">
                <a:tc>
                  <a:txBody>
                    <a:bodyPr/>
                    <a:lstStyle/>
                    <a:p>
                      <a:endParaRPr lang="en-US" sz="1600" b="1" dirty="0" smtClean="0"/>
                    </a:p>
                    <a:p>
                      <a:r>
                        <a:rPr lang="en-US" sz="1600" b="1" dirty="0" smtClean="0"/>
                        <a:t>1</a:t>
                      </a:r>
                      <a:endParaRPr lang="en-US" sz="1600" b="1" dirty="0"/>
                    </a:p>
                  </a:txBody>
                  <a:tcPr marL="66558" marR="66558" marT="33279" marB="33279" anchor="ctr">
                    <a:lnL>
                      <a:noFill/>
                    </a:lnL>
                    <a:lnR>
                      <a:noFill/>
                    </a:lnR>
                    <a:lnT>
                      <a:noFill/>
                    </a:lnT>
                    <a:lnB>
                      <a:noFill/>
                    </a:lnB>
                  </a:tcPr>
                </a:tc>
                <a:tc>
                  <a:txBody>
                    <a:bodyPr/>
                    <a:lstStyle/>
                    <a:p>
                      <a:r>
                        <a:rPr lang="en-US" sz="1600" b="1" dirty="0"/>
                        <a:t>directory flag, 'd' if a directory, '-' if a normal file, something else occasionally may appear here for special devices.</a:t>
                      </a:r>
                    </a:p>
                  </a:txBody>
                  <a:tcPr marL="66558" marR="66558" marT="33279" marB="33279" anchor="ctr">
                    <a:lnL>
                      <a:noFill/>
                    </a:lnL>
                    <a:lnR>
                      <a:noFill/>
                    </a:lnR>
                    <a:lnT>
                      <a:noFill/>
                    </a:lnT>
                    <a:lnB>
                      <a:noFill/>
                    </a:lnB>
                  </a:tcPr>
                </a:tc>
              </a:tr>
              <a:tr h="572621">
                <a:tc>
                  <a:txBody>
                    <a:bodyPr/>
                    <a:lstStyle/>
                    <a:p>
                      <a:r>
                        <a:rPr lang="en-US" sz="1600" b="1"/>
                        <a:t>2,3,4</a:t>
                      </a:r>
                    </a:p>
                  </a:txBody>
                  <a:tcPr marL="66558" marR="66558" marT="33279" marB="33279" anchor="ctr">
                    <a:lnL>
                      <a:noFill/>
                    </a:lnL>
                    <a:lnR>
                      <a:noFill/>
                    </a:lnR>
                    <a:lnT>
                      <a:noFill/>
                    </a:lnT>
                    <a:lnB>
                      <a:noFill/>
                    </a:lnB>
                  </a:tcPr>
                </a:tc>
                <a:tc>
                  <a:txBody>
                    <a:bodyPr/>
                    <a:lstStyle/>
                    <a:p>
                      <a:r>
                        <a:rPr lang="en-US" sz="1600" b="1" dirty="0"/>
                        <a:t>read, write, execute permission for User (Owner) of file</a:t>
                      </a:r>
                    </a:p>
                  </a:txBody>
                  <a:tcPr marL="66558" marR="66558" marT="33279" marB="33279" anchor="ctr">
                    <a:lnL>
                      <a:noFill/>
                    </a:lnL>
                    <a:lnR>
                      <a:noFill/>
                    </a:lnR>
                    <a:lnT>
                      <a:noFill/>
                    </a:lnT>
                    <a:lnB>
                      <a:noFill/>
                    </a:lnB>
                  </a:tcPr>
                </a:tc>
              </a:tr>
              <a:tr h="327211">
                <a:tc>
                  <a:txBody>
                    <a:bodyPr/>
                    <a:lstStyle/>
                    <a:p>
                      <a:r>
                        <a:rPr lang="en-US" sz="1600" b="1"/>
                        <a:t>5,6,7</a:t>
                      </a:r>
                    </a:p>
                  </a:txBody>
                  <a:tcPr marL="66558" marR="66558" marT="33279" marB="33279" anchor="ctr">
                    <a:lnL>
                      <a:noFill/>
                    </a:lnL>
                    <a:lnR>
                      <a:noFill/>
                    </a:lnR>
                    <a:lnT>
                      <a:noFill/>
                    </a:lnT>
                    <a:lnB>
                      <a:noFill/>
                    </a:lnB>
                  </a:tcPr>
                </a:tc>
                <a:tc>
                  <a:txBody>
                    <a:bodyPr/>
                    <a:lstStyle/>
                    <a:p>
                      <a:r>
                        <a:rPr lang="en-US" sz="1600" b="1" dirty="0"/>
                        <a:t>read, write, execute permission for Group</a:t>
                      </a:r>
                    </a:p>
                  </a:txBody>
                  <a:tcPr marL="66558" marR="66558" marT="33279" marB="33279" anchor="ctr">
                    <a:lnL>
                      <a:noFill/>
                    </a:lnL>
                    <a:lnR>
                      <a:noFill/>
                    </a:lnR>
                    <a:lnT>
                      <a:noFill/>
                    </a:lnT>
                    <a:lnB>
                      <a:noFill/>
                    </a:lnB>
                  </a:tcPr>
                </a:tc>
              </a:tr>
              <a:tr h="327211">
                <a:tc>
                  <a:txBody>
                    <a:bodyPr/>
                    <a:lstStyle/>
                    <a:p>
                      <a:r>
                        <a:rPr lang="en-US" sz="1600" b="1"/>
                        <a:t>8,9,10</a:t>
                      </a:r>
                    </a:p>
                  </a:txBody>
                  <a:tcPr marL="66558" marR="66558" marT="33279" marB="33279" anchor="ctr">
                    <a:lnL>
                      <a:noFill/>
                    </a:lnL>
                    <a:lnR>
                      <a:noFill/>
                    </a:lnR>
                    <a:lnT>
                      <a:noFill/>
                    </a:lnT>
                    <a:lnB>
                      <a:noFill/>
                    </a:lnB>
                  </a:tcPr>
                </a:tc>
                <a:tc>
                  <a:txBody>
                    <a:bodyPr/>
                    <a:lstStyle/>
                    <a:p>
                      <a:r>
                        <a:rPr lang="en-US" sz="1600" b="1" dirty="0"/>
                        <a:t>read, write, execute permission for Other</a:t>
                      </a:r>
                    </a:p>
                  </a:txBody>
                  <a:tcPr marL="66558" marR="66558" marT="33279" marB="33279" anchor="ctr">
                    <a:lnL>
                      <a:noFill/>
                    </a:lnL>
                    <a:lnR>
                      <a:noFill/>
                    </a:lnR>
                    <a:lnT>
                      <a:noFill/>
                    </a:lnT>
                    <a:lnB>
                      <a:noFill/>
                    </a:lnB>
                  </a:tcPr>
                </a:tc>
              </a:tr>
              <a:tr h="370915">
                <a:tc>
                  <a:txBody>
                    <a:bodyPr/>
                    <a:lstStyle/>
                    <a:p>
                      <a:r>
                        <a:rPr lang="en-US" sz="1300" b="1" dirty="0"/>
                        <a:t>value</a:t>
                      </a:r>
                    </a:p>
                  </a:txBody>
                  <a:tcPr marL="66558" marR="66558" marT="33279" marB="33279" anchor="ctr">
                    <a:lnL>
                      <a:noFill/>
                    </a:lnL>
                    <a:lnR>
                      <a:noFill/>
                    </a:lnR>
                    <a:lnT>
                      <a:noFill/>
                    </a:lnT>
                    <a:lnB>
                      <a:noFill/>
                    </a:lnB>
                    <a:solidFill>
                      <a:schemeClr val="tx2">
                        <a:lumMod val="20000"/>
                        <a:lumOff val="80000"/>
                      </a:schemeClr>
                    </a:solidFill>
                  </a:tcPr>
                </a:tc>
                <a:tc>
                  <a:txBody>
                    <a:bodyPr/>
                    <a:lstStyle/>
                    <a:p>
                      <a:r>
                        <a:rPr lang="en-US" sz="1300" b="1" dirty="0"/>
                        <a:t>Meaning</a:t>
                      </a:r>
                    </a:p>
                  </a:txBody>
                  <a:tcPr marL="66558" marR="66558" marT="33279" marB="33279" anchor="ctr">
                    <a:lnL>
                      <a:noFill/>
                    </a:lnL>
                    <a:lnR>
                      <a:noFill/>
                    </a:lnR>
                    <a:lnT>
                      <a:noFill/>
                    </a:lnT>
                    <a:lnB>
                      <a:noFill/>
                    </a:lnB>
                    <a:solidFill>
                      <a:schemeClr val="tx2">
                        <a:lumMod val="20000"/>
                        <a:lumOff val="80000"/>
                      </a:schemeClr>
                    </a:solidFill>
                  </a:tcPr>
                </a:tc>
              </a:tr>
              <a:tr h="327211">
                <a:tc>
                  <a:txBody>
                    <a:bodyPr/>
                    <a:lstStyle/>
                    <a:p>
                      <a:r>
                        <a:rPr lang="en-US" sz="1600" b="1"/>
                        <a:t>-</a:t>
                      </a:r>
                    </a:p>
                  </a:txBody>
                  <a:tcPr marL="66558" marR="66558" marT="33279" marB="33279" anchor="ctr">
                    <a:lnL>
                      <a:noFill/>
                    </a:lnL>
                    <a:lnR>
                      <a:noFill/>
                    </a:lnR>
                    <a:lnT>
                      <a:noFill/>
                    </a:lnT>
                    <a:lnB>
                      <a:noFill/>
                    </a:lnB>
                  </a:tcPr>
                </a:tc>
                <a:tc>
                  <a:txBody>
                    <a:bodyPr/>
                    <a:lstStyle/>
                    <a:p>
                      <a:r>
                        <a:rPr lang="en-US" sz="1600" b="1" dirty="0"/>
                        <a:t>in any position means that flag is not set</a:t>
                      </a:r>
                    </a:p>
                  </a:txBody>
                  <a:tcPr marL="66558" marR="66558" marT="33279" marB="33279" anchor="ctr">
                    <a:lnL>
                      <a:noFill/>
                    </a:lnL>
                    <a:lnR>
                      <a:noFill/>
                    </a:lnR>
                    <a:lnT>
                      <a:noFill/>
                    </a:lnT>
                    <a:lnB>
                      <a:noFill/>
                    </a:lnB>
                  </a:tcPr>
                </a:tc>
              </a:tr>
              <a:tr h="327211">
                <a:tc>
                  <a:txBody>
                    <a:bodyPr/>
                    <a:lstStyle/>
                    <a:p>
                      <a:r>
                        <a:rPr lang="en-US" sz="1600" b="1" dirty="0"/>
                        <a:t>r</a:t>
                      </a:r>
                    </a:p>
                  </a:txBody>
                  <a:tcPr marL="66558" marR="66558" marT="33279" marB="33279" anchor="ctr">
                    <a:lnL>
                      <a:noFill/>
                    </a:lnL>
                    <a:lnR>
                      <a:noFill/>
                    </a:lnR>
                    <a:lnT>
                      <a:noFill/>
                    </a:lnT>
                    <a:lnB>
                      <a:noFill/>
                    </a:lnB>
                  </a:tcPr>
                </a:tc>
                <a:tc>
                  <a:txBody>
                    <a:bodyPr/>
                    <a:lstStyle/>
                    <a:p>
                      <a:r>
                        <a:rPr lang="en-US" sz="1600" b="1" dirty="0"/>
                        <a:t>file is readable by owner, group or other</a:t>
                      </a:r>
                    </a:p>
                  </a:txBody>
                  <a:tcPr marL="66558" marR="66558" marT="33279" marB="33279" anchor="ctr">
                    <a:lnL>
                      <a:noFill/>
                    </a:lnL>
                    <a:lnR>
                      <a:noFill/>
                    </a:lnR>
                    <a:lnT>
                      <a:noFill/>
                    </a:lnT>
                    <a:lnB>
                      <a:noFill/>
                    </a:lnB>
                  </a:tcPr>
                </a:tc>
              </a:tr>
              <a:tr h="572621">
                <a:tc>
                  <a:txBody>
                    <a:bodyPr/>
                    <a:lstStyle/>
                    <a:p>
                      <a:r>
                        <a:rPr lang="en-US" sz="1600" b="1" dirty="0"/>
                        <a:t>w</a:t>
                      </a:r>
                    </a:p>
                  </a:txBody>
                  <a:tcPr marL="66558" marR="66558" marT="33279" marB="33279" anchor="ctr">
                    <a:lnL>
                      <a:noFill/>
                    </a:lnL>
                    <a:lnR>
                      <a:noFill/>
                    </a:lnR>
                    <a:lnT>
                      <a:noFill/>
                    </a:lnT>
                    <a:lnB>
                      <a:noFill/>
                    </a:lnB>
                  </a:tcPr>
                </a:tc>
                <a:tc>
                  <a:txBody>
                    <a:bodyPr/>
                    <a:lstStyle/>
                    <a:p>
                      <a:r>
                        <a:rPr lang="en-US" sz="1600" b="1" dirty="0"/>
                        <a:t>file is writeable. On a directory, write access means you can add or delete files</a:t>
                      </a:r>
                    </a:p>
                  </a:txBody>
                  <a:tcPr marL="66558" marR="66558" marT="33279" marB="33279" anchor="ctr">
                    <a:lnL>
                      <a:noFill/>
                    </a:lnL>
                    <a:lnR>
                      <a:noFill/>
                    </a:lnR>
                    <a:lnT>
                      <a:noFill/>
                    </a:lnT>
                    <a:lnB>
                      <a:noFill/>
                    </a:lnB>
                  </a:tcPr>
                </a:tc>
              </a:tr>
              <a:tr h="1063439">
                <a:tc>
                  <a:txBody>
                    <a:bodyPr/>
                    <a:lstStyle/>
                    <a:p>
                      <a:r>
                        <a:rPr lang="en-US" sz="1600" b="1" dirty="0" smtClean="0"/>
                        <a:t>X</a:t>
                      </a:r>
                      <a:endParaRPr lang="en-US" sz="1600" b="1" dirty="0"/>
                    </a:p>
                  </a:txBody>
                  <a:tcPr marL="66558" marR="66558" marT="33279" marB="33279" anchor="ctr">
                    <a:lnL>
                      <a:noFill/>
                    </a:lnL>
                    <a:lnR>
                      <a:noFill/>
                    </a:lnR>
                    <a:lnT>
                      <a:noFill/>
                    </a:lnT>
                    <a:lnB>
                      <a:noFill/>
                    </a:lnB>
                  </a:tcPr>
                </a:tc>
                <a:tc>
                  <a:txBody>
                    <a:bodyPr/>
                    <a:lstStyle/>
                    <a:p>
                      <a:r>
                        <a:rPr lang="en-US" sz="1600" b="1" dirty="0"/>
                        <a:t>file is executable (only for programs and shell scripts - not useful for data files). Execute permission on a directory means you can list the files in that directory</a:t>
                      </a:r>
                    </a:p>
                  </a:txBody>
                  <a:tcPr marL="66558" marR="66558" marT="33279" marB="33279" anchor="ctr">
                    <a:lnL>
                      <a:noFill/>
                    </a:lnL>
                    <a:lnR>
                      <a:noFill/>
                    </a:lnR>
                    <a:lnT>
                      <a:noFill/>
                    </a:lnT>
                    <a:lnB>
                      <a:noFill/>
                    </a:lnB>
                  </a:tcPr>
                </a:tc>
              </a:tr>
              <a:tr h="572621">
                <a:tc>
                  <a:txBody>
                    <a:bodyPr/>
                    <a:lstStyle/>
                    <a:p>
                      <a:r>
                        <a:rPr lang="en-US" sz="1600" b="1" dirty="0" smtClean="0"/>
                        <a:t>S</a:t>
                      </a:r>
                      <a:endParaRPr lang="en-US" sz="1600" b="1" dirty="0"/>
                    </a:p>
                  </a:txBody>
                  <a:tcPr marL="66558" marR="66558" marT="33279" marB="33279" anchor="ctr">
                    <a:lnL>
                      <a:noFill/>
                    </a:lnL>
                    <a:lnR>
                      <a:noFill/>
                    </a:lnR>
                    <a:lnT>
                      <a:noFill/>
                    </a:lnT>
                    <a:lnB>
                      <a:noFill/>
                    </a:lnB>
                  </a:tcPr>
                </a:tc>
                <a:tc>
                  <a:txBody>
                    <a:bodyPr/>
                    <a:lstStyle/>
                    <a:p>
                      <a:r>
                        <a:rPr lang="en-US" sz="1600" b="1" dirty="0"/>
                        <a:t>in the place where 'x' would normally go is called the set-UID or set-</a:t>
                      </a:r>
                      <a:r>
                        <a:rPr lang="en-US" sz="1600" b="1" dirty="0" err="1"/>
                        <a:t>groupID</a:t>
                      </a:r>
                      <a:r>
                        <a:rPr lang="en-US" sz="1600" b="1" dirty="0"/>
                        <a:t> flag.</a:t>
                      </a:r>
                    </a:p>
                  </a:txBody>
                  <a:tcPr marL="66558" marR="66558" marT="33279" marB="33279" anchor="ctr">
                    <a:lnL>
                      <a:noFill/>
                    </a:lnL>
                    <a:lnR>
                      <a:noFill/>
                    </a:lnR>
                    <a:lnT>
                      <a:noFill/>
                    </a:lnT>
                    <a:lnB>
                      <a:noFill/>
                    </a:lnB>
                  </a:tcPr>
                </a:tc>
              </a:tr>
            </a:tbl>
          </a:graphicData>
        </a:graphic>
      </p:graphicFrame>
      <p:sp>
        <p:nvSpPr>
          <p:cNvPr id="10" name="TextBox 9"/>
          <p:cNvSpPr txBox="1"/>
          <p:nvPr/>
        </p:nvSpPr>
        <p:spPr>
          <a:xfrm>
            <a:off x="4953000" y="2895600"/>
            <a:ext cx="3962400" cy="1200329"/>
          </a:xfrm>
          <a:prstGeom prst="rect">
            <a:avLst/>
          </a:prstGeom>
          <a:noFill/>
        </p:spPr>
        <p:txBody>
          <a:bodyPr wrap="square" rtlCol="0">
            <a:spAutoFit/>
          </a:bodyPr>
          <a:lstStyle/>
          <a:p>
            <a:r>
              <a:rPr lang="en-US" b="1" dirty="0" smtClean="0">
                <a:solidFill>
                  <a:schemeClr val="tx2"/>
                </a:solidFill>
              </a:rPr>
              <a:t>Thus, 600 on shadow file means </a:t>
            </a:r>
          </a:p>
          <a:p>
            <a:r>
              <a:rPr lang="en-US" b="1" dirty="0" smtClean="0">
                <a:solidFill>
                  <a:schemeClr val="tx2"/>
                </a:solidFill>
              </a:rPr>
              <a:t>Owner can read and write, but no one else can because 600 = 110 (base 2) </a:t>
            </a:r>
          </a:p>
          <a:p>
            <a:r>
              <a:rPr lang="en-US" b="1" dirty="0" smtClean="0">
                <a:solidFill>
                  <a:schemeClr val="tx2"/>
                </a:solidFill>
              </a:rPr>
              <a:t>i.e. bits 2 and 3 are set.</a:t>
            </a:r>
          </a:p>
        </p:txBody>
      </p:sp>
    </p:spTree>
    <p:extLst>
      <p:ext uri="{BB962C8B-B14F-4D97-AF65-F5344CB8AC3E}">
        <p14:creationId xmlns:p14="http://schemas.microsoft.com/office/powerpoint/2010/main" val="188628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700"/>
            <a:ext cx="8229600" cy="1143000"/>
          </a:xfrm>
        </p:spPr>
        <p:txBody>
          <a:bodyPr/>
          <a:lstStyle/>
          <a:p>
            <a:r>
              <a:rPr lang="en-US" dirty="0" smtClean="0"/>
              <a:t>Hacker – Mixed Meanings</a:t>
            </a:r>
            <a:endParaRPr lang="en-US" dirty="0"/>
          </a:p>
        </p:txBody>
      </p:sp>
      <p:sp>
        <p:nvSpPr>
          <p:cNvPr id="4" name="Content Placeholder 3"/>
          <p:cNvSpPr>
            <a:spLocks noGrp="1"/>
          </p:cNvSpPr>
          <p:nvPr>
            <p:ph idx="1"/>
          </p:nvPr>
        </p:nvSpPr>
        <p:spPr>
          <a:xfrm>
            <a:off x="76200" y="914400"/>
            <a:ext cx="9067800" cy="4906963"/>
          </a:xfrm>
        </p:spPr>
        <p:txBody>
          <a:bodyPr>
            <a:noAutofit/>
          </a:bodyPr>
          <a:lstStyle/>
          <a:p>
            <a:r>
              <a:rPr lang="en-US" sz="2400" dirty="0" smtClean="0"/>
              <a:t>Traditionally</a:t>
            </a:r>
            <a:r>
              <a:rPr lang="en-US" sz="2400" dirty="0"/>
              <a:t>, </a:t>
            </a:r>
            <a:r>
              <a:rPr lang="en-US" sz="2400" dirty="0" smtClean="0"/>
              <a:t>it was believed that </a:t>
            </a:r>
            <a:r>
              <a:rPr lang="en-US" sz="2400" dirty="0" smtClean="0">
                <a:solidFill>
                  <a:srgbClr val="FF0000"/>
                </a:solidFill>
              </a:rPr>
              <a:t>hackers</a:t>
            </a:r>
            <a:r>
              <a:rPr lang="en-US" sz="2400" dirty="0" smtClean="0"/>
              <a:t> liked to</a:t>
            </a:r>
          </a:p>
          <a:p>
            <a:pPr lvl="1"/>
            <a:r>
              <a:rPr lang="en-US" sz="2400" dirty="0" smtClean="0"/>
              <a:t> </a:t>
            </a:r>
            <a:r>
              <a:rPr lang="en-US" sz="2400" dirty="0"/>
              <a:t>tinker with software or electronic systems. </a:t>
            </a:r>
          </a:p>
          <a:p>
            <a:pPr lvl="1"/>
            <a:r>
              <a:rPr lang="en-US" sz="2400" dirty="0" smtClean="0"/>
              <a:t>explore </a:t>
            </a:r>
            <a:r>
              <a:rPr lang="en-US" sz="2400" dirty="0"/>
              <a:t>and </a:t>
            </a:r>
            <a:r>
              <a:rPr lang="en-US" sz="2400" dirty="0" smtClean="0"/>
              <a:t>learn </a:t>
            </a:r>
            <a:r>
              <a:rPr lang="en-US" sz="2400" dirty="0"/>
              <a:t>how computer systems operate. </a:t>
            </a:r>
            <a:endParaRPr lang="en-US" sz="2400" dirty="0" smtClean="0"/>
          </a:p>
          <a:p>
            <a:pPr lvl="1"/>
            <a:r>
              <a:rPr lang="en-US" sz="2400" dirty="0" smtClean="0"/>
              <a:t>discover </a:t>
            </a:r>
            <a:r>
              <a:rPr lang="en-US" sz="2400" dirty="0"/>
              <a:t>new ways to work — both mechanically and </a:t>
            </a:r>
            <a:r>
              <a:rPr lang="en-US" sz="2400" dirty="0" smtClean="0"/>
              <a:t>electronically.</a:t>
            </a:r>
          </a:p>
          <a:p>
            <a:pPr lvl="1"/>
            <a:r>
              <a:rPr lang="en-US" sz="2400" dirty="0" smtClean="0"/>
              <a:t>i.e. they were super programmers and systems people.</a:t>
            </a:r>
            <a:endParaRPr lang="en-US" sz="2400" dirty="0"/>
          </a:p>
          <a:p>
            <a:r>
              <a:rPr lang="en-US" sz="2400" dirty="0"/>
              <a:t> </a:t>
            </a:r>
            <a:r>
              <a:rPr lang="en-US" sz="2400" dirty="0" smtClean="0"/>
              <a:t> </a:t>
            </a:r>
            <a:r>
              <a:rPr lang="en-US" sz="2400" dirty="0"/>
              <a:t>In recent years, hacker has taken on a new meaning — someone who </a:t>
            </a:r>
            <a:r>
              <a:rPr lang="en-US" sz="2400" dirty="0" smtClean="0"/>
              <a:t>maliciously </a:t>
            </a:r>
            <a:r>
              <a:rPr lang="en-US" sz="2400" dirty="0"/>
              <a:t>breaks into systems for personal gain. </a:t>
            </a:r>
            <a:endParaRPr lang="en-US" sz="2400" dirty="0" smtClean="0"/>
          </a:p>
          <a:p>
            <a:r>
              <a:rPr lang="en-US" sz="2400" dirty="0" smtClean="0"/>
              <a:t>Technically</a:t>
            </a:r>
            <a:r>
              <a:rPr lang="en-US" sz="2400" dirty="0"/>
              <a:t>, these </a:t>
            </a:r>
            <a:r>
              <a:rPr lang="en-US" sz="2400" dirty="0" smtClean="0"/>
              <a:t>criminals </a:t>
            </a:r>
            <a:r>
              <a:rPr lang="en-US" sz="2400" dirty="0"/>
              <a:t>are </a:t>
            </a:r>
            <a:r>
              <a:rPr lang="en-US" sz="2400" dirty="0">
                <a:solidFill>
                  <a:srgbClr val="FF0000"/>
                </a:solidFill>
              </a:rPr>
              <a:t>crackers </a:t>
            </a:r>
            <a:r>
              <a:rPr lang="en-US" sz="2400" dirty="0"/>
              <a:t>(criminal hackers</a:t>
            </a:r>
            <a:r>
              <a:rPr lang="en-US" sz="2400" dirty="0" smtClean="0"/>
              <a:t>).</a:t>
            </a:r>
          </a:p>
          <a:p>
            <a:r>
              <a:rPr lang="en-US" sz="2400" dirty="0" smtClean="0"/>
              <a:t> </a:t>
            </a:r>
            <a:r>
              <a:rPr lang="en-US" sz="2400" dirty="0"/>
              <a:t>Crackers break into, or crack, </a:t>
            </a:r>
            <a:r>
              <a:rPr lang="en-US" sz="2400" dirty="0" smtClean="0"/>
              <a:t>systems </a:t>
            </a:r>
            <a:r>
              <a:rPr lang="en-US" sz="2400" dirty="0"/>
              <a:t>with malicious intent</a:t>
            </a:r>
            <a:r>
              <a:rPr lang="en-US" sz="2400" dirty="0" smtClean="0"/>
              <a:t>.</a:t>
            </a:r>
          </a:p>
          <a:p>
            <a:r>
              <a:rPr lang="en-US" sz="2400" dirty="0" smtClean="0"/>
              <a:t> </a:t>
            </a:r>
            <a:r>
              <a:rPr lang="en-US" sz="2400" dirty="0"/>
              <a:t>They are out for personal </a:t>
            </a:r>
            <a:r>
              <a:rPr lang="en-US" sz="2400" dirty="0" smtClean="0"/>
              <a:t>gain, fame</a:t>
            </a:r>
            <a:r>
              <a:rPr lang="en-US" sz="2400" dirty="0"/>
              <a:t>, </a:t>
            </a:r>
            <a:r>
              <a:rPr lang="en-US" sz="2400" dirty="0" smtClean="0"/>
              <a:t>profit</a:t>
            </a:r>
            <a:r>
              <a:rPr lang="en-US" sz="2400" dirty="0"/>
              <a:t>, </a:t>
            </a:r>
            <a:r>
              <a:rPr lang="en-US" sz="2400" dirty="0" smtClean="0"/>
              <a:t>or </a:t>
            </a:r>
            <a:r>
              <a:rPr lang="en-US" sz="2400" dirty="0"/>
              <a:t>even revenge. </a:t>
            </a:r>
          </a:p>
          <a:p>
            <a:r>
              <a:rPr lang="en-US" sz="2400" dirty="0" smtClean="0"/>
              <a:t>They </a:t>
            </a:r>
            <a:r>
              <a:rPr lang="en-US" sz="2400" dirty="0"/>
              <a:t>modify, delete, and steal critical </a:t>
            </a:r>
            <a:r>
              <a:rPr lang="en-US" sz="2400" dirty="0" smtClean="0"/>
              <a:t>information</a:t>
            </a:r>
            <a:r>
              <a:rPr lang="en-US" sz="2400" dirty="0"/>
              <a:t>, often making other people miserable.</a:t>
            </a:r>
          </a:p>
        </p:txBody>
      </p:sp>
      <p:sp>
        <p:nvSpPr>
          <p:cNvPr id="2" name="Slide Number Placeholder 1"/>
          <p:cNvSpPr>
            <a:spLocks noGrp="1"/>
          </p:cNvSpPr>
          <p:nvPr>
            <p:ph type="sldNum" sz="quarter" idx="12"/>
          </p:nvPr>
        </p:nvSpPr>
        <p:spPr/>
        <p:txBody>
          <a:bodyPr/>
          <a:lstStyle/>
          <a:p>
            <a:fld id="{25B9A2C7-8CBB-4B17-AE42-971B9FC14640}" type="slidenum">
              <a:rPr lang="en-US" smtClean="0"/>
              <a:t>15</a:t>
            </a:fld>
            <a:endParaRPr lang="en-US" dirty="0"/>
          </a:p>
        </p:txBody>
      </p:sp>
    </p:spTree>
    <p:extLst>
      <p:ext uri="{BB962C8B-B14F-4D97-AF65-F5344CB8AC3E}">
        <p14:creationId xmlns:p14="http://schemas.microsoft.com/office/powerpoint/2010/main" val="29592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25963"/>
          </a:xfrm>
        </p:spPr>
        <p:txBody>
          <a:bodyPr>
            <a:normAutofit fontScale="92500" lnSpcReduction="10000"/>
          </a:bodyPr>
          <a:lstStyle/>
          <a:p>
            <a:pPr marL="0" indent="0">
              <a:buNone/>
            </a:pPr>
            <a:r>
              <a:rPr lang="en-US" dirty="0"/>
              <a:t>The </a:t>
            </a:r>
            <a:r>
              <a:rPr lang="en-US" dirty="0" smtClean="0"/>
              <a:t>good hackers  </a:t>
            </a:r>
            <a:r>
              <a:rPr lang="en-US" dirty="0"/>
              <a:t>(</a:t>
            </a:r>
            <a:r>
              <a:rPr lang="en-US" dirty="0">
                <a:solidFill>
                  <a:srgbClr val="FF0000"/>
                </a:solidFill>
              </a:rPr>
              <a:t>white </a:t>
            </a:r>
            <a:r>
              <a:rPr lang="en-US" dirty="0" smtClean="0">
                <a:solidFill>
                  <a:srgbClr val="FF0000"/>
                </a:solidFill>
              </a:rPr>
              <a:t>hats</a:t>
            </a:r>
            <a:r>
              <a:rPr lang="en-US" dirty="0" smtClean="0"/>
              <a:t>) </a:t>
            </a:r>
            <a:r>
              <a:rPr lang="en-US" dirty="0"/>
              <a:t>don’t like being in the same category as the </a:t>
            </a:r>
            <a:r>
              <a:rPr lang="en-US" dirty="0" smtClean="0"/>
              <a:t>bad hackers </a:t>
            </a:r>
            <a:r>
              <a:rPr lang="en-US" dirty="0"/>
              <a:t>(</a:t>
            </a:r>
            <a:r>
              <a:rPr lang="en-US" dirty="0">
                <a:solidFill>
                  <a:srgbClr val="FF0000"/>
                </a:solidFill>
              </a:rPr>
              <a:t>black </a:t>
            </a:r>
            <a:r>
              <a:rPr lang="en-US" dirty="0" smtClean="0">
                <a:solidFill>
                  <a:srgbClr val="FF0000"/>
                </a:solidFill>
              </a:rPr>
              <a:t>hats</a:t>
            </a:r>
            <a:r>
              <a:rPr lang="en-US" dirty="0" smtClean="0"/>
              <a:t>). </a:t>
            </a:r>
            <a:endParaRPr lang="en-US" dirty="0"/>
          </a:p>
          <a:p>
            <a:pPr marL="0" indent="0">
              <a:buNone/>
            </a:pPr>
            <a:r>
              <a:rPr lang="en-US" dirty="0" smtClean="0"/>
              <a:t>Note: The </a:t>
            </a:r>
            <a:r>
              <a:rPr lang="en-US" dirty="0"/>
              <a:t>white hat and black </a:t>
            </a:r>
            <a:r>
              <a:rPr lang="en-US" dirty="0" smtClean="0"/>
              <a:t>hat </a:t>
            </a:r>
            <a:r>
              <a:rPr lang="en-US" dirty="0"/>
              <a:t>terms </a:t>
            </a:r>
            <a:r>
              <a:rPr lang="en-US" dirty="0" smtClean="0"/>
              <a:t>were used in </a:t>
            </a:r>
            <a:r>
              <a:rPr lang="en-US" dirty="0"/>
              <a:t>old Western TV </a:t>
            </a:r>
            <a:r>
              <a:rPr lang="en-US" dirty="0" smtClean="0"/>
              <a:t>and film shows </a:t>
            </a:r>
            <a:r>
              <a:rPr lang="en-US" dirty="0"/>
              <a:t>in which the good guys wore </a:t>
            </a:r>
            <a:r>
              <a:rPr lang="en-US" dirty="0" smtClean="0"/>
              <a:t>white </a:t>
            </a:r>
            <a:r>
              <a:rPr lang="en-US" dirty="0"/>
              <a:t>cowboy hats and the bad guys wore black cowboy </a:t>
            </a:r>
            <a:r>
              <a:rPr lang="en-US" dirty="0" smtClean="0"/>
              <a:t>hats.</a:t>
            </a:r>
          </a:p>
          <a:p>
            <a:pPr marL="0" indent="0">
              <a:buNone/>
            </a:pPr>
            <a:r>
              <a:rPr lang="en-US" dirty="0" smtClean="0"/>
              <a:t>Gray </a:t>
            </a:r>
            <a:r>
              <a:rPr lang="en-US" dirty="0"/>
              <a:t>hat </a:t>
            </a:r>
            <a:r>
              <a:rPr lang="en-US" dirty="0" smtClean="0"/>
              <a:t>hackers </a:t>
            </a:r>
            <a:r>
              <a:rPr lang="en-US" dirty="0"/>
              <a:t>are a little bit of both. </a:t>
            </a:r>
            <a:endParaRPr lang="en-US" dirty="0" smtClean="0"/>
          </a:p>
          <a:p>
            <a:pPr marL="0" indent="0">
              <a:buNone/>
            </a:pPr>
            <a:r>
              <a:rPr lang="en-US" dirty="0" smtClean="0"/>
              <a:t>Whatever </a:t>
            </a:r>
            <a:r>
              <a:rPr lang="en-US" dirty="0"/>
              <a:t>the case, most people have a negative </a:t>
            </a:r>
          </a:p>
          <a:p>
            <a:pPr marL="0" indent="0">
              <a:buNone/>
            </a:pPr>
            <a:r>
              <a:rPr lang="en-US" dirty="0"/>
              <a:t>connotation for the word hacker.</a:t>
            </a:r>
          </a:p>
        </p:txBody>
      </p:sp>
      <p:sp>
        <p:nvSpPr>
          <p:cNvPr id="4" name="Slide Number Placeholder 3"/>
          <p:cNvSpPr>
            <a:spLocks noGrp="1"/>
          </p:cNvSpPr>
          <p:nvPr>
            <p:ph type="sldNum" sz="quarter" idx="12"/>
          </p:nvPr>
        </p:nvSpPr>
        <p:spPr/>
        <p:txBody>
          <a:bodyPr/>
          <a:lstStyle/>
          <a:p>
            <a:fld id="{25B9A2C7-8CBB-4B17-AE42-971B9FC14640}" type="slidenum">
              <a:rPr lang="en-US" smtClean="0"/>
              <a:t>16</a:t>
            </a:fld>
            <a:endParaRPr lang="en-US" dirty="0"/>
          </a:p>
        </p:txBody>
      </p:sp>
      <p:sp>
        <p:nvSpPr>
          <p:cNvPr id="5" name="Title 4"/>
          <p:cNvSpPr>
            <a:spLocks noGrp="1"/>
          </p:cNvSpPr>
          <p:nvPr>
            <p:ph type="title"/>
          </p:nvPr>
        </p:nvSpPr>
        <p:spPr/>
        <p:txBody>
          <a:bodyPr/>
          <a:lstStyle/>
          <a:p>
            <a:r>
              <a:rPr lang="en-US" dirty="0"/>
              <a:t>Hacker – Mixed Meanings</a:t>
            </a:r>
          </a:p>
        </p:txBody>
      </p:sp>
    </p:spTree>
    <p:extLst>
      <p:ext uri="{BB962C8B-B14F-4D97-AF65-F5344CB8AC3E}">
        <p14:creationId xmlns:p14="http://schemas.microsoft.com/office/powerpoint/2010/main" val="400509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Many malicious hackers claim that they don’t cause damage but instead help </a:t>
            </a:r>
            <a:r>
              <a:rPr lang="en-US" dirty="0" smtClean="0"/>
              <a:t>others by finding security problems. </a:t>
            </a:r>
            <a:endParaRPr lang="en-US" dirty="0"/>
          </a:p>
          <a:p>
            <a:r>
              <a:rPr lang="en-US" dirty="0" smtClean="0"/>
              <a:t>In reality, many of the holes are already known.</a:t>
            </a:r>
          </a:p>
          <a:p>
            <a:r>
              <a:rPr lang="en-US" dirty="0" smtClean="0"/>
              <a:t>Without permission  from owners to hack their systems, malicious </a:t>
            </a:r>
            <a:r>
              <a:rPr lang="en-US" dirty="0"/>
              <a:t>hackers are </a:t>
            </a:r>
            <a:r>
              <a:rPr lang="en-US" dirty="0" smtClean="0"/>
              <a:t>viewed by the law as electronic thieves.</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17</a:t>
            </a:fld>
            <a:endParaRPr lang="en-US" dirty="0"/>
          </a:p>
        </p:txBody>
      </p:sp>
    </p:spTree>
    <p:extLst>
      <p:ext uri="{BB962C8B-B14F-4D97-AF65-F5344CB8AC3E}">
        <p14:creationId xmlns:p14="http://schemas.microsoft.com/office/powerpoint/2010/main" val="35284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Malicious users </a:t>
            </a:r>
            <a:r>
              <a:rPr lang="en-US" dirty="0" smtClean="0"/>
              <a:t>are typically  </a:t>
            </a:r>
            <a:r>
              <a:rPr lang="en-US" dirty="0"/>
              <a:t>a rogue employee, contractor, intern, or other </a:t>
            </a:r>
            <a:r>
              <a:rPr lang="en-US" dirty="0" smtClean="0"/>
              <a:t>user </a:t>
            </a:r>
            <a:r>
              <a:rPr lang="en-US" dirty="0"/>
              <a:t>who abuses his or her </a:t>
            </a:r>
            <a:r>
              <a:rPr lang="en-US" dirty="0" smtClean="0"/>
              <a:t>privileges.</a:t>
            </a:r>
          </a:p>
          <a:p>
            <a:pPr marL="0" indent="0">
              <a:buNone/>
            </a:pPr>
            <a:r>
              <a:rPr lang="en-US" dirty="0" smtClean="0"/>
              <a:t>It is  </a:t>
            </a:r>
            <a:r>
              <a:rPr lang="en-US" dirty="0"/>
              <a:t>a common term </a:t>
            </a:r>
            <a:r>
              <a:rPr lang="en-US" dirty="0" smtClean="0"/>
              <a:t>used in </a:t>
            </a:r>
            <a:r>
              <a:rPr lang="en-US" dirty="0"/>
              <a:t>security circles </a:t>
            </a:r>
            <a:r>
              <a:rPr lang="en-US" dirty="0" smtClean="0"/>
              <a:t>and </a:t>
            </a:r>
            <a:r>
              <a:rPr lang="en-US" dirty="0"/>
              <a:t>in headlines about information breaches</a:t>
            </a:r>
            <a:r>
              <a:rPr lang="en-US" dirty="0" smtClean="0"/>
              <a:t>.</a:t>
            </a:r>
          </a:p>
          <a:p>
            <a:pPr marL="0" indent="0">
              <a:buNone/>
            </a:pPr>
            <a:r>
              <a:rPr lang="en-US" dirty="0" smtClean="0"/>
              <a:t> </a:t>
            </a:r>
            <a:r>
              <a:rPr lang="en-US" dirty="0"/>
              <a:t>A long-standing statistic states </a:t>
            </a:r>
            <a:r>
              <a:rPr lang="en-US" dirty="0" smtClean="0"/>
              <a:t>that </a:t>
            </a:r>
            <a:r>
              <a:rPr lang="en-US" dirty="0"/>
              <a:t>insiders carry out 80% of all security breaches. </a:t>
            </a:r>
          </a:p>
        </p:txBody>
      </p:sp>
      <p:sp>
        <p:nvSpPr>
          <p:cNvPr id="4" name="Slide Number Placeholder 3"/>
          <p:cNvSpPr>
            <a:spLocks noGrp="1"/>
          </p:cNvSpPr>
          <p:nvPr>
            <p:ph type="sldNum" sz="quarter" idx="12"/>
          </p:nvPr>
        </p:nvSpPr>
        <p:spPr/>
        <p:txBody>
          <a:bodyPr/>
          <a:lstStyle/>
          <a:p>
            <a:fld id="{25B9A2C7-8CBB-4B17-AE42-971B9FC14640}" type="slidenum">
              <a:rPr lang="en-US" smtClean="0"/>
              <a:t>18</a:t>
            </a:fld>
            <a:endParaRPr lang="en-US" dirty="0"/>
          </a:p>
        </p:txBody>
      </p:sp>
    </p:spTree>
    <p:extLst>
      <p:ext uri="{BB962C8B-B14F-4D97-AF65-F5344CB8AC3E}">
        <p14:creationId xmlns:p14="http://schemas.microsoft.com/office/powerpoint/2010/main" val="272723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752600"/>
            <a:ext cx="8229600" cy="4525963"/>
          </a:xfrm>
        </p:spPr>
        <p:txBody>
          <a:bodyPr>
            <a:normAutofit lnSpcReduction="10000"/>
          </a:bodyPr>
          <a:lstStyle/>
          <a:p>
            <a:pPr marL="0" indent="0">
              <a:buNone/>
            </a:pPr>
            <a:r>
              <a:rPr lang="en-US" dirty="0" smtClean="0"/>
              <a:t>Malicious users often don’t have to hack their systems. </a:t>
            </a:r>
          </a:p>
          <a:p>
            <a:pPr marL="0" indent="0">
              <a:buNone/>
            </a:pPr>
            <a:r>
              <a:rPr lang="en-US" dirty="0" smtClean="0"/>
              <a:t>They obtain privileges because they are, say,  an intern or temporary employee, or they shoulder surfed another person with privileges.</a:t>
            </a:r>
          </a:p>
          <a:p>
            <a:pPr marL="0" indent="0">
              <a:buNone/>
            </a:pPr>
            <a:r>
              <a:rPr lang="en-US" dirty="0" smtClean="0"/>
              <a:t>Don’t forget that here is the ignorant insider also whose intent is not malicious but who still causes security problems by moving, deleting, or corrupting sensitive information</a:t>
            </a:r>
            <a:r>
              <a:rPr lang="en-US" dirty="0"/>
              <a:t>.</a:t>
            </a:r>
            <a:endParaRPr lang="en-US" dirty="0" smtClean="0"/>
          </a:p>
        </p:txBody>
      </p:sp>
      <p:sp>
        <p:nvSpPr>
          <p:cNvPr id="4" name="Slide Number Placeholder 3"/>
          <p:cNvSpPr>
            <a:spLocks noGrp="1"/>
          </p:cNvSpPr>
          <p:nvPr>
            <p:ph type="sldNum" sz="quarter" idx="12"/>
          </p:nvPr>
        </p:nvSpPr>
        <p:spPr/>
        <p:txBody>
          <a:bodyPr/>
          <a:lstStyle/>
          <a:p>
            <a:fld id="{25B9A2C7-8CBB-4B17-AE42-971B9FC14640}" type="slidenum">
              <a:rPr lang="en-US" smtClean="0"/>
              <a:t>19</a:t>
            </a:fld>
            <a:endParaRPr lang="en-US" dirty="0"/>
          </a:p>
        </p:txBody>
      </p:sp>
    </p:spTree>
    <p:extLst>
      <p:ext uri="{BB962C8B-B14F-4D97-AF65-F5344CB8AC3E}">
        <p14:creationId xmlns:p14="http://schemas.microsoft.com/office/powerpoint/2010/main" val="263597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Password File in Ubuntu Linux</a:t>
            </a:r>
            <a:endParaRPr lang="en-US" dirty="0"/>
          </a:p>
        </p:txBody>
      </p:sp>
      <p:sp>
        <p:nvSpPr>
          <p:cNvPr id="3" name="Content Placeholder 2"/>
          <p:cNvSpPr>
            <a:spLocks noGrp="1"/>
          </p:cNvSpPr>
          <p:nvPr>
            <p:ph idx="1"/>
          </p:nvPr>
        </p:nvSpPr>
        <p:spPr>
          <a:xfrm>
            <a:off x="0" y="1066800"/>
            <a:ext cx="9144000" cy="5059363"/>
          </a:xfrm>
        </p:spPr>
        <p:txBody>
          <a:bodyPr>
            <a:noAutofit/>
          </a:bodyPr>
          <a:lstStyle/>
          <a:p>
            <a:r>
              <a:rPr lang="en-US" sz="2800" dirty="0" smtClean="0">
                <a:effectLst/>
              </a:rPr>
              <a:t>The password file is /etc/passwd, and it is the database file for all users on the system. The format of each line is as follows:</a:t>
            </a:r>
          </a:p>
          <a:p>
            <a:pPr marL="0" indent="0">
              <a:buNone/>
            </a:pPr>
            <a:r>
              <a:rPr lang="en-US" sz="2800" dirty="0"/>
              <a:t> </a:t>
            </a:r>
            <a:r>
              <a:rPr lang="en-US" sz="2800" dirty="0" smtClean="0"/>
              <a:t>                  </a:t>
            </a:r>
            <a:r>
              <a:rPr lang="en-US" sz="2800" dirty="0" smtClean="0">
                <a:effectLst/>
              </a:rPr>
              <a:t>username:password:uid:gid:gecos:homedir:shell</a:t>
            </a:r>
          </a:p>
          <a:p>
            <a:pPr marL="0" indent="0">
              <a:buNone/>
            </a:pPr>
            <a:r>
              <a:rPr lang="en-US" sz="2800" dirty="0" smtClean="0"/>
              <a:t>T</a:t>
            </a:r>
            <a:r>
              <a:rPr lang="en-US" sz="2800" dirty="0" smtClean="0">
                <a:effectLst/>
              </a:rPr>
              <a:t>he gecos field is for miscellaneous information about the user, such as the users’ full name, office location, office and home phone numbers, and possibly a brief text message. </a:t>
            </a:r>
          </a:p>
          <a:p>
            <a:r>
              <a:rPr lang="en-US" sz="2800" dirty="0" smtClean="0"/>
              <a:t>We will concentrate on Ubuntu Linux.</a:t>
            </a:r>
          </a:p>
          <a:p>
            <a:r>
              <a:rPr lang="en-US" sz="2800" dirty="0" smtClean="0">
                <a:effectLst/>
              </a:rPr>
              <a:t>Other operating systems, while sharing many of the same properties as Ubuntu, need to be researched for specific information for them.</a:t>
            </a:r>
          </a:p>
          <a:p>
            <a:endParaRPr lang="en-US" sz="2800" dirty="0" smtClean="0">
              <a:effectLst/>
            </a:endParaRPr>
          </a:p>
        </p:txBody>
      </p:sp>
      <p:sp>
        <p:nvSpPr>
          <p:cNvPr id="4" name="Slide Number Placeholder 3"/>
          <p:cNvSpPr>
            <a:spLocks noGrp="1"/>
          </p:cNvSpPr>
          <p:nvPr>
            <p:ph type="sldNum" sz="quarter" idx="12"/>
          </p:nvPr>
        </p:nvSpPr>
        <p:spPr/>
        <p:txBody>
          <a:bodyPr/>
          <a:lstStyle/>
          <a:p>
            <a:fld id="{25B9A2C7-8CBB-4B17-AE42-971B9FC14640}" type="slidenum">
              <a:rPr lang="en-US" smtClean="0"/>
              <a:t>2</a:t>
            </a:fld>
            <a:endParaRPr lang="en-US" dirty="0"/>
          </a:p>
        </p:txBody>
      </p:sp>
    </p:spTree>
    <p:extLst>
      <p:ext uri="{BB962C8B-B14F-4D97-AF65-F5344CB8AC3E}">
        <p14:creationId xmlns:p14="http://schemas.microsoft.com/office/powerpoint/2010/main" val="125319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Hacking</a:t>
            </a:r>
            <a:endParaRPr lang="en-US" dirty="0"/>
          </a:p>
        </p:txBody>
      </p:sp>
      <p:sp>
        <p:nvSpPr>
          <p:cNvPr id="3" name="Content Placeholder 2"/>
          <p:cNvSpPr>
            <a:spLocks noGrp="1"/>
          </p:cNvSpPr>
          <p:nvPr>
            <p:ph idx="1"/>
          </p:nvPr>
        </p:nvSpPr>
        <p:spPr/>
        <p:txBody>
          <a:bodyPr/>
          <a:lstStyle/>
          <a:p>
            <a:pPr marL="0" indent="0">
              <a:buNone/>
            </a:pPr>
            <a:r>
              <a:rPr lang="en-US" dirty="0" smtClean="0"/>
              <a:t>One defense against a hacker is to be, to become, or hire an </a:t>
            </a:r>
            <a:r>
              <a:rPr lang="en-US" dirty="0" smtClean="0">
                <a:solidFill>
                  <a:srgbClr val="FF0000"/>
                </a:solidFill>
              </a:rPr>
              <a:t>ethical hacker</a:t>
            </a:r>
            <a:r>
              <a:rPr lang="en-US" dirty="0" smtClean="0"/>
              <a:t>. </a:t>
            </a:r>
          </a:p>
          <a:p>
            <a:pPr marL="0" indent="0">
              <a:buNone/>
            </a:pPr>
            <a:r>
              <a:rPr lang="en-US" dirty="0" smtClean="0"/>
              <a:t>An ethical hacker possesses the skills, mindset,  and tools of a hacker, but is completely trustworthy.</a:t>
            </a:r>
          </a:p>
          <a:p>
            <a:pPr marL="0" indent="0">
              <a:buNone/>
            </a:pPr>
            <a:r>
              <a:rPr lang="en-US" dirty="0" smtClean="0"/>
              <a:t>Ethical hackers perform hacks as security tests for by permission based on how hackers might work.</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20</a:t>
            </a:fld>
            <a:endParaRPr lang="en-US" dirty="0"/>
          </a:p>
        </p:txBody>
      </p:sp>
    </p:spTree>
    <p:extLst>
      <p:ext uri="{BB962C8B-B14F-4D97-AF65-F5344CB8AC3E}">
        <p14:creationId xmlns:p14="http://schemas.microsoft.com/office/powerpoint/2010/main" val="5410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 not Standardized</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a:solidFill>
                  <a:srgbClr val="FF0000"/>
                </a:solidFill>
              </a:rPr>
              <a:t>Hackers (or external attackers) </a:t>
            </a:r>
            <a:r>
              <a:rPr lang="en-US" dirty="0"/>
              <a:t>try to compromise computers and </a:t>
            </a:r>
            <a:r>
              <a:rPr lang="en-US" dirty="0" smtClean="0"/>
              <a:t>sensitive </a:t>
            </a:r>
            <a:r>
              <a:rPr lang="en-US" dirty="0"/>
              <a:t>information for ill-gotten gains — usually from the outside — </a:t>
            </a:r>
            <a:r>
              <a:rPr lang="en-US" dirty="0" smtClean="0"/>
              <a:t>as </a:t>
            </a:r>
            <a:r>
              <a:rPr lang="en-US" dirty="0"/>
              <a:t>an unauthorized user. </a:t>
            </a:r>
          </a:p>
          <a:p>
            <a:r>
              <a:rPr lang="en-US" dirty="0" smtClean="0"/>
              <a:t>Hackers </a:t>
            </a:r>
            <a:r>
              <a:rPr lang="en-US" dirty="0"/>
              <a:t>go for almost any system they think </a:t>
            </a:r>
            <a:r>
              <a:rPr lang="en-US" dirty="0" smtClean="0"/>
              <a:t>they </a:t>
            </a:r>
            <a:r>
              <a:rPr lang="en-US" dirty="0"/>
              <a:t>can compromise. </a:t>
            </a:r>
            <a:endParaRPr lang="en-US" dirty="0" smtClean="0"/>
          </a:p>
          <a:p>
            <a:r>
              <a:rPr lang="en-US" dirty="0" smtClean="0"/>
              <a:t>Some </a:t>
            </a:r>
            <a:r>
              <a:rPr lang="en-US" dirty="0"/>
              <a:t>prefer prestigious, well-protected systems, </a:t>
            </a:r>
            <a:r>
              <a:rPr lang="en-US" dirty="0" smtClean="0"/>
              <a:t>but </a:t>
            </a:r>
            <a:r>
              <a:rPr lang="en-US" dirty="0"/>
              <a:t>hacking into anyone’s system increases an attacker’s status in </a:t>
            </a:r>
            <a:r>
              <a:rPr lang="en-US" dirty="0" smtClean="0"/>
              <a:t>hacker </a:t>
            </a:r>
            <a:r>
              <a:rPr lang="en-US" dirty="0"/>
              <a:t>circles.</a:t>
            </a:r>
          </a:p>
        </p:txBody>
      </p:sp>
      <p:sp>
        <p:nvSpPr>
          <p:cNvPr id="4" name="Slide Number Placeholder 3"/>
          <p:cNvSpPr>
            <a:spLocks noGrp="1"/>
          </p:cNvSpPr>
          <p:nvPr>
            <p:ph type="sldNum" sz="quarter" idx="12"/>
          </p:nvPr>
        </p:nvSpPr>
        <p:spPr/>
        <p:txBody>
          <a:bodyPr/>
          <a:lstStyle/>
          <a:p>
            <a:fld id="{25B9A2C7-8CBB-4B17-AE42-971B9FC14640}" type="slidenum">
              <a:rPr lang="en-US" smtClean="0"/>
              <a:t>21</a:t>
            </a:fld>
            <a:endParaRPr lang="en-US" dirty="0"/>
          </a:p>
        </p:txBody>
      </p:sp>
    </p:spTree>
    <p:extLst>
      <p:ext uri="{BB962C8B-B14F-4D97-AF65-F5344CB8AC3E}">
        <p14:creationId xmlns:p14="http://schemas.microsoft.com/office/powerpoint/2010/main" val="40759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700"/>
            <a:ext cx="8229600" cy="1143000"/>
          </a:xfrm>
        </p:spPr>
        <p:txBody>
          <a:bodyPr/>
          <a:lstStyle/>
          <a:p>
            <a:r>
              <a:rPr lang="en-US" dirty="0"/>
              <a:t>Terminology – not Standardized</a:t>
            </a:r>
          </a:p>
        </p:txBody>
      </p:sp>
      <p:sp>
        <p:nvSpPr>
          <p:cNvPr id="3" name="Content Placeholder 2"/>
          <p:cNvSpPr>
            <a:spLocks noGrp="1"/>
          </p:cNvSpPr>
          <p:nvPr>
            <p:ph idx="1"/>
          </p:nvPr>
        </p:nvSpPr>
        <p:spPr>
          <a:xfrm>
            <a:off x="457200" y="990600"/>
            <a:ext cx="8229600" cy="5257800"/>
          </a:xfrm>
        </p:spPr>
        <p:txBody>
          <a:bodyPr>
            <a:normAutofit fontScale="92500" lnSpcReduction="20000"/>
          </a:bodyPr>
          <a:lstStyle/>
          <a:p>
            <a:r>
              <a:rPr lang="en-US" dirty="0" smtClean="0">
                <a:solidFill>
                  <a:srgbClr val="FF0000"/>
                </a:solidFill>
              </a:rPr>
              <a:t>Malicious </a:t>
            </a:r>
            <a:r>
              <a:rPr lang="en-US" dirty="0">
                <a:solidFill>
                  <a:srgbClr val="FF0000"/>
                </a:solidFill>
              </a:rPr>
              <a:t>internal users (or internal attackers) </a:t>
            </a:r>
            <a:r>
              <a:rPr lang="en-US" dirty="0"/>
              <a:t>try to compromise </a:t>
            </a:r>
            <a:r>
              <a:rPr lang="en-US" dirty="0" smtClean="0"/>
              <a:t>computers </a:t>
            </a:r>
            <a:r>
              <a:rPr lang="en-US" dirty="0"/>
              <a:t>and sensitive information from the inside as authorized and </a:t>
            </a:r>
            <a:r>
              <a:rPr lang="en-US" dirty="0" smtClean="0"/>
              <a:t>“</a:t>
            </a:r>
            <a:r>
              <a:rPr lang="en-US" dirty="0"/>
              <a:t>trusted” users. </a:t>
            </a:r>
            <a:endParaRPr lang="en-US" dirty="0" smtClean="0"/>
          </a:p>
          <a:p>
            <a:r>
              <a:rPr lang="en-US" dirty="0" smtClean="0"/>
              <a:t>Malicious </a:t>
            </a:r>
            <a:r>
              <a:rPr lang="en-US" dirty="0"/>
              <a:t>users go for systems they believe they can </a:t>
            </a:r>
            <a:r>
              <a:rPr lang="en-US" dirty="0" smtClean="0"/>
              <a:t>compromise.</a:t>
            </a:r>
          </a:p>
          <a:p>
            <a:r>
              <a:rPr lang="en-US" dirty="0" smtClean="0"/>
              <a:t>They typically hack for financial </a:t>
            </a:r>
            <a:r>
              <a:rPr lang="en-US" dirty="0"/>
              <a:t>gains or revenge.</a:t>
            </a:r>
          </a:p>
          <a:p>
            <a:r>
              <a:rPr lang="en-US" dirty="0" smtClean="0"/>
              <a:t>Malicious </a:t>
            </a:r>
            <a:r>
              <a:rPr lang="en-US" dirty="0"/>
              <a:t>attackers are, generally speaking, both hackers and malicious </a:t>
            </a:r>
            <a:r>
              <a:rPr lang="en-US" dirty="0" smtClean="0"/>
              <a:t>users</a:t>
            </a:r>
            <a:r>
              <a:rPr lang="en-US" dirty="0"/>
              <a:t>. </a:t>
            </a:r>
            <a:endParaRPr lang="en-US" dirty="0" smtClean="0"/>
          </a:p>
          <a:p>
            <a:r>
              <a:rPr lang="en-US" dirty="0" smtClean="0"/>
              <a:t>For </a:t>
            </a:r>
            <a:r>
              <a:rPr lang="en-US" dirty="0"/>
              <a:t>the sake of simplicity, </a:t>
            </a:r>
            <a:r>
              <a:rPr lang="en-US" dirty="0" smtClean="0"/>
              <a:t>we will </a:t>
            </a:r>
            <a:r>
              <a:rPr lang="en-US" dirty="0"/>
              <a:t>refer to both as hackers and specify </a:t>
            </a:r>
            <a:r>
              <a:rPr lang="en-US" dirty="0" smtClean="0"/>
              <a:t>hacker </a:t>
            </a:r>
            <a:r>
              <a:rPr lang="en-US" dirty="0"/>
              <a:t>or malicious user only when I need </a:t>
            </a:r>
            <a:r>
              <a:rPr lang="en-US" dirty="0" smtClean="0"/>
              <a:t>to distinguish.</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22</a:t>
            </a:fld>
            <a:endParaRPr lang="en-US" dirty="0"/>
          </a:p>
        </p:txBody>
      </p:sp>
    </p:spTree>
    <p:extLst>
      <p:ext uri="{BB962C8B-B14F-4D97-AF65-F5344CB8AC3E}">
        <p14:creationId xmlns:p14="http://schemas.microsoft.com/office/powerpoint/2010/main" val="197390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 not Standardized</a:t>
            </a:r>
          </a:p>
        </p:txBody>
      </p:sp>
      <p:sp>
        <p:nvSpPr>
          <p:cNvPr id="3" name="Content Placeholder 2"/>
          <p:cNvSpPr>
            <a:spLocks noGrp="1"/>
          </p:cNvSpPr>
          <p:nvPr>
            <p:ph idx="1"/>
          </p:nvPr>
        </p:nvSpPr>
        <p:spPr/>
        <p:txBody>
          <a:bodyPr/>
          <a:lstStyle/>
          <a:p>
            <a:pPr marL="0" indent="0">
              <a:buNone/>
            </a:pPr>
            <a:r>
              <a:rPr lang="en-US" dirty="0"/>
              <a:t> </a:t>
            </a:r>
            <a:r>
              <a:rPr lang="en-US" dirty="0">
                <a:solidFill>
                  <a:srgbClr val="FF0000"/>
                </a:solidFill>
              </a:rPr>
              <a:t>Ethical hackers </a:t>
            </a:r>
            <a:r>
              <a:rPr lang="en-US" dirty="0" smtClean="0">
                <a:solidFill>
                  <a:srgbClr val="FF0000"/>
                </a:solidFill>
              </a:rPr>
              <a:t> </a:t>
            </a:r>
            <a:r>
              <a:rPr lang="en-US" dirty="0"/>
              <a:t>hack systems to discover vulnerabilities </a:t>
            </a:r>
            <a:r>
              <a:rPr lang="en-US" dirty="0" smtClean="0"/>
              <a:t>to </a:t>
            </a:r>
            <a:r>
              <a:rPr lang="en-US" dirty="0"/>
              <a:t>protect against unauthorized access, abuse, and misuse</a:t>
            </a:r>
            <a:r>
              <a:rPr lang="en-US" dirty="0" smtClean="0"/>
              <a:t>.</a:t>
            </a:r>
          </a:p>
          <a:p>
            <a:pPr marL="0" indent="0">
              <a:buNone/>
            </a:pPr>
            <a:r>
              <a:rPr lang="en-US" dirty="0" smtClean="0"/>
              <a:t>They have the permission of the owner of a system to hack it.</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23</a:t>
            </a:fld>
            <a:endParaRPr lang="en-US" dirty="0"/>
          </a:p>
        </p:txBody>
      </p:sp>
    </p:spTree>
    <p:extLst>
      <p:ext uri="{BB962C8B-B14F-4D97-AF65-F5344CB8AC3E}">
        <p14:creationId xmlns:p14="http://schemas.microsoft.com/office/powerpoint/2010/main" val="276349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Cracking or Password Hacking</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Cracking is one of the easiest and most common high tech methods used by hackers to obtain unauthorized computer or network access.</a:t>
            </a:r>
          </a:p>
          <a:p>
            <a:pPr marL="0" indent="0">
              <a:buNone/>
            </a:pPr>
            <a:r>
              <a:rPr lang="en-US" dirty="0" smtClean="0"/>
              <a:t>Strong passwords are easy to create and maintain, but many users often neglect them</a:t>
            </a:r>
          </a:p>
          <a:p>
            <a:pPr marL="0" indent="0">
              <a:buNone/>
            </a:pPr>
            <a:r>
              <a:rPr lang="en-US" dirty="0" smtClean="0"/>
              <a:t>So, passwords are one of the weakest links in the security chain.</a:t>
            </a:r>
          </a:p>
          <a:p>
            <a:pPr marL="0" indent="0">
              <a:buNone/>
            </a:pPr>
            <a:r>
              <a:rPr lang="en-US" dirty="0" smtClean="0"/>
              <a:t>Passwords rely on secrecy – once compromised for one use, the hacker has physical access to a </a:t>
            </a:r>
            <a:r>
              <a:rPr lang="en-US" dirty="0" err="1" smtClean="0"/>
              <a:t>sytem</a:t>
            </a:r>
            <a:r>
              <a:rPr lang="en-US" dirty="0" smtClean="0"/>
              <a:t>.</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24</a:t>
            </a:fld>
            <a:endParaRPr lang="en-US" dirty="0"/>
          </a:p>
        </p:txBody>
      </p:sp>
    </p:spTree>
    <p:extLst>
      <p:ext uri="{BB962C8B-B14F-4D97-AF65-F5344CB8AC3E}">
        <p14:creationId xmlns:p14="http://schemas.microsoft.com/office/powerpoint/2010/main" val="292169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Passwords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many </a:t>
            </a:r>
            <a:r>
              <a:rPr lang="en-US" dirty="0" smtClean="0">
                <a:solidFill>
                  <a:srgbClr val="FF0000"/>
                </a:solidFill>
              </a:rPr>
              <a:t>low tech</a:t>
            </a:r>
            <a:r>
              <a:rPr lang="en-US" dirty="0">
                <a:solidFill>
                  <a:srgbClr val="FF0000"/>
                </a:solidFill>
              </a:rPr>
              <a:t> </a:t>
            </a:r>
            <a:r>
              <a:rPr lang="en-US" dirty="0" smtClean="0"/>
              <a:t>ways to obtain passwords and a hacker will often try several of them:</a:t>
            </a:r>
          </a:p>
          <a:p>
            <a:pPr lvl="1"/>
            <a:r>
              <a:rPr lang="en-US" dirty="0" smtClean="0"/>
              <a:t>Social engineering</a:t>
            </a:r>
          </a:p>
          <a:p>
            <a:pPr lvl="1"/>
            <a:r>
              <a:rPr lang="en-US" dirty="0" smtClean="0"/>
              <a:t>Shoulder surfing</a:t>
            </a:r>
          </a:p>
          <a:p>
            <a:pPr lvl="1"/>
            <a:r>
              <a:rPr lang="en-US" dirty="0" smtClean="0"/>
              <a:t>Inference or guessing</a:t>
            </a:r>
          </a:p>
          <a:p>
            <a:pPr lvl="1"/>
            <a:r>
              <a:rPr lang="en-US" dirty="0" smtClean="0"/>
              <a:t>Weak authentication on older systems like Windows 9x and Me which didn’t require passwords</a:t>
            </a:r>
          </a:p>
          <a:p>
            <a:pPr lvl="1"/>
            <a:r>
              <a:rPr lang="en-US" dirty="0" smtClean="0"/>
              <a:t> Bypassing authentication</a:t>
            </a:r>
            <a:r>
              <a:rPr lang="en-US" dirty="0"/>
              <a:t> </a:t>
            </a:r>
            <a:r>
              <a:rPr lang="en-US" dirty="0" smtClean="0"/>
              <a:t>– some older systems let an ESC suffice for a password.</a:t>
            </a:r>
          </a:p>
          <a:p>
            <a:pPr lvl="1"/>
            <a:r>
              <a:rPr lang="en-US" dirty="0" smtClean="0"/>
              <a:t>Password cracking software on a local system.</a:t>
            </a:r>
          </a:p>
          <a:p>
            <a:pPr lvl="1"/>
            <a:r>
              <a:rPr lang="en-US" dirty="0" smtClean="0"/>
              <a:t>Remote cracking software for cracking over a network.</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25</a:t>
            </a:fld>
            <a:endParaRPr lang="en-US" dirty="0"/>
          </a:p>
        </p:txBody>
      </p:sp>
    </p:spTree>
    <p:extLst>
      <p:ext uri="{BB962C8B-B14F-4D97-AF65-F5344CB8AC3E}">
        <p14:creationId xmlns:p14="http://schemas.microsoft.com/office/powerpoint/2010/main" val="32207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Password Vulnerabilities</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normAutofit fontScale="92500"/>
          </a:bodyPr>
          <a:lstStyle/>
          <a:p>
            <a:r>
              <a:rPr lang="en-US" dirty="0" smtClean="0"/>
              <a:t>Normally, considering the cost and value of the to be protected information, the combination of the username and password is  adequate.</a:t>
            </a:r>
          </a:p>
          <a:p>
            <a:r>
              <a:rPr lang="en-US" dirty="0" smtClean="0"/>
              <a:t>However, passwords give a false sense of security.</a:t>
            </a:r>
          </a:p>
          <a:p>
            <a:r>
              <a:rPr lang="en-US" dirty="0" smtClean="0"/>
              <a:t>One problem is that many users share their passwords. So, the sys admin may not even know who is using the account.</a:t>
            </a:r>
          </a:p>
          <a:p>
            <a:r>
              <a:rPr lang="en-US" dirty="0" smtClean="0"/>
              <a:t>Before the Internet, one added measure of protection was that computers were physically locked up.</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26</a:t>
            </a:fld>
            <a:endParaRPr lang="en-US" dirty="0"/>
          </a:p>
        </p:txBody>
      </p:sp>
    </p:spTree>
    <p:extLst>
      <p:ext uri="{BB962C8B-B14F-4D97-AF65-F5344CB8AC3E}">
        <p14:creationId xmlns:p14="http://schemas.microsoft.com/office/powerpoint/2010/main" val="6684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Vulnerabilities</a:t>
            </a:r>
          </a:p>
        </p:txBody>
      </p:sp>
      <p:sp>
        <p:nvSpPr>
          <p:cNvPr id="3" name="Content Placeholder 2"/>
          <p:cNvSpPr>
            <a:spLocks noGrp="1"/>
          </p:cNvSpPr>
          <p:nvPr>
            <p:ph idx="1"/>
          </p:nvPr>
        </p:nvSpPr>
        <p:spPr/>
        <p:txBody>
          <a:bodyPr/>
          <a:lstStyle/>
          <a:p>
            <a:r>
              <a:rPr lang="en-US" dirty="0" smtClean="0"/>
              <a:t>Today, the following are viewed as password vulnerabilities:</a:t>
            </a:r>
          </a:p>
          <a:p>
            <a:pPr lvl="1"/>
            <a:r>
              <a:rPr lang="en-US" dirty="0" smtClean="0"/>
              <a:t>Organizational or end user vulnerabilities</a:t>
            </a:r>
          </a:p>
          <a:p>
            <a:pPr lvl="2"/>
            <a:r>
              <a:rPr lang="en-US" dirty="0" smtClean="0"/>
              <a:t>i.e. lack of password awareness by end users</a:t>
            </a:r>
          </a:p>
          <a:p>
            <a:pPr lvl="2"/>
            <a:r>
              <a:rPr lang="en-US" dirty="0" smtClean="0"/>
              <a:t>i.e. lack password policies that are strictly enforced.</a:t>
            </a:r>
          </a:p>
          <a:p>
            <a:pPr lvl="1"/>
            <a:r>
              <a:rPr lang="en-US" dirty="0" smtClean="0"/>
              <a:t>Technical vulnerabilities</a:t>
            </a:r>
          </a:p>
          <a:p>
            <a:pPr lvl="2"/>
            <a:r>
              <a:rPr lang="en-US" dirty="0" smtClean="0"/>
              <a:t>Weak encryption methods</a:t>
            </a:r>
          </a:p>
          <a:p>
            <a:pPr lvl="2"/>
            <a:r>
              <a:rPr lang="en-US" dirty="0" smtClean="0"/>
              <a:t>Insecure storage of passwords on the computer</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27</a:t>
            </a:fld>
            <a:endParaRPr lang="en-US" dirty="0"/>
          </a:p>
        </p:txBody>
      </p:sp>
    </p:spTree>
    <p:extLst>
      <p:ext uri="{BB962C8B-B14F-4D97-AF65-F5344CB8AC3E}">
        <p14:creationId xmlns:p14="http://schemas.microsoft.com/office/powerpoint/2010/main" val="355734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Organizational Password Vulnerabilities</a:t>
            </a:r>
            <a:endParaRPr lang="en-US" dirty="0"/>
          </a:p>
        </p:txBody>
      </p:sp>
      <p:sp>
        <p:nvSpPr>
          <p:cNvPr id="3" name="Content Placeholder 2"/>
          <p:cNvSpPr>
            <a:spLocks noGrp="1"/>
          </p:cNvSpPr>
          <p:nvPr>
            <p:ph idx="1"/>
          </p:nvPr>
        </p:nvSpPr>
        <p:spPr/>
        <p:txBody>
          <a:bodyPr/>
          <a:lstStyle/>
          <a:p>
            <a:r>
              <a:rPr lang="en-US" dirty="0" smtClean="0"/>
              <a:t>Unless a policy is formulated and enforced, many users will choose passwords that are</a:t>
            </a:r>
          </a:p>
          <a:p>
            <a:pPr lvl="1"/>
            <a:r>
              <a:rPr lang="en-US" dirty="0" smtClean="0"/>
              <a:t>Weak and easy to guess</a:t>
            </a:r>
          </a:p>
          <a:p>
            <a:pPr lvl="1"/>
            <a:r>
              <a:rPr lang="en-US" dirty="0" smtClean="0"/>
              <a:t>Seldom changed</a:t>
            </a:r>
          </a:p>
          <a:p>
            <a:pPr lvl="1"/>
            <a:r>
              <a:rPr lang="en-US" dirty="0" smtClean="0"/>
              <a:t>Reused for other systems</a:t>
            </a:r>
          </a:p>
          <a:p>
            <a:pPr lvl="1"/>
            <a:r>
              <a:rPr lang="en-US" dirty="0" smtClean="0"/>
              <a:t>Written in </a:t>
            </a:r>
            <a:r>
              <a:rPr lang="en-US" dirty="0" err="1" smtClean="0"/>
              <a:t>nonsecure</a:t>
            </a:r>
            <a:r>
              <a:rPr lang="en-US" dirty="0" smtClean="0"/>
              <a:t> places</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28</a:t>
            </a:fld>
            <a:endParaRPr lang="en-US" dirty="0"/>
          </a:p>
        </p:txBody>
      </p:sp>
    </p:spTree>
    <p:extLst>
      <p:ext uri="{BB962C8B-B14F-4D97-AF65-F5344CB8AC3E}">
        <p14:creationId xmlns:p14="http://schemas.microsoft.com/office/powerpoint/2010/main" val="2860377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Technical Password Vulnerabilities</a:t>
            </a:r>
            <a:br>
              <a:rPr lang="en-US" dirty="0" smtClean="0"/>
            </a:br>
            <a:endParaRPr lang="en-US" dirty="0"/>
          </a:p>
        </p:txBody>
      </p:sp>
      <p:sp>
        <p:nvSpPr>
          <p:cNvPr id="3" name="Content Placeholder 2"/>
          <p:cNvSpPr>
            <a:spLocks noGrp="1"/>
          </p:cNvSpPr>
          <p:nvPr>
            <p:ph idx="1"/>
          </p:nvPr>
        </p:nvSpPr>
        <p:spPr>
          <a:xfrm>
            <a:off x="533400" y="762000"/>
            <a:ext cx="8229600" cy="5562600"/>
          </a:xfrm>
        </p:spPr>
        <p:txBody>
          <a:bodyPr>
            <a:normAutofit/>
          </a:bodyPr>
          <a:lstStyle/>
          <a:p>
            <a:r>
              <a:rPr lang="en-US" dirty="0" smtClean="0"/>
              <a:t>Software that stores passwords in memory or easily accessed databases</a:t>
            </a:r>
          </a:p>
          <a:p>
            <a:r>
              <a:rPr lang="en-US" dirty="0" smtClean="0"/>
              <a:t>End user applications that display passwords on the screen</a:t>
            </a:r>
          </a:p>
          <a:p>
            <a:r>
              <a:rPr lang="en-US" dirty="0" smtClean="0"/>
              <a:t>Unencrypted email giving you your username and password for an account </a:t>
            </a:r>
          </a:p>
          <a:p>
            <a:r>
              <a:rPr lang="en-US" dirty="0"/>
              <a:t>See </a:t>
            </a:r>
            <a:r>
              <a:rPr lang="en-US" dirty="0" smtClean="0"/>
              <a:t>a </a:t>
            </a:r>
            <a:r>
              <a:rPr lang="en-US" dirty="0" smtClean="0">
                <a:hlinkClick r:id="rId2"/>
              </a:rPr>
              <a:t>data base of vulnerabilities</a:t>
            </a:r>
            <a:r>
              <a:rPr lang="en-US" dirty="0" smtClean="0"/>
              <a:t>.</a:t>
            </a:r>
          </a:p>
        </p:txBody>
      </p:sp>
      <p:sp>
        <p:nvSpPr>
          <p:cNvPr id="4" name="Slide Number Placeholder 3"/>
          <p:cNvSpPr>
            <a:spLocks noGrp="1"/>
          </p:cNvSpPr>
          <p:nvPr>
            <p:ph type="sldNum" sz="quarter" idx="12"/>
          </p:nvPr>
        </p:nvSpPr>
        <p:spPr/>
        <p:txBody>
          <a:bodyPr/>
          <a:lstStyle/>
          <a:p>
            <a:fld id="{25B9A2C7-8CBB-4B17-AE42-971B9FC14640}" type="slidenum">
              <a:rPr lang="en-US" smtClean="0"/>
              <a:t>29</a:t>
            </a:fld>
            <a:endParaRPr lang="en-US" dirty="0"/>
          </a:p>
        </p:txBody>
      </p:sp>
    </p:spTree>
    <p:extLst>
      <p:ext uri="{BB962C8B-B14F-4D97-AF65-F5344CB8AC3E}">
        <p14:creationId xmlns:p14="http://schemas.microsoft.com/office/powerpoint/2010/main" val="374912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Password File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hlinkClick r:id="rId3"/>
              </a:rPr>
              <a:t>http://cs.hiram.edu/~obie/cpsc35200/slides/passwd file EX.txt</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3</a:t>
            </a:fld>
            <a:endParaRPr lang="en-US" dirty="0"/>
          </a:p>
        </p:txBody>
      </p:sp>
    </p:spTree>
    <p:extLst>
      <p:ext uri="{BB962C8B-B14F-4D97-AF65-F5344CB8AC3E}">
        <p14:creationId xmlns:p14="http://schemas.microsoft.com/office/powerpoint/2010/main" val="2486352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Password Cracking Thrills Many</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Unfortunately.</a:t>
            </a:r>
          </a:p>
          <a:p>
            <a:r>
              <a:rPr lang="en-US" smtClean="0"/>
              <a:t>It fuels hackers’ sense of exploration and puzzle solving.</a:t>
            </a:r>
          </a:p>
          <a:p>
            <a:r>
              <a:rPr lang="en-US" smtClean="0"/>
              <a:t>Interestingly, most hackers are males.</a:t>
            </a:r>
          </a:p>
          <a:p>
            <a:r>
              <a:rPr lang="en-US" smtClean="0"/>
              <a:t>Start your hack by obtaining a password on the system you are attacking.</a:t>
            </a:r>
          </a:p>
          <a:p>
            <a:r>
              <a:rPr lang="en-US" smtClean="0"/>
              <a:t>Start with the hardest to obtain – root’s</a:t>
            </a:r>
          </a:p>
          <a:p>
            <a:r>
              <a:rPr lang="en-US" smtClean="0"/>
              <a:t>Look for a guest or user account.</a:t>
            </a:r>
          </a:p>
          <a:p>
            <a:r>
              <a:rPr lang="en-US" smtClean="0"/>
              <a:t>Try for the root password or passwords for individuals on the system that can use su – i.e. go superuser</a:t>
            </a:r>
          </a:p>
          <a:p>
            <a:r>
              <a:rPr lang="en-US" smtClean="0"/>
              <a:t>But,  any user/password pair will do.</a:t>
            </a:r>
            <a:endParaRPr lang="en-US" dirty="0" smtClean="0"/>
          </a:p>
        </p:txBody>
      </p:sp>
      <p:sp>
        <p:nvSpPr>
          <p:cNvPr id="4" name="Slide Number Placeholder 3"/>
          <p:cNvSpPr>
            <a:spLocks noGrp="1"/>
          </p:cNvSpPr>
          <p:nvPr>
            <p:ph type="sldNum" sz="quarter" idx="12"/>
          </p:nvPr>
        </p:nvSpPr>
        <p:spPr/>
        <p:txBody>
          <a:bodyPr/>
          <a:lstStyle/>
          <a:p>
            <a:fld id="{25B9A2C7-8CBB-4B17-AE42-971B9FC14640}" type="slidenum">
              <a:rPr lang="en-US" smtClean="0"/>
              <a:pPr/>
              <a:t>30</a:t>
            </a:fld>
            <a:endParaRPr lang="en-US" dirty="0"/>
          </a:p>
        </p:txBody>
      </p:sp>
    </p:spTree>
    <p:extLst>
      <p:ext uri="{BB962C8B-B14F-4D97-AF65-F5344CB8AC3E}">
        <p14:creationId xmlns:p14="http://schemas.microsoft.com/office/powerpoint/2010/main" val="370339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High-tech Password Cracking</a:t>
            </a:r>
            <a:endParaRPr lang="en-US" dirty="0"/>
          </a:p>
        </p:txBody>
      </p:sp>
      <p:sp>
        <p:nvSpPr>
          <p:cNvPr id="3" name="Content Placeholder 2"/>
          <p:cNvSpPr>
            <a:spLocks noGrp="1"/>
          </p:cNvSpPr>
          <p:nvPr>
            <p:ph idx="1"/>
          </p:nvPr>
        </p:nvSpPr>
        <p:spPr/>
        <p:txBody>
          <a:bodyPr/>
          <a:lstStyle/>
          <a:p>
            <a:r>
              <a:rPr lang="en-US" dirty="0" smtClean="0"/>
              <a:t>Uses a cracking program that tries to guess a password by determining all password combinations.</a:t>
            </a:r>
          </a:p>
          <a:p>
            <a:r>
              <a:rPr lang="en-US" dirty="0" smtClean="0"/>
              <a:t>They can be configured to try to crack in a certain order that the user defines, based on some local knowledge – i.e. only the first 8 characters of a password are checked.</a:t>
            </a:r>
          </a:p>
          <a:p>
            <a:endParaRPr lang="en-US" dirty="0" smtClean="0"/>
          </a:p>
        </p:txBody>
      </p:sp>
      <p:sp>
        <p:nvSpPr>
          <p:cNvPr id="4" name="Slide Number Placeholder 3"/>
          <p:cNvSpPr>
            <a:spLocks noGrp="1"/>
          </p:cNvSpPr>
          <p:nvPr>
            <p:ph type="sldNum" sz="quarter" idx="12"/>
          </p:nvPr>
        </p:nvSpPr>
        <p:spPr/>
        <p:txBody>
          <a:bodyPr/>
          <a:lstStyle/>
          <a:p>
            <a:fld id="{25B9A2C7-8CBB-4B17-AE42-971B9FC14640}" type="slidenum">
              <a:rPr lang="en-US" smtClean="0"/>
              <a:t>31</a:t>
            </a:fld>
            <a:endParaRPr lang="en-US" dirty="0"/>
          </a:p>
        </p:txBody>
      </p:sp>
    </p:spTree>
    <p:extLst>
      <p:ext uri="{BB962C8B-B14F-4D97-AF65-F5344CB8AC3E}">
        <p14:creationId xmlns:p14="http://schemas.microsoft.com/office/powerpoint/2010/main" val="2840225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Cracking Software</a:t>
            </a:r>
            <a:endParaRPr lang="en-US" dirty="0"/>
          </a:p>
        </p:txBody>
      </p:sp>
      <p:sp>
        <p:nvSpPr>
          <p:cNvPr id="3" name="Content Placeholder 2"/>
          <p:cNvSpPr>
            <a:spLocks noGrp="1"/>
          </p:cNvSpPr>
          <p:nvPr>
            <p:ph idx="1"/>
          </p:nvPr>
        </p:nvSpPr>
        <p:spPr>
          <a:xfrm>
            <a:off x="152400" y="990600"/>
            <a:ext cx="8839200" cy="4830763"/>
          </a:xfrm>
        </p:spPr>
        <p:txBody>
          <a:bodyPr>
            <a:noAutofit/>
          </a:bodyPr>
          <a:lstStyle/>
          <a:p>
            <a:r>
              <a:rPr lang="en-US" sz="2400" dirty="0" smtClean="0"/>
              <a:t>A hacker would try </a:t>
            </a:r>
            <a:r>
              <a:rPr lang="en-US" sz="2400" dirty="0"/>
              <a:t>to crack </a:t>
            </a:r>
            <a:r>
              <a:rPr lang="en-US" sz="2400" dirty="0" smtClean="0"/>
              <a:t>your </a:t>
            </a:r>
            <a:r>
              <a:rPr lang="en-US" sz="2400" dirty="0"/>
              <a:t>organization's operating system and application passwords with various </a:t>
            </a:r>
            <a:r>
              <a:rPr lang="en-US" sz="2400" dirty="0" smtClean="0"/>
              <a:t>password cracking </a:t>
            </a:r>
            <a:r>
              <a:rPr lang="en-US" sz="2400" dirty="0"/>
              <a:t>tools:</a:t>
            </a:r>
          </a:p>
          <a:p>
            <a:pPr marL="0" indent="0">
              <a:buNone/>
            </a:pPr>
            <a:r>
              <a:rPr lang="en-US" sz="2400" b="1" dirty="0" smtClean="0"/>
              <a:t>pwdump3 </a:t>
            </a:r>
            <a:r>
              <a:rPr lang="en-US" sz="2400" dirty="0"/>
              <a:t>(</a:t>
            </a:r>
            <a:r>
              <a:rPr lang="en-US" sz="2400" dirty="0" smtClean="0">
                <a:hlinkClick r:id="rId2"/>
              </a:rPr>
              <a:t>www.openwall.com/passwords/dl/pwdump/</a:t>
            </a:r>
            <a:r>
              <a:rPr lang="en-US" sz="2400" dirty="0" smtClean="0"/>
              <a:t>) </a:t>
            </a:r>
            <a:r>
              <a:rPr lang="en-US" sz="2400" dirty="0"/>
              <a:t>extracts Windows password hashes from the SAM </a:t>
            </a:r>
            <a:r>
              <a:rPr lang="en-US" sz="2400" dirty="0" smtClean="0"/>
              <a:t>database.</a:t>
            </a:r>
          </a:p>
          <a:p>
            <a:pPr marL="57150" indent="0">
              <a:buNone/>
            </a:pPr>
            <a:r>
              <a:rPr lang="en-US" sz="2400" b="1" dirty="0" smtClean="0"/>
              <a:t>john </a:t>
            </a:r>
            <a:r>
              <a:rPr lang="en-US" sz="2400" b="1" dirty="0"/>
              <a:t>the Ripper </a:t>
            </a:r>
            <a:r>
              <a:rPr lang="en-US" sz="2400" dirty="0"/>
              <a:t>(</a:t>
            </a:r>
            <a:r>
              <a:rPr lang="en-US" sz="2400" dirty="0">
                <a:hlinkClick r:id="rId3"/>
              </a:rPr>
              <a:t>www.openwall.com/john</a:t>
            </a:r>
            <a:r>
              <a:rPr lang="en-US" sz="2400" dirty="0"/>
              <a:t>) cracks hashed UNIX and Windows </a:t>
            </a:r>
            <a:r>
              <a:rPr lang="en-US" sz="2400" dirty="0" smtClean="0"/>
              <a:t>passwords.</a:t>
            </a:r>
          </a:p>
          <a:p>
            <a:pPr marL="57150" indent="0">
              <a:buNone/>
            </a:pPr>
            <a:r>
              <a:rPr lang="en-US" sz="2400" b="1" dirty="0" smtClean="0"/>
              <a:t>Proactive </a:t>
            </a:r>
            <a:r>
              <a:rPr lang="en-US" sz="2400" b="1" dirty="0"/>
              <a:t>Password Auditor </a:t>
            </a:r>
            <a:r>
              <a:rPr lang="en-US" sz="2400" dirty="0"/>
              <a:t>(</a:t>
            </a:r>
            <a:r>
              <a:rPr lang="en-US" sz="2400" dirty="0">
                <a:hlinkClick r:id="rId4"/>
              </a:rPr>
              <a:t>www.elcomsoft.com/ppa.html</a:t>
            </a:r>
            <a:r>
              <a:rPr lang="en-US" sz="2400" dirty="0"/>
              <a:t>) runs brute‐force, dictionary, and rainbow cracks against extracted LM and NTLM password </a:t>
            </a:r>
            <a:r>
              <a:rPr lang="en-US" sz="2400" dirty="0" smtClean="0"/>
              <a:t>hashes.</a:t>
            </a:r>
          </a:p>
          <a:p>
            <a:pPr marL="57150" indent="0">
              <a:buNone/>
            </a:pPr>
            <a:r>
              <a:rPr lang="en-US" sz="2400" b="1" dirty="0" smtClean="0"/>
              <a:t>Cain </a:t>
            </a:r>
            <a:r>
              <a:rPr lang="en-US" sz="2400" b="1" dirty="0"/>
              <a:t>and Abel </a:t>
            </a:r>
            <a:r>
              <a:rPr lang="en-US" sz="2400" dirty="0"/>
              <a:t>(</a:t>
            </a:r>
            <a:r>
              <a:rPr lang="en-US" sz="2400" dirty="0">
                <a:hlinkClick r:id="rId5"/>
              </a:rPr>
              <a:t>www.oxid.it/cain.html</a:t>
            </a:r>
            <a:r>
              <a:rPr lang="en-US" sz="2400" dirty="0"/>
              <a:t>) cracks LM and NT </a:t>
            </a:r>
            <a:r>
              <a:rPr lang="en-US" sz="2400" dirty="0" err="1"/>
              <a:t>LanManager</a:t>
            </a:r>
            <a:r>
              <a:rPr lang="en-US" sz="2400" dirty="0"/>
              <a:t> (NTLM) hashes, Windows PWL passwords, Cisco IOS and PIX hashes, VNC passwords, RADIUS hashes, and more.</a:t>
            </a:r>
          </a:p>
          <a:p>
            <a:pPr marL="0" indent="0">
              <a:buNone/>
            </a:pPr>
            <a:endParaRPr lang="en-US" sz="2400" dirty="0"/>
          </a:p>
        </p:txBody>
      </p:sp>
      <p:sp>
        <p:nvSpPr>
          <p:cNvPr id="4" name="Slide Number Placeholder 3"/>
          <p:cNvSpPr>
            <a:spLocks noGrp="1"/>
          </p:cNvSpPr>
          <p:nvPr>
            <p:ph type="sldNum" sz="quarter" idx="12"/>
          </p:nvPr>
        </p:nvSpPr>
        <p:spPr/>
        <p:txBody>
          <a:bodyPr/>
          <a:lstStyle/>
          <a:p>
            <a:fld id="{25B9A2C7-8CBB-4B17-AE42-971B9FC14640}" type="slidenum">
              <a:rPr lang="en-US" smtClean="0"/>
              <a:t>32</a:t>
            </a:fld>
            <a:endParaRPr lang="en-US" dirty="0"/>
          </a:p>
        </p:txBody>
      </p:sp>
    </p:spTree>
    <p:extLst>
      <p:ext uri="{BB962C8B-B14F-4D97-AF65-F5344CB8AC3E}">
        <p14:creationId xmlns:p14="http://schemas.microsoft.com/office/powerpoint/2010/main" val="276262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5211763"/>
          </a:xfrm>
        </p:spPr>
        <p:txBody>
          <a:bodyPr>
            <a:noAutofit/>
          </a:bodyPr>
          <a:lstStyle/>
          <a:p>
            <a:r>
              <a:rPr lang="en-US" sz="2400" dirty="0" err="1"/>
              <a:t>RainbowCrack</a:t>
            </a:r>
            <a:r>
              <a:rPr lang="en-US" sz="2400" dirty="0"/>
              <a:t> (</a:t>
            </a:r>
            <a:r>
              <a:rPr lang="en-US" sz="2400" dirty="0">
                <a:hlinkClick r:id="rId2"/>
              </a:rPr>
              <a:t>www.antsight.com/zsl/rainbowcrack</a:t>
            </a:r>
            <a:r>
              <a:rPr lang="en-US" sz="2400" dirty="0"/>
              <a:t>) cracks </a:t>
            </a:r>
            <a:r>
              <a:rPr lang="en-US" sz="2400" dirty="0" err="1"/>
              <a:t>LanManager</a:t>
            </a:r>
            <a:r>
              <a:rPr lang="en-US" sz="2400" dirty="0"/>
              <a:t> (LM) and MD5 hashes very quickly by using rainbow tables.</a:t>
            </a:r>
          </a:p>
          <a:p>
            <a:r>
              <a:rPr lang="en-US" sz="2400" dirty="0" err="1"/>
              <a:t>Elcomsoft</a:t>
            </a:r>
            <a:r>
              <a:rPr lang="en-US" sz="2400" dirty="0"/>
              <a:t> Distributed Password Recovery (</a:t>
            </a:r>
            <a:r>
              <a:rPr lang="en-US" sz="2400" dirty="0">
                <a:hlinkClick r:id="rId3"/>
              </a:rPr>
              <a:t>www.elcomsoft.com/edpr.html</a:t>
            </a:r>
            <a:r>
              <a:rPr lang="en-US" sz="2400" dirty="0"/>
              <a:t>) cracks Microsoft Office, PGP, and PKCS passwords in a distributed fashion using up to 2,500 networked computers at once.</a:t>
            </a:r>
          </a:p>
          <a:p>
            <a:r>
              <a:rPr lang="en-US" sz="2400" dirty="0"/>
              <a:t>Proactive System Password Recovery (</a:t>
            </a:r>
            <a:r>
              <a:rPr lang="en-US" sz="2400" dirty="0">
                <a:hlinkClick r:id="rId4"/>
              </a:rPr>
              <a:t>www.elcomsoft.com/pspr.html</a:t>
            </a:r>
            <a:r>
              <a:rPr lang="en-US" sz="2400" dirty="0"/>
              <a:t>) recovers practically any locally stored Windows password, such as logon passwords, WEP/WPA passphrases, SYSKEY passwords, RAS/dialup/VPN passwords, and more.</a:t>
            </a:r>
          </a:p>
          <a:p>
            <a:r>
              <a:rPr lang="en-US" sz="2400" dirty="0" err="1"/>
              <a:t>chknull</a:t>
            </a:r>
            <a:r>
              <a:rPr lang="en-US" sz="2400" dirty="0"/>
              <a:t> (</a:t>
            </a:r>
            <a:r>
              <a:rPr lang="en-US" sz="2400" dirty="0">
                <a:hlinkClick r:id="rId5"/>
              </a:rPr>
              <a:t>www.phreak.org/archives/exploits/novell</a:t>
            </a:r>
            <a:r>
              <a:rPr lang="en-US" sz="2400" dirty="0"/>
              <a:t>) checks for Novell NetWare accounts with no password.</a:t>
            </a:r>
          </a:p>
          <a:p>
            <a:r>
              <a:rPr lang="en-US" sz="2400" dirty="0"/>
              <a:t>Pandora (</a:t>
            </a:r>
            <a:r>
              <a:rPr lang="en-US" sz="2400" dirty="0">
                <a:hlinkClick r:id="rId6"/>
              </a:rPr>
              <a:t>www.nmrc.org/project/pandora</a:t>
            </a:r>
            <a:r>
              <a:rPr lang="en-US" sz="2400" dirty="0"/>
              <a:t>) cracks Novell NetWare passwords online and offline.</a:t>
            </a:r>
          </a:p>
          <a:p>
            <a:endParaRPr lang="en-US" sz="2400" dirty="0"/>
          </a:p>
        </p:txBody>
      </p:sp>
      <p:sp>
        <p:nvSpPr>
          <p:cNvPr id="4" name="Slide Number Placeholder 3"/>
          <p:cNvSpPr>
            <a:spLocks noGrp="1"/>
          </p:cNvSpPr>
          <p:nvPr>
            <p:ph type="sldNum" sz="quarter" idx="12"/>
          </p:nvPr>
        </p:nvSpPr>
        <p:spPr/>
        <p:txBody>
          <a:bodyPr/>
          <a:lstStyle/>
          <a:p>
            <a:fld id="{25B9A2C7-8CBB-4B17-AE42-971B9FC14640}" type="slidenum">
              <a:rPr lang="en-US" smtClean="0"/>
              <a:t>33</a:t>
            </a:fld>
            <a:endParaRPr lang="en-US" dirty="0"/>
          </a:p>
        </p:txBody>
      </p:sp>
    </p:spTree>
    <p:extLst>
      <p:ext uri="{BB962C8B-B14F-4D97-AF65-F5344CB8AC3E}">
        <p14:creationId xmlns:p14="http://schemas.microsoft.com/office/powerpoint/2010/main" val="400160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a:bodyPr>
          <a:lstStyle/>
          <a:p>
            <a:r>
              <a:rPr lang="en-US" dirty="0"/>
              <a:t>Some of these tools require physical access to the </a:t>
            </a:r>
            <a:r>
              <a:rPr lang="en-US" dirty="0" smtClean="0"/>
              <a:t>systems being tested. </a:t>
            </a:r>
            <a:endParaRPr lang="en-US" dirty="0"/>
          </a:p>
          <a:p>
            <a:r>
              <a:rPr lang="en-US" dirty="0" smtClean="0"/>
              <a:t>If </a:t>
            </a:r>
            <a:r>
              <a:rPr lang="en-US" dirty="0"/>
              <a:t>a hacker can obtain physical access to your systems and password files, </a:t>
            </a:r>
            <a:r>
              <a:rPr lang="en-US" dirty="0" smtClean="0"/>
              <a:t>don’t you </a:t>
            </a:r>
            <a:r>
              <a:rPr lang="en-US" dirty="0"/>
              <a:t>have more than just basic information security problems to worry </a:t>
            </a:r>
            <a:r>
              <a:rPr lang="en-US" dirty="0" smtClean="0"/>
              <a:t>about</a:t>
            </a:r>
            <a:r>
              <a:rPr lang="en-US" dirty="0"/>
              <a:t>?</a:t>
            </a:r>
            <a:r>
              <a:rPr lang="en-US" dirty="0" smtClean="0"/>
              <a:t> </a:t>
            </a:r>
            <a:endParaRPr lang="en-US" dirty="0" smtClean="0"/>
          </a:p>
          <a:p>
            <a:r>
              <a:rPr lang="en-US" dirty="0" smtClean="0"/>
              <a:t>But </a:t>
            </a:r>
            <a:r>
              <a:rPr lang="en-US" dirty="0"/>
              <a:t>this kind of access is entirely possible! What about a summer intern, a disgruntled employee, or an outside consultant with malicious intent</a:t>
            </a:r>
            <a:r>
              <a:rPr lang="en-US" dirty="0" smtClean="0"/>
              <a:t>?</a:t>
            </a:r>
          </a:p>
          <a:p>
            <a:r>
              <a:rPr lang="en-US" dirty="0" smtClean="0"/>
              <a:t>Of course a legit use would be for the sys admin to check for poor passwords on the system.</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34</a:t>
            </a:fld>
            <a:endParaRPr lang="en-US" dirty="0"/>
          </a:p>
        </p:txBody>
      </p:sp>
    </p:spTree>
    <p:extLst>
      <p:ext uri="{BB962C8B-B14F-4D97-AF65-F5344CB8AC3E}">
        <p14:creationId xmlns:p14="http://schemas.microsoft.com/office/powerpoint/2010/main" val="337945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Password‐cracking utilities take a set of known passwords and run them through a password </a:t>
            </a:r>
            <a:r>
              <a:rPr lang="en-US" dirty="0">
                <a:solidFill>
                  <a:srgbClr val="FF0000"/>
                </a:solidFill>
              </a:rPr>
              <a:t>hashing algorithm</a:t>
            </a:r>
            <a:r>
              <a:rPr lang="en-US" dirty="0"/>
              <a:t>. </a:t>
            </a:r>
            <a:endParaRPr lang="en-US" dirty="0" smtClean="0"/>
          </a:p>
          <a:p>
            <a:r>
              <a:rPr lang="en-US" dirty="0" smtClean="0"/>
              <a:t>The </a:t>
            </a:r>
            <a:r>
              <a:rPr lang="en-US" dirty="0"/>
              <a:t>resulting encrypted hashes are then compared at lightning speed to the password hashes extracted from the original password database. </a:t>
            </a:r>
            <a:endParaRPr lang="en-US" dirty="0" smtClean="0"/>
          </a:p>
          <a:p>
            <a:r>
              <a:rPr lang="en-US" dirty="0" smtClean="0"/>
              <a:t>When </a:t>
            </a:r>
            <a:r>
              <a:rPr lang="en-US" dirty="0"/>
              <a:t>a match is found between the newly generated hash and the hash in the original database, the password has been cracked. </a:t>
            </a:r>
            <a:endParaRPr lang="en-US" dirty="0" smtClean="0"/>
          </a:p>
          <a:p>
            <a:r>
              <a:rPr lang="en-US" dirty="0" smtClean="0"/>
              <a:t>It's </a:t>
            </a:r>
            <a:r>
              <a:rPr lang="en-US" dirty="0"/>
              <a:t>that simple.</a:t>
            </a:r>
          </a:p>
        </p:txBody>
      </p:sp>
      <p:sp>
        <p:nvSpPr>
          <p:cNvPr id="4" name="Slide Number Placeholder 3"/>
          <p:cNvSpPr>
            <a:spLocks noGrp="1"/>
          </p:cNvSpPr>
          <p:nvPr>
            <p:ph type="sldNum" sz="quarter" idx="12"/>
          </p:nvPr>
        </p:nvSpPr>
        <p:spPr/>
        <p:txBody>
          <a:bodyPr/>
          <a:lstStyle/>
          <a:p>
            <a:fld id="{25B9A2C7-8CBB-4B17-AE42-971B9FC14640}" type="slidenum">
              <a:rPr lang="en-US" smtClean="0"/>
              <a:t>35</a:t>
            </a:fld>
            <a:endParaRPr lang="en-US" dirty="0"/>
          </a:p>
        </p:txBody>
      </p:sp>
    </p:spTree>
    <p:extLst>
      <p:ext uri="{BB962C8B-B14F-4D97-AF65-F5344CB8AC3E}">
        <p14:creationId xmlns:p14="http://schemas.microsoft.com/office/powerpoint/2010/main" val="18410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What are Rainbow Table Cracks?</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r>
              <a:rPr lang="en-US" dirty="0"/>
              <a:t>A </a:t>
            </a:r>
            <a:r>
              <a:rPr lang="en-US" dirty="0">
                <a:solidFill>
                  <a:srgbClr val="FF0000"/>
                </a:solidFill>
              </a:rPr>
              <a:t>rainbow table </a:t>
            </a:r>
            <a:r>
              <a:rPr lang="en-US" dirty="0"/>
              <a:t>is a </a:t>
            </a:r>
            <a:r>
              <a:rPr lang="en-US" dirty="0" err="1"/>
              <a:t>precomputed</a:t>
            </a:r>
            <a:r>
              <a:rPr lang="en-US" dirty="0"/>
              <a:t> table for reversing cryptographic hash functions, usually for cracking password hashes. </a:t>
            </a:r>
            <a:endParaRPr lang="en-US" dirty="0" smtClean="0"/>
          </a:p>
          <a:p>
            <a:r>
              <a:rPr lang="en-US" dirty="0" smtClean="0"/>
              <a:t>Tables </a:t>
            </a:r>
            <a:r>
              <a:rPr lang="en-US" dirty="0"/>
              <a:t>are usually used in recovering the plaintext password, up to a certain length consisting of a limited set of characters. </a:t>
            </a:r>
            <a:endParaRPr lang="en-US" dirty="0" smtClean="0"/>
          </a:p>
          <a:p>
            <a:r>
              <a:rPr lang="en-US" dirty="0" smtClean="0"/>
              <a:t>It </a:t>
            </a:r>
            <a:r>
              <a:rPr lang="en-US" dirty="0"/>
              <a:t>is a form of time-memory tradeoff, using less CPU at the cost of more storage. </a:t>
            </a:r>
            <a:r>
              <a:rPr lang="en-US" dirty="0" smtClean="0"/>
              <a:t> Functions</a:t>
            </a:r>
            <a:r>
              <a:rPr lang="en-US" dirty="0"/>
              <a:t> </a:t>
            </a:r>
            <a:r>
              <a:rPr lang="en-US" dirty="0" smtClean="0"/>
              <a:t>employ salt to </a:t>
            </a:r>
            <a:r>
              <a:rPr lang="en-US" dirty="0"/>
              <a:t>make this attack infeasible</a:t>
            </a:r>
            <a:r>
              <a:rPr lang="en-US" dirty="0" smtClean="0"/>
              <a:t>.</a:t>
            </a:r>
          </a:p>
        </p:txBody>
      </p:sp>
      <p:sp>
        <p:nvSpPr>
          <p:cNvPr id="4" name="Slide Number Placeholder 3"/>
          <p:cNvSpPr>
            <a:spLocks noGrp="1"/>
          </p:cNvSpPr>
          <p:nvPr>
            <p:ph type="sldNum" sz="quarter" idx="12"/>
          </p:nvPr>
        </p:nvSpPr>
        <p:spPr/>
        <p:txBody>
          <a:bodyPr/>
          <a:lstStyle/>
          <a:p>
            <a:fld id="{25B9A2C7-8CBB-4B17-AE42-971B9FC14640}" type="slidenum">
              <a:rPr lang="en-US" smtClean="0"/>
              <a:t>36</a:t>
            </a:fld>
            <a:endParaRPr lang="en-US" dirty="0"/>
          </a:p>
        </p:txBody>
      </p:sp>
    </p:spTree>
    <p:extLst>
      <p:ext uri="{BB962C8B-B14F-4D97-AF65-F5344CB8AC3E}">
        <p14:creationId xmlns:p14="http://schemas.microsoft.com/office/powerpoint/2010/main" val="272234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salts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t>salt</a:t>
            </a:r>
            <a:r>
              <a:rPr lang="en-US" dirty="0"/>
              <a:t> consists of random bits, as one of the inputs to a one-way function. The other input is usually a password or passphrase. The output of the one-way function can be stored rather than the password, and still be used for authenticating users. </a:t>
            </a:r>
            <a:endParaRPr lang="en-US" dirty="0" smtClean="0"/>
          </a:p>
          <a:p>
            <a:r>
              <a:rPr lang="en-US" dirty="0" smtClean="0"/>
              <a:t>Certain </a:t>
            </a:r>
            <a:r>
              <a:rPr lang="en-US" dirty="0"/>
              <a:t>passwords such as those in Linux have a “salt” value added to them to create a degree of randomness. </a:t>
            </a:r>
            <a:r>
              <a:rPr lang="en-US" dirty="0" smtClean="0"/>
              <a:t>Why?</a:t>
            </a:r>
          </a:p>
          <a:p>
            <a:r>
              <a:rPr lang="en-US" dirty="0" smtClean="0"/>
              <a:t>This </a:t>
            </a:r>
            <a:r>
              <a:rPr lang="en-US" dirty="0"/>
              <a:t>prevents the same password </a:t>
            </a:r>
            <a:r>
              <a:rPr lang="en-US" dirty="0" smtClean="0"/>
              <a:t>from being used </a:t>
            </a:r>
            <a:r>
              <a:rPr lang="en-US" dirty="0"/>
              <a:t>by two different people </a:t>
            </a:r>
            <a:r>
              <a:rPr lang="en-US" dirty="0" smtClean="0"/>
              <a:t>having </a:t>
            </a:r>
            <a:r>
              <a:rPr lang="en-US" dirty="0"/>
              <a:t>the same hash value.</a:t>
            </a:r>
          </a:p>
        </p:txBody>
      </p:sp>
      <p:sp>
        <p:nvSpPr>
          <p:cNvPr id="4" name="Slide Number Placeholder 3"/>
          <p:cNvSpPr>
            <a:spLocks noGrp="1"/>
          </p:cNvSpPr>
          <p:nvPr>
            <p:ph type="sldNum" sz="quarter" idx="12"/>
          </p:nvPr>
        </p:nvSpPr>
        <p:spPr/>
        <p:txBody>
          <a:bodyPr/>
          <a:lstStyle/>
          <a:p>
            <a:fld id="{25B9A2C7-8CBB-4B17-AE42-971B9FC14640}" type="slidenum">
              <a:rPr lang="en-US" smtClean="0"/>
              <a:t>37</a:t>
            </a:fld>
            <a:endParaRPr lang="en-US" dirty="0"/>
          </a:p>
        </p:txBody>
      </p:sp>
    </p:spTree>
    <p:extLst>
      <p:ext uri="{BB962C8B-B14F-4D97-AF65-F5344CB8AC3E}">
        <p14:creationId xmlns:p14="http://schemas.microsoft.com/office/powerpoint/2010/main" val="398568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18AA6BB6-1D35-470D-B58A-DCFBED0504DB}" type="slidenum">
              <a:rPr lang="en-US"/>
              <a:pPr/>
              <a:t>38</a:t>
            </a:fld>
            <a:endParaRPr lang="en-US"/>
          </a:p>
        </p:txBody>
      </p:sp>
      <p:sp>
        <p:nvSpPr>
          <p:cNvPr id="431106" name="Rectangle 2"/>
          <p:cNvSpPr>
            <a:spLocks noGrp="1" noChangeArrowheads="1"/>
          </p:cNvSpPr>
          <p:nvPr>
            <p:ph type="title"/>
          </p:nvPr>
        </p:nvSpPr>
        <p:spPr/>
        <p:txBody>
          <a:bodyPr/>
          <a:lstStyle/>
          <a:p>
            <a:r>
              <a:rPr lang="en-US" sz="3600"/>
              <a:t>Salting the Password Table</a:t>
            </a:r>
          </a:p>
        </p:txBody>
      </p:sp>
      <p:sp>
        <p:nvSpPr>
          <p:cNvPr id="431107" name="Rectangle 3" descr="Rectangle: Click to edit Master text styles&#10;Second level&#10;Third level&#10;Fourth level&#10;Fifth level"/>
          <p:cNvSpPr>
            <a:spLocks noGrp="1" noChangeArrowheads="1"/>
          </p:cNvSpPr>
          <p:nvPr>
            <p:ph type="body" idx="1"/>
          </p:nvPr>
        </p:nvSpPr>
        <p:spPr/>
        <p:txBody>
          <a:bodyPr/>
          <a:lstStyle/>
          <a:p>
            <a:r>
              <a:rPr lang="en-US" sz="2800"/>
              <a:t>Password table contains:</a:t>
            </a:r>
          </a:p>
          <a:p>
            <a:pPr lvl="1"/>
            <a:r>
              <a:rPr lang="en-US" sz="2400"/>
              <a:t>Salt value = plre</a:t>
            </a:r>
          </a:p>
          <a:p>
            <a:pPr lvl="1"/>
            <a:r>
              <a:rPr lang="en-US" sz="2400" i="1"/>
              <a:t>h</a:t>
            </a:r>
            <a:r>
              <a:rPr lang="en-US" sz="2400"/>
              <a:t>(password+salt) = </a:t>
            </a:r>
            <a:r>
              <a:rPr lang="en-US" sz="2400" i="1"/>
              <a:t>h</a:t>
            </a:r>
            <a:r>
              <a:rPr lang="en-US" sz="2400"/>
              <a:t>(baseballplre) = FSXMXFNB</a:t>
            </a:r>
          </a:p>
        </p:txBody>
      </p:sp>
      <p:pic>
        <p:nvPicPr>
          <p:cNvPr id="431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2800"/>
            <a:ext cx="5630863"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764C468A-161F-42A3-8B6D-A258E199338D}" type="slidenum">
              <a:rPr lang="en-US"/>
              <a:pPr/>
              <a:t>39</a:t>
            </a:fld>
            <a:endParaRPr lang="en-US"/>
          </a:p>
        </p:txBody>
      </p:sp>
      <p:sp>
        <p:nvSpPr>
          <p:cNvPr id="432130" name="Rectangle 2"/>
          <p:cNvSpPr>
            <a:spLocks noGrp="1" noChangeArrowheads="1"/>
          </p:cNvSpPr>
          <p:nvPr>
            <p:ph type="title"/>
          </p:nvPr>
        </p:nvSpPr>
        <p:spPr/>
        <p:txBody>
          <a:bodyPr/>
          <a:lstStyle/>
          <a:p>
            <a:r>
              <a:rPr lang="en-US" sz="3600"/>
              <a:t>Salting the Password Table (cont)</a:t>
            </a:r>
          </a:p>
        </p:txBody>
      </p:sp>
      <p:sp>
        <p:nvSpPr>
          <p:cNvPr id="43213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dirty="0"/>
              <a:t>User enters username and password</a:t>
            </a:r>
          </a:p>
          <a:p>
            <a:pPr>
              <a:lnSpc>
                <a:spcPct val="90000"/>
              </a:lnSpc>
            </a:pPr>
            <a:r>
              <a:rPr lang="en-US" sz="2800" dirty="0"/>
              <a:t>The operating system combines the password and the salt and hashes the result</a:t>
            </a:r>
          </a:p>
          <a:p>
            <a:pPr>
              <a:lnSpc>
                <a:spcPct val="90000"/>
              </a:lnSpc>
            </a:pPr>
            <a:r>
              <a:rPr lang="en-US" sz="2800" dirty="0"/>
              <a:t>The operating system compares the result to the entry in the table</a:t>
            </a:r>
          </a:p>
          <a:p>
            <a:pPr>
              <a:lnSpc>
                <a:spcPct val="90000"/>
              </a:lnSpc>
            </a:pPr>
            <a:r>
              <a:rPr lang="en-US" sz="2800" dirty="0"/>
              <a:t>Match = user is assigned the corresponding </a:t>
            </a:r>
            <a:r>
              <a:rPr lang="en-US" sz="2800" dirty="0" err="1"/>
              <a:t>uid</a:t>
            </a:r>
            <a:endParaRPr lang="en-US" sz="2800" dirty="0"/>
          </a:p>
          <a:p>
            <a:pPr>
              <a:lnSpc>
                <a:spcPct val="90000"/>
              </a:lnSpc>
            </a:pPr>
            <a:r>
              <a:rPr lang="en-US" sz="2800" dirty="0"/>
              <a:t>Advantages:</a:t>
            </a:r>
          </a:p>
          <a:p>
            <a:pPr lvl="1">
              <a:lnSpc>
                <a:spcPct val="90000"/>
              </a:lnSpc>
            </a:pPr>
            <a:r>
              <a:rPr lang="en-US" sz="2400" dirty="0"/>
              <a:t>Password table does not have to be protected</a:t>
            </a:r>
          </a:p>
          <a:p>
            <a:pPr lvl="1">
              <a:lnSpc>
                <a:spcPct val="90000"/>
              </a:lnSpc>
            </a:pPr>
            <a:r>
              <a:rPr lang="en-US" sz="2400" dirty="0"/>
              <a:t>Dictionary attacks are much harder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The Gecos Field</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effectLst/>
              </a:rPr>
              <a:t>For security and privacy reasons, the gecos field is little used now.</a:t>
            </a:r>
          </a:p>
          <a:p>
            <a:r>
              <a:rPr lang="en-US" dirty="0" smtClean="0">
                <a:effectLst/>
              </a:rPr>
              <a:t> However, a system administrator should be aware of its existence because the gecos field is used by traditional UNIX programs such as finger and mail. </a:t>
            </a:r>
          </a:p>
          <a:p>
            <a:r>
              <a:rPr lang="en-US" dirty="0" smtClean="0">
                <a:effectLst/>
              </a:rPr>
              <a:t>For that reason, it is commonly referred to as the finger information field. </a:t>
            </a:r>
          </a:p>
          <a:p>
            <a:r>
              <a:rPr lang="en-US" dirty="0" smtClean="0">
                <a:effectLst/>
              </a:rPr>
              <a:t>The data in this field </a:t>
            </a:r>
            <a:r>
              <a:rPr lang="en-US" dirty="0" smtClean="0"/>
              <a:t>is </a:t>
            </a:r>
            <a:r>
              <a:rPr lang="en-US" dirty="0" smtClean="0">
                <a:effectLst/>
              </a:rPr>
              <a:t>comma delimited.</a:t>
            </a:r>
          </a:p>
          <a:p>
            <a:r>
              <a:rPr lang="en-US" dirty="0"/>
              <a:t>T</a:t>
            </a:r>
            <a:r>
              <a:rPr lang="en-US" dirty="0" smtClean="0">
                <a:effectLst/>
              </a:rPr>
              <a:t>he gecos field can be changed with the cgfn (change finger) command.</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a:t>
            </a:fld>
            <a:endParaRPr lang="en-US" dirty="0"/>
          </a:p>
        </p:txBody>
      </p:sp>
    </p:spTree>
    <p:extLst>
      <p:ext uri="{BB962C8B-B14F-4D97-AF65-F5344CB8AC3E}">
        <p14:creationId xmlns:p14="http://schemas.microsoft.com/office/powerpoint/2010/main" val="37908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9067800" cy="5943600"/>
          </a:xfrm>
        </p:spPr>
        <p:txBody>
          <a:bodyPr>
            <a:normAutofit fontScale="85000" lnSpcReduction="20000"/>
          </a:bodyPr>
          <a:lstStyle/>
          <a:p>
            <a:r>
              <a:rPr lang="en-US" dirty="0"/>
              <a:t>Other password cracking programs simply attempt to log on using a predefined set of user IDs and passwords. </a:t>
            </a:r>
            <a:endParaRPr lang="en-US" dirty="0" smtClean="0"/>
          </a:p>
          <a:p>
            <a:r>
              <a:rPr lang="en-US" dirty="0" smtClean="0"/>
              <a:t>This </a:t>
            </a:r>
            <a:r>
              <a:rPr lang="en-US" dirty="0"/>
              <a:t>is how many dictionary‐based cracking tools, such as </a:t>
            </a:r>
            <a:r>
              <a:rPr lang="en-US" dirty="0" smtClean="0"/>
              <a:t>Brutus</a:t>
            </a:r>
          </a:p>
          <a:p>
            <a:pPr marL="0" indent="0">
              <a:buNone/>
            </a:pPr>
            <a:r>
              <a:rPr lang="en-US" dirty="0" smtClean="0"/>
              <a:t> </a:t>
            </a:r>
            <a:r>
              <a:rPr lang="en-US" dirty="0"/>
              <a:t>(</a:t>
            </a:r>
            <a:r>
              <a:rPr lang="en-US" dirty="0">
                <a:hlinkClick r:id="rId2"/>
              </a:rPr>
              <a:t>http://securitylab.ru/_tools/brutus-aet2.zip</a:t>
            </a:r>
            <a:r>
              <a:rPr lang="en-US" dirty="0"/>
              <a:t>) </a:t>
            </a:r>
            <a:endParaRPr lang="en-US" dirty="0" smtClean="0"/>
          </a:p>
          <a:p>
            <a:pPr marL="0" indent="0">
              <a:buNone/>
            </a:pPr>
            <a:r>
              <a:rPr lang="en-US" dirty="0" smtClean="0"/>
              <a:t>and </a:t>
            </a:r>
            <a:r>
              <a:rPr lang="en-US" dirty="0"/>
              <a:t>SQLPing2 (</a:t>
            </a:r>
            <a:r>
              <a:rPr lang="en-US" dirty="0">
                <a:hlinkClick r:id="rId3"/>
              </a:rPr>
              <a:t>www.sqlsecurity.com/Tools/FreeTools/tabid/65/Default.aspx</a:t>
            </a:r>
            <a:r>
              <a:rPr lang="en-US" dirty="0"/>
              <a:t>), work</a:t>
            </a:r>
            <a:r>
              <a:rPr lang="en-US" dirty="0" smtClean="0"/>
              <a:t>.</a:t>
            </a:r>
          </a:p>
          <a:p>
            <a:r>
              <a:rPr lang="en-US" dirty="0" smtClean="0"/>
              <a:t> We will cover </a:t>
            </a:r>
            <a:r>
              <a:rPr lang="en-US" dirty="0"/>
              <a:t>cracking Web application and database </a:t>
            </a:r>
            <a:r>
              <a:rPr lang="en-US" dirty="0" smtClean="0"/>
              <a:t>password cracking later.</a:t>
            </a:r>
          </a:p>
          <a:p>
            <a:r>
              <a:rPr lang="en-US" dirty="0"/>
              <a:t>Passwords that are subjected to cracking tools eventually lose. </a:t>
            </a:r>
            <a:endParaRPr lang="en-US" dirty="0" smtClean="0"/>
          </a:p>
          <a:p>
            <a:r>
              <a:rPr lang="en-US" dirty="0" smtClean="0"/>
              <a:t>These </a:t>
            </a:r>
            <a:r>
              <a:rPr lang="en-US" dirty="0"/>
              <a:t>tools can be used for both legitimate audits and malicious attacks</a:t>
            </a:r>
            <a:r>
              <a:rPr lang="en-US" dirty="0" smtClean="0"/>
              <a:t>.</a:t>
            </a:r>
          </a:p>
          <a:p>
            <a:r>
              <a:rPr lang="en-US" dirty="0" smtClean="0"/>
              <a:t> </a:t>
            </a:r>
            <a:r>
              <a:rPr lang="en-US" dirty="0"/>
              <a:t>You want to audit your passwords before the </a:t>
            </a:r>
            <a:r>
              <a:rPr lang="en-US" dirty="0" smtClean="0"/>
              <a:t>hackers do.</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40</a:t>
            </a:fld>
            <a:endParaRPr lang="en-US" dirty="0"/>
          </a:p>
        </p:txBody>
      </p:sp>
    </p:spTree>
    <p:extLst>
      <p:ext uri="{BB962C8B-B14F-4D97-AF65-F5344CB8AC3E}">
        <p14:creationId xmlns:p14="http://schemas.microsoft.com/office/powerpoint/2010/main" val="22159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Passwords </a:t>
            </a:r>
            <a:r>
              <a:rPr lang="en-US" dirty="0"/>
              <a:t>are typically encrypted when they're stored on a computer, using an encryption or one‐way hash algorithm such as DES or MD5. </a:t>
            </a:r>
            <a:endParaRPr lang="en-US" dirty="0" smtClean="0"/>
          </a:p>
          <a:p>
            <a:r>
              <a:rPr lang="en-US" dirty="0" smtClean="0"/>
              <a:t>Hashed </a:t>
            </a:r>
            <a:r>
              <a:rPr lang="en-US" dirty="0"/>
              <a:t>passwords are then represented as fixed‐length encrypted strings that always represent the same passwords with exactly the same strings. </a:t>
            </a:r>
            <a:endParaRPr lang="en-US" dirty="0" smtClean="0"/>
          </a:p>
          <a:p>
            <a:r>
              <a:rPr lang="en-US" dirty="0" smtClean="0"/>
              <a:t>These </a:t>
            </a:r>
            <a:r>
              <a:rPr lang="en-US" dirty="0"/>
              <a:t>hashes are irreversible for all practical purposes, so, in theory, passwords can never be </a:t>
            </a:r>
            <a:r>
              <a:rPr lang="en-US" dirty="0" smtClean="0"/>
              <a:t>decrypted.</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41</a:t>
            </a:fld>
            <a:endParaRPr lang="en-US" dirty="0"/>
          </a:p>
        </p:txBody>
      </p:sp>
    </p:spTree>
    <p:extLst>
      <p:ext uri="{BB962C8B-B14F-4D97-AF65-F5344CB8AC3E}">
        <p14:creationId xmlns:p14="http://schemas.microsoft.com/office/powerpoint/2010/main" val="17156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Password Storage Locations</a:t>
            </a:r>
            <a:br>
              <a:rPr lang="en-US" dirty="0" smtClean="0"/>
            </a:br>
            <a:r>
              <a:rPr lang="en-US" dirty="0" smtClean="0"/>
              <a:t>Windows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These vary </a:t>
            </a:r>
            <a:r>
              <a:rPr lang="en-US" dirty="0"/>
              <a:t>by operating system:</a:t>
            </a:r>
          </a:p>
          <a:p>
            <a:r>
              <a:rPr lang="en-US" dirty="0"/>
              <a:t>Windows usually stores passwords in these locations:</a:t>
            </a:r>
          </a:p>
          <a:p>
            <a:pPr lvl="1"/>
            <a:r>
              <a:rPr lang="en-US" dirty="0"/>
              <a:t>Security Accounts Manager (SAM) database (c:\</a:t>
            </a:r>
            <a:r>
              <a:rPr lang="en-US" dirty="0" err="1"/>
              <a:t>winnt</a:t>
            </a:r>
            <a:r>
              <a:rPr lang="en-US" dirty="0"/>
              <a:t>\system32\</a:t>
            </a:r>
            <a:r>
              <a:rPr lang="en-US" dirty="0" err="1"/>
              <a:t>config</a:t>
            </a:r>
            <a:r>
              <a:rPr lang="en-US" dirty="0"/>
              <a:t>)</a:t>
            </a:r>
          </a:p>
          <a:p>
            <a:pPr lvl="1"/>
            <a:r>
              <a:rPr lang="en-US" dirty="0"/>
              <a:t>Active Directory database file that's stored locally or spread across domain controllers (</a:t>
            </a:r>
            <a:r>
              <a:rPr lang="en-US" dirty="0" err="1"/>
              <a:t>ntds.dit</a:t>
            </a:r>
            <a:r>
              <a:rPr lang="en-US" dirty="0"/>
              <a:t>)</a:t>
            </a:r>
          </a:p>
          <a:p>
            <a:r>
              <a:rPr lang="en-US" dirty="0"/>
              <a:t>Windows sometimes stores passwords in either a backup of the SAM file in the c:\winnt\repair directory or on an emergency repair disk.</a:t>
            </a:r>
          </a:p>
          <a:p>
            <a:r>
              <a:rPr lang="en-US" dirty="0"/>
              <a:t>Some Windows applications store passwords in the Registry or as plain‐text files on the hard drive!</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42</a:t>
            </a:fld>
            <a:endParaRPr lang="en-US" dirty="0"/>
          </a:p>
        </p:txBody>
      </p:sp>
    </p:spTree>
    <p:extLst>
      <p:ext uri="{BB962C8B-B14F-4D97-AF65-F5344CB8AC3E}">
        <p14:creationId xmlns:p14="http://schemas.microsoft.com/office/powerpoint/2010/main" val="21180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Password Storage Locations</a:t>
            </a:r>
            <a:br>
              <a:rPr lang="en-US" dirty="0"/>
            </a:br>
            <a:r>
              <a:rPr lang="en-US" dirty="0" smtClean="0"/>
              <a:t>Unix Variants</a:t>
            </a:r>
            <a:endParaRPr lang="en-US" dirty="0"/>
          </a:p>
        </p:txBody>
      </p:sp>
      <p:sp>
        <p:nvSpPr>
          <p:cNvPr id="3" name="Content Placeholder 2"/>
          <p:cNvSpPr>
            <a:spLocks noGrp="1"/>
          </p:cNvSpPr>
          <p:nvPr>
            <p:ph idx="1"/>
          </p:nvPr>
        </p:nvSpPr>
        <p:spPr/>
        <p:txBody>
          <a:bodyPr/>
          <a:lstStyle/>
          <a:p>
            <a:r>
              <a:rPr lang="en-US" dirty="0"/>
              <a:t>Linux and other UNIX variants typically store passwords in these files:</a:t>
            </a:r>
          </a:p>
          <a:p>
            <a:pPr lvl="1"/>
            <a:r>
              <a:rPr lang="en-US" dirty="0"/>
              <a:t>/</a:t>
            </a:r>
            <a:r>
              <a:rPr lang="en-US" dirty="0" err="1"/>
              <a:t>etc</a:t>
            </a:r>
            <a:r>
              <a:rPr lang="en-US" dirty="0"/>
              <a:t>/</a:t>
            </a:r>
            <a:r>
              <a:rPr lang="en-US" dirty="0" err="1"/>
              <a:t>passwd</a:t>
            </a:r>
            <a:r>
              <a:rPr lang="en-US" dirty="0"/>
              <a:t> (readable by everyone)</a:t>
            </a:r>
          </a:p>
          <a:p>
            <a:pPr lvl="1"/>
            <a:r>
              <a:rPr lang="en-US" dirty="0"/>
              <a:t>/</a:t>
            </a:r>
            <a:r>
              <a:rPr lang="en-US" dirty="0" err="1"/>
              <a:t>etc</a:t>
            </a:r>
            <a:r>
              <a:rPr lang="en-US" dirty="0"/>
              <a:t>/shadow (accessible by the system and the root account only)</a:t>
            </a:r>
          </a:p>
          <a:p>
            <a:pPr lvl="1"/>
            <a:r>
              <a:rPr lang="en-US" dirty="0"/>
              <a:t>/</a:t>
            </a:r>
            <a:r>
              <a:rPr lang="en-US" dirty="0" err="1"/>
              <a:t>etc</a:t>
            </a:r>
            <a:r>
              <a:rPr lang="en-US" dirty="0"/>
              <a:t>/security/</a:t>
            </a:r>
            <a:r>
              <a:rPr lang="en-US" dirty="0" err="1"/>
              <a:t>passwd</a:t>
            </a:r>
            <a:r>
              <a:rPr lang="en-US" dirty="0"/>
              <a:t> (accessible by the system and the root account only)</a:t>
            </a:r>
          </a:p>
          <a:p>
            <a:pPr lvl="1"/>
            <a:r>
              <a:rPr lang="en-US" dirty="0"/>
              <a:t>/.secure/</a:t>
            </a:r>
            <a:r>
              <a:rPr lang="en-US" dirty="0" err="1"/>
              <a:t>etc</a:t>
            </a:r>
            <a:r>
              <a:rPr lang="en-US" dirty="0"/>
              <a:t>/</a:t>
            </a:r>
            <a:r>
              <a:rPr lang="en-US" dirty="0" err="1"/>
              <a:t>passwd</a:t>
            </a:r>
            <a:r>
              <a:rPr lang="en-US" dirty="0"/>
              <a:t> (accessible by the system and the root account only)</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43</a:t>
            </a:fld>
            <a:endParaRPr lang="en-US" dirty="0"/>
          </a:p>
        </p:txBody>
      </p:sp>
    </p:spTree>
    <p:extLst>
      <p:ext uri="{BB962C8B-B14F-4D97-AF65-F5344CB8AC3E}">
        <p14:creationId xmlns:p14="http://schemas.microsoft.com/office/powerpoint/2010/main" val="81032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Passwords</a:t>
            </a:r>
          </a:p>
        </p:txBody>
      </p:sp>
      <p:sp>
        <p:nvSpPr>
          <p:cNvPr id="3" name="Content Placeholder 2"/>
          <p:cNvSpPr>
            <a:spLocks noGrp="1"/>
          </p:cNvSpPr>
          <p:nvPr>
            <p:ph idx="1"/>
          </p:nvPr>
        </p:nvSpPr>
        <p:spPr/>
        <p:txBody>
          <a:bodyPr/>
          <a:lstStyle/>
          <a:p>
            <a:pPr>
              <a:lnSpc>
                <a:spcPct val="90000"/>
              </a:lnSpc>
            </a:pPr>
            <a:r>
              <a:rPr lang="en-US" sz="2800" dirty="0"/>
              <a:t>Attacker could…</a:t>
            </a:r>
          </a:p>
          <a:p>
            <a:pPr lvl="1">
              <a:lnSpc>
                <a:spcPct val="90000"/>
              </a:lnSpc>
            </a:pPr>
            <a:r>
              <a:rPr lang="en-US" sz="2400" dirty="0"/>
              <a:t>Target one particular account</a:t>
            </a:r>
          </a:p>
          <a:p>
            <a:pPr lvl="1">
              <a:lnSpc>
                <a:spcPct val="90000"/>
              </a:lnSpc>
            </a:pPr>
            <a:r>
              <a:rPr lang="en-US" sz="2400" dirty="0"/>
              <a:t>Target any account on system</a:t>
            </a:r>
          </a:p>
          <a:p>
            <a:pPr lvl="1">
              <a:lnSpc>
                <a:spcPct val="90000"/>
              </a:lnSpc>
            </a:pPr>
            <a:r>
              <a:rPr lang="en-US" sz="2400" dirty="0"/>
              <a:t>Target any account on any system</a:t>
            </a:r>
          </a:p>
          <a:p>
            <a:pPr lvl="1">
              <a:lnSpc>
                <a:spcPct val="90000"/>
              </a:lnSpc>
            </a:pPr>
            <a:r>
              <a:rPr lang="en-US" sz="2400" dirty="0"/>
              <a:t>Attempt denial of service (</a:t>
            </a:r>
            <a:r>
              <a:rPr lang="en-US" sz="2400" dirty="0" err="1"/>
              <a:t>DoS</a:t>
            </a:r>
            <a:r>
              <a:rPr lang="en-US" sz="2400" dirty="0"/>
              <a:t>) attack</a:t>
            </a:r>
          </a:p>
          <a:p>
            <a:pPr>
              <a:lnSpc>
                <a:spcPct val="90000"/>
              </a:lnSpc>
            </a:pPr>
            <a:r>
              <a:rPr lang="en-US" sz="2800" dirty="0"/>
              <a:t>Common attack path</a:t>
            </a:r>
          </a:p>
          <a:p>
            <a:pPr lvl="1">
              <a:lnSpc>
                <a:spcPct val="90000"/>
              </a:lnSpc>
            </a:pPr>
            <a:r>
              <a:rPr lang="en-US" sz="2400" dirty="0"/>
              <a:t>Outsider </a:t>
            </a:r>
            <a:r>
              <a:rPr lang="en-US" sz="2400" dirty="0">
                <a:sym typeface="Symbol" pitchFamily="18" charset="2"/>
              </a:rPr>
              <a:t> normal user  administrator</a:t>
            </a:r>
          </a:p>
          <a:p>
            <a:pPr lvl="1">
              <a:lnSpc>
                <a:spcPct val="90000"/>
              </a:lnSpc>
            </a:pPr>
            <a:r>
              <a:rPr lang="en-US" sz="2400" dirty="0">
                <a:sym typeface="Symbol" pitchFamily="18" charset="2"/>
              </a:rPr>
              <a:t>May only require </a:t>
            </a:r>
            <a:r>
              <a:rPr lang="en-US" sz="2400" b="1" dirty="0">
                <a:solidFill>
                  <a:schemeClr val="accent2"/>
                </a:solidFill>
                <a:sym typeface="Symbol" pitchFamily="18" charset="2"/>
              </a:rPr>
              <a:t>one</a:t>
            </a:r>
            <a:r>
              <a:rPr lang="en-US" sz="2400" dirty="0">
                <a:sym typeface="Symbol" pitchFamily="18" charset="2"/>
              </a:rPr>
              <a:t> weak password!</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44</a:t>
            </a:fld>
            <a:endParaRPr lang="en-US" dirty="0"/>
          </a:p>
        </p:txBody>
      </p:sp>
    </p:spTree>
    <p:extLst>
      <p:ext uri="{BB962C8B-B14F-4D97-AF65-F5344CB8AC3E}">
        <p14:creationId xmlns:p14="http://schemas.microsoft.com/office/powerpoint/2010/main" val="44923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Attacks</a:t>
            </a:r>
            <a:endParaRPr lang="en-US" dirty="0"/>
          </a:p>
        </p:txBody>
      </p:sp>
      <p:sp>
        <p:nvSpPr>
          <p:cNvPr id="3" name="Content Placeholder 2"/>
          <p:cNvSpPr>
            <a:spLocks noGrp="1"/>
          </p:cNvSpPr>
          <p:nvPr>
            <p:ph idx="1"/>
          </p:nvPr>
        </p:nvSpPr>
        <p:spPr/>
        <p:txBody>
          <a:bodyPr/>
          <a:lstStyle/>
          <a:p>
            <a:r>
              <a:rPr lang="en-US" dirty="0" smtClean="0"/>
              <a:t>There are three </a:t>
            </a:r>
            <a:r>
              <a:rPr lang="en-US" dirty="0"/>
              <a:t>high‐tech password‐cracking methods </a:t>
            </a:r>
          </a:p>
          <a:p>
            <a:pPr lvl="1"/>
            <a:r>
              <a:rPr lang="en-US" dirty="0" smtClean="0"/>
              <a:t>dictionary </a:t>
            </a:r>
            <a:r>
              <a:rPr lang="en-US" dirty="0"/>
              <a:t>attacks, </a:t>
            </a:r>
            <a:endParaRPr lang="en-US" dirty="0" smtClean="0"/>
          </a:p>
          <a:p>
            <a:pPr lvl="1"/>
            <a:r>
              <a:rPr lang="en-US" dirty="0" smtClean="0"/>
              <a:t>brute‐force </a:t>
            </a:r>
            <a:r>
              <a:rPr lang="en-US" dirty="0"/>
              <a:t>attacks, and </a:t>
            </a:r>
            <a:endParaRPr lang="en-US" dirty="0" smtClean="0"/>
          </a:p>
          <a:p>
            <a:pPr lvl="1"/>
            <a:r>
              <a:rPr lang="en-US" dirty="0" smtClean="0"/>
              <a:t>rainbow </a:t>
            </a:r>
            <a:r>
              <a:rPr lang="en-US" dirty="0"/>
              <a:t>attacks.</a:t>
            </a:r>
          </a:p>
        </p:txBody>
      </p:sp>
      <p:sp>
        <p:nvSpPr>
          <p:cNvPr id="4" name="Slide Number Placeholder 3"/>
          <p:cNvSpPr>
            <a:spLocks noGrp="1"/>
          </p:cNvSpPr>
          <p:nvPr>
            <p:ph type="sldNum" sz="quarter" idx="12"/>
          </p:nvPr>
        </p:nvSpPr>
        <p:spPr/>
        <p:txBody>
          <a:bodyPr/>
          <a:lstStyle/>
          <a:p>
            <a:fld id="{25B9A2C7-8CBB-4B17-AE42-971B9FC14640}" type="slidenum">
              <a:rPr lang="en-US" smtClean="0"/>
              <a:t>45</a:t>
            </a:fld>
            <a:endParaRPr lang="en-US" dirty="0"/>
          </a:p>
        </p:txBody>
      </p:sp>
    </p:spTree>
    <p:extLst>
      <p:ext uri="{BB962C8B-B14F-4D97-AF65-F5344CB8AC3E}">
        <p14:creationId xmlns:p14="http://schemas.microsoft.com/office/powerpoint/2010/main" val="1383353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Dictionary </a:t>
            </a:r>
            <a:r>
              <a:rPr lang="en-US" b="1" dirty="0" smtClean="0"/>
              <a:t>Attacks</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Dictionary </a:t>
            </a:r>
            <a:r>
              <a:rPr lang="en-US" dirty="0"/>
              <a:t>attacks quickly compare a set of known dictionary‐type words — including many common passwords — against a password database. </a:t>
            </a:r>
            <a:endParaRPr lang="en-US" dirty="0" smtClean="0"/>
          </a:p>
          <a:p>
            <a:r>
              <a:rPr lang="en-US" dirty="0" smtClean="0"/>
              <a:t>This </a:t>
            </a:r>
            <a:r>
              <a:rPr lang="en-US" dirty="0"/>
              <a:t>database is a text file with hundreds if not thousands of “dictionary” words typically listed in alphabetical order. </a:t>
            </a:r>
            <a:endParaRPr lang="en-US" dirty="0" smtClean="0"/>
          </a:p>
          <a:p>
            <a:r>
              <a:rPr lang="en-US" dirty="0" smtClean="0"/>
              <a:t>For </a:t>
            </a:r>
            <a:r>
              <a:rPr lang="en-US" dirty="0"/>
              <a:t>instance, suppose that you have a dictionary file that you downloaded from one of the sites in </a:t>
            </a:r>
            <a:r>
              <a:rPr lang="en-US" dirty="0" smtClean="0"/>
              <a:t>the list specified latter.. </a:t>
            </a:r>
            <a:endParaRPr lang="en-US" dirty="0" smtClean="0"/>
          </a:p>
          <a:p>
            <a:r>
              <a:rPr lang="en-US" dirty="0" smtClean="0"/>
              <a:t>The </a:t>
            </a:r>
            <a:r>
              <a:rPr lang="en-US" dirty="0"/>
              <a:t>English dictionary file at the Purdue site contains one word per line starting with 10th, 1st . . . all the way to zygote.</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46</a:t>
            </a:fld>
            <a:endParaRPr lang="en-US" dirty="0"/>
          </a:p>
        </p:txBody>
      </p:sp>
    </p:spTree>
    <p:extLst>
      <p:ext uri="{BB962C8B-B14F-4D97-AF65-F5344CB8AC3E}">
        <p14:creationId xmlns:p14="http://schemas.microsoft.com/office/powerpoint/2010/main" val="74198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332DC585-BEE6-4290-B3FD-B46A285683EC}" type="slidenum">
              <a:rPr lang="en-US"/>
              <a:pPr/>
              <a:t>47</a:t>
            </a:fld>
            <a:endParaRPr lang="en-US"/>
          </a:p>
        </p:txBody>
      </p:sp>
      <p:sp>
        <p:nvSpPr>
          <p:cNvPr id="428034" name="Rectangle 2"/>
          <p:cNvSpPr>
            <a:spLocks noGrp="1" noChangeArrowheads="1"/>
          </p:cNvSpPr>
          <p:nvPr>
            <p:ph type="title"/>
          </p:nvPr>
        </p:nvSpPr>
        <p:spPr>
          <a:xfrm>
            <a:off x="609600" y="304800"/>
            <a:ext cx="7772400" cy="609600"/>
          </a:xfrm>
        </p:spPr>
        <p:txBody>
          <a:bodyPr/>
          <a:lstStyle/>
          <a:p>
            <a:r>
              <a:rPr lang="en-US" sz="3200"/>
              <a:t>A Dictionary Attack</a:t>
            </a:r>
          </a:p>
        </p:txBody>
      </p:sp>
      <p:sp>
        <p:nvSpPr>
          <p:cNvPr id="428035" name="Rectangle 3" descr="Rectangle: Click to edit Master text styles&#10;Second level&#10;Third level&#10;Fourth level&#10;Fifth level"/>
          <p:cNvSpPr>
            <a:spLocks noGrp="1" noChangeArrowheads="1"/>
          </p:cNvSpPr>
          <p:nvPr>
            <p:ph type="body" idx="1"/>
          </p:nvPr>
        </p:nvSpPr>
        <p:spPr>
          <a:xfrm>
            <a:off x="685800" y="1143000"/>
            <a:ext cx="7772400" cy="4114800"/>
          </a:xfrm>
        </p:spPr>
        <p:txBody>
          <a:bodyPr>
            <a:normAutofit fontScale="92500" lnSpcReduction="20000"/>
          </a:bodyPr>
          <a:lstStyle/>
          <a:p>
            <a:r>
              <a:rPr lang="en-US" sz="2400"/>
              <a:t>An attacker can compile a </a:t>
            </a:r>
            <a:r>
              <a:rPr lang="en-US" sz="2400" b="1"/>
              <a:t>dictionary</a:t>
            </a:r>
            <a:r>
              <a:rPr lang="en-US" sz="2400"/>
              <a:t> of several thousand common words and compute the hash for each one:</a:t>
            </a:r>
          </a:p>
          <a:p>
            <a:pPr>
              <a:buFont typeface="Wingdings" pitchFamily="2" charset="2"/>
              <a:buNone/>
            </a:pPr>
            <a:endParaRPr lang="en-US" sz="2400"/>
          </a:p>
          <a:p>
            <a:pPr>
              <a:buFont typeface="Wingdings" pitchFamily="2" charset="2"/>
              <a:buNone/>
            </a:pPr>
            <a:endParaRPr lang="en-US" sz="2800"/>
          </a:p>
          <a:p>
            <a:pPr>
              <a:buFont typeface="Wingdings" pitchFamily="2" charset="2"/>
              <a:buNone/>
            </a:pPr>
            <a:endParaRPr lang="en-US"/>
          </a:p>
          <a:p>
            <a:pPr>
              <a:buFont typeface="Wingdings" pitchFamily="2" charset="2"/>
              <a:buNone/>
            </a:pPr>
            <a:endParaRPr lang="en-US"/>
          </a:p>
          <a:p>
            <a:endParaRPr lang="en-US" sz="2400"/>
          </a:p>
          <a:p>
            <a:endParaRPr lang="en-US" sz="2400"/>
          </a:p>
          <a:p>
            <a:r>
              <a:rPr lang="en-US" sz="2400"/>
              <a:t>Look for matches between the dictionary and the password table</a:t>
            </a:r>
          </a:p>
          <a:p>
            <a:pPr lvl="1"/>
            <a:r>
              <a:rPr lang="en-US" sz="2000"/>
              <a:t>Example: </a:t>
            </a:r>
            <a:r>
              <a:rPr lang="en-US" sz="1800"/>
              <a:t>WSAWFFVI tells us Bob’s password is baseball</a:t>
            </a:r>
          </a:p>
        </p:txBody>
      </p:sp>
      <p:pic>
        <p:nvPicPr>
          <p:cNvPr id="428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340042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WordLists</a:t>
            </a:r>
            <a:endParaRPr lang="en-US" dirty="0"/>
          </a:p>
        </p:txBody>
      </p:sp>
      <p:sp>
        <p:nvSpPr>
          <p:cNvPr id="3" name="Content Placeholder 2"/>
          <p:cNvSpPr>
            <a:spLocks noGrp="1"/>
          </p:cNvSpPr>
          <p:nvPr>
            <p:ph idx="1"/>
          </p:nvPr>
        </p:nvSpPr>
        <p:spPr/>
        <p:txBody>
          <a:bodyPr>
            <a:normAutofit lnSpcReduction="10000"/>
          </a:bodyPr>
          <a:lstStyle/>
          <a:p>
            <a:r>
              <a:rPr lang="en-US" dirty="0" smtClean="0"/>
              <a:t>Many </a:t>
            </a:r>
            <a:r>
              <a:rPr lang="en-US" dirty="0"/>
              <a:t>password‐cracking utilities can use a separate dictionary that you create or download from the Internet. Here are some popular sites that house dictionary files and other miscellaneous word lists:</a:t>
            </a:r>
          </a:p>
          <a:p>
            <a:r>
              <a:rPr lang="en-US" dirty="0">
                <a:hlinkClick r:id="rId2"/>
              </a:rPr>
              <a:t>ftp://ftp.cerias.purdue.edu/pub/dict</a:t>
            </a:r>
            <a:endParaRPr lang="en-US" dirty="0"/>
          </a:p>
          <a:p>
            <a:r>
              <a:rPr lang="en-US" dirty="0">
                <a:hlinkClick r:id="rId3"/>
              </a:rPr>
              <a:t>ftp://ftp.ox.ac.uk/pub/wordlists</a:t>
            </a:r>
            <a:endParaRPr lang="en-US" dirty="0"/>
          </a:p>
          <a:p>
            <a:r>
              <a:rPr lang="en-US" dirty="0">
                <a:hlinkClick r:id="rId4"/>
              </a:rPr>
              <a:t>packetstormsecurity.nl/Crackers/wordlists</a:t>
            </a:r>
            <a:endParaRPr lang="en-US" dirty="0"/>
          </a:p>
          <a:p>
            <a:r>
              <a:rPr lang="en-US" dirty="0">
                <a:hlinkClick r:id="rId5"/>
              </a:rPr>
              <a:t>www.outpost9.com/files/WordLists.html</a:t>
            </a:r>
            <a:endParaRPr lang="en-US" dirty="0"/>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48</a:t>
            </a:fld>
            <a:endParaRPr lang="en-US" dirty="0"/>
          </a:p>
        </p:txBody>
      </p:sp>
    </p:spTree>
    <p:extLst>
      <p:ext uri="{BB962C8B-B14F-4D97-AF65-F5344CB8AC3E}">
        <p14:creationId xmlns:p14="http://schemas.microsoft.com/office/powerpoint/2010/main" val="16247945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2EE23DD-A0FE-4745-9A8C-ECC16427B23A}" type="slidenum">
              <a:rPr lang="en-US"/>
              <a:pPr/>
              <a:t>49</a:t>
            </a:fld>
            <a:endParaRPr lang="en-US"/>
          </a:p>
        </p:txBody>
      </p:sp>
      <p:sp>
        <p:nvSpPr>
          <p:cNvPr id="429058" name="Rectangle 2"/>
          <p:cNvSpPr>
            <a:spLocks noGrp="1" noChangeArrowheads="1"/>
          </p:cNvSpPr>
          <p:nvPr>
            <p:ph type="title"/>
          </p:nvPr>
        </p:nvSpPr>
        <p:spPr>
          <a:xfrm>
            <a:off x="609600" y="304800"/>
            <a:ext cx="7772400" cy="457200"/>
          </a:xfrm>
        </p:spPr>
        <p:txBody>
          <a:bodyPr>
            <a:normAutofit fontScale="90000"/>
          </a:bodyPr>
          <a:lstStyle/>
          <a:p>
            <a:r>
              <a:rPr lang="en-US" sz="3200"/>
              <a:t>Dictionary Attacks (cont)</a:t>
            </a:r>
          </a:p>
        </p:txBody>
      </p:sp>
      <p:sp>
        <p:nvSpPr>
          <p:cNvPr id="429059" name="Rectangle 3" descr="Rectangle: Click to edit Master text styles&#10;Second level&#10;Third level&#10;Fourth level&#10;Fifth level"/>
          <p:cNvSpPr>
            <a:spLocks noGrp="1" noChangeArrowheads="1"/>
          </p:cNvSpPr>
          <p:nvPr>
            <p:ph type="body" idx="1"/>
          </p:nvPr>
        </p:nvSpPr>
        <p:spPr>
          <a:xfrm>
            <a:off x="381000" y="914400"/>
            <a:ext cx="8458200" cy="5715000"/>
          </a:xfrm>
        </p:spPr>
        <p:txBody>
          <a:bodyPr>
            <a:normAutofit/>
          </a:bodyPr>
          <a:lstStyle/>
          <a:p>
            <a:pPr>
              <a:lnSpc>
                <a:spcPct val="90000"/>
              </a:lnSpc>
            </a:pPr>
            <a:r>
              <a:rPr lang="en-US" sz="2400" dirty="0">
                <a:cs typeface="Times New Roman" pitchFamily="18" charset="0"/>
              </a:rPr>
              <a:t>Dictionary attacks are a serious problem:</a:t>
            </a:r>
          </a:p>
          <a:p>
            <a:pPr lvl="1">
              <a:lnSpc>
                <a:spcPct val="90000"/>
              </a:lnSpc>
            </a:pPr>
            <a:r>
              <a:rPr lang="en-US" sz="2000" dirty="0"/>
              <a:t>Costs an intruder very little to send tens of thousands of common words through the one-way function and check for matches</a:t>
            </a:r>
          </a:p>
          <a:p>
            <a:pPr lvl="1">
              <a:lnSpc>
                <a:spcPct val="90000"/>
              </a:lnSpc>
            </a:pPr>
            <a:r>
              <a:rPr lang="en-US" sz="2000" dirty="0"/>
              <a:t>Between 20 and 40 percent of the passwords on a typical system can be cracked in this way</a:t>
            </a:r>
          </a:p>
          <a:p>
            <a:pPr>
              <a:lnSpc>
                <a:spcPct val="90000"/>
              </a:lnSpc>
            </a:pPr>
            <a:r>
              <a:rPr lang="en-US" sz="2400" dirty="0"/>
              <a:t>Solution #1: don’t allow users to select their own passwords</a:t>
            </a:r>
          </a:p>
          <a:p>
            <a:pPr lvl="1">
              <a:lnSpc>
                <a:spcPct val="90000"/>
              </a:lnSpc>
            </a:pPr>
            <a:r>
              <a:rPr lang="en-US" sz="2000" dirty="0">
                <a:cs typeface="Times New Roman" pitchFamily="18" charset="0"/>
              </a:rPr>
              <a:t>System generates a random password for each user</a:t>
            </a:r>
            <a:endParaRPr lang="en-US" sz="2000" dirty="0"/>
          </a:p>
          <a:p>
            <a:pPr lvl="1">
              <a:lnSpc>
                <a:spcPct val="90000"/>
              </a:lnSpc>
            </a:pPr>
            <a:r>
              <a:rPr lang="en-US" sz="2000" dirty="0"/>
              <a:t>Drawback:</a:t>
            </a:r>
          </a:p>
          <a:p>
            <a:pPr lvl="2">
              <a:lnSpc>
                <a:spcPct val="90000"/>
              </a:lnSpc>
            </a:pPr>
            <a:r>
              <a:rPr lang="en-US" sz="2000" dirty="0">
                <a:cs typeface="Times New Roman" pitchFamily="18" charset="0"/>
              </a:rPr>
              <a:t>Many people find system-assigned passwords</a:t>
            </a:r>
            <a:r>
              <a:rPr lang="en-US" sz="2000" dirty="0"/>
              <a:t> hard to remember and therefore they write them down</a:t>
            </a:r>
          </a:p>
          <a:p>
            <a:pPr lvl="2">
              <a:lnSpc>
                <a:spcPct val="90000"/>
              </a:lnSpc>
            </a:pPr>
            <a:r>
              <a:rPr lang="en-US" sz="2000" dirty="0"/>
              <a:t>Example: </a:t>
            </a:r>
            <a:r>
              <a:rPr lang="en-US" sz="2000" dirty="0">
                <a:cs typeface="Times New Roman" pitchFamily="18" charset="0"/>
              </a:rPr>
              <a:t>L8f#n!.5rH’</a:t>
            </a:r>
          </a:p>
          <a:p>
            <a:pPr lvl="1">
              <a:lnSpc>
                <a:spcPct val="90000"/>
              </a:lnSpc>
            </a:pPr>
            <a:r>
              <a:rPr lang="en-US" sz="2400" dirty="0"/>
              <a:t>You can find huge numbers of post-it notes on screens, under keyboards, and in top drawers of desks that contain passwords!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a:t>
            </a:r>
            <a:r>
              <a:rPr lang="en-US" dirty="0" smtClean="0">
                <a:effectLst/>
              </a:rPr>
              <a:t> colon separates all fields in the /etc/passwd file. </a:t>
            </a:r>
          </a:p>
          <a:p>
            <a:r>
              <a:rPr lang="en-US" dirty="0" smtClean="0">
                <a:effectLst/>
              </a:rPr>
              <a:t>If no information is available for a field, that field is empty, but all the colons remain.</a:t>
            </a:r>
          </a:p>
          <a:p>
            <a:r>
              <a:rPr lang="en-US" dirty="0" smtClean="0">
                <a:effectLst/>
              </a:rPr>
              <a:t>If an asterisk appears in the password field, that user will not be permitted to log on. </a:t>
            </a:r>
          </a:p>
          <a:p>
            <a:r>
              <a:rPr lang="en-US" dirty="0" smtClean="0">
                <a:effectLst/>
              </a:rPr>
              <a:t>Why does this feature exist? (Don’t peek </a:t>
            </a:r>
            <a:r>
              <a:rPr lang="en-US" dirty="0"/>
              <a:t>o</a:t>
            </a:r>
            <a:r>
              <a:rPr lang="en-US" dirty="0" smtClean="0">
                <a:effectLst/>
              </a:rPr>
              <a:t>n next slide!)</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5</a:t>
            </a:fld>
            <a:endParaRPr lang="en-US" dirty="0"/>
          </a:p>
        </p:txBody>
      </p:sp>
    </p:spTree>
    <p:extLst>
      <p:ext uri="{BB962C8B-B14F-4D97-AF65-F5344CB8AC3E}">
        <p14:creationId xmlns:p14="http://schemas.microsoft.com/office/powerpoint/2010/main" val="31133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r>
              <a:rPr lang="en-US" dirty="0"/>
              <a:t>You'll </a:t>
            </a:r>
            <a:r>
              <a:rPr lang="en-US" dirty="0" smtClean="0"/>
              <a:t>may need </a:t>
            </a:r>
            <a:r>
              <a:rPr lang="en-US" dirty="0"/>
              <a:t>to try </a:t>
            </a:r>
            <a:r>
              <a:rPr lang="en-US" dirty="0" smtClean="0"/>
              <a:t>many</a:t>
            </a:r>
            <a:r>
              <a:rPr lang="en-US" dirty="0" smtClean="0"/>
              <a:t> </a:t>
            </a:r>
            <a:r>
              <a:rPr lang="en-US" dirty="0"/>
              <a:t>lists to increase your chances of cracking the password. </a:t>
            </a:r>
            <a:endParaRPr lang="en-US" dirty="0" smtClean="0"/>
          </a:p>
          <a:p>
            <a:r>
              <a:rPr lang="en-US" dirty="0" smtClean="0"/>
              <a:t>Don't </a:t>
            </a:r>
            <a:r>
              <a:rPr lang="en-US" dirty="0"/>
              <a:t>forget to use other language files as well, such as Spanish and Klingon.</a:t>
            </a:r>
          </a:p>
          <a:p>
            <a:r>
              <a:rPr lang="en-US" dirty="0"/>
              <a:t>Dictionary attacks are only as good as the dictionary files you supply your password‐cracking program.</a:t>
            </a:r>
          </a:p>
          <a:p>
            <a:r>
              <a:rPr lang="en-US" dirty="0"/>
              <a:t>Most dictionary attacks are good for weak (easily guessed) passwords</a:t>
            </a:r>
            <a:r>
              <a:rPr lang="en-US" dirty="0" smtClean="0"/>
              <a:t>.</a:t>
            </a:r>
          </a:p>
          <a:p>
            <a:r>
              <a:rPr lang="en-US" dirty="0" smtClean="0"/>
              <a:t> </a:t>
            </a:r>
            <a:r>
              <a:rPr lang="en-US" dirty="0"/>
              <a:t>However, some special dictionaries have common misspellings or alternate spellings of words — such as pa$$w0rd (password) and 5ecur1ty (security) — non‐English words, and thematic words from religions, politics, or Star Trek.</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50</a:t>
            </a:fld>
            <a:endParaRPr lang="en-US" dirty="0"/>
          </a:p>
        </p:txBody>
      </p:sp>
    </p:spTree>
    <p:extLst>
      <p:ext uri="{BB962C8B-B14F-4D97-AF65-F5344CB8AC3E}">
        <p14:creationId xmlns:p14="http://schemas.microsoft.com/office/powerpoint/2010/main" val="261684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A453E4D6-3C86-413E-961D-52C70E741926}" type="slidenum">
              <a:rPr lang="en-US"/>
              <a:pPr/>
              <a:t>51</a:t>
            </a:fld>
            <a:endParaRPr lang="en-US"/>
          </a:p>
        </p:txBody>
      </p:sp>
      <p:sp>
        <p:nvSpPr>
          <p:cNvPr id="438274" name="Rectangle 2"/>
          <p:cNvSpPr>
            <a:spLocks noGrp="1" noChangeArrowheads="1"/>
          </p:cNvSpPr>
          <p:nvPr>
            <p:ph type="title"/>
          </p:nvPr>
        </p:nvSpPr>
        <p:spPr/>
        <p:txBody>
          <a:bodyPr/>
          <a:lstStyle/>
          <a:p>
            <a:r>
              <a:rPr lang="en-US"/>
              <a:t>Password Cracking</a:t>
            </a:r>
          </a:p>
        </p:txBody>
      </p:sp>
      <p:sp>
        <p:nvSpPr>
          <p:cNvPr id="438275" name="Rectangle 3" descr="Rectangle: Click to edit Master text styles&#10;Second level&#10;Third level&#10;Fourth level&#10;Fifth level"/>
          <p:cNvSpPr>
            <a:spLocks noGrp="1" noChangeArrowheads="1"/>
          </p:cNvSpPr>
          <p:nvPr>
            <p:ph type="body" idx="1"/>
          </p:nvPr>
        </p:nvSpPr>
        <p:spPr>
          <a:xfrm>
            <a:off x="685800" y="1295400"/>
            <a:ext cx="7848600" cy="5257800"/>
          </a:xfrm>
        </p:spPr>
        <p:txBody>
          <a:bodyPr/>
          <a:lstStyle/>
          <a:p>
            <a:pPr>
              <a:lnSpc>
                <a:spcPct val="90000"/>
              </a:lnSpc>
            </a:pPr>
            <a:r>
              <a:rPr lang="en-US" sz="2800" dirty="0"/>
              <a:t>Attack any of 1024 passwords in file</a:t>
            </a:r>
          </a:p>
          <a:p>
            <a:pPr>
              <a:lnSpc>
                <a:spcPct val="90000"/>
              </a:lnSpc>
            </a:pPr>
            <a:r>
              <a:rPr lang="en-US" sz="2800" dirty="0">
                <a:solidFill>
                  <a:schemeClr val="hlink"/>
                </a:solidFill>
              </a:rPr>
              <a:t>With</a:t>
            </a:r>
            <a:r>
              <a:rPr lang="en-US" sz="2800" dirty="0"/>
              <a:t> dictionary</a:t>
            </a:r>
          </a:p>
          <a:p>
            <a:pPr lvl="1">
              <a:lnSpc>
                <a:spcPct val="90000"/>
              </a:lnSpc>
            </a:pPr>
            <a:r>
              <a:rPr lang="en-US" sz="2400" dirty="0"/>
              <a:t>Probability at least one password is in dictionary is 1 - (3/4)</a:t>
            </a:r>
            <a:r>
              <a:rPr lang="en-US" sz="2400" baseline="30000" dirty="0"/>
              <a:t>1024</a:t>
            </a:r>
            <a:r>
              <a:rPr lang="en-US" sz="2400" dirty="0"/>
              <a:t> = 1</a:t>
            </a:r>
          </a:p>
          <a:p>
            <a:pPr lvl="1">
              <a:lnSpc>
                <a:spcPct val="90000"/>
              </a:lnSpc>
            </a:pPr>
            <a:r>
              <a:rPr lang="en-US" sz="2400" dirty="0"/>
              <a:t>We ignore case where no </a:t>
            </a:r>
            <a:r>
              <a:rPr lang="en-US" sz="2400" dirty="0" err="1"/>
              <a:t>pwd</a:t>
            </a:r>
            <a:r>
              <a:rPr lang="en-US" sz="2400" dirty="0"/>
              <a:t> is in dictionary</a:t>
            </a:r>
          </a:p>
          <a:p>
            <a:pPr lvl="1">
              <a:lnSpc>
                <a:spcPct val="90000"/>
              </a:lnSpc>
            </a:pPr>
            <a:r>
              <a:rPr lang="en-US" sz="2400" dirty="0"/>
              <a:t>If no salt, work is about 2</a:t>
            </a:r>
            <a:r>
              <a:rPr lang="en-US" sz="2400" baseline="30000" dirty="0"/>
              <a:t>19</a:t>
            </a:r>
            <a:r>
              <a:rPr lang="en-US" sz="2400" dirty="0"/>
              <a:t>/2</a:t>
            </a:r>
            <a:r>
              <a:rPr lang="en-US" sz="2400" baseline="30000" dirty="0"/>
              <a:t>10</a:t>
            </a:r>
            <a:r>
              <a:rPr lang="en-US" sz="2400" dirty="0"/>
              <a:t> = 2</a:t>
            </a:r>
            <a:r>
              <a:rPr lang="en-US" sz="2400" baseline="30000" dirty="0"/>
              <a:t>9</a:t>
            </a:r>
            <a:endParaRPr lang="en-US" sz="2400" dirty="0"/>
          </a:p>
          <a:p>
            <a:pPr lvl="1">
              <a:lnSpc>
                <a:spcPct val="90000"/>
              </a:lnSpc>
            </a:pPr>
            <a:r>
              <a:rPr lang="en-US" sz="2400" dirty="0"/>
              <a:t>If salt, expected work is less than 2</a:t>
            </a:r>
            <a:r>
              <a:rPr lang="en-US" sz="2400" baseline="30000" dirty="0"/>
              <a:t>22</a:t>
            </a:r>
            <a:endParaRPr lang="en-US" sz="2400" dirty="0"/>
          </a:p>
          <a:p>
            <a:pPr lvl="1">
              <a:lnSpc>
                <a:spcPct val="90000"/>
              </a:lnSpc>
            </a:pPr>
            <a:r>
              <a:rPr lang="en-US" sz="2400" dirty="0"/>
              <a:t>Note: If no salt, we can </a:t>
            </a:r>
            <a:r>
              <a:rPr lang="en-US" sz="2400" dirty="0" err="1"/>
              <a:t>precompute</a:t>
            </a:r>
            <a:r>
              <a:rPr lang="en-US" sz="2400" dirty="0"/>
              <a:t> all dictionary  hashes and amortize the 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8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8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8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82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82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8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2EE23DD-A0FE-4745-9A8C-ECC16427B23A}" type="slidenum">
              <a:rPr lang="en-US"/>
              <a:pPr/>
              <a:t>52</a:t>
            </a:fld>
            <a:endParaRPr lang="en-US"/>
          </a:p>
        </p:txBody>
      </p:sp>
      <p:sp>
        <p:nvSpPr>
          <p:cNvPr id="429058" name="Rectangle 2"/>
          <p:cNvSpPr>
            <a:spLocks noGrp="1" noChangeArrowheads="1"/>
          </p:cNvSpPr>
          <p:nvPr>
            <p:ph type="title"/>
          </p:nvPr>
        </p:nvSpPr>
        <p:spPr>
          <a:xfrm>
            <a:off x="609600" y="304800"/>
            <a:ext cx="7772400" cy="457200"/>
          </a:xfrm>
        </p:spPr>
        <p:txBody>
          <a:bodyPr>
            <a:normAutofit fontScale="90000"/>
          </a:bodyPr>
          <a:lstStyle/>
          <a:p>
            <a:r>
              <a:rPr lang="en-US" sz="3200"/>
              <a:t>Dictionary Attacks (cont)</a:t>
            </a:r>
          </a:p>
        </p:txBody>
      </p:sp>
      <p:sp>
        <p:nvSpPr>
          <p:cNvPr id="429059" name="Rectangle 3" descr="Rectangle: Click to edit Master text styles&#10;Second level&#10;Third level&#10;Fourth level&#10;Fifth level"/>
          <p:cNvSpPr>
            <a:spLocks noGrp="1" noChangeArrowheads="1"/>
          </p:cNvSpPr>
          <p:nvPr>
            <p:ph type="body" idx="1"/>
          </p:nvPr>
        </p:nvSpPr>
        <p:spPr>
          <a:xfrm>
            <a:off x="152400" y="914400"/>
            <a:ext cx="8915400" cy="5715000"/>
          </a:xfrm>
        </p:spPr>
        <p:txBody>
          <a:bodyPr>
            <a:normAutofit/>
          </a:bodyPr>
          <a:lstStyle/>
          <a:p>
            <a:pPr>
              <a:lnSpc>
                <a:spcPct val="90000"/>
              </a:lnSpc>
            </a:pPr>
            <a:r>
              <a:rPr lang="en-US" sz="2400" dirty="0">
                <a:cs typeface="Times New Roman" pitchFamily="18" charset="0"/>
              </a:rPr>
              <a:t>Dictionary attacks are a serious problem:</a:t>
            </a:r>
          </a:p>
          <a:p>
            <a:pPr lvl="1">
              <a:lnSpc>
                <a:spcPct val="90000"/>
              </a:lnSpc>
            </a:pPr>
            <a:r>
              <a:rPr lang="en-US" sz="2400" dirty="0"/>
              <a:t>Costs an intruder very little to send tens of thousands of common words through the one-way function and check for matches</a:t>
            </a:r>
          </a:p>
          <a:p>
            <a:pPr lvl="1">
              <a:lnSpc>
                <a:spcPct val="90000"/>
              </a:lnSpc>
            </a:pPr>
            <a:r>
              <a:rPr lang="en-US" sz="2400" dirty="0"/>
              <a:t>Between 20 and 40 percent of the passwords on a typical system can be cracked in this way</a:t>
            </a:r>
          </a:p>
          <a:p>
            <a:pPr>
              <a:lnSpc>
                <a:spcPct val="90000"/>
              </a:lnSpc>
            </a:pPr>
            <a:r>
              <a:rPr lang="en-US" sz="2400" dirty="0"/>
              <a:t>Solution #1: don’t allow users to select their own passwords</a:t>
            </a:r>
          </a:p>
          <a:p>
            <a:pPr lvl="1">
              <a:lnSpc>
                <a:spcPct val="90000"/>
              </a:lnSpc>
            </a:pPr>
            <a:r>
              <a:rPr lang="en-US" sz="2400" dirty="0">
                <a:cs typeface="Times New Roman" pitchFamily="18" charset="0"/>
              </a:rPr>
              <a:t>System generates a random password for each user</a:t>
            </a:r>
            <a:endParaRPr lang="en-US" sz="2400" dirty="0"/>
          </a:p>
          <a:p>
            <a:pPr lvl="1">
              <a:lnSpc>
                <a:spcPct val="90000"/>
              </a:lnSpc>
            </a:pPr>
            <a:r>
              <a:rPr lang="en-US" sz="2400" dirty="0"/>
              <a:t>Drawback:</a:t>
            </a:r>
          </a:p>
          <a:p>
            <a:pPr lvl="2">
              <a:lnSpc>
                <a:spcPct val="90000"/>
              </a:lnSpc>
            </a:pPr>
            <a:r>
              <a:rPr lang="en-US" dirty="0">
                <a:cs typeface="Times New Roman" pitchFamily="18" charset="0"/>
              </a:rPr>
              <a:t>Many people find system-assigned passwords</a:t>
            </a:r>
            <a:r>
              <a:rPr lang="en-US" dirty="0"/>
              <a:t> hard to remember and therefore they write them down</a:t>
            </a:r>
          </a:p>
          <a:p>
            <a:pPr lvl="2">
              <a:lnSpc>
                <a:spcPct val="90000"/>
              </a:lnSpc>
            </a:pPr>
            <a:r>
              <a:rPr lang="en-US" dirty="0"/>
              <a:t>Example: </a:t>
            </a:r>
            <a:r>
              <a:rPr lang="en-US" dirty="0">
                <a:cs typeface="Times New Roman" pitchFamily="18" charset="0"/>
              </a:rPr>
              <a:t>L8f#n!.5rH’</a:t>
            </a:r>
          </a:p>
          <a:p>
            <a:pPr lvl="1">
              <a:lnSpc>
                <a:spcPct val="90000"/>
              </a:lnSpc>
            </a:pPr>
            <a:r>
              <a:rPr lang="en-US" sz="2400" dirty="0"/>
              <a:t>You can find huge numbers of post-it notes on screens, under keyboards, and in top drawers of desks that contain passwords!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905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90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90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905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90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C14FAD5E-443B-44F1-BF58-92809C1AEAFC}" type="slidenum">
              <a:rPr lang="en-US"/>
              <a:pPr/>
              <a:t>53</a:t>
            </a:fld>
            <a:endParaRPr lang="en-US"/>
          </a:p>
        </p:txBody>
      </p:sp>
      <p:sp>
        <p:nvSpPr>
          <p:cNvPr id="430082" name="Rectangle 2"/>
          <p:cNvSpPr>
            <a:spLocks noGrp="1" noChangeArrowheads="1"/>
          </p:cNvSpPr>
          <p:nvPr>
            <p:ph type="title"/>
          </p:nvPr>
        </p:nvSpPr>
        <p:spPr>
          <a:xfrm>
            <a:off x="609600" y="304800"/>
            <a:ext cx="7772400" cy="533400"/>
          </a:xfrm>
        </p:spPr>
        <p:txBody>
          <a:bodyPr>
            <a:normAutofit fontScale="90000"/>
          </a:bodyPr>
          <a:lstStyle/>
          <a:p>
            <a:r>
              <a:rPr lang="en-US" sz="3600"/>
              <a:t>Combating Dictionary Attacks</a:t>
            </a:r>
          </a:p>
        </p:txBody>
      </p:sp>
      <p:sp>
        <p:nvSpPr>
          <p:cNvPr id="430083" name="Rectangle 3" descr="Rectangle: Click to edit Master text styles&#10;Second level&#10;Third level&#10;Fourth level&#10;Fifth level"/>
          <p:cNvSpPr>
            <a:spLocks noGrp="1" noChangeArrowheads="1"/>
          </p:cNvSpPr>
          <p:nvPr>
            <p:ph type="body" idx="1"/>
          </p:nvPr>
        </p:nvSpPr>
        <p:spPr>
          <a:xfrm>
            <a:off x="533400" y="914400"/>
            <a:ext cx="8305800" cy="5715000"/>
          </a:xfrm>
        </p:spPr>
        <p:txBody>
          <a:bodyPr>
            <a:normAutofit lnSpcReduction="10000"/>
          </a:bodyPr>
          <a:lstStyle/>
          <a:p>
            <a:r>
              <a:rPr lang="en-US" sz="2800" dirty="0"/>
              <a:t>Solution #2: password checking</a:t>
            </a:r>
          </a:p>
          <a:p>
            <a:pPr lvl="1"/>
            <a:r>
              <a:rPr lang="en-US" dirty="0"/>
              <a:t>Allow users to choose their own passwords</a:t>
            </a:r>
          </a:p>
          <a:p>
            <a:pPr lvl="1"/>
            <a:r>
              <a:rPr lang="en-US" dirty="0"/>
              <a:t>Do not allow them to use passwords that are in a common dictionary</a:t>
            </a:r>
          </a:p>
          <a:p>
            <a:r>
              <a:rPr lang="en-US" sz="2800" dirty="0"/>
              <a:t>Solution #3: salt the password table</a:t>
            </a:r>
          </a:p>
          <a:p>
            <a:pPr lvl="1"/>
            <a:r>
              <a:rPr lang="en-US" dirty="0"/>
              <a:t>A </a:t>
            </a:r>
            <a:r>
              <a:rPr lang="en-US" b="1" dirty="0"/>
              <a:t>salt</a:t>
            </a:r>
            <a:r>
              <a:rPr lang="en-US" dirty="0"/>
              <a:t> is a random string that is concatenated with a password before sending it through the one-way hash function</a:t>
            </a:r>
          </a:p>
          <a:p>
            <a:pPr lvl="2"/>
            <a:r>
              <a:rPr lang="en-US" sz="2800" dirty="0"/>
              <a:t>Random salt value chosen by system</a:t>
            </a:r>
          </a:p>
          <a:p>
            <a:pPr lvl="3"/>
            <a:r>
              <a:rPr lang="en-US" sz="2800" dirty="0"/>
              <a:t>Example: </a:t>
            </a:r>
            <a:r>
              <a:rPr lang="en-US" sz="2800" dirty="0" err="1"/>
              <a:t>plre</a:t>
            </a:r>
            <a:endParaRPr lang="en-US" sz="2800" dirty="0"/>
          </a:p>
          <a:p>
            <a:pPr lvl="2"/>
            <a:r>
              <a:rPr lang="en-US" sz="2800" dirty="0"/>
              <a:t>Password chosen by user</a:t>
            </a:r>
          </a:p>
          <a:p>
            <a:pPr lvl="3"/>
            <a:r>
              <a:rPr lang="en-US" sz="2800" dirty="0"/>
              <a:t>Example: baseball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0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00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0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0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08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25DCF08-3E1B-4BDA-B815-B1A34CFB960B}" type="slidenum">
              <a:rPr lang="en-US"/>
              <a:pPr/>
              <a:t>54</a:t>
            </a:fld>
            <a:endParaRPr lang="en-US"/>
          </a:p>
        </p:txBody>
      </p:sp>
      <p:sp>
        <p:nvSpPr>
          <p:cNvPr id="506882" name="Rectangle 2"/>
          <p:cNvSpPr>
            <a:spLocks noGrp="1" noChangeArrowheads="1"/>
          </p:cNvSpPr>
          <p:nvPr>
            <p:ph type="title"/>
          </p:nvPr>
        </p:nvSpPr>
        <p:spPr>
          <a:xfrm>
            <a:off x="609600" y="304800"/>
            <a:ext cx="8305800" cy="990600"/>
          </a:xfrm>
        </p:spPr>
        <p:txBody>
          <a:bodyPr>
            <a:normAutofit fontScale="90000"/>
          </a:bodyPr>
          <a:lstStyle/>
          <a:p>
            <a:r>
              <a:rPr lang="en-US" sz="3600" dirty="0"/>
              <a:t>Brute Force Tries-Pentium 4 performing 8 million guesses per second	</a:t>
            </a:r>
          </a:p>
        </p:txBody>
      </p:sp>
      <p:pic>
        <p:nvPicPr>
          <p:cNvPr id="506883" name="Picture 3" descr="Tbl09-01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371600"/>
            <a:ext cx="8153400" cy="4851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Attacks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Brute‐force </a:t>
            </a:r>
            <a:r>
              <a:rPr lang="en-US" dirty="0"/>
              <a:t>attacks can crack practically any password, </a:t>
            </a:r>
            <a:r>
              <a:rPr lang="en-US" i="1" dirty="0"/>
              <a:t>given sufficient time</a:t>
            </a:r>
            <a:r>
              <a:rPr lang="en-US" dirty="0"/>
              <a:t>. </a:t>
            </a:r>
            <a:endParaRPr lang="en-US" dirty="0" smtClean="0"/>
          </a:p>
          <a:p>
            <a:pPr marL="0" indent="0">
              <a:buNone/>
            </a:pPr>
            <a:r>
              <a:rPr lang="en-US" dirty="0" smtClean="0"/>
              <a:t>Brute‐force </a:t>
            </a:r>
            <a:r>
              <a:rPr lang="en-US" dirty="0"/>
              <a:t>attacks try every combination of numbers, letters, and special characters until the password is discovered. </a:t>
            </a:r>
            <a:endParaRPr lang="en-US" dirty="0" smtClean="0"/>
          </a:p>
          <a:p>
            <a:pPr marL="0" indent="0">
              <a:buNone/>
            </a:pPr>
            <a:r>
              <a:rPr lang="en-US" dirty="0" smtClean="0"/>
              <a:t>Many </a:t>
            </a:r>
            <a:r>
              <a:rPr lang="en-US" dirty="0"/>
              <a:t>password‐cracking utilities let you specify such testing criteria as the character sets, password length to try, and known characters (for a “mask” attack). </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55</a:t>
            </a:fld>
            <a:endParaRPr lang="en-US" dirty="0"/>
          </a:p>
        </p:txBody>
      </p:sp>
    </p:spTree>
    <p:extLst>
      <p:ext uri="{BB962C8B-B14F-4D97-AF65-F5344CB8AC3E}">
        <p14:creationId xmlns:p14="http://schemas.microsoft.com/office/powerpoint/2010/main" val="169168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29C04C93-D307-43A5-BDB1-F521989F58A5}" type="slidenum">
              <a:rPr lang="en-US"/>
              <a:pPr/>
              <a:t>56</a:t>
            </a:fld>
            <a:endParaRPr lang="en-US"/>
          </a:p>
        </p:txBody>
      </p:sp>
      <p:sp>
        <p:nvSpPr>
          <p:cNvPr id="407554" name="Rectangle 2"/>
          <p:cNvSpPr>
            <a:spLocks noGrp="1" noChangeArrowheads="1"/>
          </p:cNvSpPr>
          <p:nvPr>
            <p:ph type="title"/>
          </p:nvPr>
        </p:nvSpPr>
        <p:spPr/>
        <p:txBody>
          <a:bodyPr/>
          <a:lstStyle/>
          <a:p>
            <a:r>
              <a:rPr lang="en-US"/>
              <a:t>Password Retry</a:t>
            </a:r>
          </a:p>
        </p:txBody>
      </p:sp>
      <p:sp>
        <p:nvSpPr>
          <p:cNvPr id="407555" name="Rectangle 3" descr="Rectangle: Click to edit Master text styles&#10;Second level&#10;Third level&#10;Fourth level&#10;Fifth level"/>
          <p:cNvSpPr>
            <a:spLocks noGrp="1" noChangeArrowheads="1"/>
          </p:cNvSpPr>
          <p:nvPr>
            <p:ph type="body" idx="1"/>
          </p:nvPr>
        </p:nvSpPr>
        <p:spPr/>
        <p:txBody>
          <a:bodyPr/>
          <a:lstStyle/>
          <a:p>
            <a:r>
              <a:rPr lang="en-US"/>
              <a:t>Suppose system locks after 3 bad passwords. How long should it lock?</a:t>
            </a:r>
          </a:p>
          <a:p>
            <a:pPr lvl="1"/>
            <a:r>
              <a:rPr lang="en-US"/>
              <a:t>5 seconds</a:t>
            </a:r>
          </a:p>
          <a:p>
            <a:pPr lvl="1"/>
            <a:r>
              <a:rPr lang="en-US"/>
              <a:t>5 minutes</a:t>
            </a:r>
          </a:p>
          <a:p>
            <a:pPr lvl="1"/>
            <a:r>
              <a:rPr lang="en-US"/>
              <a:t>Until SA restores service</a:t>
            </a:r>
          </a:p>
          <a:p>
            <a:r>
              <a:rPr lang="en-US"/>
              <a:t>What are +’s and -’s of each?</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BF7CE388-0430-4D06-8722-A64B29269D23}" type="slidenum">
              <a:rPr lang="en-US"/>
              <a:pPr/>
              <a:t>57</a:t>
            </a:fld>
            <a:endParaRPr lang="en-US"/>
          </a:p>
        </p:txBody>
      </p:sp>
      <p:sp>
        <p:nvSpPr>
          <p:cNvPr id="425986" name="Rectangle 2"/>
          <p:cNvSpPr>
            <a:spLocks noGrp="1" noChangeArrowheads="1"/>
          </p:cNvSpPr>
          <p:nvPr>
            <p:ph type="title"/>
          </p:nvPr>
        </p:nvSpPr>
        <p:spPr/>
        <p:txBody>
          <a:bodyPr/>
          <a:lstStyle/>
          <a:p>
            <a:r>
              <a:rPr lang="en-US" sz="3600"/>
              <a:t>Using Passwords and One-Way Functions</a:t>
            </a:r>
          </a:p>
        </p:txBody>
      </p:sp>
      <p:sp>
        <p:nvSpPr>
          <p:cNvPr id="425987" name="Rectangle 3" descr="Rectangle: Click to edit Master text styles&#10;Second level&#10;Third level&#10;Fourth level&#10;Fifth level"/>
          <p:cNvSpPr>
            <a:spLocks noGrp="1" noChangeArrowheads="1"/>
          </p:cNvSpPr>
          <p:nvPr>
            <p:ph type="body" idx="1"/>
          </p:nvPr>
        </p:nvSpPr>
        <p:spPr>
          <a:xfrm>
            <a:off x="533400" y="1524000"/>
            <a:ext cx="7772400" cy="4114800"/>
          </a:xfrm>
        </p:spPr>
        <p:txBody>
          <a:bodyPr/>
          <a:lstStyle/>
          <a:p>
            <a:r>
              <a:rPr lang="en-US" sz="2800" dirty="0"/>
              <a:t>User’s password is not stored in the table</a:t>
            </a:r>
          </a:p>
          <a:p>
            <a:r>
              <a:rPr lang="en-US" sz="2800" dirty="0"/>
              <a:t>A one-way hash* of the password, </a:t>
            </a:r>
            <a:r>
              <a:rPr lang="en-US" sz="2800" i="1" dirty="0"/>
              <a:t>h</a:t>
            </a:r>
            <a:r>
              <a:rPr lang="en-US" sz="2800" dirty="0"/>
              <a:t>(password), is stored in the table</a:t>
            </a:r>
          </a:p>
          <a:p>
            <a:pPr lvl="1"/>
            <a:r>
              <a:rPr lang="en-US" sz="2400" i="1" dirty="0"/>
              <a:t>h</a:t>
            </a:r>
            <a:r>
              <a:rPr lang="en-US" sz="2400" dirty="0"/>
              <a:t>(</a:t>
            </a:r>
            <a:r>
              <a:rPr lang="en-US" sz="2400" dirty="0" err="1"/>
              <a:t>dumptruck</a:t>
            </a:r>
            <a:r>
              <a:rPr lang="en-US" sz="2400" dirty="0"/>
              <a:t>) = JFNXPEMD</a:t>
            </a:r>
          </a:p>
          <a:p>
            <a:pPr lvl="1"/>
            <a:r>
              <a:rPr lang="en-US" sz="2400" i="1" dirty="0"/>
              <a:t>h</a:t>
            </a:r>
            <a:r>
              <a:rPr lang="en-US" sz="2400" dirty="0"/>
              <a:t>(baseball) = WSAWFFVI</a:t>
            </a:r>
          </a:p>
          <a:p>
            <a:pPr>
              <a:buFont typeface="Wingdings" pitchFamily="2" charset="2"/>
              <a:buNone/>
            </a:pPr>
            <a:r>
              <a:rPr lang="en-US" sz="2800" dirty="0"/>
              <a:t>* hash is just a fancy word for a function or method that has few collisions and cannot be reversed</a:t>
            </a:r>
            <a:r>
              <a:rPr lang="en-US" sz="2800" dirty="0" smtClean="0"/>
              <a:t>. – i.e. no inverse function exists.</a:t>
            </a:r>
            <a:endParaRPr lang="en-US" sz="2800" dirty="0"/>
          </a:p>
        </p:txBody>
      </p:sp>
      <p:pic>
        <p:nvPicPr>
          <p:cNvPr id="425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486400"/>
            <a:ext cx="4360863"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5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59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5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BF7CE388-0430-4D06-8722-A64B29269D23}" type="slidenum">
              <a:rPr lang="en-US"/>
              <a:pPr/>
              <a:t>58</a:t>
            </a:fld>
            <a:endParaRPr lang="en-US"/>
          </a:p>
        </p:txBody>
      </p:sp>
      <p:sp>
        <p:nvSpPr>
          <p:cNvPr id="425986" name="Rectangle 2"/>
          <p:cNvSpPr>
            <a:spLocks noGrp="1" noChangeArrowheads="1"/>
          </p:cNvSpPr>
          <p:nvPr>
            <p:ph type="title"/>
          </p:nvPr>
        </p:nvSpPr>
        <p:spPr/>
        <p:txBody>
          <a:bodyPr/>
          <a:lstStyle/>
          <a:p>
            <a:r>
              <a:rPr lang="en-US" sz="3600"/>
              <a:t>Using Passwords and One-Way Functions</a:t>
            </a:r>
          </a:p>
        </p:txBody>
      </p:sp>
      <p:sp>
        <p:nvSpPr>
          <p:cNvPr id="425987" name="Rectangle 3" descr="Rectangle: Click to edit Master text styles&#10;Second level&#10;Third level&#10;Fourth level&#10;Fifth level"/>
          <p:cNvSpPr>
            <a:spLocks noGrp="1" noChangeArrowheads="1"/>
          </p:cNvSpPr>
          <p:nvPr>
            <p:ph type="body" idx="1"/>
          </p:nvPr>
        </p:nvSpPr>
        <p:spPr>
          <a:xfrm>
            <a:off x="533400" y="1524000"/>
            <a:ext cx="7772400" cy="4114800"/>
          </a:xfrm>
        </p:spPr>
        <p:txBody>
          <a:bodyPr/>
          <a:lstStyle/>
          <a:p>
            <a:r>
              <a:rPr lang="en-US" sz="2800" dirty="0"/>
              <a:t>User’s password is not stored in the table</a:t>
            </a:r>
          </a:p>
          <a:p>
            <a:r>
              <a:rPr lang="en-US" sz="2800" dirty="0"/>
              <a:t>A one-way hash* of the password, </a:t>
            </a:r>
            <a:r>
              <a:rPr lang="en-US" sz="2800" i="1" dirty="0"/>
              <a:t>h</a:t>
            </a:r>
            <a:r>
              <a:rPr lang="en-US" sz="2800" dirty="0"/>
              <a:t>(password), is stored in the table</a:t>
            </a:r>
          </a:p>
          <a:p>
            <a:pPr lvl="1"/>
            <a:r>
              <a:rPr lang="en-US" sz="2400" i="1" dirty="0"/>
              <a:t>h</a:t>
            </a:r>
            <a:r>
              <a:rPr lang="en-US" sz="2400" dirty="0"/>
              <a:t>(</a:t>
            </a:r>
            <a:r>
              <a:rPr lang="en-US" sz="2400" dirty="0" err="1"/>
              <a:t>dumptruck</a:t>
            </a:r>
            <a:r>
              <a:rPr lang="en-US" sz="2400" dirty="0"/>
              <a:t>) = JFNXPEMD</a:t>
            </a:r>
          </a:p>
          <a:p>
            <a:pPr lvl="1"/>
            <a:r>
              <a:rPr lang="en-US" sz="2400" i="1" dirty="0"/>
              <a:t>h</a:t>
            </a:r>
            <a:r>
              <a:rPr lang="en-US" sz="2400" dirty="0"/>
              <a:t>(baseball) = WSAWFFVI</a:t>
            </a:r>
          </a:p>
          <a:p>
            <a:pPr>
              <a:buFont typeface="Wingdings" pitchFamily="2" charset="2"/>
              <a:buNone/>
            </a:pPr>
            <a:r>
              <a:rPr lang="en-US" sz="2800" dirty="0"/>
              <a:t>* hash is just a fancy word for a function or method that has few collisions and cannot be reversed</a:t>
            </a:r>
            <a:r>
              <a:rPr lang="en-US" sz="2800" dirty="0" smtClean="0"/>
              <a:t>. – i.e. no inverse function exists.</a:t>
            </a:r>
            <a:endParaRPr lang="en-US" sz="2800" dirty="0"/>
          </a:p>
        </p:txBody>
      </p:sp>
      <p:pic>
        <p:nvPicPr>
          <p:cNvPr id="425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486400"/>
            <a:ext cx="4360863"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Locked Accounts After X Tries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Smart hackers attempt logins slowly or at random times so the failed login attempts aren't as predictable or obvious in the system log files. </a:t>
            </a:r>
            <a:endParaRPr lang="en-US" dirty="0" smtClean="0"/>
          </a:p>
          <a:p>
            <a:r>
              <a:rPr lang="en-US" dirty="0" smtClean="0"/>
              <a:t>Some </a:t>
            </a:r>
            <a:r>
              <a:rPr lang="en-US" dirty="0"/>
              <a:t>malicious users may even call the IT help desk to attempt a reset of the account they've just locked out. </a:t>
            </a:r>
            <a:endParaRPr lang="en-US" dirty="0" smtClean="0"/>
          </a:p>
          <a:p>
            <a:r>
              <a:rPr lang="en-US" dirty="0" smtClean="0"/>
              <a:t>This </a:t>
            </a:r>
            <a:r>
              <a:rPr lang="en-US" dirty="0"/>
              <a:t>social‐engineering technique could be a major issue, especially if the organization has no or minimal mechanisms in place to verify that locked‐out users are who they say they are.</a:t>
            </a:r>
          </a:p>
        </p:txBody>
      </p:sp>
      <p:sp>
        <p:nvSpPr>
          <p:cNvPr id="4" name="Slide Number Placeholder 3"/>
          <p:cNvSpPr>
            <a:spLocks noGrp="1"/>
          </p:cNvSpPr>
          <p:nvPr>
            <p:ph type="sldNum" sz="quarter" idx="12"/>
          </p:nvPr>
        </p:nvSpPr>
        <p:spPr/>
        <p:txBody>
          <a:bodyPr/>
          <a:lstStyle/>
          <a:p>
            <a:fld id="{25B9A2C7-8CBB-4B17-AE42-971B9FC14640}" type="slidenum">
              <a:rPr lang="en-US" smtClean="0"/>
              <a:t>59</a:t>
            </a:fld>
            <a:endParaRPr lang="en-US" dirty="0"/>
          </a:p>
        </p:txBody>
      </p:sp>
    </p:spTree>
    <p:extLst>
      <p:ext uri="{BB962C8B-B14F-4D97-AF65-F5344CB8AC3E}">
        <p14:creationId xmlns:p14="http://schemas.microsoft.com/office/powerpoint/2010/main" val="40367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the an</a:t>
            </a:r>
            <a:r>
              <a:rPr lang="en-US" dirty="0" smtClean="0">
                <a:effectLst/>
              </a:rPr>
              <a:t> Asterisk Used?</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So that a user can be easily disabled and (possibly) reinstated later without having to be created all over again. </a:t>
            </a:r>
          </a:p>
          <a:p>
            <a:r>
              <a:rPr lang="en-US" dirty="0" smtClean="0">
                <a:effectLst/>
              </a:rPr>
              <a:t>The system administrator manually edits this field, which is the traditional UNIX way of accomplishing this task. </a:t>
            </a:r>
          </a:p>
          <a:p>
            <a:r>
              <a:rPr lang="en-US" dirty="0" smtClean="0">
                <a:effectLst/>
              </a:rPr>
              <a:t>Ubuntu provides improved functionality with the passwd -l command </a:t>
            </a:r>
            <a:r>
              <a:rPr lang="en-US" dirty="0" smtClean="0"/>
              <a:t>i.e. an account can be locked.</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6</a:t>
            </a:fld>
            <a:endParaRPr lang="en-US" dirty="0"/>
          </a:p>
        </p:txBody>
      </p:sp>
    </p:spTree>
    <p:extLst>
      <p:ext uri="{BB962C8B-B14F-4D97-AF65-F5344CB8AC3E}">
        <p14:creationId xmlns:p14="http://schemas.microsoft.com/office/powerpoint/2010/main" val="108699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After a</a:t>
            </a:r>
            <a:r>
              <a:rPr lang="en-US" dirty="0" smtClean="0"/>
              <a:t> </a:t>
            </a:r>
            <a:r>
              <a:rPr lang="en-US" dirty="0"/>
              <a:t>password is changed, the cracking must start again if the hacker wants to test all the possible combinations. </a:t>
            </a:r>
            <a:endParaRPr lang="en-US" dirty="0" smtClean="0"/>
          </a:p>
          <a:p>
            <a:r>
              <a:rPr lang="en-US" dirty="0" smtClean="0"/>
              <a:t>This </a:t>
            </a:r>
            <a:r>
              <a:rPr lang="en-US" dirty="0"/>
              <a:t>is one reason why passwords must be changed periodically. </a:t>
            </a:r>
            <a:endParaRPr lang="en-US" dirty="0" smtClean="0"/>
          </a:p>
          <a:p>
            <a:r>
              <a:rPr lang="en-US" dirty="0" smtClean="0"/>
              <a:t>Shortening </a:t>
            </a:r>
            <a:r>
              <a:rPr lang="en-US" dirty="0"/>
              <a:t>the change interval can reduce the risk of passwords being </a:t>
            </a:r>
            <a:r>
              <a:rPr lang="en-US" dirty="0" smtClean="0"/>
              <a:t>cracked</a:t>
            </a:r>
            <a:r>
              <a:rPr lang="en-US" dirty="0"/>
              <a:t> </a:t>
            </a:r>
            <a:r>
              <a:rPr lang="en-US" dirty="0" smtClean="0"/>
              <a:t>unless users write down the changed ones because they can’t remember all of them.</a:t>
            </a:r>
          </a:p>
        </p:txBody>
      </p:sp>
      <p:sp>
        <p:nvSpPr>
          <p:cNvPr id="4" name="Slide Number Placeholder 3"/>
          <p:cNvSpPr>
            <a:spLocks noGrp="1"/>
          </p:cNvSpPr>
          <p:nvPr>
            <p:ph type="sldNum" sz="quarter" idx="12"/>
          </p:nvPr>
        </p:nvSpPr>
        <p:spPr/>
        <p:txBody>
          <a:bodyPr/>
          <a:lstStyle/>
          <a:p>
            <a:fld id="{25B9A2C7-8CBB-4B17-AE42-971B9FC14640}" type="slidenum">
              <a:rPr lang="en-US" smtClean="0"/>
              <a:t>60</a:t>
            </a:fld>
            <a:endParaRPr lang="en-US" dirty="0"/>
          </a:p>
        </p:txBody>
      </p:sp>
    </p:spTree>
    <p:extLst>
      <p:ext uri="{BB962C8B-B14F-4D97-AF65-F5344CB8AC3E}">
        <p14:creationId xmlns:p14="http://schemas.microsoft.com/office/powerpoint/2010/main" val="19862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Most passwords are fairly weak. </a:t>
            </a:r>
            <a:endParaRPr lang="en-US" dirty="0" smtClean="0"/>
          </a:p>
          <a:p>
            <a:r>
              <a:rPr lang="en-US" dirty="0" smtClean="0"/>
              <a:t>Even </a:t>
            </a:r>
            <a:r>
              <a:rPr lang="en-US" dirty="0"/>
              <a:t>minimum password requirements, such as a password length, can help you in your </a:t>
            </a:r>
            <a:r>
              <a:rPr lang="en-US" dirty="0" smtClean="0"/>
              <a:t>testing. You </a:t>
            </a:r>
            <a:r>
              <a:rPr lang="en-US" dirty="0"/>
              <a:t>may be able to discover security policy information by using other tools </a:t>
            </a:r>
            <a:r>
              <a:rPr lang="en-US" dirty="0" smtClean="0"/>
              <a:t>and </a:t>
            </a:r>
            <a:r>
              <a:rPr lang="en-US" dirty="0"/>
              <a:t>techniques to hack operating systems) and configure your cracking programs with more defined cracking parameters, which often generates faster results.</a:t>
            </a:r>
          </a:p>
        </p:txBody>
      </p:sp>
      <p:sp>
        <p:nvSpPr>
          <p:cNvPr id="4" name="Slide Number Placeholder 3"/>
          <p:cNvSpPr>
            <a:spLocks noGrp="1"/>
          </p:cNvSpPr>
          <p:nvPr>
            <p:ph type="sldNum" sz="quarter" idx="12"/>
          </p:nvPr>
        </p:nvSpPr>
        <p:spPr/>
        <p:txBody>
          <a:bodyPr/>
          <a:lstStyle/>
          <a:p>
            <a:fld id="{25B9A2C7-8CBB-4B17-AE42-971B9FC14640}" type="slidenum">
              <a:rPr lang="en-US" smtClean="0"/>
              <a:t>61</a:t>
            </a:fld>
            <a:endParaRPr lang="en-US" dirty="0"/>
          </a:p>
        </p:txBody>
      </p:sp>
    </p:spTree>
    <p:extLst>
      <p:ext uri="{BB962C8B-B14F-4D97-AF65-F5344CB8AC3E}">
        <p14:creationId xmlns:p14="http://schemas.microsoft.com/office/powerpoint/2010/main" val="22571463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Attacks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rainbow password attack uses rainbow tables — as previously described </a:t>
            </a:r>
            <a:r>
              <a:rPr lang="en-US" dirty="0" smtClean="0"/>
              <a:t>.</a:t>
            </a:r>
          </a:p>
          <a:p>
            <a:r>
              <a:rPr lang="en-US" dirty="0" smtClean="0"/>
              <a:t>There was an experiment, </a:t>
            </a:r>
            <a:r>
              <a:rPr lang="en-US" dirty="0"/>
              <a:t>“A case study in Windows password vulnerabilities with Philippe </a:t>
            </a:r>
            <a:r>
              <a:rPr lang="en-US" dirty="0" err="1"/>
              <a:t>Oechslin</a:t>
            </a:r>
            <a:r>
              <a:rPr lang="en-US" dirty="0" smtClean="0"/>
              <a:t>”, </a:t>
            </a:r>
            <a:r>
              <a:rPr lang="en-US" dirty="0"/>
              <a:t>— to crack various password hashes for LM, NTLM, Cisco PIX, MD5, and others much more quickly and with extremely high success rates (near 100</a:t>
            </a:r>
            <a:r>
              <a:rPr lang="en-US"/>
              <a:t>%). </a:t>
            </a:r>
            <a:endParaRPr lang="en-US" smtClean="0"/>
          </a:p>
          <a:p>
            <a:r>
              <a:rPr lang="en-US" smtClean="0"/>
              <a:t>Password‐cracking </a:t>
            </a:r>
            <a:r>
              <a:rPr lang="en-US" dirty="0"/>
              <a:t>speed is increased in a rainbow attack because the hashes are </a:t>
            </a:r>
            <a:r>
              <a:rPr lang="en-US" dirty="0" err="1"/>
              <a:t>precalculated</a:t>
            </a:r>
            <a:r>
              <a:rPr lang="en-US" dirty="0"/>
              <a:t> and, thus, don't have to be generated individually on the fly as they are with dictionary and brute‐force cracking methods.</a:t>
            </a:r>
          </a:p>
        </p:txBody>
      </p:sp>
      <p:sp>
        <p:nvSpPr>
          <p:cNvPr id="4" name="Slide Number Placeholder 3"/>
          <p:cNvSpPr>
            <a:spLocks noGrp="1"/>
          </p:cNvSpPr>
          <p:nvPr>
            <p:ph type="sldNum" sz="quarter" idx="12"/>
          </p:nvPr>
        </p:nvSpPr>
        <p:spPr/>
        <p:txBody>
          <a:bodyPr/>
          <a:lstStyle/>
          <a:p>
            <a:fld id="{25B9A2C7-8CBB-4B17-AE42-971B9FC14640}" type="slidenum">
              <a:rPr lang="en-US" smtClean="0"/>
              <a:t>62</a:t>
            </a:fld>
            <a:endParaRPr lang="en-US" dirty="0"/>
          </a:p>
        </p:txBody>
      </p:sp>
    </p:spTree>
    <p:extLst>
      <p:ext uri="{BB962C8B-B14F-4D97-AF65-F5344CB8AC3E}">
        <p14:creationId xmlns:p14="http://schemas.microsoft.com/office/powerpoint/2010/main" val="29851854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3AB10A2E-50B6-46D2-AC6A-AD25332755CC}" type="slidenum">
              <a:rPr lang="en-US"/>
              <a:pPr/>
              <a:t>63</a:t>
            </a:fld>
            <a:endParaRPr lang="en-US"/>
          </a:p>
        </p:txBody>
      </p:sp>
      <p:sp>
        <p:nvSpPr>
          <p:cNvPr id="495618" name="Rectangle 2"/>
          <p:cNvSpPr>
            <a:spLocks noGrp="1" noChangeArrowheads="1"/>
          </p:cNvSpPr>
          <p:nvPr>
            <p:ph type="title"/>
          </p:nvPr>
        </p:nvSpPr>
        <p:spPr>
          <a:noFill/>
          <a:ln/>
        </p:spPr>
        <p:txBody>
          <a:bodyPr lIns="92075" tIns="46038" rIns="92075" bIns="46038" anchor="ctr"/>
          <a:lstStyle/>
          <a:p>
            <a:r>
              <a:rPr lang="en-US"/>
              <a:t>Security Files and Utilities</a:t>
            </a:r>
          </a:p>
        </p:txBody>
      </p:sp>
      <p:sp>
        <p:nvSpPr>
          <p:cNvPr id="495619" name="Rectangle 3" descr="Rectangle: Click to edit Master text styles&#10;Second level&#10;Third level&#10;Fourth level&#10;Fifth level"/>
          <p:cNvSpPr>
            <a:spLocks noGrp="1" noChangeArrowheads="1"/>
          </p:cNvSpPr>
          <p:nvPr>
            <p:ph type="body" idx="1"/>
          </p:nvPr>
        </p:nvSpPr>
        <p:spPr>
          <a:xfrm>
            <a:off x="228600" y="1295400"/>
            <a:ext cx="8763000" cy="4114800"/>
          </a:xfrm>
          <a:noFill/>
          <a:ln/>
        </p:spPr>
        <p:txBody>
          <a:bodyPr lIns="92075" tIns="46038" rIns="92075" bIns="46038">
            <a:normAutofit fontScale="92500" lnSpcReduction="10000"/>
          </a:bodyPr>
          <a:lstStyle/>
          <a:p>
            <a:r>
              <a:rPr lang="en-US"/>
              <a:t>Linux provides several methods for safeguarding or controlling the login process:</a:t>
            </a:r>
          </a:p>
          <a:p>
            <a:pPr lvl="1"/>
            <a:r>
              <a:rPr lang="en-US"/>
              <a:t>The root user can only log in from terminals that are listed in the file /etc/securetty</a:t>
            </a:r>
          </a:p>
          <a:p>
            <a:pPr lvl="1"/>
            <a:r>
              <a:rPr lang="en-US"/>
              <a:t>If the /etc/nologin file exists, only root can log in at that time and when this file is deleted, all users can log in again</a:t>
            </a:r>
          </a:p>
          <a:p>
            <a:pPr lvl="1"/>
            <a:r>
              <a:rPr lang="en-US"/>
              <a:t>Executable files can have a special file permission set (the Set UID bit, or SUID) that causes them to take on the permissions of the user who owns the file rather than the user who executed the file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3AB10A2E-50B6-46D2-AC6A-AD25332755CC}" type="slidenum">
              <a:rPr lang="en-US"/>
              <a:pPr/>
              <a:t>64</a:t>
            </a:fld>
            <a:endParaRPr lang="en-US"/>
          </a:p>
        </p:txBody>
      </p:sp>
      <p:sp>
        <p:nvSpPr>
          <p:cNvPr id="495618" name="Rectangle 2"/>
          <p:cNvSpPr>
            <a:spLocks noGrp="1" noChangeArrowheads="1"/>
          </p:cNvSpPr>
          <p:nvPr>
            <p:ph type="title"/>
          </p:nvPr>
        </p:nvSpPr>
        <p:spPr>
          <a:noFill/>
          <a:ln/>
        </p:spPr>
        <p:txBody>
          <a:bodyPr lIns="92075" tIns="46038" rIns="92075" bIns="46038" anchor="ctr"/>
          <a:lstStyle/>
          <a:p>
            <a:r>
              <a:rPr lang="en-US"/>
              <a:t>Security Files and Utilities</a:t>
            </a:r>
          </a:p>
        </p:txBody>
      </p:sp>
      <p:sp>
        <p:nvSpPr>
          <p:cNvPr id="495619" name="Rectangle 3" descr="Rectangle: Click to edit Master text styles&#10;Second level&#10;Third level&#10;Fourth level&#10;Fifth level"/>
          <p:cNvSpPr>
            <a:spLocks noGrp="1" noChangeArrowheads="1"/>
          </p:cNvSpPr>
          <p:nvPr>
            <p:ph type="body" idx="1"/>
          </p:nvPr>
        </p:nvSpPr>
        <p:spPr>
          <a:xfrm>
            <a:off x="228600" y="1295400"/>
            <a:ext cx="8763000" cy="4114800"/>
          </a:xfrm>
          <a:noFill/>
          <a:ln/>
        </p:spPr>
        <p:txBody>
          <a:bodyPr lIns="92075" tIns="46038" rIns="92075" bIns="46038">
            <a:normAutofit fontScale="92500" lnSpcReduction="10000"/>
          </a:bodyPr>
          <a:lstStyle/>
          <a:p>
            <a:r>
              <a:rPr lang="en-US"/>
              <a:t>Linux provides several methods for safeguarding or controlling the login process:</a:t>
            </a:r>
          </a:p>
          <a:p>
            <a:pPr lvl="1"/>
            <a:r>
              <a:rPr lang="en-US"/>
              <a:t>The root user can only log in from terminals that are listed in the file /etc/securetty</a:t>
            </a:r>
          </a:p>
          <a:p>
            <a:pPr lvl="1"/>
            <a:r>
              <a:rPr lang="en-US"/>
              <a:t>If the /etc/nologin file exists, only root can log in at that time and when this file is deleted, all users can log in again</a:t>
            </a:r>
          </a:p>
          <a:p>
            <a:pPr lvl="1"/>
            <a:r>
              <a:rPr lang="en-US"/>
              <a:t>Executable files can have a special file permission set (the Set UID bit, or SUID) that causes them to take on the permissions of the user who owns the file rather than the user who executed the file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0E8A2BAD-CA66-4AEF-B4A3-B88E749083AA}" type="slidenum">
              <a:rPr lang="en-US"/>
              <a:pPr/>
              <a:t>65</a:t>
            </a:fld>
            <a:endParaRPr lang="en-US"/>
          </a:p>
        </p:txBody>
      </p:sp>
      <p:sp>
        <p:nvSpPr>
          <p:cNvPr id="496642" name="Rectangle 2"/>
          <p:cNvSpPr>
            <a:spLocks noGrp="1" noChangeArrowheads="1"/>
          </p:cNvSpPr>
          <p:nvPr>
            <p:ph type="title"/>
          </p:nvPr>
        </p:nvSpPr>
        <p:spPr>
          <a:noFill/>
          <a:ln/>
        </p:spPr>
        <p:txBody>
          <a:bodyPr lIns="92075" tIns="46038" rIns="92075" bIns="46038" anchor="ctr"/>
          <a:lstStyle/>
          <a:p>
            <a:r>
              <a:rPr lang="en-US"/>
              <a:t>Security Files and Utilities</a:t>
            </a:r>
          </a:p>
        </p:txBody>
      </p:sp>
      <p:sp>
        <p:nvSpPr>
          <p:cNvPr id="496643" name="Rectangle 3" descr="Rectangle: Click to edit Master text styles&#10;Second level&#10;Third level&#10;Fourth level&#10;Fifth level"/>
          <p:cNvSpPr>
            <a:spLocks noGrp="1" noChangeArrowheads="1"/>
          </p:cNvSpPr>
          <p:nvPr>
            <p:ph type="body" idx="1"/>
          </p:nvPr>
        </p:nvSpPr>
        <p:spPr>
          <a:xfrm>
            <a:off x="304800" y="1371600"/>
            <a:ext cx="8686800" cy="4648200"/>
          </a:xfrm>
          <a:noFill/>
          <a:ln/>
        </p:spPr>
        <p:txBody>
          <a:bodyPr lIns="92075" tIns="46038" rIns="92075" bIns="46038">
            <a:normAutofit fontScale="92500"/>
          </a:bodyPr>
          <a:lstStyle/>
          <a:p>
            <a:r>
              <a:rPr lang="en-US"/>
              <a:t>More Linux-provided security methods:</a:t>
            </a:r>
          </a:p>
          <a:p>
            <a:pPr lvl="1"/>
            <a:r>
              <a:rPr lang="en-US"/>
              <a:t>The Linux file systems support a number of attributes that can be set on any file</a:t>
            </a:r>
          </a:p>
          <a:p>
            <a:pPr lvl="1"/>
            <a:r>
              <a:rPr lang="en-US"/>
              <a:t>The PAM module pam_time can be used with the login program to limit when a user can log in</a:t>
            </a:r>
          </a:p>
          <a:p>
            <a:pPr lvl="1"/>
            <a:r>
              <a:rPr lang="en-US"/>
              <a:t>If the standard bash shell for Linux is running, an environment variable can be set which will log a user out after a certain number of idle seconds</a:t>
            </a:r>
          </a:p>
          <a:p>
            <a:pPr lvl="1"/>
            <a:r>
              <a:rPr lang="en-US"/>
              <a:t>In the tsch shell, an environment variable accomplishes the same thing, but in a matter of minutes, not seconds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6427A6C4-B52F-43C7-9628-B70F523F58A3}" type="slidenum">
              <a:rPr lang="en-US"/>
              <a:pPr/>
              <a:t>66</a:t>
            </a:fld>
            <a:endParaRPr lang="en-US"/>
          </a:p>
        </p:txBody>
      </p:sp>
      <p:sp>
        <p:nvSpPr>
          <p:cNvPr id="499714" name="Rectangle 2"/>
          <p:cNvSpPr>
            <a:spLocks noGrp="1" noChangeArrowheads="1"/>
          </p:cNvSpPr>
          <p:nvPr>
            <p:ph type="title"/>
          </p:nvPr>
        </p:nvSpPr>
        <p:spPr>
          <a:noFill/>
          <a:ln/>
        </p:spPr>
        <p:txBody>
          <a:bodyPr lIns="92075" tIns="46038" rIns="92075" bIns="46038" anchor="ctr"/>
          <a:lstStyle/>
          <a:p>
            <a:r>
              <a:rPr lang="en-US"/>
              <a:t>Seeing Who Is Using Linux</a:t>
            </a:r>
          </a:p>
        </p:txBody>
      </p:sp>
      <p:pic>
        <p:nvPicPr>
          <p:cNvPr id="499715" name="Picture 3" descr="Tbl09-05b"/>
          <p:cNvPicPr>
            <a:picLocks noChangeAspect="1" noChangeArrowheads="1"/>
          </p:cNvPicPr>
          <p:nvPr/>
        </p:nvPicPr>
        <p:blipFill>
          <a:blip r:embed="rId2">
            <a:extLst>
              <a:ext uri="{28A0092B-C50C-407E-A947-70E740481C1C}">
                <a14:useLocalDpi xmlns:a14="http://schemas.microsoft.com/office/drawing/2010/main" val="0"/>
              </a:ext>
            </a:extLst>
          </a:blip>
          <a:srcRect t="1250" r="6876" b="6250"/>
          <a:stretch>
            <a:fillRect/>
          </a:stretch>
        </p:blipFill>
        <p:spPr bwMode="auto">
          <a:xfrm>
            <a:off x="1371600" y="1905000"/>
            <a:ext cx="6400800" cy="4768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2DD98115-34A7-4F3B-8634-88ED7395DD89}" type="slidenum">
              <a:rPr lang="en-US"/>
              <a:pPr/>
              <a:t>67</a:t>
            </a:fld>
            <a:endParaRPr lang="en-US"/>
          </a:p>
        </p:txBody>
      </p:sp>
      <p:sp>
        <p:nvSpPr>
          <p:cNvPr id="404482" name="Rectangle 2"/>
          <p:cNvSpPr>
            <a:spLocks noGrp="1" noChangeArrowheads="1"/>
          </p:cNvSpPr>
          <p:nvPr>
            <p:ph type="title"/>
          </p:nvPr>
        </p:nvSpPr>
        <p:spPr>
          <a:xfrm>
            <a:off x="685800" y="381000"/>
            <a:ext cx="7772400" cy="533400"/>
          </a:xfrm>
        </p:spPr>
        <p:txBody>
          <a:bodyPr>
            <a:normAutofit fontScale="90000"/>
          </a:bodyPr>
          <a:lstStyle/>
          <a:p>
            <a:r>
              <a:rPr lang="en-US" sz="4000"/>
              <a:t>Password Experiment</a:t>
            </a:r>
          </a:p>
        </p:txBody>
      </p:sp>
      <p:sp>
        <p:nvSpPr>
          <p:cNvPr id="404483" name="Rectangle 3" descr="Rectangle: Click to edit Master text styles&#10;Second level&#10;Third level&#10;Fourth level&#10;Fifth level"/>
          <p:cNvSpPr>
            <a:spLocks noGrp="1" noChangeArrowheads="1"/>
          </p:cNvSpPr>
          <p:nvPr>
            <p:ph type="body" idx="1"/>
          </p:nvPr>
        </p:nvSpPr>
        <p:spPr>
          <a:xfrm>
            <a:off x="685800" y="914400"/>
            <a:ext cx="7848600" cy="5943600"/>
          </a:xfrm>
        </p:spPr>
        <p:txBody>
          <a:bodyPr/>
          <a:lstStyle/>
          <a:p>
            <a:pPr marL="609600" indent="-609600">
              <a:lnSpc>
                <a:spcPct val="80000"/>
              </a:lnSpc>
              <a:spcBef>
                <a:spcPct val="60000"/>
              </a:spcBef>
            </a:pPr>
            <a:r>
              <a:rPr lang="en-US" sz="2400" dirty="0"/>
              <a:t>A passphrase is a plain-language phrase, typically longer than a password, from which a virtual password is derived</a:t>
            </a:r>
          </a:p>
          <a:p>
            <a:pPr marL="609600" indent="-609600">
              <a:lnSpc>
                <a:spcPct val="80000"/>
              </a:lnSpc>
              <a:spcBef>
                <a:spcPct val="60000"/>
              </a:spcBef>
              <a:buFont typeface="Wingdings" pitchFamily="2" charset="2"/>
              <a:buNone/>
            </a:pPr>
            <a:r>
              <a:rPr lang="en-US" sz="2400" dirty="0"/>
              <a:t>Example: Alice loves Bob and Bob loves Trudy!</a:t>
            </a:r>
          </a:p>
          <a:p>
            <a:pPr marL="609600" indent="-609600">
              <a:lnSpc>
                <a:spcPct val="80000"/>
              </a:lnSpc>
              <a:spcBef>
                <a:spcPct val="60000"/>
              </a:spcBef>
              <a:buFont typeface="Wingdings" pitchFamily="2" charset="2"/>
              <a:buNone/>
            </a:pPr>
            <a:r>
              <a:rPr lang="en-US" sz="2400" dirty="0"/>
              <a:t>	</a:t>
            </a:r>
            <a:r>
              <a:rPr lang="en-US" sz="2400" dirty="0" err="1"/>
              <a:t>AlBaBlT</a:t>
            </a:r>
            <a:r>
              <a:rPr lang="en-US" sz="2400" dirty="0"/>
              <a:t>!</a:t>
            </a:r>
          </a:p>
          <a:p>
            <a:pPr marL="609600" indent="-609600">
              <a:lnSpc>
                <a:spcPct val="80000"/>
              </a:lnSpc>
              <a:spcBef>
                <a:spcPct val="60000"/>
              </a:spcBef>
            </a:pPr>
            <a:r>
              <a:rPr lang="en-US" sz="2400" dirty="0"/>
              <a:t>Three groups of users --- each group advised to select passwords as follows</a:t>
            </a:r>
          </a:p>
          <a:p>
            <a:pPr marL="990600" lvl="1" indent="-533400">
              <a:lnSpc>
                <a:spcPct val="80000"/>
              </a:lnSpc>
            </a:pPr>
            <a:r>
              <a:rPr lang="en-US" sz="2000" b="1" dirty="0">
                <a:solidFill>
                  <a:schemeClr val="accent2"/>
                </a:solidFill>
              </a:rPr>
              <a:t>Group A:</a:t>
            </a:r>
            <a:r>
              <a:rPr lang="en-US" sz="2000" dirty="0"/>
              <a:t> At least 6 chars, 1 non-letter</a:t>
            </a:r>
          </a:p>
          <a:p>
            <a:pPr marL="990600" lvl="1" indent="-533400">
              <a:lnSpc>
                <a:spcPct val="80000"/>
              </a:lnSpc>
            </a:pPr>
            <a:r>
              <a:rPr lang="en-US" sz="2000" b="1" dirty="0">
                <a:solidFill>
                  <a:schemeClr val="accent2"/>
                </a:solidFill>
              </a:rPr>
              <a:t>Group B:</a:t>
            </a:r>
            <a:r>
              <a:rPr lang="en-US" sz="2000" dirty="0"/>
              <a:t> Password based on passphrase</a:t>
            </a:r>
          </a:p>
          <a:p>
            <a:pPr marL="990600" lvl="1" indent="-533400">
              <a:lnSpc>
                <a:spcPct val="80000"/>
              </a:lnSpc>
            </a:pPr>
            <a:r>
              <a:rPr lang="en-US" sz="2000" b="1" dirty="0">
                <a:solidFill>
                  <a:schemeClr val="accent2"/>
                </a:solidFill>
              </a:rPr>
              <a:t>Group C:</a:t>
            </a:r>
            <a:r>
              <a:rPr lang="en-US" sz="2000" dirty="0"/>
              <a:t> 8 random characters</a:t>
            </a:r>
          </a:p>
          <a:p>
            <a:pPr marL="609600" indent="-609600">
              <a:lnSpc>
                <a:spcPct val="80000"/>
              </a:lnSpc>
            </a:pPr>
            <a:r>
              <a:rPr lang="en-US" sz="2400" dirty="0"/>
              <a:t>Results</a:t>
            </a:r>
          </a:p>
          <a:p>
            <a:pPr marL="990600" lvl="1" indent="-533400">
              <a:lnSpc>
                <a:spcPct val="80000"/>
              </a:lnSpc>
            </a:pPr>
            <a:r>
              <a:rPr lang="en-US" sz="2000" b="1" dirty="0">
                <a:solidFill>
                  <a:schemeClr val="accent2"/>
                </a:solidFill>
              </a:rPr>
              <a:t>Group A:</a:t>
            </a:r>
            <a:r>
              <a:rPr lang="en-US" sz="2000" dirty="0"/>
              <a:t> About 30% of </a:t>
            </a:r>
            <a:r>
              <a:rPr lang="en-US" sz="2000" dirty="0" err="1"/>
              <a:t>pwds</a:t>
            </a:r>
            <a:r>
              <a:rPr lang="en-US" sz="2000" dirty="0"/>
              <a:t> easy to crack</a:t>
            </a:r>
          </a:p>
          <a:p>
            <a:pPr marL="990600" lvl="1" indent="-533400">
              <a:lnSpc>
                <a:spcPct val="80000"/>
              </a:lnSpc>
            </a:pPr>
            <a:r>
              <a:rPr lang="en-US" sz="2000" b="1" dirty="0">
                <a:solidFill>
                  <a:schemeClr val="accent2"/>
                </a:solidFill>
              </a:rPr>
              <a:t>Group B:</a:t>
            </a:r>
            <a:r>
              <a:rPr lang="en-US" sz="2000" dirty="0"/>
              <a:t> About 10% cracked</a:t>
            </a:r>
          </a:p>
          <a:p>
            <a:pPr marL="1371600" lvl="2" indent="-457200">
              <a:lnSpc>
                <a:spcPct val="80000"/>
              </a:lnSpc>
            </a:pPr>
            <a:r>
              <a:rPr lang="en-US" sz="1800" dirty="0"/>
              <a:t>Passwords easy to remember</a:t>
            </a:r>
          </a:p>
          <a:p>
            <a:pPr marL="990600" lvl="1" indent="-533400">
              <a:lnSpc>
                <a:spcPct val="80000"/>
              </a:lnSpc>
            </a:pPr>
            <a:r>
              <a:rPr lang="en-US" sz="2000" b="1" dirty="0">
                <a:solidFill>
                  <a:schemeClr val="accent2"/>
                </a:solidFill>
              </a:rPr>
              <a:t>Group C:</a:t>
            </a:r>
            <a:r>
              <a:rPr lang="en-US" sz="2000" dirty="0"/>
              <a:t> About 10% cracked</a:t>
            </a:r>
          </a:p>
          <a:p>
            <a:pPr marL="1371600" lvl="2" indent="-457200">
              <a:lnSpc>
                <a:spcPct val="80000"/>
              </a:lnSpc>
            </a:pPr>
            <a:r>
              <a:rPr lang="en-US" sz="1800" dirty="0"/>
              <a:t>Passwords hard to remember</a:t>
            </a:r>
          </a:p>
          <a:p>
            <a:pPr marL="1371600" lvl="2" indent="-457200">
              <a:lnSpc>
                <a:spcPct val="80000"/>
              </a:lnSpc>
            </a:pPr>
            <a:endParaRPr lang="en-US" sz="1800" dirty="0"/>
          </a:p>
        </p:txBody>
      </p:sp>
      <p:sp>
        <p:nvSpPr>
          <p:cNvPr id="404484" name="Rectangle 4"/>
          <p:cNvSpPr>
            <a:spLocks noChangeArrowheads="1"/>
          </p:cNvSpPr>
          <p:nvPr/>
        </p:nvSpPr>
        <p:spPr bwMode="auto">
          <a:xfrm>
            <a:off x="304800" y="5486400"/>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winner </a:t>
            </a:r>
            <a:r>
              <a:rPr lang="en-US" b="1">
                <a:solidFill>
                  <a:srgbClr val="FF0000"/>
                </a:solidFill>
                <a:latin typeface="Comic Sans MS" pitchFamily="66" charset="0"/>
                <a:sym typeface="Symbol" pitchFamily="18" charset="2"/>
              </a:rPr>
              <a:t></a:t>
            </a:r>
            <a:endParaRPr lang="en-US">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483">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83">
                                            <p:txEl>
                                              <p:pRg st="2" end="2"/>
                                            </p:txEl>
                                          </p:spTgt>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83">
                                            <p:txEl>
                                              <p:pRg st="3" end="3"/>
                                            </p:txEl>
                                          </p:spTgt>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par>
                                <p:cTn id="19" presetID="1" presetClass="entr" presetSubtype="0" fill="hold" grpId="0" nodeType="withEffect">
                                  <p:stCondLst>
                                    <p:cond delay="0"/>
                                  </p:stCondLst>
                                  <p:childTnLst>
                                    <p:set>
                                      <p:cBhvr>
                                        <p:cTn id="20" dur="1" fill="hold">
                                          <p:stCondLst>
                                            <p:cond delay="0"/>
                                          </p:stCondLst>
                                        </p:cTn>
                                        <p:tgtEl>
                                          <p:spTgt spid="404483">
                                            <p:txEl>
                                              <p:pRg st="4" end="4"/>
                                            </p:txEl>
                                          </p:spTgt>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1" presetID="1" presetClass="entr" presetSubtype="0" fill="hold" grpId="0" nodeType="withEffect">
                                  <p:stCondLst>
                                    <p:cond delay="0"/>
                                  </p:stCondLst>
                                  <p:childTnLst>
                                    <p:set>
                                      <p:cBhvr>
                                        <p:cTn id="22" dur="1" fill="hold">
                                          <p:stCondLst>
                                            <p:cond delay="0"/>
                                          </p:stCondLst>
                                        </p:cTn>
                                        <p:tgtEl>
                                          <p:spTgt spid="404483">
                                            <p:txEl>
                                              <p:pRg st="5" end="5"/>
                                            </p:txEl>
                                          </p:spTgt>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Whoosh"/>
                                        </p:tgtEl>
                                      </p:cMediaNode>
                                    </p:audio>
                                  </p:subTnLst>
                                </p:cTn>
                              </p:par>
                              <p:par>
                                <p:cTn id="23" presetID="1" presetClass="entr" presetSubtype="0" fill="hold" grpId="0" nodeType="withEffect">
                                  <p:stCondLst>
                                    <p:cond delay="0"/>
                                  </p:stCondLst>
                                  <p:childTnLst>
                                    <p:set>
                                      <p:cBhvr>
                                        <p:cTn id="24" dur="1" fill="hold">
                                          <p:stCondLst>
                                            <p:cond delay="0"/>
                                          </p:stCondLst>
                                        </p:cTn>
                                        <p:tgtEl>
                                          <p:spTgt spid="404483">
                                            <p:txEl>
                                              <p:pRg st="6" end="6"/>
                                            </p:txEl>
                                          </p:spTgt>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4483">
                                            <p:txEl>
                                              <p:pRg st="7" end="7"/>
                                            </p:txEl>
                                          </p:spTgt>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29" presetID="1" presetClass="entr" presetSubtype="0" fill="hold" grpId="0" nodeType="withEffect">
                                  <p:stCondLst>
                                    <p:cond delay="0"/>
                                  </p:stCondLst>
                                  <p:childTnLst>
                                    <p:set>
                                      <p:cBhvr>
                                        <p:cTn id="30" dur="1" fill="hold">
                                          <p:stCondLst>
                                            <p:cond delay="0"/>
                                          </p:stCondLst>
                                        </p:cTn>
                                        <p:tgtEl>
                                          <p:spTgt spid="404483">
                                            <p:txEl>
                                              <p:pRg st="8" end="8"/>
                                            </p:txEl>
                                          </p:spTgt>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par>
                                <p:cTn id="31" presetID="1" presetClass="entr" presetSubtype="0" fill="hold" grpId="0" nodeType="withEffect">
                                  <p:stCondLst>
                                    <p:cond delay="0"/>
                                  </p:stCondLst>
                                  <p:childTnLst>
                                    <p:set>
                                      <p:cBhvr>
                                        <p:cTn id="32" dur="1" fill="hold">
                                          <p:stCondLst>
                                            <p:cond delay="0"/>
                                          </p:stCondLst>
                                        </p:cTn>
                                        <p:tgtEl>
                                          <p:spTgt spid="404483">
                                            <p:txEl>
                                              <p:pRg st="9" end="9"/>
                                            </p:txEl>
                                          </p:spTgt>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3" presetID="1" presetClass="entr" presetSubtype="0" fill="hold" grpId="0" nodeType="withEffect">
                                  <p:stCondLst>
                                    <p:cond delay="0"/>
                                  </p:stCondLst>
                                  <p:childTnLst>
                                    <p:set>
                                      <p:cBhvr>
                                        <p:cTn id="34" dur="1" fill="hold">
                                          <p:stCondLst>
                                            <p:cond delay="0"/>
                                          </p:stCondLst>
                                        </p:cTn>
                                        <p:tgtEl>
                                          <p:spTgt spid="404483">
                                            <p:txEl>
                                              <p:pRg st="10" end="10"/>
                                            </p:txEl>
                                          </p:spTgt>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5" presetID="1" presetClass="entr" presetSubtype="0" fill="hold" grpId="0" nodeType="withEffect">
                                  <p:stCondLst>
                                    <p:cond delay="0"/>
                                  </p:stCondLst>
                                  <p:childTnLst>
                                    <p:set>
                                      <p:cBhvr>
                                        <p:cTn id="36" dur="1" fill="hold">
                                          <p:stCondLst>
                                            <p:cond delay="0"/>
                                          </p:stCondLst>
                                        </p:cTn>
                                        <p:tgtEl>
                                          <p:spTgt spid="404483">
                                            <p:txEl>
                                              <p:pRg st="11" end="11"/>
                                            </p:txEl>
                                          </p:spTgt>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par>
                                <p:cTn id="37" presetID="1" presetClass="entr" presetSubtype="0" fill="hold" grpId="0" nodeType="withEffect">
                                  <p:stCondLst>
                                    <p:cond delay="0"/>
                                  </p:stCondLst>
                                  <p:childTnLst>
                                    <p:set>
                                      <p:cBhvr>
                                        <p:cTn id="38" dur="1" fill="hold">
                                          <p:stCondLst>
                                            <p:cond delay="0"/>
                                          </p:stCondLst>
                                        </p:cTn>
                                        <p:tgtEl>
                                          <p:spTgt spid="404483">
                                            <p:txEl>
                                              <p:pRg st="12" end="12"/>
                                            </p:txEl>
                                          </p:spTgt>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4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uiExpand="1" build="p" autoUpdateAnimBg="0"/>
      <p:bldP spid="40448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2DD98115-34A7-4F3B-8634-88ED7395DD89}" type="slidenum">
              <a:rPr lang="en-US"/>
              <a:pPr/>
              <a:t>68</a:t>
            </a:fld>
            <a:endParaRPr lang="en-US"/>
          </a:p>
        </p:txBody>
      </p:sp>
      <p:sp>
        <p:nvSpPr>
          <p:cNvPr id="404482" name="Rectangle 2"/>
          <p:cNvSpPr>
            <a:spLocks noGrp="1" noChangeArrowheads="1"/>
          </p:cNvSpPr>
          <p:nvPr>
            <p:ph type="title"/>
          </p:nvPr>
        </p:nvSpPr>
        <p:spPr>
          <a:xfrm>
            <a:off x="685800" y="381000"/>
            <a:ext cx="7772400" cy="533400"/>
          </a:xfrm>
        </p:spPr>
        <p:txBody>
          <a:bodyPr>
            <a:normAutofit fontScale="90000"/>
          </a:bodyPr>
          <a:lstStyle/>
          <a:p>
            <a:r>
              <a:rPr lang="en-US" sz="4000"/>
              <a:t>Password Experiment</a:t>
            </a:r>
          </a:p>
        </p:txBody>
      </p:sp>
      <p:sp>
        <p:nvSpPr>
          <p:cNvPr id="404483" name="Rectangle 3" descr="Rectangle: Click to edit Master text styles&#10;Second level&#10;Third level&#10;Fourth level&#10;Fifth level"/>
          <p:cNvSpPr>
            <a:spLocks noGrp="1" noChangeArrowheads="1"/>
          </p:cNvSpPr>
          <p:nvPr>
            <p:ph type="body" idx="1"/>
          </p:nvPr>
        </p:nvSpPr>
        <p:spPr>
          <a:xfrm>
            <a:off x="685800" y="914400"/>
            <a:ext cx="7848600" cy="5943600"/>
          </a:xfrm>
        </p:spPr>
        <p:txBody>
          <a:bodyPr/>
          <a:lstStyle/>
          <a:p>
            <a:pPr marL="609600" indent="-609600">
              <a:lnSpc>
                <a:spcPct val="80000"/>
              </a:lnSpc>
              <a:spcBef>
                <a:spcPct val="60000"/>
              </a:spcBef>
            </a:pPr>
            <a:r>
              <a:rPr lang="en-US" sz="2400"/>
              <a:t>A passphrase is a plain-language phrase, typically longer than a password, from which a virtual password is derived</a:t>
            </a:r>
          </a:p>
          <a:p>
            <a:pPr marL="609600" indent="-609600">
              <a:lnSpc>
                <a:spcPct val="80000"/>
              </a:lnSpc>
              <a:spcBef>
                <a:spcPct val="60000"/>
              </a:spcBef>
              <a:buFont typeface="Wingdings" pitchFamily="2" charset="2"/>
              <a:buNone/>
            </a:pPr>
            <a:r>
              <a:rPr lang="en-US" sz="2400"/>
              <a:t>Example: Alice loves Bob and Bob loves Trudy!</a:t>
            </a:r>
          </a:p>
          <a:p>
            <a:pPr marL="609600" indent="-609600">
              <a:lnSpc>
                <a:spcPct val="80000"/>
              </a:lnSpc>
              <a:spcBef>
                <a:spcPct val="60000"/>
              </a:spcBef>
              <a:buFont typeface="Wingdings" pitchFamily="2" charset="2"/>
              <a:buNone/>
            </a:pPr>
            <a:r>
              <a:rPr lang="en-US" sz="2400"/>
              <a:t>	AlBaBlT!</a:t>
            </a:r>
          </a:p>
          <a:p>
            <a:pPr marL="609600" indent="-609600">
              <a:lnSpc>
                <a:spcPct val="80000"/>
              </a:lnSpc>
              <a:spcBef>
                <a:spcPct val="60000"/>
              </a:spcBef>
            </a:pPr>
            <a:r>
              <a:rPr lang="en-US" sz="2400"/>
              <a:t>Three groups of users --- each group advised to select passwords as follows</a:t>
            </a:r>
          </a:p>
          <a:p>
            <a:pPr marL="990600" lvl="1" indent="-533400">
              <a:lnSpc>
                <a:spcPct val="80000"/>
              </a:lnSpc>
            </a:pPr>
            <a:r>
              <a:rPr lang="en-US" sz="2000" b="1">
                <a:solidFill>
                  <a:schemeClr val="accent2"/>
                </a:solidFill>
              </a:rPr>
              <a:t>Group A:</a:t>
            </a:r>
            <a:r>
              <a:rPr lang="en-US" sz="2000"/>
              <a:t> At least 6 chars, 1 non-letter</a:t>
            </a:r>
          </a:p>
          <a:p>
            <a:pPr marL="990600" lvl="1" indent="-533400">
              <a:lnSpc>
                <a:spcPct val="80000"/>
              </a:lnSpc>
            </a:pPr>
            <a:r>
              <a:rPr lang="en-US" sz="2000" b="1">
                <a:solidFill>
                  <a:schemeClr val="accent2"/>
                </a:solidFill>
              </a:rPr>
              <a:t>Group B:</a:t>
            </a:r>
            <a:r>
              <a:rPr lang="en-US" sz="2000"/>
              <a:t> Password based on passphrase</a:t>
            </a:r>
          </a:p>
          <a:p>
            <a:pPr marL="990600" lvl="1" indent="-533400">
              <a:lnSpc>
                <a:spcPct val="80000"/>
              </a:lnSpc>
            </a:pPr>
            <a:r>
              <a:rPr lang="en-US" sz="2000" b="1">
                <a:solidFill>
                  <a:schemeClr val="accent2"/>
                </a:solidFill>
              </a:rPr>
              <a:t>Group C:</a:t>
            </a:r>
            <a:r>
              <a:rPr lang="en-US" sz="2000"/>
              <a:t> 8 random characters</a:t>
            </a:r>
          </a:p>
          <a:p>
            <a:pPr marL="609600" indent="-609600">
              <a:lnSpc>
                <a:spcPct val="80000"/>
              </a:lnSpc>
            </a:pPr>
            <a:r>
              <a:rPr lang="en-US" sz="2400"/>
              <a:t>Results</a:t>
            </a:r>
          </a:p>
          <a:p>
            <a:pPr marL="990600" lvl="1" indent="-533400">
              <a:lnSpc>
                <a:spcPct val="80000"/>
              </a:lnSpc>
            </a:pPr>
            <a:r>
              <a:rPr lang="en-US" sz="2000" b="1">
                <a:solidFill>
                  <a:schemeClr val="accent2"/>
                </a:solidFill>
              </a:rPr>
              <a:t>Group A:</a:t>
            </a:r>
            <a:r>
              <a:rPr lang="en-US" sz="2000"/>
              <a:t> About 30% of pwds easy to crack</a:t>
            </a:r>
          </a:p>
          <a:p>
            <a:pPr marL="990600" lvl="1" indent="-533400">
              <a:lnSpc>
                <a:spcPct val="80000"/>
              </a:lnSpc>
            </a:pPr>
            <a:r>
              <a:rPr lang="en-US" sz="2000" b="1">
                <a:solidFill>
                  <a:schemeClr val="accent2"/>
                </a:solidFill>
              </a:rPr>
              <a:t>Group B:</a:t>
            </a:r>
            <a:r>
              <a:rPr lang="en-US" sz="2000"/>
              <a:t> About 10% cracked</a:t>
            </a:r>
          </a:p>
          <a:p>
            <a:pPr marL="1371600" lvl="2" indent="-457200">
              <a:lnSpc>
                <a:spcPct val="80000"/>
              </a:lnSpc>
            </a:pPr>
            <a:r>
              <a:rPr lang="en-US" sz="1800"/>
              <a:t>Passwords easy to remember</a:t>
            </a:r>
          </a:p>
          <a:p>
            <a:pPr marL="990600" lvl="1" indent="-533400">
              <a:lnSpc>
                <a:spcPct val="80000"/>
              </a:lnSpc>
            </a:pPr>
            <a:r>
              <a:rPr lang="en-US" sz="2000" b="1">
                <a:solidFill>
                  <a:schemeClr val="accent2"/>
                </a:solidFill>
              </a:rPr>
              <a:t>Group C:</a:t>
            </a:r>
            <a:r>
              <a:rPr lang="en-US" sz="2000"/>
              <a:t> About 10% cracked</a:t>
            </a:r>
          </a:p>
          <a:p>
            <a:pPr marL="1371600" lvl="2" indent="-457200">
              <a:lnSpc>
                <a:spcPct val="80000"/>
              </a:lnSpc>
            </a:pPr>
            <a:r>
              <a:rPr lang="en-US" sz="1800"/>
              <a:t>Passwords hard to remember</a:t>
            </a:r>
          </a:p>
          <a:p>
            <a:pPr marL="1371600" lvl="2" indent="-457200">
              <a:lnSpc>
                <a:spcPct val="80000"/>
              </a:lnSpc>
            </a:pPr>
            <a:endParaRPr lang="en-US" sz="1800"/>
          </a:p>
        </p:txBody>
      </p:sp>
      <p:sp>
        <p:nvSpPr>
          <p:cNvPr id="404484" name="Rectangle 4"/>
          <p:cNvSpPr>
            <a:spLocks noChangeArrowheads="1"/>
          </p:cNvSpPr>
          <p:nvPr/>
        </p:nvSpPr>
        <p:spPr bwMode="auto">
          <a:xfrm>
            <a:off x="304800" y="5486400"/>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winner </a:t>
            </a:r>
            <a:r>
              <a:rPr lang="en-US" b="1">
                <a:solidFill>
                  <a:srgbClr val="FF0000"/>
                </a:solidFill>
                <a:latin typeface="Comic Sans MS" pitchFamily="66" charset="0"/>
                <a:sym typeface="Symbol" pitchFamily="18" charset="2"/>
              </a:rPr>
              <a:t></a:t>
            </a:r>
            <a:endParaRPr lang="en-US">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additive="base">
                                        <p:cTn id="7" dur="500" fill="hold"/>
                                        <p:tgtEl>
                                          <p:spTgt spid="404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44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4483">
                                            <p:txEl>
                                              <p:pRg st="1" end="1"/>
                                            </p:txEl>
                                          </p:spTgt>
                                        </p:tgtEl>
                                        <p:attrNameLst>
                                          <p:attrName>style.visibility</p:attrName>
                                        </p:attrNameLst>
                                      </p:cBhvr>
                                      <p:to>
                                        <p:strVal val="visible"/>
                                      </p:to>
                                    </p:set>
                                    <p:anim calcmode="lin" valueType="num">
                                      <p:cBhvr additive="base">
                                        <p:cTn id="13" dur="500" fill="hold"/>
                                        <p:tgtEl>
                                          <p:spTgt spid="404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44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4483">
                                            <p:txEl>
                                              <p:pRg st="2" end="2"/>
                                            </p:txEl>
                                          </p:spTgt>
                                        </p:tgtEl>
                                        <p:attrNameLst>
                                          <p:attrName>style.visibility</p:attrName>
                                        </p:attrNameLst>
                                      </p:cBhvr>
                                      <p:to>
                                        <p:strVal val="visible"/>
                                      </p:to>
                                    </p:set>
                                    <p:anim calcmode="lin" valueType="num">
                                      <p:cBhvr additive="base">
                                        <p:cTn id="19" dur="500" fill="hold"/>
                                        <p:tgtEl>
                                          <p:spTgt spid="404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44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4483">
                                            <p:txEl>
                                              <p:pRg st="3" end="3"/>
                                            </p:txEl>
                                          </p:spTgt>
                                        </p:tgtEl>
                                        <p:attrNameLst>
                                          <p:attrName>style.visibility</p:attrName>
                                        </p:attrNameLst>
                                      </p:cBhvr>
                                      <p:to>
                                        <p:strVal val="visible"/>
                                      </p:to>
                                    </p:set>
                                    <p:anim calcmode="lin" valueType="num">
                                      <p:cBhvr additive="base">
                                        <p:cTn id="25" dur="500" fill="hold"/>
                                        <p:tgtEl>
                                          <p:spTgt spid="404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44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404483">
                                            <p:txEl>
                                              <p:pRg st="4" end="4"/>
                                            </p:txEl>
                                          </p:spTgt>
                                        </p:tgtEl>
                                        <p:attrNameLst>
                                          <p:attrName>style.visibility</p:attrName>
                                        </p:attrNameLst>
                                      </p:cBhvr>
                                      <p:to>
                                        <p:strVal val="visible"/>
                                      </p:to>
                                    </p:set>
                                    <p:anim calcmode="lin" valueType="num">
                                      <p:cBhvr additive="base">
                                        <p:cTn id="29" dur="500" fill="hold"/>
                                        <p:tgtEl>
                                          <p:spTgt spid="40448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44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404483">
                                            <p:txEl>
                                              <p:pRg st="5" end="5"/>
                                            </p:txEl>
                                          </p:spTgt>
                                        </p:tgtEl>
                                        <p:attrNameLst>
                                          <p:attrName>style.visibility</p:attrName>
                                        </p:attrNameLst>
                                      </p:cBhvr>
                                      <p:to>
                                        <p:strVal val="visible"/>
                                      </p:to>
                                    </p:set>
                                    <p:anim calcmode="lin" valueType="num">
                                      <p:cBhvr additive="base">
                                        <p:cTn id="33" dur="500" fill="hold"/>
                                        <p:tgtEl>
                                          <p:spTgt spid="40448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044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404483">
                                            <p:txEl>
                                              <p:pRg st="6" end="6"/>
                                            </p:txEl>
                                          </p:spTgt>
                                        </p:tgtEl>
                                        <p:attrNameLst>
                                          <p:attrName>style.visibility</p:attrName>
                                        </p:attrNameLst>
                                      </p:cBhvr>
                                      <p:to>
                                        <p:strVal val="visible"/>
                                      </p:to>
                                    </p:set>
                                    <p:anim calcmode="lin" valueType="num">
                                      <p:cBhvr additive="base">
                                        <p:cTn id="37" dur="500" fill="hold"/>
                                        <p:tgtEl>
                                          <p:spTgt spid="40448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448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4483">
                                            <p:txEl>
                                              <p:pRg st="7" end="7"/>
                                            </p:txEl>
                                          </p:spTgt>
                                        </p:tgtEl>
                                        <p:attrNameLst>
                                          <p:attrName>style.visibility</p:attrName>
                                        </p:attrNameLst>
                                      </p:cBhvr>
                                      <p:to>
                                        <p:strVal val="visible"/>
                                      </p:to>
                                    </p:set>
                                    <p:anim calcmode="lin" valueType="num">
                                      <p:cBhvr additive="base">
                                        <p:cTn id="43" dur="500" fill="hold"/>
                                        <p:tgtEl>
                                          <p:spTgt spid="40448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448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par>
                                <p:cTn id="45" presetID="2" presetClass="entr" presetSubtype="8" fill="hold" grpId="0" nodeType="withEffect">
                                  <p:stCondLst>
                                    <p:cond delay="0"/>
                                  </p:stCondLst>
                                  <p:childTnLst>
                                    <p:set>
                                      <p:cBhvr>
                                        <p:cTn id="46" dur="1" fill="hold">
                                          <p:stCondLst>
                                            <p:cond delay="0"/>
                                          </p:stCondLst>
                                        </p:cTn>
                                        <p:tgtEl>
                                          <p:spTgt spid="404483">
                                            <p:txEl>
                                              <p:pRg st="8" end="8"/>
                                            </p:txEl>
                                          </p:spTgt>
                                        </p:tgtEl>
                                        <p:attrNameLst>
                                          <p:attrName>style.visibility</p:attrName>
                                        </p:attrNameLst>
                                      </p:cBhvr>
                                      <p:to>
                                        <p:strVal val="visible"/>
                                      </p:to>
                                    </p:set>
                                    <p:anim calcmode="lin" valueType="num">
                                      <p:cBhvr additive="base">
                                        <p:cTn id="47" dur="500" fill="hold"/>
                                        <p:tgtEl>
                                          <p:spTgt spid="404483">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0448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
                                        </p:tgtEl>
                                      </p:cMediaNode>
                                    </p:audio>
                                  </p:subTnLst>
                                </p:cTn>
                              </p:par>
                              <p:par>
                                <p:cTn id="49" presetID="2" presetClass="entr" presetSubtype="8" fill="hold" grpId="0" nodeType="withEffect">
                                  <p:stCondLst>
                                    <p:cond delay="0"/>
                                  </p:stCondLst>
                                  <p:childTnLst>
                                    <p:set>
                                      <p:cBhvr>
                                        <p:cTn id="50" dur="1" fill="hold">
                                          <p:stCondLst>
                                            <p:cond delay="0"/>
                                          </p:stCondLst>
                                        </p:cTn>
                                        <p:tgtEl>
                                          <p:spTgt spid="404483">
                                            <p:txEl>
                                              <p:pRg st="9" end="9"/>
                                            </p:txEl>
                                          </p:spTgt>
                                        </p:tgtEl>
                                        <p:attrNameLst>
                                          <p:attrName>style.visibility</p:attrName>
                                        </p:attrNameLst>
                                      </p:cBhvr>
                                      <p:to>
                                        <p:strVal val="visible"/>
                                      </p:to>
                                    </p:set>
                                    <p:anim calcmode="lin" valueType="num">
                                      <p:cBhvr additive="base">
                                        <p:cTn id="51" dur="500" fill="hold"/>
                                        <p:tgtEl>
                                          <p:spTgt spid="404483">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0448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
                                        </p:tgtEl>
                                      </p:cMediaNode>
                                    </p:audio>
                                  </p:subTnLst>
                                </p:cTn>
                              </p:par>
                              <p:par>
                                <p:cTn id="53" presetID="2" presetClass="entr" presetSubtype="8" fill="hold" grpId="0" nodeType="withEffect">
                                  <p:stCondLst>
                                    <p:cond delay="0"/>
                                  </p:stCondLst>
                                  <p:childTnLst>
                                    <p:set>
                                      <p:cBhvr>
                                        <p:cTn id="54" dur="1" fill="hold">
                                          <p:stCondLst>
                                            <p:cond delay="0"/>
                                          </p:stCondLst>
                                        </p:cTn>
                                        <p:tgtEl>
                                          <p:spTgt spid="404483">
                                            <p:txEl>
                                              <p:pRg st="10" end="10"/>
                                            </p:txEl>
                                          </p:spTgt>
                                        </p:tgtEl>
                                        <p:attrNameLst>
                                          <p:attrName>style.visibility</p:attrName>
                                        </p:attrNameLst>
                                      </p:cBhvr>
                                      <p:to>
                                        <p:strVal val="visible"/>
                                      </p:to>
                                    </p:set>
                                    <p:anim calcmode="lin" valueType="num">
                                      <p:cBhvr additive="base">
                                        <p:cTn id="55" dur="500" fill="hold"/>
                                        <p:tgtEl>
                                          <p:spTgt spid="404483">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0448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par>
                                <p:cTn id="57" presetID="2" presetClass="entr" presetSubtype="8" fill="hold" grpId="0" nodeType="withEffect">
                                  <p:stCondLst>
                                    <p:cond delay="0"/>
                                  </p:stCondLst>
                                  <p:childTnLst>
                                    <p:set>
                                      <p:cBhvr>
                                        <p:cTn id="58" dur="1" fill="hold">
                                          <p:stCondLst>
                                            <p:cond delay="0"/>
                                          </p:stCondLst>
                                        </p:cTn>
                                        <p:tgtEl>
                                          <p:spTgt spid="404483">
                                            <p:txEl>
                                              <p:pRg st="11" end="11"/>
                                            </p:txEl>
                                          </p:spTgt>
                                        </p:tgtEl>
                                        <p:attrNameLst>
                                          <p:attrName>style.visibility</p:attrName>
                                        </p:attrNameLst>
                                      </p:cBhvr>
                                      <p:to>
                                        <p:strVal val="visible"/>
                                      </p:to>
                                    </p:set>
                                    <p:anim calcmode="lin" valueType="num">
                                      <p:cBhvr additive="base">
                                        <p:cTn id="59" dur="500" fill="hold"/>
                                        <p:tgtEl>
                                          <p:spTgt spid="404483">
                                            <p:txEl>
                                              <p:pRg st="11" end="1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404483">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2" name="Whoosh"/>
                                        </p:tgtEl>
                                      </p:cMediaNode>
                                    </p:audio>
                                  </p:subTnLst>
                                </p:cTn>
                              </p:par>
                              <p:par>
                                <p:cTn id="61" presetID="2" presetClass="entr" presetSubtype="8" fill="hold" grpId="0" nodeType="withEffect">
                                  <p:stCondLst>
                                    <p:cond delay="0"/>
                                  </p:stCondLst>
                                  <p:childTnLst>
                                    <p:set>
                                      <p:cBhvr>
                                        <p:cTn id="62" dur="1" fill="hold">
                                          <p:stCondLst>
                                            <p:cond delay="0"/>
                                          </p:stCondLst>
                                        </p:cTn>
                                        <p:tgtEl>
                                          <p:spTgt spid="404483">
                                            <p:txEl>
                                              <p:pRg st="12" end="12"/>
                                            </p:txEl>
                                          </p:spTgt>
                                        </p:tgtEl>
                                        <p:attrNameLst>
                                          <p:attrName>style.visibility</p:attrName>
                                        </p:attrNameLst>
                                      </p:cBhvr>
                                      <p:to>
                                        <p:strVal val="visible"/>
                                      </p:to>
                                    </p:set>
                                    <p:anim calcmode="lin" valueType="num">
                                      <p:cBhvr additive="base">
                                        <p:cTn id="63" dur="500" fill="hold"/>
                                        <p:tgtEl>
                                          <p:spTgt spid="404483">
                                            <p:txEl>
                                              <p:pRg st="12" end="12"/>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404483">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Whoosh"/>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404484"/>
                                        </p:tgtEl>
                                        <p:attrNameLst>
                                          <p:attrName>style.visibility</p:attrName>
                                        </p:attrNameLst>
                                      </p:cBhvr>
                                      <p:to>
                                        <p:strVal val="visible"/>
                                      </p:to>
                                    </p:set>
                                    <p:anim calcmode="lin" valueType="num">
                                      <p:cBhvr additive="base">
                                        <p:cTn id="69" dur="500" fill="hold"/>
                                        <p:tgtEl>
                                          <p:spTgt spid="404484"/>
                                        </p:tgtEl>
                                        <p:attrNameLst>
                                          <p:attrName>ppt_x</p:attrName>
                                        </p:attrNameLst>
                                      </p:cBhvr>
                                      <p:tavLst>
                                        <p:tav tm="0">
                                          <p:val>
                                            <p:strVal val="0-#ppt_w/2"/>
                                          </p:val>
                                        </p:tav>
                                        <p:tav tm="100000">
                                          <p:val>
                                            <p:strVal val="#ppt_x"/>
                                          </p:val>
                                        </p:tav>
                                      </p:tavLst>
                                    </p:anim>
                                    <p:anim calcmode="lin" valueType="num">
                                      <p:cBhvr additive="base">
                                        <p:cTn id="70" dur="500" fill="hold"/>
                                        <p:tgtEl>
                                          <p:spTgt spid="404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P spid="40448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AEAA242B-5D68-4CB9-AB00-C3E186E6D47B}" type="slidenum">
              <a:rPr lang="en-US"/>
              <a:pPr/>
              <a:t>69</a:t>
            </a:fld>
            <a:endParaRPr lang="en-US"/>
          </a:p>
        </p:txBody>
      </p:sp>
      <p:sp>
        <p:nvSpPr>
          <p:cNvPr id="405506" name="Rectangle 2"/>
          <p:cNvSpPr>
            <a:spLocks noGrp="1" noChangeArrowheads="1"/>
          </p:cNvSpPr>
          <p:nvPr>
            <p:ph type="title"/>
          </p:nvPr>
        </p:nvSpPr>
        <p:spPr/>
        <p:txBody>
          <a:bodyPr/>
          <a:lstStyle/>
          <a:p>
            <a:r>
              <a:rPr lang="en-US"/>
              <a:t>Password Experiment</a:t>
            </a:r>
          </a:p>
        </p:txBody>
      </p:sp>
      <p:sp>
        <p:nvSpPr>
          <p:cNvPr id="40550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dirty="0"/>
              <a:t>User compliance hard to achieve</a:t>
            </a:r>
          </a:p>
          <a:p>
            <a:pPr>
              <a:lnSpc>
                <a:spcPct val="90000"/>
              </a:lnSpc>
            </a:pPr>
            <a:r>
              <a:rPr lang="en-US" sz="2800" dirty="0"/>
              <a:t>In each case, 1/3rd did not comply (and about 1/3rd of those easy to crack!)</a:t>
            </a:r>
          </a:p>
          <a:p>
            <a:pPr>
              <a:lnSpc>
                <a:spcPct val="90000"/>
              </a:lnSpc>
            </a:pPr>
            <a:r>
              <a:rPr lang="en-US" sz="2800" dirty="0"/>
              <a:t>Assigned passwords sometimes best</a:t>
            </a:r>
          </a:p>
          <a:p>
            <a:pPr>
              <a:lnSpc>
                <a:spcPct val="90000"/>
              </a:lnSpc>
            </a:pPr>
            <a:r>
              <a:rPr lang="en-US" sz="2800" dirty="0"/>
              <a:t>If passwords not assigned, best advice is</a:t>
            </a:r>
          </a:p>
          <a:p>
            <a:pPr lvl="1">
              <a:lnSpc>
                <a:spcPct val="90000"/>
              </a:lnSpc>
            </a:pPr>
            <a:r>
              <a:rPr lang="en-US" sz="2400" dirty="0"/>
              <a:t>Choose passwords based on passphrase</a:t>
            </a:r>
          </a:p>
          <a:p>
            <a:pPr lvl="1">
              <a:lnSpc>
                <a:spcPct val="90000"/>
              </a:lnSpc>
            </a:pPr>
            <a:r>
              <a:rPr lang="en-US" sz="2400" dirty="0"/>
              <a:t>Use </a:t>
            </a:r>
            <a:r>
              <a:rPr lang="en-US" sz="2400" dirty="0" err="1"/>
              <a:t>pwd</a:t>
            </a:r>
            <a:r>
              <a:rPr lang="en-US" sz="2400" dirty="0"/>
              <a:t> cracking tool to test for weak </a:t>
            </a:r>
            <a:r>
              <a:rPr lang="en-US" sz="2400" dirty="0" err="1"/>
              <a:t>pwds</a:t>
            </a:r>
            <a:endParaRPr lang="en-US" sz="2400" dirty="0"/>
          </a:p>
          <a:p>
            <a:pPr lvl="1">
              <a:lnSpc>
                <a:spcPct val="90000"/>
              </a:lnSpc>
            </a:pPr>
            <a:r>
              <a:rPr lang="en-US" sz="2400" dirty="0"/>
              <a:t>Require periodic password </a:t>
            </a:r>
            <a:r>
              <a:rPr lang="en-US" sz="2400" dirty="0" smtClean="0"/>
              <a:t>changes.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box(out)">
                                      <p:cBhvr>
                                        <p:cTn id="7" dur="500"/>
                                        <p:tgtEl>
                                          <p:spTgt spid="4055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box(out)">
                                      <p:cBhvr>
                                        <p:cTn id="12" dur="500"/>
                                        <p:tgtEl>
                                          <p:spTgt spid="4055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box(out)">
                                      <p:cBhvr>
                                        <p:cTn id="17" dur="500"/>
                                        <p:tgtEl>
                                          <p:spTgt spid="4055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box(out)">
                                      <p:cBhvr>
                                        <p:cTn id="22" dur="500"/>
                                        <p:tgtEl>
                                          <p:spTgt spid="4055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box(out)">
                                      <p:cBhvr>
                                        <p:cTn id="27" dur="500"/>
                                        <p:tgtEl>
                                          <p:spTgt spid="4055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box(out)">
                                      <p:cBhvr>
                                        <p:cTn id="32" dur="500"/>
                                        <p:tgtEl>
                                          <p:spTgt spid="4055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05507">
                                            <p:txEl>
                                              <p:pRg st="6" end="6"/>
                                            </p:txEl>
                                          </p:spTgt>
                                        </p:tgtEl>
                                        <p:attrNameLst>
                                          <p:attrName>style.visibility</p:attrName>
                                        </p:attrNameLst>
                                      </p:cBhvr>
                                      <p:to>
                                        <p:strVal val="visible"/>
                                      </p:to>
                                    </p:set>
                                    <p:animEffect transition="in" filter="box(out)">
                                      <p:cBhvr>
                                        <p:cTn id="37" dur="500"/>
                                        <p:tgtEl>
                                          <p:spTgt spid="4055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Pseudo-users</a:t>
            </a:r>
            <a:endParaRPr lang="en-US" dirty="0"/>
          </a:p>
        </p:txBody>
      </p:sp>
      <p:sp>
        <p:nvSpPr>
          <p:cNvPr id="3" name="Content Placeholder 2"/>
          <p:cNvSpPr>
            <a:spLocks noGrp="1"/>
          </p:cNvSpPr>
          <p:nvPr>
            <p:ph idx="1"/>
          </p:nvPr>
        </p:nvSpPr>
        <p:spPr/>
        <p:txBody>
          <a:bodyPr/>
          <a:lstStyle/>
          <a:p>
            <a:r>
              <a:rPr lang="en-US" dirty="0" smtClean="0">
                <a:effectLst/>
              </a:rPr>
              <a:t>Several services run as pseudo-users, usually with root permissions. </a:t>
            </a:r>
          </a:p>
          <a:p>
            <a:r>
              <a:rPr lang="en-US" dirty="0" smtClean="0">
                <a:effectLst/>
              </a:rPr>
              <a:t>These are usually called the system, or logical, users .</a:t>
            </a:r>
          </a:p>
          <a:p>
            <a:r>
              <a:rPr lang="en-US" dirty="0" smtClean="0">
                <a:effectLst/>
              </a:rPr>
              <a:t>You would not want these accounts available for general login for security reasons, so they are assigned /</a:t>
            </a:r>
            <a:r>
              <a:rPr lang="en-US" dirty="0" err="1" smtClean="0">
                <a:effectLst/>
              </a:rPr>
              <a:t>sbin</a:t>
            </a:r>
            <a:r>
              <a:rPr lang="en-US" dirty="0" smtClean="0">
                <a:effectLst/>
              </a:rPr>
              <a:t>/</a:t>
            </a:r>
            <a:r>
              <a:rPr lang="en-US" dirty="0" err="1" smtClean="0">
                <a:effectLst/>
              </a:rPr>
              <a:t>nologin</a:t>
            </a:r>
            <a:r>
              <a:rPr lang="en-US" dirty="0" smtClean="0">
                <a:effectLst/>
              </a:rPr>
              <a:t> as their shell, which prohibits any logins from those “users.”</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7</a:t>
            </a:fld>
            <a:endParaRPr lang="en-US" dirty="0"/>
          </a:p>
        </p:txBody>
      </p:sp>
    </p:spTree>
    <p:extLst>
      <p:ext uri="{BB962C8B-B14F-4D97-AF65-F5344CB8AC3E}">
        <p14:creationId xmlns:p14="http://schemas.microsoft.com/office/powerpoint/2010/main" val="19978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AEAA242B-5D68-4CB9-AB00-C3E186E6D47B}" type="slidenum">
              <a:rPr lang="en-US"/>
              <a:pPr/>
              <a:t>70</a:t>
            </a:fld>
            <a:endParaRPr lang="en-US"/>
          </a:p>
        </p:txBody>
      </p:sp>
      <p:sp>
        <p:nvSpPr>
          <p:cNvPr id="405506" name="Rectangle 2"/>
          <p:cNvSpPr>
            <a:spLocks noGrp="1" noChangeArrowheads="1"/>
          </p:cNvSpPr>
          <p:nvPr>
            <p:ph type="title"/>
          </p:nvPr>
        </p:nvSpPr>
        <p:spPr/>
        <p:txBody>
          <a:bodyPr/>
          <a:lstStyle/>
          <a:p>
            <a:r>
              <a:rPr lang="en-US"/>
              <a:t>Password Experiment</a:t>
            </a:r>
          </a:p>
        </p:txBody>
      </p:sp>
      <p:sp>
        <p:nvSpPr>
          <p:cNvPr id="40550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a:t>User compliance hard to achieve</a:t>
            </a:r>
          </a:p>
          <a:p>
            <a:pPr>
              <a:lnSpc>
                <a:spcPct val="90000"/>
              </a:lnSpc>
            </a:pPr>
            <a:r>
              <a:rPr lang="en-US" sz="2800"/>
              <a:t>In each case, 1/3rd did not comply (and about 1/3rd of those easy to crack!)</a:t>
            </a:r>
          </a:p>
          <a:p>
            <a:pPr>
              <a:lnSpc>
                <a:spcPct val="90000"/>
              </a:lnSpc>
            </a:pPr>
            <a:r>
              <a:rPr lang="en-US" sz="2800"/>
              <a:t>Assigned passwords sometimes best</a:t>
            </a:r>
          </a:p>
          <a:p>
            <a:pPr>
              <a:lnSpc>
                <a:spcPct val="90000"/>
              </a:lnSpc>
            </a:pPr>
            <a:r>
              <a:rPr lang="en-US" sz="2800"/>
              <a:t>If passwords not assigned, best advice is</a:t>
            </a:r>
          </a:p>
          <a:p>
            <a:pPr lvl="1">
              <a:lnSpc>
                <a:spcPct val="90000"/>
              </a:lnSpc>
            </a:pPr>
            <a:r>
              <a:rPr lang="en-US" sz="2400"/>
              <a:t>Choose passwords based on passphrase</a:t>
            </a:r>
          </a:p>
          <a:p>
            <a:pPr lvl="1">
              <a:lnSpc>
                <a:spcPct val="90000"/>
              </a:lnSpc>
            </a:pPr>
            <a:r>
              <a:rPr lang="en-US" sz="2400"/>
              <a:t>Use pwd cracking tool to test for weak pwds</a:t>
            </a:r>
          </a:p>
          <a:p>
            <a:pPr lvl="1">
              <a:lnSpc>
                <a:spcPct val="90000"/>
              </a:lnSpc>
            </a:pPr>
            <a:r>
              <a:rPr lang="en-US" sz="2400"/>
              <a:t>Require periodic password changes?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box(out)">
                                      <p:cBhvr>
                                        <p:cTn id="7" dur="500"/>
                                        <p:tgtEl>
                                          <p:spTgt spid="4055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box(out)">
                                      <p:cBhvr>
                                        <p:cTn id="12" dur="500"/>
                                        <p:tgtEl>
                                          <p:spTgt spid="4055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box(out)">
                                      <p:cBhvr>
                                        <p:cTn id="17" dur="500"/>
                                        <p:tgtEl>
                                          <p:spTgt spid="4055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box(out)">
                                      <p:cBhvr>
                                        <p:cTn id="22" dur="500"/>
                                        <p:tgtEl>
                                          <p:spTgt spid="4055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box(out)">
                                      <p:cBhvr>
                                        <p:cTn id="27" dur="500"/>
                                        <p:tgtEl>
                                          <p:spTgt spid="4055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box(out)">
                                      <p:cBhvr>
                                        <p:cTn id="32" dur="500"/>
                                        <p:tgtEl>
                                          <p:spTgt spid="4055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05507">
                                            <p:txEl>
                                              <p:pRg st="6" end="6"/>
                                            </p:txEl>
                                          </p:spTgt>
                                        </p:tgtEl>
                                        <p:attrNameLst>
                                          <p:attrName>style.visibility</p:attrName>
                                        </p:attrNameLst>
                                      </p:cBhvr>
                                      <p:to>
                                        <p:strVal val="visible"/>
                                      </p:to>
                                    </p:set>
                                    <p:animEffect transition="in" filter="box(out)">
                                      <p:cBhvr>
                                        <p:cTn id="37" dur="500"/>
                                        <p:tgtEl>
                                          <p:spTgt spid="4055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bldLvl="2"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B15AD6B3-BD2D-43CA-BC77-A6E911D49440}" type="slidenum">
              <a:rPr lang="en-US"/>
              <a:pPr/>
              <a:t>71</a:t>
            </a:fld>
            <a:endParaRPr lang="en-US"/>
          </a:p>
        </p:txBody>
      </p:sp>
      <p:sp>
        <p:nvSpPr>
          <p:cNvPr id="441346" name="Rectangle 2"/>
          <p:cNvSpPr>
            <a:spLocks noGrp="1" noChangeArrowheads="1"/>
          </p:cNvSpPr>
          <p:nvPr>
            <p:ph type="title"/>
          </p:nvPr>
        </p:nvSpPr>
        <p:spPr/>
        <p:txBody>
          <a:bodyPr/>
          <a:lstStyle/>
          <a:p>
            <a:r>
              <a:rPr lang="en-US"/>
              <a:t>Passwords</a:t>
            </a:r>
          </a:p>
        </p:txBody>
      </p:sp>
      <p:sp>
        <p:nvSpPr>
          <p:cNvPr id="441347" name="Rectangle 3" descr="Rectangle: Click to edit Master text styles&#10;Second level&#10;Third level&#10;Fourth level&#10;Fifth level"/>
          <p:cNvSpPr>
            <a:spLocks noGrp="1" noChangeArrowheads="1"/>
          </p:cNvSpPr>
          <p:nvPr>
            <p:ph type="body" idx="1"/>
          </p:nvPr>
        </p:nvSpPr>
        <p:spPr>
          <a:xfrm>
            <a:off x="1143000" y="1676400"/>
            <a:ext cx="7696200" cy="4343400"/>
          </a:xfrm>
        </p:spPr>
        <p:txBody>
          <a:bodyPr/>
          <a:lstStyle/>
          <a:p>
            <a:pPr>
              <a:lnSpc>
                <a:spcPct val="90000"/>
              </a:lnSpc>
            </a:pPr>
            <a:r>
              <a:rPr lang="en-US" sz="2800"/>
              <a:t>The bottom line</a:t>
            </a:r>
          </a:p>
          <a:p>
            <a:pPr>
              <a:lnSpc>
                <a:spcPct val="90000"/>
              </a:lnSpc>
            </a:pPr>
            <a:r>
              <a:rPr lang="en-US" sz="2800" b="1">
                <a:solidFill>
                  <a:srgbClr val="FF0000"/>
                </a:solidFill>
              </a:rPr>
              <a:t>Password cracking is too easy!</a:t>
            </a:r>
          </a:p>
          <a:p>
            <a:pPr lvl="1">
              <a:lnSpc>
                <a:spcPct val="90000"/>
              </a:lnSpc>
            </a:pPr>
            <a:r>
              <a:rPr lang="en-US" sz="2400"/>
              <a:t>One weak password may break security</a:t>
            </a:r>
          </a:p>
          <a:p>
            <a:pPr lvl="1">
              <a:lnSpc>
                <a:spcPct val="90000"/>
              </a:lnSpc>
            </a:pPr>
            <a:r>
              <a:rPr lang="en-US" sz="2400"/>
              <a:t>Users choose bad passwords</a:t>
            </a:r>
          </a:p>
          <a:p>
            <a:pPr lvl="1">
              <a:lnSpc>
                <a:spcPct val="90000"/>
              </a:lnSpc>
            </a:pPr>
            <a:r>
              <a:rPr lang="en-US" sz="2400"/>
              <a:t>Social engineering attacks, etc.</a:t>
            </a:r>
          </a:p>
          <a:p>
            <a:pPr>
              <a:lnSpc>
                <a:spcPct val="90000"/>
              </a:lnSpc>
            </a:pPr>
            <a:r>
              <a:rPr lang="en-US" sz="2800"/>
              <a:t>The bad guy has all of the advantages</a:t>
            </a:r>
          </a:p>
          <a:p>
            <a:pPr>
              <a:lnSpc>
                <a:spcPct val="90000"/>
              </a:lnSpc>
            </a:pPr>
            <a:r>
              <a:rPr lang="en-US" sz="2800"/>
              <a:t>All of the math favors bad guys</a:t>
            </a:r>
          </a:p>
          <a:p>
            <a:pPr>
              <a:lnSpc>
                <a:spcPct val="90000"/>
              </a:lnSpc>
            </a:pPr>
            <a:r>
              <a:rPr lang="en-US" sz="2800"/>
              <a:t>Passwords are a </a:t>
            </a:r>
            <a:r>
              <a:rPr lang="en-US" sz="2800" b="1">
                <a:solidFill>
                  <a:schemeClr val="accent2"/>
                </a:solidFill>
              </a:rPr>
              <a:t>big</a:t>
            </a:r>
            <a:r>
              <a:rPr lang="en-US" sz="2800"/>
              <a:t> security problem</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Announced Sept 13</a:t>
            </a:r>
            <a:endParaRPr lang="en-US" dirty="0"/>
          </a:p>
        </p:txBody>
      </p:sp>
      <p:sp>
        <p:nvSpPr>
          <p:cNvPr id="3" name="Content Placeholder 2"/>
          <p:cNvSpPr>
            <a:spLocks noGrp="1"/>
          </p:cNvSpPr>
          <p:nvPr>
            <p:ph idx="1"/>
          </p:nvPr>
        </p:nvSpPr>
        <p:spPr/>
        <p:txBody>
          <a:bodyPr>
            <a:normAutofit fontScale="92500" lnSpcReduction="10000"/>
          </a:bodyPr>
          <a:lstStyle/>
          <a:p>
            <a:r>
              <a:rPr lang="en-US" dirty="0"/>
              <a:t>IDG News Service - Nearly seven months after Intel shelled out $7.68 billion for antivirus </a:t>
            </a:r>
            <a:r>
              <a:rPr lang="en-US" dirty="0" smtClean="0"/>
              <a:t>vendor McAfee, </a:t>
            </a:r>
            <a:r>
              <a:rPr lang="en-US" dirty="0"/>
              <a:t>the two companies are offering a glimpse of their future.</a:t>
            </a:r>
          </a:p>
          <a:p>
            <a:r>
              <a:rPr lang="en-US" dirty="0"/>
              <a:t>At the Intel Developer Forum in San Francisco Tuesday, </a:t>
            </a:r>
            <a:r>
              <a:rPr lang="en-US"/>
              <a:t>McAfee </a:t>
            </a:r>
            <a:r>
              <a:rPr lang="en-US" smtClean="0"/>
              <a:t>providde</a:t>
            </a:r>
            <a:r>
              <a:rPr lang="en-US" dirty="0" smtClean="0"/>
              <a:t> </a:t>
            </a:r>
            <a:r>
              <a:rPr lang="en-US" dirty="0"/>
              <a:t>an early look of its new effort to build security protections outside of the OS, using Intel's chip-level hooks that allow McAfee's Endpoint Protection Software to get a better look at malicious software such as rootkits.</a:t>
            </a:r>
          </a:p>
          <a:p>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72</a:t>
            </a:fld>
            <a:endParaRPr lang="en-US" dirty="0"/>
          </a:p>
        </p:txBody>
      </p:sp>
    </p:spTree>
    <p:extLst>
      <p:ext uri="{BB962C8B-B14F-4D97-AF65-F5344CB8AC3E}">
        <p14:creationId xmlns:p14="http://schemas.microsoft.com/office/powerpoint/2010/main" val="137457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Passwords</a:t>
            </a:r>
            <a:endParaRPr lang="en-US" dirty="0"/>
          </a:p>
        </p:txBody>
      </p:sp>
      <p:sp>
        <p:nvSpPr>
          <p:cNvPr id="3" name="Content Placeholder 2"/>
          <p:cNvSpPr>
            <a:spLocks noGrp="1"/>
          </p:cNvSpPr>
          <p:nvPr>
            <p:ph idx="1"/>
          </p:nvPr>
        </p:nvSpPr>
        <p:spPr>
          <a:xfrm>
            <a:off x="533400" y="1371600"/>
            <a:ext cx="8229600" cy="5020694"/>
          </a:xfrm>
        </p:spPr>
        <p:txBody>
          <a:bodyPr>
            <a:normAutofit fontScale="92500" lnSpcReduction="20000"/>
          </a:bodyPr>
          <a:lstStyle/>
          <a:p>
            <a:r>
              <a:rPr lang="en-US" dirty="0" smtClean="0">
                <a:effectLst/>
              </a:rPr>
              <a:t>Note that all the password fields do not show a password, but contain an x.</a:t>
            </a:r>
          </a:p>
          <a:p>
            <a:r>
              <a:rPr lang="en-US" dirty="0" smtClean="0"/>
              <a:t>The x in each record specifies these </a:t>
            </a:r>
            <a:r>
              <a:rPr lang="en-US" dirty="0" smtClean="0">
                <a:effectLst/>
              </a:rPr>
              <a:t>are </a:t>
            </a:r>
            <a:r>
              <a:rPr lang="en-US" dirty="0" smtClean="0">
                <a:solidFill>
                  <a:srgbClr val="FF0000"/>
                </a:solidFill>
                <a:effectLst/>
              </a:rPr>
              <a:t>shadow passwords</a:t>
            </a:r>
            <a:r>
              <a:rPr lang="en-US" dirty="0" smtClean="0">
                <a:effectLst/>
              </a:rPr>
              <a:t>, a useful security enhancement to Linux.</a:t>
            </a:r>
          </a:p>
          <a:p>
            <a:r>
              <a:rPr lang="en-US" dirty="0" smtClean="0"/>
              <a:t>The file /etc/passwd must be readable in order to allow certain operations to take place.</a:t>
            </a:r>
            <a:endParaRPr lang="en-US" dirty="0" smtClean="0">
              <a:effectLst/>
            </a:endParaRPr>
          </a:p>
          <a:p>
            <a:r>
              <a:rPr lang="en-US" dirty="0" smtClean="0"/>
              <a:t>But, then </a:t>
            </a:r>
            <a:r>
              <a:rPr lang="en-US" dirty="0" smtClean="0">
                <a:effectLst/>
              </a:rPr>
              <a:t>anyone with read access can run a cracking program on the file and obtain the passwords with little trouble.</a:t>
            </a:r>
          </a:p>
          <a:p>
            <a:r>
              <a:rPr lang="en-US" dirty="0" smtClean="0"/>
              <a:t>In addition to the /etc/passwd file which is readable, a shadow file is kept.</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8</a:t>
            </a:fld>
            <a:endParaRPr lang="en-US" dirty="0"/>
          </a:p>
        </p:txBody>
      </p:sp>
    </p:spTree>
    <p:extLst>
      <p:ext uri="{BB962C8B-B14F-4D97-AF65-F5344CB8AC3E}">
        <p14:creationId xmlns:p14="http://schemas.microsoft.com/office/powerpoint/2010/main" val="56385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Passwords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a:t>
            </a:r>
            <a:r>
              <a:rPr lang="en-US" dirty="0" smtClean="0">
                <a:effectLst/>
              </a:rPr>
              <a:t>hadow passwords are used so that only an x appears in the password field of /etc/passwd.</a:t>
            </a:r>
          </a:p>
          <a:p>
            <a:r>
              <a:rPr lang="en-US" dirty="0" smtClean="0"/>
              <a:t>T</a:t>
            </a:r>
            <a:r>
              <a:rPr lang="en-US" dirty="0" smtClean="0">
                <a:effectLst/>
              </a:rPr>
              <a:t>he real passwords are kept in /etc/shadow, a file that can only be read or written to by the </a:t>
            </a:r>
            <a:r>
              <a:rPr lang="en-US" dirty="0" err="1" smtClean="0">
                <a:effectLst/>
              </a:rPr>
              <a:t>sysadmin</a:t>
            </a:r>
            <a:r>
              <a:rPr lang="en-US" dirty="0" smtClean="0"/>
              <a:t>.</a:t>
            </a:r>
          </a:p>
          <a:p>
            <a:r>
              <a:rPr lang="en-US" dirty="0" smtClean="0">
                <a:effectLst/>
              </a:rPr>
              <a:t>Special versions of the traditional password and login programs must be used to enable shadow passwords. </a:t>
            </a:r>
          </a:p>
          <a:p>
            <a:r>
              <a:rPr lang="en-US" dirty="0" smtClean="0">
                <a:effectLst/>
              </a:rPr>
              <a:t>Shadow passwords are automatically enabled during the installation phase of the operating system on Ubuntu systems.</a:t>
            </a:r>
            <a:endParaRPr lang="en-US" dirty="0"/>
          </a:p>
        </p:txBody>
      </p:sp>
      <p:sp>
        <p:nvSpPr>
          <p:cNvPr id="4" name="Slide Number Placeholder 3"/>
          <p:cNvSpPr>
            <a:spLocks noGrp="1"/>
          </p:cNvSpPr>
          <p:nvPr>
            <p:ph type="sldNum" sz="quarter" idx="12"/>
          </p:nvPr>
        </p:nvSpPr>
        <p:spPr/>
        <p:txBody>
          <a:bodyPr/>
          <a:lstStyle/>
          <a:p>
            <a:fld id="{25B9A2C7-8CBB-4B17-AE42-971B9FC14640}" type="slidenum">
              <a:rPr lang="en-US" smtClean="0"/>
              <a:t>9</a:t>
            </a:fld>
            <a:endParaRPr lang="en-US" dirty="0"/>
          </a:p>
        </p:txBody>
      </p:sp>
    </p:spTree>
    <p:extLst>
      <p:ext uri="{BB962C8B-B14F-4D97-AF65-F5344CB8AC3E}">
        <p14:creationId xmlns:p14="http://schemas.microsoft.com/office/powerpoint/2010/main" val="14751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1370</TotalTime>
  <Words>5357</Words>
  <Application>Microsoft Office PowerPoint</Application>
  <PresentationFormat>On-screen Show (4:3)</PresentationFormat>
  <Paragraphs>523</Paragraphs>
  <Slides>72</Slides>
  <Notes>4</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Chapter 2.1  Authentication: Passwords </vt:lpstr>
      <vt:lpstr>Password File in Ubuntu Linux</vt:lpstr>
      <vt:lpstr>A Sample Password File</vt:lpstr>
      <vt:lpstr>The Gecos Field</vt:lpstr>
      <vt:lpstr>PowerPoint Presentation</vt:lpstr>
      <vt:lpstr>When is the an Asterisk Used?</vt:lpstr>
      <vt:lpstr>Pseudo-users</vt:lpstr>
      <vt:lpstr>Shadow Passwords</vt:lpstr>
      <vt:lpstr>Shadow Passwords</vt:lpstr>
      <vt:lpstr>Sample Shadow File (companion to previous passwd file)</vt:lpstr>
      <vt:lpstr>PowerPoint Presentation</vt:lpstr>
      <vt:lpstr>PowerPoint Presentation</vt:lpstr>
      <vt:lpstr>File Permissions in Linux</vt:lpstr>
      <vt:lpstr>PowerPoint Presentation</vt:lpstr>
      <vt:lpstr>Hacker – Mixed Meanings</vt:lpstr>
      <vt:lpstr>Hacker – Mixed Meanings</vt:lpstr>
      <vt:lpstr>PowerPoint Presentation</vt:lpstr>
      <vt:lpstr>PowerPoint Presentation</vt:lpstr>
      <vt:lpstr>PowerPoint Presentation</vt:lpstr>
      <vt:lpstr>Ethical Hacking</vt:lpstr>
      <vt:lpstr>Terminology – not Standardized</vt:lpstr>
      <vt:lpstr>Terminology – not Standardized</vt:lpstr>
      <vt:lpstr>Terminology – not Standardized</vt:lpstr>
      <vt:lpstr>Cracking or Password Hacking</vt:lpstr>
      <vt:lpstr>Obtaining Passwords</vt:lpstr>
      <vt:lpstr>Password Vulnerabilities </vt:lpstr>
      <vt:lpstr>Password Vulnerabilities</vt:lpstr>
      <vt:lpstr>Organizational Password Vulnerabilities</vt:lpstr>
      <vt:lpstr>Technical Password Vulnerabilities </vt:lpstr>
      <vt:lpstr>Password Cracking Thrills Many</vt:lpstr>
      <vt:lpstr>High-tech Password Cracking</vt:lpstr>
      <vt:lpstr>Cracking Software</vt:lpstr>
      <vt:lpstr>PowerPoint Presentation</vt:lpstr>
      <vt:lpstr>PowerPoint Presentation</vt:lpstr>
      <vt:lpstr>PowerPoint Presentation</vt:lpstr>
      <vt:lpstr>What are Rainbow Table Cracks?</vt:lpstr>
      <vt:lpstr>Use of salts</vt:lpstr>
      <vt:lpstr>Salting the Password Table</vt:lpstr>
      <vt:lpstr>Salting the Password Table (cont)</vt:lpstr>
      <vt:lpstr>PowerPoint Presentation</vt:lpstr>
      <vt:lpstr>Encryption</vt:lpstr>
      <vt:lpstr>Password Storage Locations Windows</vt:lpstr>
      <vt:lpstr>Password Storage Locations Unix Variants</vt:lpstr>
      <vt:lpstr>Attacks on Passwords</vt:lpstr>
      <vt:lpstr>Types of Attacks</vt:lpstr>
      <vt:lpstr>Dictionary Attacks </vt:lpstr>
      <vt:lpstr>A Dictionary Attack</vt:lpstr>
      <vt:lpstr>WordLists</vt:lpstr>
      <vt:lpstr>Dictionary Attacks (cont)</vt:lpstr>
      <vt:lpstr>PowerPoint Presentation</vt:lpstr>
      <vt:lpstr>Password Cracking</vt:lpstr>
      <vt:lpstr>Dictionary Attacks (cont)</vt:lpstr>
      <vt:lpstr>Combating Dictionary Attacks</vt:lpstr>
      <vt:lpstr>Brute Force Tries-Pentium 4 performing 8 million guesses per second </vt:lpstr>
      <vt:lpstr>Brute-force Attacks</vt:lpstr>
      <vt:lpstr>Password Retry</vt:lpstr>
      <vt:lpstr>Using Passwords and One-Way Functions</vt:lpstr>
      <vt:lpstr>Using Passwords and One-Way Functions</vt:lpstr>
      <vt:lpstr>Locked Accounts After X Tries</vt:lpstr>
      <vt:lpstr>PowerPoint Presentation</vt:lpstr>
      <vt:lpstr>PowerPoint Presentation</vt:lpstr>
      <vt:lpstr>Rainbow Attacks</vt:lpstr>
      <vt:lpstr>Security Files and Utilities</vt:lpstr>
      <vt:lpstr>Security Files and Utilities</vt:lpstr>
      <vt:lpstr>Security Files and Utilities</vt:lpstr>
      <vt:lpstr>Seeing Who Is Using Linux</vt:lpstr>
      <vt:lpstr>Password Experiment</vt:lpstr>
      <vt:lpstr>Password Experiment</vt:lpstr>
      <vt:lpstr>Password Experiment</vt:lpstr>
      <vt:lpstr>Password Experiment</vt:lpstr>
      <vt:lpstr>Passwords</vt:lpstr>
      <vt:lpstr>Just Announced Sept 13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  Authendication Passwords</dc:title>
  <dc:creator>JWBaker</dc:creator>
  <cp:lastModifiedBy>JWBaker</cp:lastModifiedBy>
  <cp:revision>89</cp:revision>
  <dcterms:created xsi:type="dcterms:W3CDTF">2011-09-12T04:19:19Z</dcterms:created>
  <dcterms:modified xsi:type="dcterms:W3CDTF">2011-09-15T04:31:54Z</dcterms:modified>
</cp:coreProperties>
</file>