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76" r:id="rId1"/>
  </p:sldMasterIdLst>
  <p:notesMasterIdLst>
    <p:notesMasterId r:id="rId19"/>
  </p:notesMasterIdLst>
  <p:sldIdLst>
    <p:sldId id="319" r:id="rId2"/>
    <p:sldId id="402" r:id="rId3"/>
    <p:sldId id="381" r:id="rId4"/>
    <p:sldId id="320" r:id="rId5"/>
    <p:sldId id="321" r:id="rId6"/>
    <p:sldId id="322" r:id="rId7"/>
    <p:sldId id="323" r:id="rId8"/>
    <p:sldId id="324" r:id="rId9"/>
    <p:sldId id="379" r:id="rId10"/>
    <p:sldId id="340" r:id="rId11"/>
    <p:sldId id="347" r:id="rId12"/>
    <p:sldId id="386" r:id="rId13"/>
    <p:sldId id="388" r:id="rId14"/>
    <p:sldId id="372" r:id="rId15"/>
    <p:sldId id="373" r:id="rId16"/>
    <p:sldId id="368" r:id="rId17"/>
    <p:sldId id="401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charset="0"/>
        <a:ea typeface="ヒラギノ角ゴ Pro W3" charset="-128"/>
        <a:cs typeface="+mn-cs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charset="0"/>
        <a:ea typeface="ヒラギノ角ゴ Pro W3" charset="-128"/>
        <a:cs typeface="+mn-cs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charset="0"/>
        <a:ea typeface="ヒラギノ角ゴ Pro W3" charset="-128"/>
        <a:cs typeface="+mn-cs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charset="0"/>
        <a:ea typeface="ヒラギノ角ゴ Pro W3" charset="-128"/>
        <a:cs typeface="+mn-cs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charset="0"/>
        <a:ea typeface="ヒラギノ角ゴ Pro W3" charset="-128"/>
        <a:cs typeface="+mn-cs"/>
        <a:sym typeface="Arial" charset="0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Arial" charset="0"/>
        <a:ea typeface="ヒラギノ角ゴ Pro W3" charset="-128"/>
        <a:cs typeface="+mn-cs"/>
        <a:sym typeface="Arial" charset="0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Arial" charset="0"/>
        <a:ea typeface="ヒラギノ角ゴ Pro W3" charset="-128"/>
        <a:cs typeface="+mn-cs"/>
        <a:sym typeface="Arial" charset="0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Arial" charset="0"/>
        <a:ea typeface="ヒラギノ角ゴ Pro W3" charset="-128"/>
        <a:cs typeface="+mn-cs"/>
        <a:sym typeface="Arial" charset="0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Arial" charset="0"/>
        <a:ea typeface="ヒラギノ角ゴ Pro W3" charset="-128"/>
        <a:cs typeface="+mn-cs"/>
        <a:sym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1" autoAdjust="0"/>
    <p:restoredTop sz="94660"/>
  </p:normalViewPr>
  <p:slideViewPr>
    <p:cSldViewPr>
      <p:cViewPr>
        <p:scale>
          <a:sx n="75" d="100"/>
          <a:sy n="75" d="100"/>
        </p:scale>
        <p:origin x="-994" y="1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587" y="-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F269102-87D5-4CBE-AE60-89BD20DDC4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820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17EA98-5E7C-462D-BBFD-221D180EF61A}" type="slidenum">
              <a:rPr lang="it-IT"/>
              <a:pPr/>
              <a:t>1</a:t>
            </a:fld>
            <a:endParaRPr lang="it-IT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t-IT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F66105-2F08-4368-95F6-11036B6B2316}" type="slidenum">
              <a:rPr lang="en-US"/>
              <a:pPr/>
              <a:t>14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t-IT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60EF-D105-4A23-9848-F502707B33E7}" type="datetime1">
              <a:rPr lang="en-US" smtClean="0"/>
              <a:pPr/>
              <a:t>9/17/2011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Locks and Safes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978D9-E044-4FC6-A099-0378C83D3F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3FD4-4E69-4F07-B48F-0E6A6D9C2238}" type="datetime1">
              <a:rPr lang="en-US" smtClean="0"/>
              <a:pPr/>
              <a:t>9/17/2011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Locks and Safes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30A0-2EAF-49D3-80F9-1151B792D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7D71A-D169-4B20-9A34-CDE69B5BF803}" type="datetime1">
              <a:rPr lang="en-US" smtClean="0"/>
              <a:pPr/>
              <a:t>9/17/2011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Locks and Safes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7AF8-D8DC-4921-8E93-E3CB5761EC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olo, testo e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9200" y="304800"/>
            <a:ext cx="7772400" cy="12065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1219200" y="1600200"/>
            <a:ext cx="3810000" cy="44958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5181600" y="1600200"/>
            <a:ext cx="3810000" cy="21717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5181600" y="3924300"/>
            <a:ext cx="3810000" cy="21717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>
          <a:xfrm>
            <a:off x="11430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C47863A-B6D7-4E7F-8B87-026F91D5FB54}" type="datetime1">
              <a:rPr lang="en-US" smtClean="0"/>
              <a:pPr/>
              <a:t>9/17/2011</a:t>
            </a:fld>
            <a:endParaRPr lang="en-US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>
          <a:xfrm>
            <a:off x="35814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Locks and Safes</a:t>
            </a:r>
            <a:endParaRPr lang="en-US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7C75C98-75AE-42B4-88CE-0130301938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AE658-27FE-46FE-8330-BF8825CE9A89}" type="datetime1">
              <a:rPr lang="en-US" smtClean="0"/>
              <a:pPr/>
              <a:t>9/17/2011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Locks and Safes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9A3E-FC90-45C0-AD9F-2A7E903309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0ABA-C6C4-4454-BBFF-B5F016374826}" type="datetime1">
              <a:rPr lang="en-US" smtClean="0"/>
              <a:pPr/>
              <a:t>9/17/2011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Locks and Safes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23E7D-C9CC-4C00-A727-493D2F9EF8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0FA0-3B4C-4D80-B831-D0CBCE1A7959}" type="datetime1">
              <a:rPr lang="en-US" smtClean="0"/>
              <a:pPr/>
              <a:t>9/17/2011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Locks and Safes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2A5E5-5F31-4B5B-8BD2-4C72803AC1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26D0C-8FD6-454A-85E0-F6A926BCA7DB}" type="datetime1">
              <a:rPr lang="en-US" smtClean="0"/>
              <a:pPr/>
              <a:t>9/17/2011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Locks and Safes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5E6F0-32BC-4041-B333-8C7EACB075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2C814-4ECF-4602-9853-13AE33156A4A}" type="datetime1">
              <a:rPr lang="en-US" smtClean="0"/>
              <a:pPr/>
              <a:t>9/17/2011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Locks and Safes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2B962-6A26-46B3-BD8D-BD47E413F2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E687-0E9A-4365-8680-7F66498DCF95}" type="datetime1">
              <a:rPr lang="en-US" smtClean="0"/>
              <a:pPr/>
              <a:t>9/17/2011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Locks and Safes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0553-02E0-47AC-BE6D-2C84FF7ED4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B35B-B2E6-4230-A7CF-B88667B16889}" type="datetime1">
              <a:rPr lang="en-US" smtClean="0"/>
              <a:pPr/>
              <a:t>9/17/2011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Locks and Safes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68817-DA4D-421C-B4E5-A2B5152382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B6A6-5945-4418-917A-8F9DCE18CB39}" type="datetime1">
              <a:rPr lang="en-US" smtClean="0"/>
              <a:pPr/>
              <a:t>9/17/2011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Locks and Safes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EF89-FCF5-4EB0-AD22-AE7928E5EC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DBEC4-9E44-4B28-81C6-03C8A2D2EDDC}" type="datetimeFigureOut">
              <a:rPr lang="en-US" smtClean="0"/>
              <a:pPr/>
              <a:t>9/17/2011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4F364-6F4E-40A6-A07A-22D2CE20C2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74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Sections</a:t>
            </a:r>
            <a:br>
              <a:rPr lang="en-US" dirty="0" smtClean="0"/>
            </a:br>
            <a:r>
              <a:rPr lang="en-US" dirty="0" smtClean="0"/>
              <a:t>2.1 Physical Protection and Attacks </a:t>
            </a:r>
            <a:br>
              <a:rPr lang="en-US" dirty="0" smtClean="0"/>
            </a:br>
            <a:r>
              <a:rPr lang="en-US" dirty="0" smtClean="0"/>
              <a:t>2.2 – Locks and Keys</a:t>
            </a:r>
            <a:endParaRPr lang="it-IT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73500"/>
            <a:ext cx="6400800" cy="93662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dirty="0" smtClean="0">
                <a:solidFill>
                  <a:srgbClr val="FFFFFF"/>
                </a:solidFill>
              </a:rPr>
              <a:t>Digital security often begins with physical security…</a:t>
            </a:r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31B03F-BD46-4802-B085-F70110845DCB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TSA Lock</a:t>
            </a:r>
          </a:p>
        </p:txBody>
      </p:sp>
      <p:sp>
        <p:nvSpPr>
          <p:cNvPr id="29699" name="Segnaposto contenuto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42938" y="1571625"/>
            <a:ext cx="5429250" cy="4829175"/>
          </a:xfrm>
        </p:spPr>
        <p:txBody>
          <a:bodyPr/>
          <a:lstStyle/>
          <a:p>
            <a:r>
              <a:rPr lang="en-US" sz="2800" dirty="0" smtClean="0"/>
              <a:t>The U.S. government has established a set of rules for the inspection of baggage without the presence of passengers</a:t>
            </a:r>
          </a:p>
          <a:p>
            <a:r>
              <a:rPr lang="en-US" sz="2800" dirty="0" smtClean="0"/>
              <a:t>Special TSA-approved locks allow both inspection and some protection against theft</a:t>
            </a:r>
          </a:p>
          <a:p>
            <a:r>
              <a:rPr lang="en-US" sz="2800" dirty="0" smtClean="0"/>
              <a:t>An important element is that the inspection must be easily verifiable by the user</a:t>
            </a:r>
            <a:endParaRPr lang="it-IT" sz="2800" dirty="0" smtClean="0"/>
          </a:p>
        </p:txBody>
      </p:sp>
      <p:sp>
        <p:nvSpPr>
          <p:cNvPr id="29701" name="Segnaposto numero diapositiva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69F8A0F-3B4E-4601-BC55-15640FBE771D}" type="slidenum">
              <a:rPr lang="it-IT"/>
              <a:pPr/>
              <a:t>10</a:t>
            </a:fld>
            <a:endParaRPr lang="it-IT"/>
          </a:p>
        </p:txBody>
      </p:sp>
      <p:pic>
        <p:nvPicPr>
          <p:cNvPr id="297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63" y="0"/>
            <a:ext cx="2928937" cy="362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742666" y="3657600"/>
            <a:ext cx="17155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Public domain government image</a:t>
            </a:r>
            <a:endParaRPr lang="en-US" sz="800" dirty="0"/>
          </a:p>
        </p:txBody>
      </p:sp>
      <p:sp>
        <p:nvSpPr>
          <p:cNvPr id="2" name="TextBox 1"/>
          <p:cNvSpPr txBox="1"/>
          <p:nvPr/>
        </p:nvSpPr>
        <p:spPr>
          <a:xfrm>
            <a:off x="6477000" y="4191000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 the TSA locks keep your belongings safe?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Pick  vs. Bypass</a:t>
            </a:r>
          </a:p>
        </p:txBody>
      </p:sp>
      <p:sp>
        <p:nvSpPr>
          <p:cNvPr id="36867" name="Segnaposto contenuto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714375" y="1643063"/>
            <a:ext cx="7896225" cy="4376737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dirty="0" smtClean="0"/>
              <a:t>Breaking open a lock in a nondestructive manner can be achieved either through: </a:t>
            </a:r>
          </a:p>
          <a:p>
            <a:pPr marL="0" indent="0"/>
            <a:r>
              <a:rPr lang="it-IT" dirty="0" smtClean="0"/>
              <a:t>Picking: </a:t>
            </a:r>
            <a:r>
              <a:rPr lang="en-US" dirty="0" smtClean="0"/>
              <a:t>acting on the lock mechanism simulating the operation of the key</a:t>
            </a:r>
          </a:p>
          <a:p>
            <a:pPr marL="0" indent="0"/>
            <a:r>
              <a:rPr lang="it-IT" dirty="0" smtClean="0"/>
              <a:t>Bypassing: </a:t>
            </a:r>
            <a:r>
              <a:rPr lang="en-US" dirty="0" smtClean="0"/>
              <a:t>manipulation of the bolt without using the lock</a:t>
            </a:r>
          </a:p>
        </p:txBody>
      </p:sp>
      <p:sp>
        <p:nvSpPr>
          <p:cNvPr id="36870" name="Segnaposto numero diapositiva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15B1A55-65EB-4DAD-96DA-C29913F5956E}" type="slidenum">
              <a:rPr lang="it-IT"/>
              <a:pPr/>
              <a:t>11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Lockpicking Tools</a:t>
            </a:r>
          </a:p>
        </p:txBody>
      </p:sp>
      <p:sp>
        <p:nvSpPr>
          <p:cNvPr id="45059" name="Text Placeholder 9"/>
          <p:cNvSpPr>
            <a:spLocks noGrp="1"/>
          </p:cNvSpPr>
          <p:nvPr>
            <p:ph type="body" sz="half" idx="1"/>
          </p:nvPr>
        </p:nvSpPr>
        <p:spPr>
          <a:xfrm>
            <a:off x="838200" y="1600200"/>
            <a:ext cx="4191000" cy="4495800"/>
          </a:xfrm>
        </p:spPr>
        <p:txBody>
          <a:bodyPr/>
          <a:lstStyle/>
          <a:p>
            <a:r>
              <a:rPr lang="en-US" dirty="0" smtClean="0"/>
              <a:t>Feelers</a:t>
            </a:r>
          </a:p>
          <a:p>
            <a:r>
              <a:rPr lang="en-US" dirty="0" smtClean="0"/>
              <a:t>Scrubbers</a:t>
            </a:r>
          </a:p>
          <a:p>
            <a:r>
              <a:rPr lang="en-US" dirty="0" smtClean="0"/>
              <a:t>Tension tools</a:t>
            </a:r>
          </a:p>
        </p:txBody>
      </p:sp>
      <p:sp>
        <p:nvSpPr>
          <p:cNvPr id="4506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BBB391C-F2B1-47BE-9481-65182F6E0EAE}" type="slidenum">
              <a:rPr lang="en-US"/>
              <a:pPr/>
              <a:t>12</a:t>
            </a:fld>
            <a:endParaRPr lang="en-US"/>
          </a:p>
        </p:txBody>
      </p:sp>
      <p:sp>
        <p:nvSpPr>
          <p:cNvPr id="45064" name="TextBox 16"/>
          <p:cNvSpPr txBox="1">
            <a:spLocks noChangeArrowheads="1"/>
          </p:cNvSpPr>
          <p:nvPr/>
        </p:nvSpPr>
        <p:spPr bwMode="auto">
          <a:xfrm>
            <a:off x="5410200" y="6096000"/>
            <a:ext cx="246734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 dirty="0" smtClean="0"/>
              <a:t>Photo by Jennie Rogers included with permission.</a:t>
            </a:r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9" name="Picture 8" descr="pick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0" y="1447800"/>
            <a:ext cx="5156929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Feeler </a:t>
            </a:r>
            <a:r>
              <a:rPr lang="en-US" dirty="0" smtClean="0"/>
              <a:t>Picking                  </a:t>
            </a:r>
            <a:endParaRPr lang="en-US" dirty="0" smtClean="0"/>
          </a:p>
        </p:txBody>
      </p:sp>
      <p:sp>
        <p:nvSpPr>
          <p:cNvPr id="47107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Apply light tension</a:t>
            </a:r>
          </a:p>
          <a:p>
            <a:r>
              <a:rPr lang="en-US" dirty="0" smtClean="0"/>
              <a:t>Lift one pin at a time</a:t>
            </a:r>
          </a:p>
          <a:p>
            <a:pPr lvl="1"/>
            <a:r>
              <a:rPr lang="en-US" dirty="0" smtClean="0"/>
              <a:t>Identify binding pin</a:t>
            </a:r>
          </a:p>
          <a:p>
            <a:r>
              <a:rPr lang="en-US" dirty="0" smtClean="0"/>
              <a:t>Lift binding pin until it reaches the shear line</a:t>
            </a:r>
          </a:p>
          <a:p>
            <a:r>
              <a:rPr lang="en-US" dirty="0" smtClean="0"/>
              <a:t>Setting the binding pin will rotate the lock slightly</a:t>
            </a:r>
          </a:p>
          <a:p>
            <a:r>
              <a:rPr lang="en-US" dirty="0" smtClean="0"/>
              <a:t>Find next pin and repeat the process</a:t>
            </a:r>
          </a:p>
        </p:txBody>
      </p:sp>
      <p:sp>
        <p:nvSpPr>
          <p:cNvPr id="47110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C59FB5B-28DD-4224-8B30-8672264AB4CF}" type="slidenum">
              <a:rPr lang="en-US"/>
              <a:pPr/>
              <a:t>13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2057400"/>
            <a:ext cx="4495799" cy="2952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182593" y="6490156"/>
            <a:ext cx="71994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Image from http://commons.wikimedia.org/wiki/File:Pin_and_tumbler_lock_picking.PNG used with permission under Gnu Free Documentation License 1.2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Bumping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different way of picking locks</a:t>
            </a:r>
          </a:p>
          <a:p>
            <a:r>
              <a:rPr lang="en-US" smtClean="0"/>
              <a:t>Virtually all traditional Yale and similar locks can be opened by bumping</a:t>
            </a:r>
          </a:p>
          <a:p>
            <a:r>
              <a:rPr lang="en-US" smtClean="0"/>
              <a:t>What lock pickers say about bumping:</a:t>
            </a:r>
          </a:p>
          <a:p>
            <a:pPr lvl="1"/>
            <a:r>
              <a:rPr lang="en-US" smtClean="0"/>
              <a:t>RELIABLE</a:t>
            </a:r>
          </a:p>
          <a:p>
            <a:pPr lvl="1"/>
            <a:r>
              <a:rPr lang="en-US" smtClean="0"/>
              <a:t>REPEATABLE</a:t>
            </a:r>
          </a:p>
          <a:p>
            <a:pPr lvl="1"/>
            <a:r>
              <a:rPr lang="en-US" smtClean="0"/>
              <a:t>SIMPLE TO LEARN</a:t>
            </a:r>
          </a:p>
        </p:txBody>
      </p:sp>
      <p:sp>
        <p:nvSpPr>
          <p:cNvPr id="7475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46B62F7-7C28-4A14-8468-30908B525D87}" type="slidenum">
              <a:rPr lang="en-US"/>
              <a:pPr/>
              <a:t>14</a:t>
            </a:fld>
            <a:endParaRPr lang="en-US"/>
          </a:p>
        </p:txBody>
      </p:sp>
      <p:pic>
        <p:nvPicPr>
          <p:cNvPr id="7" name="Picture 6" descr="bump_key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43400" y="3886200"/>
            <a:ext cx="3429000" cy="25201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53000" y="6477000"/>
            <a:ext cx="24673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Photo by Jennie Rogers included with permission.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olo 1"/>
          <p:cNvSpPr>
            <a:spLocks noGrp="1"/>
          </p:cNvSpPr>
          <p:nvPr>
            <p:ph type="title"/>
          </p:nvPr>
        </p:nvSpPr>
        <p:spPr>
          <a:xfrm>
            <a:off x="214313" y="304800"/>
            <a:ext cx="8777287" cy="1206500"/>
          </a:xfrm>
        </p:spPr>
        <p:txBody>
          <a:bodyPr/>
          <a:lstStyle/>
          <a:p>
            <a:r>
              <a:rPr lang="it-IT" smtClean="0"/>
              <a:t>Bump Keys</a:t>
            </a:r>
          </a:p>
        </p:txBody>
      </p:sp>
      <p:sp>
        <p:nvSpPr>
          <p:cNvPr id="79875" name="Segnaposto testo 2"/>
          <p:cNvSpPr>
            <a:spLocks noGrp="1"/>
          </p:cNvSpPr>
          <p:nvPr>
            <p:ph type="body" sz="half" idx="1"/>
          </p:nvPr>
        </p:nvSpPr>
        <p:spPr>
          <a:xfrm>
            <a:off x="428625" y="1500188"/>
            <a:ext cx="4981575" cy="4900612"/>
          </a:xfrm>
        </p:spPr>
        <p:txBody>
          <a:bodyPr/>
          <a:lstStyle/>
          <a:p>
            <a:r>
              <a:rPr lang="en-US" sz="2800" smtClean="0"/>
              <a:t>Driver pins “jump” higher than the cylinder just for an instant</a:t>
            </a:r>
          </a:p>
          <a:p>
            <a:r>
              <a:rPr lang="en-US" sz="2800" smtClean="0"/>
              <a:t>If a light rotational force is applied, the cylinder will turn </a:t>
            </a:r>
          </a:p>
          <a:p>
            <a:r>
              <a:rPr lang="en-US" sz="2800" smtClean="0"/>
              <a:t>Lock bumping is a very fast method for opening the lock</a:t>
            </a:r>
          </a:p>
          <a:p>
            <a:r>
              <a:rPr lang="en-US" sz="2800" smtClean="0"/>
              <a:t>The lock is not damaged </a:t>
            </a:r>
            <a:br>
              <a:rPr lang="en-US" sz="2800" smtClean="0"/>
            </a:br>
            <a:r>
              <a:rPr lang="en-US" sz="2800" smtClean="0"/>
              <a:t>in any way</a:t>
            </a:r>
          </a:p>
          <a:p>
            <a:r>
              <a:rPr lang="en-US" sz="2800" smtClean="0"/>
              <a:t>Few key-pin locks cannot</a:t>
            </a:r>
            <a:br>
              <a:rPr lang="en-US" sz="2800" smtClean="0"/>
            </a:br>
            <a:r>
              <a:rPr lang="en-US" sz="2800" smtClean="0"/>
              <a:t>be bumped </a:t>
            </a:r>
            <a:endParaRPr lang="it-IT" sz="2800" smtClean="0"/>
          </a:p>
        </p:txBody>
      </p:sp>
      <p:sp>
        <p:nvSpPr>
          <p:cNvPr id="79879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4C0EE6C-5DCB-40A3-AD0A-09E8D9468904}" type="slidenum">
              <a:rPr lang="en-US"/>
              <a:pPr/>
              <a:t>15</a:t>
            </a:fld>
            <a:endParaRPr lang="en-US"/>
          </a:p>
        </p:txBody>
      </p:sp>
      <p:pic>
        <p:nvPicPr>
          <p:cNvPr id="11" name="Picture 10" descr="bump_key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86400" y="2362200"/>
            <a:ext cx="3429000" cy="252015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096000" y="4953000"/>
            <a:ext cx="24673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Photo by Jennie Rogers included with permission.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Titolo 1"/>
          <p:cNvSpPr>
            <a:spLocks noGrp="1"/>
          </p:cNvSpPr>
          <p:nvPr>
            <p:ph type="title"/>
          </p:nvPr>
        </p:nvSpPr>
        <p:spPr>
          <a:xfrm>
            <a:off x="0" y="304800"/>
            <a:ext cx="8991600" cy="1206500"/>
          </a:xfrm>
        </p:spPr>
        <p:txBody>
          <a:bodyPr/>
          <a:lstStyle/>
          <a:p>
            <a:r>
              <a:rPr lang="it-IT" smtClean="0"/>
              <a:t>Pick Gun</a:t>
            </a:r>
          </a:p>
        </p:txBody>
      </p:sp>
      <p:sp>
        <p:nvSpPr>
          <p:cNvPr id="77828" name="Segnaposto testo 2"/>
          <p:cNvSpPr>
            <a:spLocks noGrp="1"/>
          </p:cNvSpPr>
          <p:nvPr>
            <p:ph type="body" sz="half" idx="1"/>
          </p:nvPr>
        </p:nvSpPr>
        <p:spPr>
          <a:xfrm>
            <a:off x="642938" y="1524000"/>
            <a:ext cx="4919662" cy="4495800"/>
          </a:xfrm>
        </p:spPr>
        <p:txBody>
          <a:bodyPr/>
          <a:lstStyle/>
          <a:p>
            <a:r>
              <a:rPr lang="en-US" sz="2800" dirty="0" smtClean="0"/>
              <a:t>Manual and electronic pick guns are a popular method for quick and easy ways of opening up doors</a:t>
            </a:r>
          </a:p>
          <a:p>
            <a:r>
              <a:rPr lang="en-US" sz="2800" dirty="0" smtClean="0"/>
              <a:t>The pick gun is used in a similar way but usually has a </a:t>
            </a:r>
            <a:r>
              <a:rPr lang="en-US" sz="2800" dirty="0" smtClean="0">
                <a:solidFill>
                  <a:srgbClr val="FF0000"/>
                </a:solidFill>
              </a:rPr>
              <a:t>trigger</a:t>
            </a:r>
            <a:r>
              <a:rPr lang="en-US" sz="2800" dirty="0" smtClean="0"/>
              <a:t> that creates an upward movement that must be repeated rapidly to open the lock</a:t>
            </a:r>
            <a:endParaRPr lang="it-IT" dirty="0" smtClean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2438400"/>
            <a:ext cx="289560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31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047D369-47B2-44C4-BCF5-AAF1A2723455}" type="slidenum">
              <a:rPr lang="en-US"/>
              <a:pPr/>
              <a:t>16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419600" y="6248400"/>
            <a:ext cx="44374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Public domain image from http://en.wikipedia.org/wiki/File:IDET2007_lock_picking_device.jpg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Channel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038600"/>
          </a:xfrm>
        </p:spPr>
        <p:txBody>
          <a:bodyPr/>
          <a:lstStyle/>
          <a:p>
            <a:r>
              <a:rPr lang="en-US" sz="2400" dirty="0" smtClean="0"/>
              <a:t>Rather than attempting to directly bypass security measures, an attacker instead goes around them by exploiting other vulnerabilities not protected by the security mechanisms. </a:t>
            </a:r>
          </a:p>
          <a:p>
            <a:r>
              <a:rPr lang="en-US" sz="2400" dirty="0" smtClean="0"/>
              <a:t>Side channel attacks are sometimes surprisingly simple to perform.</a:t>
            </a:r>
            <a:endParaRPr lang="en-US" sz="2400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982542" y="1600200"/>
            <a:ext cx="336991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2A5E5-5F31-4B5B-8BD2-4C72803AC1B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33600" y="5638800"/>
            <a:ext cx="283443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High security lock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1800" y="1143000"/>
            <a:ext cx="2201244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Cheap hinges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7429500" y="1866900"/>
            <a:ext cx="990600" cy="304800"/>
          </a:xfrm>
          <a:prstGeom prst="straightConnector1">
            <a:avLst/>
          </a:prstGeom>
          <a:ln w="762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6324600" y="2971800"/>
            <a:ext cx="3352800" cy="457200"/>
          </a:xfrm>
          <a:prstGeom prst="straightConnector1">
            <a:avLst/>
          </a:prstGeom>
          <a:ln w="762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657600" y="4038600"/>
            <a:ext cx="2743200" cy="1676400"/>
          </a:xfrm>
          <a:prstGeom prst="straightConnector1">
            <a:avLst/>
          </a:prstGeom>
          <a:ln w="762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48000" y="6248400"/>
            <a:ext cx="53976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Public domain image by Pearson Scott </a:t>
            </a:r>
            <a:r>
              <a:rPr lang="en-US" sz="800" dirty="0" err="1" smtClean="0"/>
              <a:t>Foresman</a:t>
            </a:r>
            <a:r>
              <a:rPr lang="en-US" sz="800" dirty="0" smtClean="0"/>
              <a:t> from http://en.wikipedia.org/wiki/File:Screen2_%28PSF%29.png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Protections and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</a:t>
            </a:r>
            <a:r>
              <a:rPr lang="en-US" dirty="0" smtClean="0">
                <a:solidFill>
                  <a:srgbClr val="FF0000"/>
                </a:solidFill>
              </a:rPr>
              <a:t>physical security</a:t>
            </a:r>
            <a:r>
              <a:rPr lang="en-US" dirty="0" smtClean="0"/>
              <a:t>: the use of physical measures to protect valuables, information, or access to restricted resources.</a:t>
            </a:r>
          </a:p>
          <a:p>
            <a:r>
              <a:rPr lang="en-US" dirty="0" smtClean="0"/>
              <a:t>Computer science views this as the following:</a:t>
            </a:r>
          </a:p>
          <a:p>
            <a:pPr lvl="1"/>
            <a:r>
              <a:rPr lang="en-US" dirty="0" smtClean="0"/>
              <a:t>Protection by location</a:t>
            </a:r>
          </a:p>
          <a:p>
            <a:pPr lvl="1"/>
            <a:r>
              <a:rPr lang="en-US" dirty="0" smtClean="0"/>
              <a:t>Physical intrusion detection</a:t>
            </a:r>
          </a:p>
          <a:p>
            <a:pPr lvl="1"/>
            <a:r>
              <a:rPr lang="en-US" dirty="0" smtClean="0"/>
              <a:t>Hardware attacks</a:t>
            </a:r>
          </a:p>
          <a:p>
            <a:pPr lvl="1"/>
            <a:r>
              <a:rPr lang="en-US" dirty="0" smtClean="0"/>
              <a:t>Eavesdropping</a:t>
            </a:r>
          </a:p>
          <a:p>
            <a:pPr lvl="1"/>
            <a:r>
              <a:rPr lang="en-US" dirty="0" smtClean="0"/>
              <a:t>Physical interface attacks.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9A3E-FC90-45C0-AD9F-2A7E9033093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5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Legal Notice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572000" cy="4830763"/>
          </a:xfrm>
        </p:spPr>
        <p:txBody>
          <a:bodyPr/>
          <a:lstStyle/>
          <a:p>
            <a:r>
              <a:rPr lang="en-US" sz="2800" dirty="0" smtClean="0"/>
              <a:t>Laws regarding lock picking vary significantly state-by-state</a:t>
            </a:r>
          </a:p>
          <a:p>
            <a:r>
              <a:rPr lang="en-US" sz="2800" dirty="0" smtClean="0"/>
              <a:t>In most states the purchase and possession of dedicated lock picking tools is legal </a:t>
            </a:r>
          </a:p>
          <a:p>
            <a:pPr lvl="1"/>
            <a:r>
              <a:rPr lang="en-US" sz="2400" dirty="0" smtClean="0"/>
              <a:t>But, penalties are raised significantly if you get caught using them in the commission of a crime</a:t>
            </a:r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2D1931B-F3A2-4690-AB06-1ACCEA92FA73}" type="slidenum">
              <a:rPr lang="en-US"/>
              <a:pPr/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1524000"/>
            <a:ext cx="3352800" cy="425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505200" y="6096000"/>
            <a:ext cx="49616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Public domain image from http://commons.wikimedia.org/wiki/File:Madame_Restell_in_jail.jpg</a:t>
            </a:r>
            <a:endParaRPr 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Physical Security?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physical object that creates a barrier to unauthorized access</a:t>
            </a:r>
          </a:p>
          <a:p>
            <a:r>
              <a:rPr lang="en-US" dirty="0" smtClean="0"/>
              <a:t>This includes, but is not limited to: locks, latches, safes, alarms, guards, guard dogs, doors, windows, walls, ceilings, floors, fences, door strikes, door frames and door closers</a:t>
            </a:r>
          </a:p>
          <a:p>
            <a:endParaRPr lang="en-US" dirty="0" smtClean="0"/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90F1148-0512-4FFC-B152-4C9631153ABA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Is Physical Security An IT Concern?</a:t>
            </a:r>
          </a:p>
        </p:txBody>
      </p:sp>
      <p:sp>
        <p:nvSpPr>
          <p:cNvPr id="2150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r>
              <a:rPr lang="en-US" dirty="0" smtClean="0"/>
              <a:t>You have been working hard to secure your network from cyber attacks</a:t>
            </a:r>
          </a:p>
          <a:p>
            <a:pPr lvl="1"/>
            <a:r>
              <a:rPr lang="en-US" dirty="0" smtClean="0"/>
              <a:t>Redundant layers of antivirus programs, firewalls and intrusion detection systems should protect against every possible electronic method of entry</a:t>
            </a:r>
          </a:p>
          <a:p>
            <a:r>
              <a:rPr lang="en-US" dirty="0" smtClean="0"/>
              <a:t>But what if an attacker gains access to the server room or network wiring closet ...</a:t>
            </a:r>
          </a:p>
          <a:p>
            <a:r>
              <a:rPr lang="en-US" dirty="0" smtClean="0"/>
              <a:t>Is you network still safe?</a:t>
            </a: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32F14C6-3DFD-445F-B9CB-A703DC8F5636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Destructive vs. Nondestructive Entry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Destructive entry</a:t>
            </a:r>
          </a:p>
          <a:p>
            <a:pPr lvl="1"/>
            <a:r>
              <a:rPr lang="en-US" sz="2400" dirty="0" smtClean="0"/>
              <a:t>Involves using force to defeat physical security</a:t>
            </a:r>
          </a:p>
          <a:p>
            <a:pPr lvl="1"/>
            <a:r>
              <a:rPr lang="en-US" sz="2400" dirty="0" smtClean="0"/>
              <a:t>Methods involve crowbars, bolt cutters and sledge hammers</a:t>
            </a:r>
          </a:p>
          <a:p>
            <a:pPr lvl="1"/>
            <a:r>
              <a:rPr lang="en-US" sz="2400" dirty="0" smtClean="0"/>
              <a:t>Negative impact on IT resources is apparent</a:t>
            </a:r>
          </a:p>
          <a:p>
            <a:pPr lvl="1"/>
            <a:r>
              <a:rPr lang="en-US" sz="2400" dirty="0" smtClean="0"/>
              <a:t>Remediation steps also obvious</a:t>
            </a:r>
          </a:p>
          <a:p>
            <a:r>
              <a:rPr lang="en-US" sz="2800" dirty="0" smtClean="0"/>
              <a:t>Nondestructive entry</a:t>
            </a:r>
          </a:p>
          <a:p>
            <a:pPr lvl="1"/>
            <a:r>
              <a:rPr lang="en-US" sz="2400" dirty="0" smtClean="0"/>
              <a:t>Compromises security without leaving signs of a breach</a:t>
            </a:r>
          </a:p>
          <a:p>
            <a:pPr lvl="1"/>
            <a:r>
              <a:rPr lang="en-US" sz="2400" dirty="0" smtClean="0"/>
              <a:t>Defeats intrusion detection</a:t>
            </a:r>
          </a:p>
          <a:p>
            <a:pPr lvl="1"/>
            <a:r>
              <a:rPr lang="en-US" sz="2400" dirty="0" smtClean="0"/>
              <a:t>Greater and long-term threat</a:t>
            </a:r>
          </a:p>
          <a:p>
            <a:endParaRPr lang="en-US" sz="1800" dirty="0" smtClean="0"/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37D07C0-D920-4685-83CE-17DC9213123E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Compromising Locks</a:t>
            </a:r>
          </a:p>
        </p:txBody>
      </p:sp>
      <p:sp>
        <p:nvSpPr>
          <p:cNvPr id="23555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For centuries, the lock has been one of the cornerstones of physical security </a:t>
            </a:r>
          </a:p>
          <a:p>
            <a:pPr lvl="1"/>
            <a:r>
              <a:rPr lang="en-US" sz="2400" dirty="0" smtClean="0"/>
              <a:t>We rely on dozens of them every day to protect people and assets</a:t>
            </a:r>
          </a:p>
          <a:p>
            <a:r>
              <a:rPr lang="en-US" sz="2800" dirty="0" smtClean="0"/>
              <a:t>The trust most people place in locks is unwarranted</a:t>
            </a:r>
          </a:p>
          <a:p>
            <a:pPr lvl="1"/>
            <a:r>
              <a:rPr lang="en-US" sz="2400" dirty="0" smtClean="0"/>
              <a:t>Most locks can be easily compromised with nondestructive methods</a:t>
            </a:r>
          </a:p>
          <a:p>
            <a:pPr lvl="1"/>
            <a:r>
              <a:rPr lang="en-US" sz="2400" dirty="0" smtClean="0"/>
              <a:t>Sometimes within seconds and with readily available tools</a:t>
            </a:r>
          </a:p>
          <a:p>
            <a:r>
              <a:rPr lang="en-US" dirty="0" smtClean="0"/>
              <a:t>“Locks keep honest people honest”</a:t>
            </a: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55C2DB2-E552-4F2C-B2CD-E90E164F969C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Lock Picking</a:t>
            </a:r>
          </a:p>
        </p:txBody>
      </p:sp>
      <p:sp>
        <p:nvSpPr>
          <p:cNvPr id="2457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Lock picking had been the exclusive art of locksmiths, professional thieves, spies and magicians for hundreds of years</a:t>
            </a:r>
          </a:p>
          <a:p>
            <a:r>
              <a:rPr lang="en-US" dirty="0" smtClean="0"/>
              <a:t>However, with the advent of the Internet, information about lock picking methods and tools has become readily available</a:t>
            </a:r>
          </a:p>
          <a:p>
            <a:pPr lvl="1"/>
            <a:r>
              <a:rPr lang="en-US" dirty="0" smtClean="0"/>
              <a:t>E.g., YouTube has many lock picking videos</a:t>
            </a:r>
          </a:p>
          <a:p>
            <a:pPr lvl="1"/>
            <a:r>
              <a:rPr lang="en-US" dirty="0" smtClean="0"/>
              <a:t>Try </a:t>
            </a:r>
            <a:r>
              <a:rPr lang="en-US" dirty="0" err="1" smtClean="0"/>
              <a:t>google</a:t>
            </a:r>
            <a:r>
              <a:rPr lang="en-US" dirty="0" smtClean="0"/>
              <a:t> with “Lock picking”. You get                    ~ 3,760,000 entries.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F542C6C-7824-4872-B256-EC45556FE5CA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Lock Picking in Movies</a:t>
            </a:r>
          </a:p>
        </p:txBody>
      </p:sp>
      <p:sp>
        <p:nvSpPr>
          <p:cNvPr id="25603" name="Segnaposto contenuto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457200" y="1447800"/>
            <a:ext cx="5029200" cy="4953000"/>
          </a:xfrm>
        </p:spPr>
        <p:txBody>
          <a:bodyPr/>
          <a:lstStyle/>
          <a:p>
            <a:r>
              <a:rPr lang="it-IT" sz="2800" dirty="0" smtClean="0"/>
              <a:t>Genuine lock picking  in movies used to be prohibited </a:t>
            </a:r>
          </a:p>
          <a:p>
            <a:r>
              <a:rPr lang="it-IT" sz="2800" dirty="0" smtClean="0"/>
              <a:t>Before  1967,  the Hays</a:t>
            </a:r>
            <a:r>
              <a:rPr lang="it-IT" sz="2800" b="1" dirty="0" smtClean="0"/>
              <a:t> </a:t>
            </a:r>
            <a:r>
              <a:rPr lang="it-IT" sz="2800" dirty="0" smtClean="0"/>
              <a:t>code (Motion Picture Production Code)  required censorship of Hollywood movies</a:t>
            </a:r>
          </a:p>
          <a:p>
            <a:pPr lvl="1"/>
            <a:r>
              <a:rPr lang="en-US" sz="2400" dirty="0" smtClean="0"/>
              <a:t>“All detailed (that is, imitable) depiction of crime must be removed, such as lock picking or mixing of chemicals to make explosives”</a:t>
            </a:r>
            <a:endParaRPr lang="it-IT" sz="1800" dirty="0" smtClean="0"/>
          </a:p>
        </p:txBody>
      </p:sp>
      <p:sp>
        <p:nvSpPr>
          <p:cNvPr id="25606" name="Segnaposto numero diapositiva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F88723E-41D5-4B81-9B14-799D7B8E2606}" type="slidenum">
              <a:rPr lang="it-IT"/>
              <a:pPr/>
              <a:t>9</a:t>
            </a:fld>
            <a:endParaRPr lang="it-IT"/>
          </a:p>
        </p:txBody>
      </p:sp>
      <p:pic>
        <p:nvPicPr>
          <p:cNvPr id="2560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1143000"/>
            <a:ext cx="3440113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587956" y="6324600"/>
            <a:ext cx="48702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Public domain image from http://commons.wikimedia.org/wiki/File:Motion_Picture_Production_Code.gif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4468</TotalTime>
  <Pages>0</Pages>
  <Words>851</Words>
  <Characters>0</Characters>
  <Application>Microsoft Office PowerPoint</Application>
  <PresentationFormat>On-screen Show (4:3)</PresentationFormat>
  <Lines>0</Lines>
  <Paragraphs>117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Sections 2.1 Physical Protection and Attacks  2.2 – Locks and Keys</vt:lpstr>
      <vt:lpstr>Physical Protections and Attacks</vt:lpstr>
      <vt:lpstr>Legal Notice</vt:lpstr>
      <vt:lpstr>What Is Physical Security?</vt:lpstr>
      <vt:lpstr>Is Physical Security An IT Concern?</vt:lpstr>
      <vt:lpstr>Destructive vs. Nondestructive Entry</vt:lpstr>
      <vt:lpstr>Compromising Locks</vt:lpstr>
      <vt:lpstr>Lock Picking</vt:lpstr>
      <vt:lpstr>Lock Picking in Movies</vt:lpstr>
      <vt:lpstr>TSA Lock</vt:lpstr>
      <vt:lpstr>Pick  vs. Bypass</vt:lpstr>
      <vt:lpstr>Lockpicking Tools</vt:lpstr>
      <vt:lpstr>Feeler Picking                  </vt:lpstr>
      <vt:lpstr>Bumping</vt:lpstr>
      <vt:lpstr>Bump Keys</vt:lpstr>
      <vt:lpstr>Pick Gun</vt:lpstr>
      <vt:lpstr>Side Channel Attacks</vt:lpstr>
    </vt:vector>
  </TitlesOfParts>
  <Company>Brown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Permissions</dc:title>
  <dc:creator>Roberto Tamassia</dc:creator>
  <cp:lastModifiedBy>JWBaker</cp:lastModifiedBy>
  <cp:revision>176</cp:revision>
  <dcterms:created xsi:type="dcterms:W3CDTF">2010-03-15T00:24:08Z</dcterms:created>
  <dcterms:modified xsi:type="dcterms:W3CDTF">2011-09-18T01:21:04Z</dcterms:modified>
</cp:coreProperties>
</file>