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28"/>
  </p:notesMasterIdLst>
  <p:handoutMasterIdLst>
    <p:handoutMasterId r:id="rId29"/>
  </p:handoutMasterIdLst>
  <p:sldIdLst>
    <p:sldId id="256" r:id="rId4"/>
    <p:sldId id="334" r:id="rId5"/>
    <p:sldId id="257" r:id="rId6"/>
    <p:sldId id="259" r:id="rId7"/>
    <p:sldId id="346" r:id="rId8"/>
    <p:sldId id="343" r:id="rId9"/>
    <p:sldId id="269" r:id="rId10"/>
    <p:sldId id="270" r:id="rId11"/>
    <p:sldId id="271" r:id="rId12"/>
    <p:sldId id="276" r:id="rId13"/>
    <p:sldId id="281" r:id="rId14"/>
    <p:sldId id="340" r:id="rId15"/>
    <p:sldId id="303" r:id="rId16"/>
    <p:sldId id="304" r:id="rId17"/>
    <p:sldId id="305" r:id="rId18"/>
    <p:sldId id="313" r:id="rId19"/>
    <p:sldId id="337" r:id="rId20"/>
    <p:sldId id="315" r:id="rId21"/>
    <p:sldId id="318" r:id="rId22"/>
    <p:sldId id="320" r:id="rId23"/>
    <p:sldId id="321" r:id="rId24"/>
    <p:sldId id="322" r:id="rId25"/>
    <p:sldId id="324" r:id="rId26"/>
    <p:sldId id="332" r:id="rId27"/>
  </p:sldIdLst>
  <p:sldSz cx="10077450" cy="7562850"/>
  <p:notesSz cx="7559675" cy="10691813"/>
  <p:defaultTextStyle>
    <a:defPPr>
      <a:defRPr lang="it-IT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19" autoAdjust="0"/>
  </p:normalViewPr>
  <p:slideViewPr>
    <p:cSldViewPr>
      <p:cViewPr>
        <p:scale>
          <a:sx n="56" d="100"/>
          <a:sy n="56" d="100"/>
        </p:scale>
        <p:origin x="-1406" y="-58"/>
      </p:cViewPr>
      <p:guideLst>
        <p:guide orient="horz" pos="2382"/>
        <p:guide pos="317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37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8413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8413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fld id="{B00F6262-1075-4795-8310-7397D401C771}" type="slidenum">
              <a:rPr lang="en-US"/>
              <a:pPr>
                <a:defRPr sz="14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8075" y="812800"/>
            <a:ext cx="5341938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4755" name="Segnaposto note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fld id="{E2B17F4D-44CE-4C1C-95BB-85658244A36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>
        <a:solidFill>
          <a:schemeClr val="tx1"/>
        </a:solidFill>
        <a:latin typeface="Albany" pitchFamily="18"/>
        <a:cs typeface="Tahoma" pitchFamily="2"/>
      </a:defRPr>
    </a:lvl1pPr>
    <a:lvl2pPr marL="742950" indent="-28575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577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dirty="0"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08203B4-60F7-4AB6-B6B0-86CEC86B45C4}" type="slidenum">
              <a:rPr lang="it-IT" smtClean="0">
                <a:latin typeface="Arial" pitchFamily="34" charset="0"/>
                <a:ea typeface="Andale Sans UI"/>
                <a:cs typeface="Andale Sans UI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 smtClean="0">
              <a:latin typeface="Arial" pitchFamily="34" charset="0"/>
              <a:ea typeface="Andale Sans UI"/>
              <a:cs typeface="Andale Sans UI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00100"/>
            <a:ext cx="5343525" cy="4011613"/>
          </a:xfrm>
          <a:ln>
            <a:solidFill>
              <a:srgbClr val="000000"/>
            </a:solidFill>
          </a:ln>
        </p:spPr>
      </p:sp>
      <p:sp>
        <p:nvSpPr>
          <p:cNvPr id="98308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3300"/>
          </a:xfrm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5715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673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776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3CDB3CD-424D-41B5-869D-A8715AE755B1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595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6979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8375" cy="4721225"/>
          </a:xfrm>
          <a:ln/>
        </p:spPr>
        <p:txBody>
          <a:bodyPr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902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None/>
            </a:pPr>
            <a:endParaRPr dirty="0"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0051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1075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ED28D28-DD56-4CE0-8BD2-94FE293BD175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209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312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414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None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8851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4995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6019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704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8806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3187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3" y="2349390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2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9235-B1A3-489A-9DA2-1F88C4FA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8DA7-334B-4B45-A47C-7FD9E5F6A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7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6A18B-07F8-4E49-B96B-1D955321A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8DF9D-C410-419E-B7EB-357C91EA6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08669" y="336127"/>
            <a:ext cx="6984233" cy="75628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923766" y="1344507"/>
            <a:ext cx="4198938" cy="529399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90661" y="1344507"/>
            <a:ext cx="4198938" cy="529399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34975" y="6891338"/>
            <a:ext cx="15081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6190-6169-4FCD-AC4B-A24119D7BA9B}" type="datetime1">
              <a:rPr lang="it-IT"/>
              <a:pPr>
                <a:defRPr/>
              </a:pPr>
              <a:t>18/09/2011</a:t>
            </a:fld>
            <a:endParaRPr lang="en-AU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>
          <a:xfrm>
            <a:off x="8566150" y="6891338"/>
            <a:ext cx="755650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84A5-7C55-4B28-9CE6-470A311D5E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3" y="2349390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2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AD81-C26B-4803-AA2B-15AFC1117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E920E-A6EE-4715-8DF8-9D398258F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3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5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0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88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3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1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8C4E-A456-47BE-A566-3DB31CB89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37B2-7957-4358-BE7E-7D84C1D63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8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10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10" y="2398408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AE8BD-1ECD-4FDD-9CC5-4A90F7570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0F6E-C857-4946-92AE-5AACA9B6A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A68C-070C-4658-B39B-06EDF95DB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86A-CFE6-42E8-A722-D4E39902C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8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32CDD-0AE1-411D-BDE8-4C39434EB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763" indent="0">
              <a:buNone/>
              <a:defRPr sz="3100"/>
            </a:lvl2pPr>
            <a:lvl3pPr marL="1007525" indent="0">
              <a:buNone/>
              <a:defRPr sz="2600"/>
            </a:lvl3pPr>
            <a:lvl4pPr marL="1511289" indent="0">
              <a:buNone/>
              <a:defRPr sz="2200"/>
            </a:lvl4pPr>
            <a:lvl5pPr marL="2015050" indent="0">
              <a:buNone/>
              <a:defRPr sz="2200"/>
            </a:lvl5pPr>
            <a:lvl6pPr marL="2518813" indent="0">
              <a:buNone/>
              <a:defRPr sz="2200"/>
            </a:lvl6pPr>
            <a:lvl7pPr marL="3022575" indent="0">
              <a:buNone/>
              <a:defRPr sz="2200"/>
            </a:lvl7pPr>
            <a:lvl8pPr marL="3526337" indent="0">
              <a:buNone/>
              <a:defRPr sz="2200"/>
            </a:lvl8pPr>
            <a:lvl9pPr marL="4030100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B5B9-57B1-44F4-9594-6F54C68B3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3815B-2BBA-4903-A1DD-E314BC53C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7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E6C7C-CEF4-4381-96B3-074E11C01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6CDB-1098-4818-A390-8A390AA06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2" y="2349389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1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77AC9-3A80-4932-A5E6-21E4538A3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2D7B-04DF-4C8E-8A11-01711C745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3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5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2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0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88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3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1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29AC-A1D0-4A12-A9F7-0D9B0C726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2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0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5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9DFE-57D8-4725-B886-C6FEA340A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84532-078B-4918-819C-4E7D4BCB5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7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08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08" y="2398407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FDEF-8169-4F9A-867D-656AE7B51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A929-DD62-4DF9-83D2-DD528F706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428B3-835D-4BF1-B162-EF8C45AA4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7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E9499-3C5F-481C-B253-25D26D8E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F553-523B-4CBC-B649-CA4662FDC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A06F-F5DB-460D-B478-392032862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6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4BEC6-7DE5-4E50-A360-132A018B2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0280-9885-4854-B8DF-E8FBC1214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70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48153-C95D-4E43-A2BD-CBBF6C2E7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8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10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63" indent="0">
              <a:buNone/>
              <a:defRPr sz="2200" b="1"/>
            </a:lvl2pPr>
            <a:lvl3pPr marL="1007525" indent="0">
              <a:buNone/>
              <a:defRPr sz="2000" b="1"/>
            </a:lvl3pPr>
            <a:lvl4pPr marL="1511289" indent="0">
              <a:buNone/>
              <a:defRPr sz="1800" b="1"/>
            </a:lvl4pPr>
            <a:lvl5pPr marL="2015050" indent="0">
              <a:buNone/>
              <a:defRPr sz="1800" b="1"/>
            </a:lvl5pPr>
            <a:lvl6pPr marL="2518813" indent="0">
              <a:buNone/>
              <a:defRPr sz="1800" b="1"/>
            </a:lvl6pPr>
            <a:lvl7pPr marL="3022575" indent="0">
              <a:buNone/>
              <a:defRPr sz="1800" b="1"/>
            </a:lvl7pPr>
            <a:lvl8pPr marL="3526337" indent="0">
              <a:buNone/>
              <a:defRPr sz="1800" b="1"/>
            </a:lvl8pPr>
            <a:lvl9pPr marL="40301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10" y="2398408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D06B9-B86B-4FAB-8E72-1406E7C42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266D0-3387-4319-8519-F567680FA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69FF5-7F05-4209-AB6B-B334B010D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8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67A0-58DA-4939-A879-FB6685B6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763" indent="0">
              <a:buNone/>
              <a:defRPr sz="3100"/>
            </a:lvl2pPr>
            <a:lvl3pPr marL="1007525" indent="0">
              <a:buNone/>
              <a:defRPr sz="2600"/>
            </a:lvl3pPr>
            <a:lvl4pPr marL="1511289" indent="0">
              <a:buNone/>
              <a:defRPr sz="2200"/>
            </a:lvl4pPr>
            <a:lvl5pPr marL="2015050" indent="0">
              <a:buNone/>
              <a:defRPr sz="2200"/>
            </a:lvl5pPr>
            <a:lvl6pPr marL="2518813" indent="0">
              <a:buNone/>
              <a:defRPr sz="2200"/>
            </a:lvl6pPr>
            <a:lvl7pPr marL="3022575" indent="0">
              <a:buNone/>
              <a:defRPr sz="2200"/>
            </a:lvl7pPr>
            <a:lvl8pPr marL="3526337" indent="0">
              <a:buNone/>
              <a:defRPr sz="2200"/>
            </a:lvl8pPr>
            <a:lvl9pPr marL="4030100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763" indent="0">
              <a:buNone/>
              <a:defRPr sz="1300"/>
            </a:lvl2pPr>
            <a:lvl3pPr marL="1007525" indent="0">
              <a:buNone/>
              <a:defRPr sz="1100"/>
            </a:lvl3pPr>
            <a:lvl4pPr marL="1511289" indent="0">
              <a:buNone/>
              <a:defRPr sz="1000"/>
            </a:lvl4pPr>
            <a:lvl5pPr marL="2015050" indent="0">
              <a:buNone/>
              <a:defRPr sz="1000"/>
            </a:lvl5pPr>
            <a:lvl6pPr marL="2518813" indent="0">
              <a:buNone/>
              <a:defRPr sz="1000"/>
            </a:lvl6pPr>
            <a:lvl7pPr marL="3022575" indent="0">
              <a:buNone/>
              <a:defRPr sz="1000"/>
            </a:lvl7pPr>
            <a:lvl8pPr marL="3526337" indent="0">
              <a:buNone/>
              <a:defRPr sz="1000"/>
            </a:lvl8pPr>
            <a:lvl9pPr marL="40301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401FA-209B-47A8-A284-DD4D084A2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180862-BE9C-4BCB-ADFB-C91E21108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49" r:id="rId12"/>
    <p:sldLayoutId id="2147483850" r:id="rId13"/>
    <p:sldLayoutId id="214748385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763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52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28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05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695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457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220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1982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6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81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57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337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10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50" tIns="50377" rIns="100750" bIns="50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50" tIns="50377" rIns="100750" bIns="50377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9094BD-C35A-4115-A7E4-4B053D1A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54" r:id="rId12"/>
    <p:sldLayoutId id="214748385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763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52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28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05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695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457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220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1982" indent="-251882" algn="l" defTabSz="100752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6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813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575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337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100" algn="l" defTabSz="10075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3C449F-E6CE-45DC-B7C9-41FF74FE2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6" r:id="rId12"/>
    <p:sldLayoutId id="214748385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816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63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44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25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98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797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61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426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16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63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45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259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074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88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03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51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RFID Security</a:t>
            </a:r>
          </a:p>
        </p:txBody>
      </p:sp>
      <p:pic>
        <p:nvPicPr>
          <p:cNvPr id="13315" name="Immagin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2850" y="2852738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38288" y="5995988"/>
            <a:ext cx="7143750" cy="114300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GB" sz="2000" dirty="0">
                <a:cs typeface="Times New Roman" pitchFamily="18" charset="0"/>
                <a:sym typeface="Arial" charset="0"/>
              </a:rPr>
              <a:t>Materials from the FIRB SAT lecture  slides by Massimo </a:t>
            </a:r>
            <a:r>
              <a:rPr lang="en-GB" sz="2000" dirty="0" err="1">
                <a:cs typeface="Times New Roman" pitchFamily="18" charset="0"/>
                <a:sym typeface="Arial" charset="0"/>
              </a:rPr>
              <a:t>Rimondini</a:t>
            </a:r>
            <a:r>
              <a:rPr lang="en-GB" sz="2000" dirty="0">
                <a:cs typeface="Times New Roman" pitchFamily="18" charset="0"/>
                <a:sym typeface="Arial" charset="0"/>
              </a:rPr>
              <a:t> </a:t>
            </a:r>
            <a:br>
              <a:rPr lang="en-GB" sz="2000" dirty="0">
                <a:cs typeface="Times New Roman" pitchFamily="18" charset="0"/>
                <a:sym typeface="Arial" charset="0"/>
              </a:rPr>
            </a:br>
            <a:r>
              <a:rPr lang="en-GB" sz="2000" dirty="0">
                <a:cs typeface="Times New Roman" pitchFamily="18" charset="0"/>
                <a:sym typeface="Arial" charset="0"/>
              </a:rPr>
              <a:t>included with permission.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B4466-B549-4E4E-8384-5CE9D4DC670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627" name="Titolo 1"/>
          <p:cNvSpPr>
            <a:spLocks noGrp="1"/>
          </p:cNvSpPr>
          <p:nvPr>
            <p:ph type="title" idx="4294967295"/>
          </p:nvPr>
        </p:nvSpPr>
        <p:spPr>
          <a:xfrm>
            <a:off x="0" y="771525"/>
            <a:ext cx="8458200" cy="849313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Threats </a:t>
            </a:r>
          </a:p>
        </p:txBody>
      </p:sp>
      <p:sp>
        <p:nvSpPr>
          <p:cNvPr id="26628" name="Segnaposto testo 2"/>
          <p:cNvSpPr>
            <a:spLocks noGrp="1"/>
          </p:cNvSpPr>
          <p:nvPr>
            <p:ph type="body" idx="4294967295"/>
          </p:nvPr>
        </p:nvSpPr>
        <p:spPr>
          <a:xfrm>
            <a:off x="609600" y="1949450"/>
            <a:ext cx="8853488" cy="324167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Breakdown of business processes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Handling of crucial and strategical information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Privacy violations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External risks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e.g., exposure to RF radiation, middleware hacking</a:t>
            </a:r>
          </a:p>
        </p:txBody>
      </p:sp>
      <p:sp>
        <p:nvSpPr>
          <p:cNvPr id="26629" name="CasellaDiTesto 3"/>
          <p:cNvSpPr txBox="1">
            <a:spLocks noChangeArrowheads="1"/>
          </p:cNvSpPr>
          <p:nvPr/>
        </p:nvSpPr>
        <p:spPr bwMode="auto">
          <a:xfrm>
            <a:off x="652463" y="6835775"/>
            <a:ext cx="8488362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73" tIns="44986" rIns="89973" bIns="44986"/>
          <a:lstStyle/>
          <a:p>
            <a:pPr hangingPunct="0">
              <a:buSzPct val="45000"/>
              <a:buFont typeface="StarSymbol" charset="0"/>
              <a:buNone/>
            </a:pPr>
            <a:r>
              <a:rPr lang="en-US" sz="1500"/>
              <a:t>Tom Karygiannis, Bernard Eydt, Greg Barber, Lynn Bunn, and Ted Phillips. </a:t>
            </a:r>
            <a:r>
              <a:rPr lang="en-US" sz="1500" i="1"/>
              <a:t>Guidelines for securing radio frequency identiﬁcation (RFID) systems</a:t>
            </a:r>
            <a:r>
              <a:rPr lang="en-US" sz="1500"/>
              <a:t>. Recommendations of the National Institute of Standards and Technology, NIST 800-98, 2007.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46637-76F8-42BC-A48F-B831E95226A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1747" name="Titolo 1"/>
          <p:cNvSpPr>
            <a:spLocks noGrp="1"/>
          </p:cNvSpPr>
          <p:nvPr>
            <p:ph type="title" idx="4294967295"/>
          </p:nvPr>
        </p:nvSpPr>
        <p:spPr>
          <a:xfrm>
            <a:off x="0" y="771525"/>
            <a:ext cx="8458200" cy="849313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Denial of Service</a:t>
            </a:r>
          </a:p>
        </p:txBody>
      </p:sp>
      <p:sp>
        <p:nvSpPr>
          <p:cNvPr id="31748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4900613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Impair communication with valid tag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Jamming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0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oscillator+audio</a:t>
            </a:r>
            <a:r>
              <a:rPr lang="en-US" sz="2000" dirty="0" smtClean="0">
                <a:latin typeface="Bitstream Vera Sans" pitchFamily="34" charset="0"/>
                <a:ea typeface="Andale Sans UI"/>
                <a:cs typeface="Tahoma" pitchFamily="34" charset="0"/>
              </a:rPr>
              <a:t> amplifier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400" dirty="0" smtClean="0">
                <a:latin typeface="Bitstream Vera Sans" pitchFamily="34" charset="0"/>
                <a:ea typeface="Andale Sans UI"/>
                <a:cs typeface="Tahoma" pitchFamily="34" charset="0"/>
              </a:rPr>
              <a:t>Faraday cage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000" dirty="0" err="1" smtClean="0">
                <a:latin typeface="Bitstream Vera Sans" pitchFamily="34" charset="0"/>
                <a:ea typeface="Andale Sans UI"/>
                <a:cs typeface="Tahoma" pitchFamily="34" charset="0"/>
              </a:rPr>
              <a:t>aluminium</a:t>
            </a:r>
            <a:r>
              <a:rPr lang="en-US" sz="2000" dirty="0" smtClean="0">
                <a:latin typeface="Bitstream Vera Sans" pitchFamily="34" charset="0"/>
                <a:ea typeface="Andale Sans UI"/>
                <a:cs typeface="Tahoma" pitchFamily="34" charset="0"/>
              </a:rPr>
              <a:t> leaf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Fool the reader with counterfeit tags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Confuse </a:t>
            </a: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an algorithm</a:t>
            </a:r>
            <a:endParaRPr lang="en-US" sz="2400" dirty="0" smtClean="0">
              <a:latin typeface="Bitstream Vera Sans" pitchFamily="34" charset="0"/>
              <a:ea typeface="Andale Sans UI"/>
              <a:cs typeface="Tahoma" pitchFamily="34" charset="0"/>
            </a:endParaRP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Interposing metals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Detaching tag antennas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Physical destruction (of anti-shoplifting tags</a:t>
            </a:r>
            <a:r>
              <a:rPr lang="en-US" sz="2600" dirty="0" smtClean="0">
                <a:latin typeface="Bitstream Vera Sans" pitchFamily="34" charset="0"/>
                <a:ea typeface="Andale Sans UI"/>
                <a:cs typeface="Tahoma" pitchFamily="34" charset="0"/>
              </a:rPr>
              <a:t>)</a:t>
            </a:r>
            <a:endParaRPr lang="en-US" sz="2600" dirty="0" smtClean="0">
              <a:latin typeface="Bitstream Vera Sans" pitchFamily="34" charset="0"/>
              <a:ea typeface="Andale Sans UI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3" y="2451100"/>
            <a:ext cx="142875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86280">
            <a:off x="7759937" y="2067216"/>
            <a:ext cx="25971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1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4000" dirty="0" smtClean="0">
                <a:ea typeface="+mn-ea"/>
                <a:cs typeface="Arial" pitchFamily="34" charset="0"/>
              </a:rPr>
              <a:t>Challenge-Response Protocol</a:t>
            </a:r>
            <a:endParaRPr lang="en-US" sz="4000" dirty="0">
              <a:ea typeface="+mn-ea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03238" y="4781550"/>
            <a:ext cx="9250362" cy="23574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Function f is public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Secret key K is known only to the tag and reader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The reader sends challenge X and the tag responds with Y, computed from K and X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The reader computes Y’ = f(K,X) and verifies that Y=Y’</a:t>
            </a:r>
            <a:endParaRPr lang="en-US" dirty="0"/>
          </a:p>
        </p:txBody>
      </p:sp>
      <p:sp>
        <p:nvSpPr>
          <p:cNvPr id="13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327C-741C-4570-AF41-E9BC1001DF96}" type="slidenum">
              <a:rPr lang="it-IT"/>
              <a:pPr>
                <a:defRPr/>
              </a:pPr>
              <a:t>12</a:t>
            </a:fld>
            <a:endParaRPr lang="it-IT"/>
          </a:p>
        </p:txBody>
      </p:sp>
      <p:sp>
        <p:nvSpPr>
          <p:cNvPr id="3116036" name="AutoShape 4"/>
          <p:cNvSpPr>
            <a:spLocks noChangeArrowheads="1"/>
          </p:cNvSpPr>
          <p:nvPr/>
        </p:nvSpPr>
        <p:spPr bwMode="auto">
          <a:xfrm rot="16200000">
            <a:off x="4764087" y="544513"/>
            <a:ext cx="671513" cy="5849938"/>
          </a:xfrm>
          <a:prstGeom prst="downArrow">
            <a:avLst>
              <a:gd name="adj1" fmla="val 50000"/>
              <a:gd name="adj2" fmla="val 217708"/>
            </a:avLst>
          </a:prstGeom>
          <a:gradFill rotWithShape="1">
            <a:gsLst>
              <a:gs pos="0">
                <a:schemeClr val="accent2">
                  <a:alpha val="17999"/>
                </a:schemeClr>
              </a:gs>
              <a:gs pos="100000">
                <a:srgbClr val="005C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lIns="100794" tIns="50397" rIns="100794" bIns="50397" anchor="ctr"/>
          <a:lstStyle/>
          <a:p>
            <a:pPr defTabSz="91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      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Response : Y = f</a:t>
            </a:r>
            <a:r>
              <a:rPr lang="en-US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(K,X)</a:t>
            </a:r>
          </a:p>
        </p:txBody>
      </p:sp>
      <p:sp>
        <p:nvSpPr>
          <p:cNvPr id="3116037" name="AutoShape 5"/>
          <p:cNvSpPr>
            <a:spLocks noChangeArrowheads="1"/>
          </p:cNvSpPr>
          <p:nvPr/>
        </p:nvSpPr>
        <p:spPr bwMode="auto">
          <a:xfrm rot="5400000" flipH="1">
            <a:off x="4414044" y="-150019"/>
            <a:ext cx="673100" cy="5722938"/>
          </a:xfrm>
          <a:prstGeom prst="downArrow">
            <a:avLst>
              <a:gd name="adj1" fmla="val 50000"/>
              <a:gd name="adj2" fmla="val 207617"/>
            </a:avLst>
          </a:prstGeom>
          <a:gradFill rotWithShape="1">
            <a:gsLst>
              <a:gs pos="0">
                <a:schemeClr val="accent2">
                  <a:alpha val="17999"/>
                </a:schemeClr>
              </a:gs>
              <a:gs pos="100000">
                <a:srgbClr val="005C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lIns="100794" tIns="50397" rIns="100794" bIns="50397" anchor="ctr"/>
          <a:lstStyle/>
          <a:p>
            <a:pPr defTabSz="91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           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Challenge : nonce X</a:t>
            </a:r>
          </a:p>
        </p:txBody>
      </p:sp>
      <p:sp>
        <p:nvSpPr>
          <p:cNvPr id="3116039" name="Text Box 7"/>
          <p:cNvSpPr txBox="1">
            <a:spLocks noChangeArrowheads="1"/>
          </p:cNvSpPr>
          <p:nvPr/>
        </p:nvSpPr>
        <p:spPr bwMode="auto">
          <a:xfrm>
            <a:off x="395288" y="4000500"/>
            <a:ext cx="1957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11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RFID TAG</a:t>
            </a:r>
          </a:p>
        </p:txBody>
      </p:sp>
      <p:sp>
        <p:nvSpPr>
          <p:cNvPr id="3116044" name="Text Box 12"/>
          <p:cNvSpPr txBox="1">
            <a:spLocks noChangeArrowheads="1"/>
          </p:cNvSpPr>
          <p:nvPr/>
        </p:nvSpPr>
        <p:spPr bwMode="auto">
          <a:xfrm>
            <a:off x="7753350" y="4402138"/>
            <a:ext cx="1968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91411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RFID reader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8324850" y="1270000"/>
            <a:ext cx="1725613" cy="533400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 defTabSz="91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Y’ = f</a:t>
            </a:r>
            <a:r>
              <a:rPr lang="en-US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(K,X)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11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1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036" grpId="0" animBg="1"/>
      <p:bldP spid="31160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0FE7E-4594-4063-8274-8E5EEE82EE8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Titolo 1"/>
          <p:cNvSpPr>
            <a:spLocks noGrp="1"/>
          </p:cNvSpPr>
          <p:nvPr>
            <p:ph type="title" idx="4294967295"/>
          </p:nvPr>
        </p:nvSpPr>
        <p:spPr>
          <a:xfrm>
            <a:off x="895350" y="709613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Unauthorized changes</a:t>
            </a:r>
          </a:p>
        </p:txBody>
      </p:sp>
      <p:sp>
        <p:nvSpPr>
          <p:cNvPr id="54276" name="Segnaposto testo 2"/>
          <p:cNvSpPr>
            <a:spLocks noGrp="1"/>
          </p:cNvSpPr>
          <p:nvPr>
            <p:ph type="body" idx="4294967295"/>
          </p:nvPr>
        </p:nvSpPr>
        <p:spPr>
          <a:xfrm>
            <a:off x="681038" y="1949450"/>
            <a:ext cx="8853487" cy="2101850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Private memory on the tags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Readers can access it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Only the tag can write to it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Records changes to tag information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0" y="6715125"/>
            <a:ext cx="8175625" cy="773113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Akira Yamamoto,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Shigeya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Suzuki,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Hisakazu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Hada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Jin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Mitsugi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Fumio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Teraoka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Osamu Nakamura.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Tamper Detection Method for RFID Tag Data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International Conference on RFID, pages 51–57, April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8128F-F622-4650-9E2C-B2E5DB569B6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Titolo 1"/>
          <p:cNvSpPr>
            <a:spLocks noGrp="1"/>
          </p:cNvSpPr>
          <p:nvPr>
            <p:ph type="title" idx="4294967295"/>
          </p:nvPr>
        </p:nvSpPr>
        <p:spPr>
          <a:xfrm>
            <a:off x="581025" y="566738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Prevent eavesdropping</a:t>
            </a:r>
          </a:p>
        </p:txBody>
      </p:sp>
      <p:sp>
        <p:nvSpPr>
          <p:cNvPr id="55300" name="Segnaposto testo 2"/>
          <p:cNvSpPr>
            <a:spLocks noGrp="1"/>
          </p:cNvSpPr>
          <p:nvPr>
            <p:ph type="body" idx="4294967295"/>
          </p:nvPr>
        </p:nvSpPr>
        <p:spPr>
          <a:xfrm>
            <a:off x="681038" y="1949450"/>
            <a:ext cx="8853487" cy="310197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In EPC tags can “mask” (XOR) responses with a random 16-bit value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Weak security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Combine RFID with optical memory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Optical communication is more secure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Optical memory may store access keys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46125" y="6496050"/>
            <a:ext cx="8501063" cy="769938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Mikko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Lehtonen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Thorsten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Staake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Florian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Michahelles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Elgar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Fleisch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Strengthening the Security of Machine Readable Documents by Combining RFID and Optical Memory Devices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In Ambient Intelligence Developments Conference –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AmI.d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September 2006.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DB073-527D-4BE6-9F87-50FC3385DE7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3" name="Titolo 1"/>
          <p:cNvSpPr>
            <a:spLocks noGrp="1"/>
          </p:cNvSpPr>
          <p:nvPr>
            <p:ph type="title" idx="4294967295"/>
          </p:nvPr>
        </p:nvSpPr>
        <p:spPr>
          <a:xfrm>
            <a:off x="581025" y="495300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Prevent server impersonation</a:t>
            </a:r>
          </a:p>
        </p:txBody>
      </p:sp>
      <p:sp>
        <p:nvSpPr>
          <p:cNvPr id="56324" name="Segnaposto testo 2"/>
          <p:cNvSpPr>
            <a:spLocks noGrp="1"/>
          </p:cNvSpPr>
          <p:nvPr>
            <p:ph type="body" idx="4294967295"/>
          </p:nvPr>
        </p:nvSpPr>
        <p:spPr>
          <a:xfrm>
            <a:off x="823913" y="1709738"/>
            <a:ext cx="8853487" cy="5038725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RFID memory is not tamper-proof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Too costly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Compromised tags can cause desynchronization with database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Countermeasures: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Digital signature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Not viable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Additional tag storing most recently used secret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Not viable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Tags authenticate the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3AF2B-5325-4010-A121-78423484392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3491" name="Titolo 1"/>
          <p:cNvSpPr>
            <a:spLocks noGrp="1"/>
          </p:cNvSpPr>
          <p:nvPr>
            <p:ph type="title" idx="4294967295"/>
          </p:nvPr>
        </p:nvSpPr>
        <p:spPr>
          <a:xfrm>
            <a:off x="723900" y="495300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Backend vulnerabilities</a:t>
            </a:r>
          </a:p>
        </p:txBody>
      </p:sp>
      <p:sp>
        <p:nvSpPr>
          <p:cNvPr id="63492" name="Segnaposto testo 2"/>
          <p:cNvSpPr>
            <a:spLocks noGrp="1"/>
          </p:cNvSpPr>
          <p:nvPr>
            <p:ph type="body" idx="4294967295"/>
          </p:nvPr>
        </p:nvSpPr>
        <p:spPr>
          <a:xfrm>
            <a:off x="466725" y="2138363"/>
            <a:ext cx="8853488" cy="2717800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Each component of an RFID systems may be vulnerable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Compromising a component reflects on others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Compromising tags may affect the backend!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C2C14-5CDC-4D56-882C-B90B144586B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4515" name="Line 1"/>
          <p:cNvSpPr>
            <a:spLocks noChangeShapeType="1"/>
          </p:cNvSpPr>
          <p:nvPr/>
        </p:nvSpPr>
        <p:spPr bwMode="auto">
          <a:xfrm>
            <a:off x="2513013" y="4344988"/>
            <a:ext cx="914400" cy="1587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 tIns="11088"/>
          <a:lstStyle/>
          <a:p>
            <a:pPr marL="431800" indent="-323850" algn="l">
              <a:spcAft>
                <a:spcPts val="575"/>
              </a:spcAft>
            </a:pP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Each component of </a:t>
            </a: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a </a:t>
            </a: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RFID </a:t>
            </a: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system </a:t>
            </a: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may be vulnerable</a:t>
            </a:r>
            <a:b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</a:b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Compromising a component reflects on others</a:t>
            </a:r>
            <a:b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</a:br>
            <a: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  <a:t>Compromising tags may affect the backend!</a:t>
            </a:r>
            <a:br>
              <a:rPr lang="en-US" sz="2800" dirty="0">
                <a:latin typeface="Bitstream Vera Sans" pitchFamily="34" charset="0"/>
                <a:ea typeface="Andale Sans UI"/>
                <a:cs typeface="Tahoma" pitchFamily="34" charset="0"/>
              </a:rPr>
            </a:br>
            <a:endParaRPr lang="en-US" sz="2800" dirty="0" smtClean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788" y="3405188"/>
            <a:ext cx="1201737" cy="1192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900" y="3452813"/>
            <a:ext cx="2432050" cy="2163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6719888" y="2911475"/>
            <a:ext cx="2970212" cy="41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544" rIns="90000" bIns="45000"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>
                <a:solidFill>
                  <a:srgbClr val="000000"/>
                </a:solidFill>
                <a:latin typeface="Bitstream Vera Sans" pitchFamily="34" charset="0"/>
              </a:rPr>
              <a:t>0100101110100...</a:t>
            </a:r>
          </a:p>
        </p:txBody>
      </p:sp>
      <p:grpSp>
        <p:nvGrpSpPr>
          <p:cNvPr id="64520" name="Group 6"/>
          <p:cNvGrpSpPr>
            <a:grpSpLocks/>
          </p:cNvGrpSpPr>
          <p:nvPr/>
        </p:nvGrpSpPr>
        <p:grpSpPr bwMode="auto">
          <a:xfrm>
            <a:off x="5335588" y="2903538"/>
            <a:ext cx="1158875" cy="1827212"/>
            <a:chOff x="3361" y="1829"/>
            <a:chExt cx="730" cy="1151"/>
          </a:xfrm>
        </p:grpSpPr>
        <p:sp>
          <p:nvSpPr>
            <p:cNvPr id="64523" name="Freeform 7"/>
            <p:cNvSpPr>
              <a:spLocks noChangeArrowheads="1"/>
            </p:cNvSpPr>
            <p:nvPr/>
          </p:nvSpPr>
          <p:spPr bwMode="auto">
            <a:xfrm>
              <a:off x="3361" y="2175"/>
              <a:ext cx="276" cy="736"/>
            </a:xfrm>
            <a:custGeom>
              <a:avLst/>
              <a:gdLst>
                <a:gd name="T0" fmla="*/ 0 w 1217"/>
                <a:gd name="T1" fmla="*/ 0 h 3245"/>
                <a:gd name="T2" fmla="*/ 10 w 1217"/>
                <a:gd name="T3" fmla="*/ 38 h 3245"/>
                <a:gd name="T4" fmla="*/ 0 60000 65536"/>
                <a:gd name="T5" fmla="*/ 0 60000 65536"/>
                <a:gd name="T6" fmla="*/ 0 w 1217"/>
                <a:gd name="T7" fmla="*/ 0 h 3245"/>
                <a:gd name="T8" fmla="*/ 1217 w 1217"/>
                <a:gd name="T9" fmla="*/ 3245 h 3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7" h="3245">
                  <a:moveTo>
                    <a:pt x="0" y="0"/>
                  </a:moveTo>
                  <a:cubicBezTo>
                    <a:pt x="1216" y="1216"/>
                    <a:pt x="811" y="3244"/>
                    <a:pt x="811" y="3244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Freeform 8"/>
            <p:cNvSpPr>
              <a:spLocks noChangeArrowheads="1"/>
            </p:cNvSpPr>
            <p:nvPr/>
          </p:nvSpPr>
          <p:spPr bwMode="auto">
            <a:xfrm>
              <a:off x="3468" y="2031"/>
              <a:ext cx="354" cy="944"/>
            </a:xfrm>
            <a:custGeom>
              <a:avLst/>
              <a:gdLst>
                <a:gd name="T0" fmla="*/ 0 w 1561"/>
                <a:gd name="T1" fmla="*/ 0 h 4162"/>
                <a:gd name="T2" fmla="*/ 12 w 1561"/>
                <a:gd name="T3" fmla="*/ 49 h 4162"/>
                <a:gd name="T4" fmla="*/ 0 60000 65536"/>
                <a:gd name="T5" fmla="*/ 0 60000 65536"/>
                <a:gd name="T6" fmla="*/ 0 w 1561"/>
                <a:gd name="T7" fmla="*/ 0 h 4162"/>
                <a:gd name="T8" fmla="*/ 1561 w 1561"/>
                <a:gd name="T9" fmla="*/ 4162 h 4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1" h="4162">
                  <a:moveTo>
                    <a:pt x="0" y="0"/>
                  </a:moveTo>
                  <a:cubicBezTo>
                    <a:pt x="1560" y="1560"/>
                    <a:pt x="1040" y="4161"/>
                    <a:pt x="1040" y="416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Freeform 9"/>
            <p:cNvSpPr>
              <a:spLocks noChangeArrowheads="1"/>
            </p:cNvSpPr>
            <p:nvPr/>
          </p:nvSpPr>
          <p:spPr bwMode="auto">
            <a:xfrm>
              <a:off x="3639" y="1955"/>
              <a:ext cx="375" cy="999"/>
            </a:xfrm>
            <a:custGeom>
              <a:avLst/>
              <a:gdLst>
                <a:gd name="T0" fmla="*/ 0 w 1652"/>
                <a:gd name="T1" fmla="*/ 0 h 4406"/>
                <a:gd name="T2" fmla="*/ 13 w 1652"/>
                <a:gd name="T3" fmla="*/ 51 h 4406"/>
                <a:gd name="T4" fmla="*/ 0 60000 65536"/>
                <a:gd name="T5" fmla="*/ 0 60000 65536"/>
                <a:gd name="T6" fmla="*/ 0 w 1652"/>
                <a:gd name="T7" fmla="*/ 0 h 4406"/>
                <a:gd name="T8" fmla="*/ 1652 w 1652"/>
                <a:gd name="T9" fmla="*/ 4406 h 4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2" h="4406">
                  <a:moveTo>
                    <a:pt x="0" y="0"/>
                  </a:moveTo>
                  <a:cubicBezTo>
                    <a:pt x="1651" y="1651"/>
                    <a:pt x="1101" y="4405"/>
                    <a:pt x="1101" y="4405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Freeform 10"/>
            <p:cNvSpPr>
              <a:spLocks noChangeArrowheads="1"/>
            </p:cNvSpPr>
            <p:nvPr/>
          </p:nvSpPr>
          <p:spPr bwMode="auto">
            <a:xfrm>
              <a:off x="3781" y="1829"/>
              <a:ext cx="432" cy="1152"/>
            </a:xfrm>
            <a:custGeom>
              <a:avLst/>
              <a:gdLst>
                <a:gd name="T0" fmla="*/ 0 w 1906"/>
                <a:gd name="T1" fmla="*/ 0 h 5082"/>
                <a:gd name="T2" fmla="*/ 15 w 1906"/>
                <a:gd name="T3" fmla="*/ 59 h 5082"/>
                <a:gd name="T4" fmla="*/ 0 60000 65536"/>
                <a:gd name="T5" fmla="*/ 0 60000 65536"/>
                <a:gd name="T6" fmla="*/ 0 w 1906"/>
                <a:gd name="T7" fmla="*/ 0 h 5082"/>
                <a:gd name="T8" fmla="*/ 1906 w 1906"/>
                <a:gd name="T9" fmla="*/ 5082 h 50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6" h="5082">
                  <a:moveTo>
                    <a:pt x="0" y="0"/>
                  </a:moveTo>
                  <a:cubicBezTo>
                    <a:pt x="1905" y="1906"/>
                    <a:pt x="1270" y="5081"/>
                    <a:pt x="1270" y="508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52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284538"/>
            <a:ext cx="1751013" cy="197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47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2492375"/>
            <a:ext cx="2514600" cy="2536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5281" dir="2700000" algn="ctr" rotWithShape="0">
              <a:srgbClr val="808080">
                <a:alpha val="55025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48CB9-C4EB-4B42-92C6-2C31AAD8017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5539" name="Titolo 1"/>
          <p:cNvSpPr>
            <a:spLocks noGrp="1"/>
          </p:cNvSpPr>
          <p:nvPr>
            <p:ph type="title" idx="4294967295"/>
          </p:nvPr>
        </p:nvSpPr>
        <p:spPr>
          <a:xfrm>
            <a:off x="681038" y="771525"/>
            <a:ext cx="8458200" cy="849313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Malware</a:t>
            </a:r>
          </a:p>
        </p:txBody>
      </p:sp>
      <p:sp>
        <p:nvSpPr>
          <p:cNvPr id="65540" name="Segnaposto testo 4"/>
          <p:cNvSpPr>
            <a:spLocks noGrp="1"/>
          </p:cNvSpPr>
          <p:nvPr>
            <p:ph type="body" idx="4294967295"/>
          </p:nvPr>
        </p:nvSpPr>
        <p:spPr>
          <a:xfrm>
            <a:off x="185738" y="1949450"/>
            <a:ext cx="8853487" cy="4900613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The world's First RFID chip infected with a virus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85800" y="6959600"/>
            <a:ext cx="8004175" cy="60325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Melanie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Rieback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Bruno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Crispo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Andrew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Tanenbaum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Is your cat infected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with a computer virus?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In Proc. IEEE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PerCom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2006, 2006.</a:t>
            </a:r>
          </a:p>
        </p:txBody>
      </p:sp>
      <p:pic>
        <p:nvPicPr>
          <p:cNvPr id="65542" name="Immagin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3200400"/>
            <a:ext cx="3976687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2059A-94BD-49F1-8AD4-B1B7F70AE65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7587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67588" name="Segnaposto testo 2"/>
          <p:cNvSpPr>
            <a:spLocks noGrp="1"/>
          </p:cNvSpPr>
          <p:nvPr>
            <p:ph type="body" idx="4294967295"/>
          </p:nvPr>
        </p:nvSpPr>
        <p:spPr>
          <a:xfrm>
            <a:off x="828675" y="1662113"/>
            <a:ext cx="8853488" cy="5129212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e-Passports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ICAO (International Civil Aviation Organization) requires: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compulsory authentication of passport data, signed by the issuer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(optionally) access control based on cryptographic keys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(optionally) public key authentication of the passport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Vulnerabilities still exist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Transferability (verifier becomes prover)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400" smtClean="0">
                <a:latin typeface="Bitstream Vera Sans" pitchFamily="34" charset="0"/>
                <a:ea typeface="Andale Sans UI"/>
                <a:cs typeface="Tahoma" pitchFamily="34" charset="0"/>
              </a:rPr>
              <a:t>Reset attacks (same coin toss by resetting internal state of one party)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0" y="6792913"/>
            <a:ext cx="8770938" cy="773112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Carlo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Blundo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Giuseppe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Persiano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Ahmad-Reza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Sadeghi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Ivan Visconti.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Resettable and Non-Transferable Chip Authentication for </a:t>
            </a:r>
            <a:r>
              <a:rPr lang="en-US" sz="1700" i="1" dirty="0" err="1">
                <a:latin typeface="Arial" pitchFamily="18"/>
                <a:ea typeface="Bitstream Vera Sans" pitchFamily="2"/>
                <a:cs typeface="Bitstream Vera Sans" pitchFamily="2"/>
              </a:rPr>
              <a:t>ePassports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In Conference on RFID Security,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Budaperst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Hongria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July 2008.</a:t>
            </a: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117850"/>
            <a:ext cx="1966913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93D6B-972B-4497-BD7A-01FB5EF3820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313" name="Freeform 1"/>
          <p:cNvSpPr>
            <a:spLocks noChangeArrowheads="1"/>
          </p:cNvSpPr>
          <p:nvPr/>
        </p:nvSpPr>
        <p:spPr bwMode="auto">
          <a:xfrm>
            <a:off x="2513013" y="4344988"/>
            <a:ext cx="914400" cy="1587"/>
          </a:xfrm>
          <a:custGeom>
            <a:avLst/>
            <a:gdLst>
              <a:gd name="T0" fmla="*/ 0 w 2540"/>
              <a:gd name="T1" fmla="*/ 0 h 1"/>
              <a:gd name="T2" fmla="*/ 2147483647 w 2540"/>
              <a:gd name="T3" fmla="*/ 0 h 1"/>
              <a:gd name="T4" fmla="*/ 0 60000 65536"/>
              <a:gd name="T5" fmla="*/ 0 60000 65536"/>
              <a:gd name="T6" fmla="*/ 0 w 2540"/>
              <a:gd name="T7" fmla="*/ 0 h 1"/>
              <a:gd name="T8" fmla="*/ 2540 w 25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0" h="1">
                <a:moveTo>
                  <a:pt x="0" y="0"/>
                </a:moveTo>
                <a:lnTo>
                  <a:pt x="2539" y="0"/>
                </a:lnTo>
              </a:path>
            </a:pathLst>
          </a:custGeom>
          <a:noFill/>
          <a:ln w="5472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84213"/>
            <a:ext cx="8456612" cy="1023937"/>
          </a:xfrm>
        </p:spPr>
        <p:txBody>
          <a:bodyPr tIns="1108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Architecture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125" y="3405188"/>
            <a:ext cx="1201738" cy="1192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900" y="3452813"/>
            <a:ext cx="2432050" cy="2163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19888" y="2911475"/>
            <a:ext cx="2970212" cy="41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0544" rIns="90000" bIns="45000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>
                <a:solidFill>
                  <a:srgbClr val="000000"/>
                </a:solidFill>
                <a:latin typeface="Bitstream Vera Sans" pitchFamily="34" charset="0"/>
              </a:rPr>
              <a:t>0100101110100...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5588" y="2903538"/>
            <a:ext cx="1158875" cy="1827212"/>
            <a:chOff x="3361" y="1829"/>
            <a:chExt cx="730" cy="1151"/>
          </a:xfrm>
        </p:grpSpPr>
        <p:sp>
          <p:nvSpPr>
            <p:cNvPr id="14358" name="Freeform 7"/>
            <p:cNvSpPr>
              <a:spLocks noChangeArrowheads="1"/>
            </p:cNvSpPr>
            <p:nvPr/>
          </p:nvSpPr>
          <p:spPr bwMode="auto">
            <a:xfrm>
              <a:off x="3361" y="2175"/>
              <a:ext cx="276" cy="736"/>
            </a:xfrm>
            <a:custGeom>
              <a:avLst/>
              <a:gdLst>
                <a:gd name="T0" fmla="*/ 0 w 1217"/>
                <a:gd name="T1" fmla="*/ 0 h 3245"/>
                <a:gd name="T2" fmla="*/ 10 w 1217"/>
                <a:gd name="T3" fmla="*/ 38 h 3245"/>
                <a:gd name="T4" fmla="*/ 0 60000 65536"/>
                <a:gd name="T5" fmla="*/ 0 60000 65536"/>
                <a:gd name="T6" fmla="*/ 0 w 1217"/>
                <a:gd name="T7" fmla="*/ 0 h 3245"/>
                <a:gd name="T8" fmla="*/ 1217 w 1217"/>
                <a:gd name="T9" fmla="*/ 3245 h 3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7" h="3245">
                  <a:moveTo>
                    <a:pt x="0" y="0"/>
                  </a:moveTo>
                  <a:cubicBezTo>
                    <a:pt x="1216" y="1216"/>
                    <a:pt x="811" y="3244"/>
                    <a:pt x="811" y="3244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Freeform 8"/>
            <p:cNvSpPr>
              <a:spLocks noChangeArrowheads="1"/>
            </p:cNvSpPr>
            <p:nvPr/>
          </p:nvSpPr>
          <p:spPr bwMode="auto">
            <a:xfrm>
              <a:off x="3468" y="2031"/>
              <a:ext cx="354" cy="944"/>
            </a:xfrm>
            <a:custGeom>
              <a:avLst/>
              <a:gdLst>
                <a:gd name="T0" fmla="*/ 0 w 1561"/>
                <a:gd name="T1" fmla="*/ 0 h 4162"/>
                <a:gd name="T2" fmla="*/ 12 w 1561"/>
                <a:gd name="T3" fmla="*/ 49 h 4162"/>
                <a:gd name="T4" fmla="*/ 0 60000 65536"/>
                <a:gd name="T5" fmla="*/ 0 60000 65536"/>
                <a:gd name="T6" fmla="*/ 0 w 1561"/>
                <a:gd name="T7" fmla="*/ 0 h 4162"/>
                <a:gd name="T8" fmla="*/ 1561 w 1561"/>
                <a:gd name="T9" fmla="*/ 4162 h 4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1" h="4162">
                  <a:moveTo>
                    <a:pt x="0" y="0"/>
                  </a:moveTo>
                  <a:cubicBezTo>
                    <a:pt x="1560" y="1560"/>
                    <a:pt x="1040" y="4161"/>
                    <a:pt x="1040" y="416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9"/>
            <p:cNvSpPr>
              <a:spLocks noChangeArrowheads="1"/>
            </p:cNvSpPr>
            <p:nvPr/>
          </p:nvSpPr>
          <p:spPr bwMode="auto">
            <a:xfrm>
              <a:off x="3639" y="1955"/>
              <a:ext cx="375" cy="999"/>
            </a:xfrm>
            <a:custGeom>
              <a:avLst/>
              <a:gdLst>
                <a:gd name="T0" fmla="*/ 0 w 1652"/>
                <a:gd name="T1" fmla="*/ 0 h 4406"/>
                <a:gd name="T2" fmla="*/ 13 w 1652"/>
                <a:gd name="T3" fmla="*/ 51 h 4406"/>
                <a:gd name="T4" fmla="*/ 0 60000 65536"/>
                <a:gd name="T5" fmla="*/ 0 60000 65536"/>
                <a:gd name="T6" fmla="*/ 0 w 1652"/>
                <a:gd name="T7" fmla="*/ 0 h 4406"/>
                <a:gd name="T8" fmla="*/ 1652 w 1652"/>
                <a:gd name="T9" fmla="*/ 4406 h 44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2" h="4406">
                  <a:moveTo>
                    <a:pt x="0" y="0"/>
                  </a:moveTo>
                  <a:cubicBezTo>
                    <a:pt x="1651" y="1651"/>
                    <a:pt x="1101" y="4405"/>
                    <a:pt x="1101" y="4405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10"/>
            <p:cNvSpPr>
              <a:spLocks noChangeArrowheads="1"/>
            </p:cNvSpPr>
            <p:nvPr/>
          </p:nvSpPr>
          <p:spPr bwMode="auto">
            <a:xfrm>
              <a:off x="3781" y="1829"/>
              <a:ext cx="432" cy="1152"/>
            </a:xfrm>
            <a:custGeom>
              <a:avLst/>
              <a:gdLst>
                <a:gd name="T0" fmla="*/ 0 w 1906"/>
                <a:gd name="T1" fmla="*/ 0 h 5082"/>
                <a:gd name="T2" fmla="*/ 15 w 1906"/>
                <a:gd name="T3" fmla="*/ 59 h 5082"/>
                <a:gd name="T4" fmla="*/ 0 60000 65536"/>
                <a:gd name="T5" fmla="*/ 0 60000 65536"/>
                <a:gd name="T6" fmla="*/ 0 w 1906"/>
                <a:gd name="T7" fmla="*/ 0 h 5082"/>
                <a:gd name="T8" fmla="*/ 1906 w 1906"/>
                <a:gd name="T9" fmla="*/ 5082 h 50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6" h="5082">
                  <a:moveTo>
                    <a:pt x="0" y="0"/>
                  </a:moveTo>
                  <a:cubicBezTo>
                    <a:pt x="1905" y="1906"/>
                    <a:pt x="1270" y="5081"/>
                    <a:pt x="1270" y="5081"/>
                  </a:cubicBezTo>
                </a:path>
              </a:pathLst>
            </a:custGeom>
            <a:noFill/>
            <a:ln w="1836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481388" y="5530850"/>
            <a:ext cx="1741487" cy="536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reader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20160000">
            <a:off x="3784600" y="2120900"/>
            <a:ext cx="2884488" cy="908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communication interface &amp; protocol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334250" y="4716463"/>
            <a:ext cx="1741488" cy="430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tag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291388" y="2255838"/>
            <a:ext cx="1828800" cy="50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data format</a:t>
            </a:r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788" y="3284538"/>
            <a:ext cx="1751012" cy="197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85800" y="2638425"/>
            <a:ext cx="2057400" cy="49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middleware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85800" y="5427663"/>
            <a:ext cx="2057400" cy="919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66168" rIns="90000" bIns="45000"/>
          <a:lstStyle/>
          <a:p>
            <a:pPr algn="ctr" defTabSz="914115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Bitstream Vera Sans" pitchFamily="32" charset="0"/>
                <a:cs typeface="Bitstream Vera Sans" pitchFamily="32" charset="0"/>
              </a:rPr>
              <a:t>Object Naming Service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58838" y="5259388"/>
            <a:ext cx="1711325" cy="1255712"/>
            <a:chOff x="540" y="3313"/>
            <a:chExt cx="1078" cy="791"/>
          </a:xfrm>
        </p:grpSpPr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 flipV="1">
              <a:off x="540" y="3312"/>
              <a:ext cx="1079" cy="794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540" y="3313"/>
              <a:ext cx="1079" cy="792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50125" y="2168525"/>
            <a:ext cx="1711325" cy="684213"/>
            <a:chOff x="4445" y="1448"/>
            <a:chExt cx="1078" cy="431"/>
          </a:xfrm>
        </p:grpSpPr>
        <p:sp>
          <p:nvSpPr>
            <p:cNvPr id="14354" name="Line 22"/>
            <p:cNvSpPr>
              <a:spLocks noChangeShapeType="1"/>
            </p:cNvSpPr>
            <p:nvPr/>
          </p:nvSpPr>
          <p:spPr bwMode="auto">
            <a:xfrm flipV="1">
              <a:off x="4445" y="1447"/>
              <a:ext cx="1079" cy="434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3"/>
            <p:cNvSpPr>
              <a:spLocks noChangeShapeType="1"/>
            </p:cNvSpPr>
            <p:nvPr/>
          </p:nvSpPr>
          <p:spPr bwMode="auto">
            <a:xfrm>
              <a:off x="4445" y="1448"/>
              <a:ext cx="1079" cy="432"/>
            </a:xfrm>
            <a:prstGeom prst="line">
              <a:avLst/>
            </a:prstGeom>
            <a:noFill/>
            <a:ln w="9144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33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FC83A-9868-4CF9-9A5F-F320ABA4EFB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8611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68612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3879850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Andale Sans UI"/>
                <a:cs typeface="Tahoma" pitchFamily="34" charset="0"/>
              </a:rPr>
              <a:t>Car ignition: Keeloq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Manufacturer has master secret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Cars have unique ID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MASTER </a:t>
            </a:r>
            <a:r>
              <a:rPr lang="en-US" sz="2800" smtClean="0">
                <a:latin typeface="OpenSymbol" pitchFamily="2" charset="0"/>
                <a:ea typeface="OpenSymbol" pitchFamily="2" charset="0"/>
                <a:cs typeface="Tahoma" pitchFamily="34" charset="0"/>
              </a:rPr>
              <a:t>⊕</a:t>
            </a: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 ID = car’s secret key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Finding </a:t>
            </a:r>
            <a:r>
              <a:rPr lang="en-US" sz="2800" b="1" u="sng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1</a:t>
            </a: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 key leads to the master secret!!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~2 days on a cluster of 50 Dual-Cores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“Soon, cryptographers will all drive expensive cars” :-)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25463" y="6958013"/>
            <a:ext cx="7700962" cy="60325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Sebastian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Indesteege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Nathan Keller, Orr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Dunkelman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Eli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Biham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Bart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Preneel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practical attack on </a:t>
            </a:r>
            <a:r>
              <a:rPr lang="en-US" sz="1700" i="1" dirty="0" err="1">
                <a:latin typeface="Arial" pitchFamily="18"/>
                <a:ea typeface="Bitstream Vera Sans" pitchFamily="2"/>
                <a:cs typeface="Bitstream Vera Sans" pitchFamily="2"/>
              </a:rPr>
              <a:t>keeloq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In Proc.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Eurocrypt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2008, 2008.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D691F-FF5E-442E-944E-D64191C48B4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9635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69636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2001838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Credit cards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First-generation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Holder, number, expire date are transmitted in clear text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25463" y="6792913"/>
            <a:ext cx="8615362" cy="773112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Thomas S.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Heydt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-Benjamin, Dan V. Bailey, Kevin Fu, Ari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Juels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, and Tom O’Hare.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Vulnerabilities in First-Generation RFID-Enabled Credit Cards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Manuscript, October 2006.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endParaRPr lang="en-US" sz="1700" dirty="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pic>
        <p:nvPicPr>
          <p:cNvPr id="69638" name="Immagin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2200" y="4116388"/>
            <a:ext cx="28114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A3049-CAF0-406B-87D1-B72DF6C321E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0659" name="Titolo 1"/>
          <p:cNvSpPr>
            <a:spLocks noGrp="1"/>
          </p:cNvSpPr>
          <p:nvPr>
            <p:ph type="title" idx="4294967295"/>
          </p:nvPr>
        </p:nvSpPr>
        <p:spPr>
          <a:xfrm>
            <a:off x="0" y="839788"/>
            <a:ext cx="8458200" cy="712787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70660" name="Segnaposto testo 2"/>
          <p:cNvSpPr>
            <a:spLocks noGrp="1"/>
          </p:cNvSpPr>
          <p:nvPr>
            <p:ph type="body" idx="4294967295"/>
          </p:nvPr>
        </p:nvSpPr>
        <p:spPr>
          <a:xfrm>
            <a:off x="1223963" y="1949450"/>
            <a:ext cx="8853487" cy="157162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32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Medical implants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Some defibrillators are vulnerable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175KHz </a:t>
            </a:r>
            <a:r>
              <a:rPr lang="en-US" sz="2800" smtClean="0">
                <a:latin typeface="OpenSymbol" pitchFamily="2" charset="0"/>
                <a:ea typeface="OpenSymbol" pitchFamily="2" charset="0"/>
                <a:cs typeface="Tahoma" pitchFamily="34" charset="0"/>
              </a:rPr>
              <a:t>⇒</a:t>
            </a:r>
            <a:r>
              <a:rPr lang="en-US" sz="2800" smtClean="0">
                <a:latin typeface="Bitstream Vera Sans" pitchFamily="34" charset="0"/>
                <a:ea typeface="OpenSymbol" pitchFamily="2" charset="0"/>
                <a:cs typeface="Tahoma" pitchFamily="34" charset="0"/>
              </a:rPr>
              <a:t> low range!</a:t>
            </a:r>
          </a:p>
        </p:txBody>
      </p:sp>
      <p:sp>
        <p:nvSpPr>
          <p:cNvPr id="70661" name="CasellaDiTesto 3"/>
          <p:cNvSpPr txBox="1">
            <a:spLocks noChangeArrowheads="1"/>
          </p:cNvSpPr>
          <p:nvPr/>
        </p:nvSpPr>
        <p:spPr bwMode="auto">
          <a:xfrm>
            <a:off x="525463" y="6281738"/>
            <a:ext cx="8615362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73" tIns="44986" rIns="89973" bIns="44986"/>
          <a:lstStyle/>
          <a:p>
            <a:pPr hangingPunct="0">
              <a:buSzPct val="45000"/>
              <a:buFont typeface="StarSymbol" charset="0"/>
              <a:buNone/>
            </a:pPr>
            <a:r>
              <a:rPr lang="en-US" sz="1700"/>
              <a:t>Daniel Halperin, Thomas S. Heydt-Benjamin, Benjamin Ransford, Shane S. Clark, Benessa Defend, Will Morgan, Kevin Fu, Tadayoshi Kohno, and William H. Maisel. </a:t>
            </a:r>
            <a:r>
              <a:rPr lang="en-US" sz="1700" i="1"/>
              <a:t>Pacemakers and Implantable Cardiac Deﬁbrillators: Software Radio Attacks and Zero-Power Defenses</a:t>
            </a:r>
            <a:r>
              <a:rPr lang="en-US" sz="1700"/>
              <a:t>. In Proceedings of the 29th Annual IEEE Symposium on Security and Privacy, May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A5B2D-966B-4136-B91E-3B9305CE414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683" name="Titolo 1"/>
          <p:cNvSpPr>
            <a:spLocks noGrp="1"/>
          </p:cNvSpPr>
          <p:nvPr>
            <p:ph type="title" idx="4294967295"/>
          </p:nvPr>
        </p:nvSpPr>
        <p:spPr>
          <a:xfrm>
            <a:off x="581025" y="728663"/>
            <a:ext cx="8458200" cy="933450"/>
          </a:xfrm>
        </p:spPr>
        <p:txBody>
          <a:bodyPr/>
          <a:lstStyle/>
          <a:p>
            <a:pPr>
              <a:buSzPct val="45000"/>
              <a:buFont typeface="StarSymbol" charset="0"/>
              <a:buNone/>
            </a:pPr>
            <a:r>
              <a:rPr lang="en-US" sz="4000" smtClean="0"/>
              <a:t>Security of existing applications</a:t>
            </a:r>
          </a:p>
        </p:txBody>
      </p:sp>
      <p:sp>
        <p:nvSpPr>
          <p:cNvPr id="71684" name="Segnaposto testo 2"/>
          <p:cNvSpPr>
            <a:spLocks noGrp="1"/>
          </p:cNvSpPr>
          <p:nvPr>
            <p:ph type="body" idx="4294967295"/>
          </p:nvPr>
        </p:nvSpPr>
        <p:spPr>
          <a:xfrm>
            <a:off x="609600" y="1924050"/>
            <a:ext cx="8853488" cy="4900613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smtClean="0">
                <a:latin typeface="Bitstream Vera Sans" pitchFamily="34" charset="0"/>
                <a:ea typeface="Andale Sans UI"/>
                <a:cs typeface="Tahoma" pitchFamily="34" charset="0"/>
              </a:rPr>
              <a:t>MIFARE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Widespread for contactless smart cards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ISO 14443 type A (HF, 13.56MHz)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~10cm operating distance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About 16KB memory, fragmented in sectors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Buggy pseudorandom generator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200" smtClean="0">
                <a:latin typeface="Bitstream Vera Sans" pitchFamily="34" charset="0"/>
                <a:ea typeface="Andale Sans UI"/>
                <a:cs typeface="Tahoma" pitchFamily="34" charset="0"/>
              </a:rPr>
              <a:t>The 1</a:t>
            </a:r>
            <a:r>
              <a:rPr lang="en-US" sz="2200" baseline="30000" smtClean="0">
                <a:latin typeface="Bitstream Vera Sans" pitchFamily="34" charset="0"/>
                <a:ea typeface="Andale Sans UI"/>
                <a:cs typeface="Tahoma" pitchFamily="34" charset="0"/>
              </a:rPr>
              <a:t>st</a:t>
            </a:r>
            <a:r>
              <a:rPr lang="en-US" sz="2200" smtClean="0">
                <a:latin typeface="Bitstream Vera Sans" pitchFamily="34" charset="0"/>
                <a:ea typeface="Andale Sans UI"/>
                <a:cs typeface="Tahoma" pitchFamily="34" charset="0"/>
              </a:rPr>
              <a:t> sector can be overwritten!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200" smtClean="0">
                <a:latin typeface="Bitstream Vera Sans" pitchFamily="34" charset="0"/>
                <a:ea typeface="Andale Sans UI"/>
                <a:cs typeface="Tahoma" pitchFamily="34" charset="0"/>
              </a:rPr>
              <a:t>Each sector for which one block is known can be overwritten!</a:t>
            </a:r>
          </a:p>
          <a:p>
            <a:pPr marL="1295400" lvl="2" indent="-215900">
              <a:spcBef>
                <a:spcPct val="0"/>
              </a:spcBef>
              <a:spcAft>
                <a:spcPts val="150"/>
              </a:spcAft>
              <a:buSzPts val="2100"/>
              <a:buFont typeface="Arial" pitchFamily="34" charset="0"/>
              <a:buBlip>
                <a:blip r:embed="rId5"/>
              </a:buBlip>
            </a:pPr>
            <a:r>
              <a:rPr lang="en-US" sz="2200" smtClean="0">
                <a:latin typeface="Bitstream Vera Sans" pitchFamily="34" charset="0"/>
                <a:ea typeface="Andale Sans UI"/>
                <a:cs typeface="Tahoma" pitchFamily="34" charset="0"/>
              </a:rPr>
              <a:t>Based on active attack, requires eavesdropping response from legitimate tag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Secret keys still inaccessible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2A2F3-B30B-40C2-85CA-B7B01D96057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2707" name="Titolo 1"/>
          <p:cNvSpPr>
            <a:spLocks noGrp="1"/>
          </p:cNvSpPr>
          <p:nvPr>
            <p:ph type="title" idx="4294967295"/>
          </p:nvPr>
        </p:nvSpPr>
        <p:spPr>
          <a:xfrm>
            <a:off x="652463" y="709613"/>
            <a:ext cx="8458200" cy="84772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Skimmer</a:t>
            </a:r>
          </a:p>
        </p:txBody>
      </p:sp>
      <p:sp>
        <p:nvSpPr>
          <p:cNvPr id="72708" name="Segnaposto testo 2"/>
          <p:cNvSpPr>
            <a:spLocks noGrp="1"/>
          </p:cNvSpPr>
          <p:nvPr>
            <p:ph type="body" idx="4294967295"/>
          </p:nvPr>
        </p:nvSpPr>
        <p:spPr>
          <a:xfrm>
            <a:off x="609600" y="1709738"/>
            <a:ext cx="8853488" cy="4900612"/>
          </a:xfrm>
        </p:spPr>
        <p:txBody>
          <a:bodyPr/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“Would you be comfortable wearing your name, your credit card number and your card expiration date on your T-shirt?”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Skim ~ quick eavesdrop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As cheap as $150 to build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Readily available computer</a:t>
            </a:r>
            <a:b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</a:b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&amp; radio components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600" smtClean="0">
                <a:latin typeface="Bitstream Vera Sans" pitchFamily="34" charset="0"/>
                <a:ea typeface="Andale Sans UI"/>
                <a:cs typeface="Tahoma" pitchFamily="34" charset="0"/>
              </a:rPr>
              <a:t>Solution: shield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000" smtClean="0">
                <a:latin typeface="Bitstream Vera Sans" pitchFamily="34" charset="0"/>
                <a:ea typeface="Andale Sans UI"/>
                <a:cs typeface="Tahoma" pitchFamily="34" charset="0"/>
              </a:rPr>
              <a:t>http://www.difrwear.com/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000" smtClean="0">
                <a:latin typeface="Bitstream Vera Sans" pitchFamily="34" charset="0"/>
                <a:ea typeface="Andale Sans UI"/>
                <a:cs typeface="Tahoma" pitchFamily="34" charset="0"/>
              </a:rPr>
              <a:t>http://www.idstronghold.com/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0" y="6427788"/>
            <a:ext cx="8451850" cy="1089025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Thomas S.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Heydt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-Benjamin, Dan V. Bailey, Kevin Fu, Ari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Juels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, and Tom O’Hare. </a:t>
            </a:r>
            <a:r>
              <a:rPr lang="en-US" sz="1400" i="1" dirty="0">
                <a:latin typeface="Arial" pitchFamily="18"/>
                <a:ea typeface="Bitstream Vera Sans" pitchFamily="2"/>
                <a:cs typeface="Bitstream Vera Sans" pitchFamily="2"/>
              </a:rPr>
              <a:t>Vulnerabilities in First-Generation RFID-Enabled Credit Cards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. Manuscript, October 2006.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Ilan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Kirschenbaum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and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Avishai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Wool. </a:t>
            </a:r>
            <a:r>
              <a:rPr lang="en-US" sz="1400" i="1" dirty="0">
                <a:latin typeface="Arial" pitchFamily="18"/>
                <a:ea typeface="Bitstream Vera Sans" pitchFamily="2"/>
                <a:cs typeface="Bitstream Vera Sans" pitchFamily="2"/>
              </a:rPr>
              <a:t>How to Build a Low-Cost, Extended-Range RFID Skimmer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. Cryptology </a:t>
            </a:r>
            <a:r>
              <a:rPr lang="en-US" sz="1400" dirty="0" err="1">
                <a:latin typeface="Arial" pitchFamily="18"/>
                <a:ea typeface="Bitstream Vera Sans" pitchFamily="2"/>
                <a:cs typeface="Bitstream Vera Sans" pitchFamily="2"/>
              </a:rPr>
              <a:t>ePrint</a:t>
            </a:r>
            <a:r>
              <a:rPr lang="en-US" sz="1400" dirty="0">
                <a:latin typeface="Arial" pitchFamily="18"/>
                <a:ea typeface="Bitstream Vera Sans" pitchFamily="2"/>
                <a:cs typeface="Bitstream Vera Sans" pitchFamily="2"/>
              </a:rPr>
              <a:t> Archive, Report 2006/054, 2006.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0938" y="2709863"/>
            <a:ext cx="21320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1725" y="4418013"/>
            <a:ext cx="22860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>
          <a:xfrm>
            <a:off x="503238" y="505555"/>
            <a:ext cx="9070975" cy="855791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Who Uses?</a:t>
            </a:r>
          </a:p>
        </p:txBody>
      </p:sp>
      <p:sp>
        <p:nvSpPr>
          <p:cNvPr id="15363" name="Segnaposto testo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Supply chain management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Benetton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Wal-Mart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Procter &amp; Gamble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Gillette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U.S. Department of Defense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Tires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Michelin (truck tires)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>
                <a:latin typeface="Bitstream Vera Sans" pitchFamily="34" charset="0"/>
                <a:ea typeface="Andale Sans UI"/>
                <a:cs typeface="Tahoma" pitchFamily="34" charset="0"/>
              </a:rPr>
              <a:t>Goodyear (racing tires)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3200" dirty="0" smtClean="0">
                <a:latin typeface="Bitstream Vera Sans" pitchFamily="34" charset="0"/>
                <a:ea typeface="Andale Sans UI"/>
                <a:cs typeface="Tahoma" pitchFamily="34" charset="0"/>
              </a:rPr>
              <a:t>Volkswagen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CE8C3-90BF-49A1-8B7E-60B611987AD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2"/>
          <p:cNvSpPr>
            <a:spLocks noGrp="1"/>
          </p:cNvSpPr>
          <p:nvPr>
            <p:ph type="title"/>
          </p:nvPr>
        </p:nvSpPr>
        <p:spPr>
          <a:xfrm>
            <a:off x="563199" y="70840"/>
            <a:ext cx="9070975" cy="855791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Why Used?</a:t>
            </a:r>
          </a:p>
        </p:txBody>
      </p:sp>
      <p:sp>
        <p:nvSpPr>
          <p:cNvPr id="15363" name="Segnaposto testo 1"/>
          <p:cNvSpPr>
            <a:spLocks noGrp="1"/>
          </p:cNvSpPr>
          <p:nvPr>
            <p:ph idx="1"/>
          </p:nvPr>
        </p:nvSpPr>
        <p:spPr>
          <a:xfrm>
            <a:off x="214189" y="855638"/>
            <a:ext cx="9649072" cy="5783287"/>
          </a:xfrm>
        </p:spPr>
        <p:txBody>
          <a:bodyPr>
            <a:noAutofit/>
          </a:bodyPr>
          <a:lstStyle/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Unique identification and tracking of goods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Manufacturing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Supply chain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Inventory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Retail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Unique identification and tracking of people and animals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Access control &amp; Authorization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Medical applications (drugs, blood banks, </a:t>
            </a:r>
            <a:r>
              <a:rPr lang="en-US" sz="2400" dirty="0" err="1" smtClean="0">
                <a:latin typeface="Bitstream Vera Sans" pitchFamily="32" charset="0"/>
                <a:ea typeface="Andale Sans UI"/>
                <a:cs typeface="Tahoma" pitchFamily="34" charset="0"/>
              </a:rPr>
              <a:t>mother‑baby</a:t>
            </a: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 pairing, etc.)</a:t>
            </a:r>
          </a:p>
          <a:p>
            <a:pPr marL="863600" lvl="1" indent="-287338">
              <a:spcBef>
                <a:spcPct val="0"/>
              </a:spcBef>
              <a:spcAft>
                <a:spcPts val="288"/>
              </a:spcAft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Tracking of livestock, endangered species, and pets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Anti-theft systems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Toll systems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Passports</a:t>
            </a:r>
          </a:p>
          <a:p>
            <a:pPr marL="431800" indent="-323850">
              <a:spcBef>
                <a:spcPct val="0"/>
              </a:spcBef>
              <a:spcAft>
                <a:spcPts val="575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400" dirty="0" smtClean="0">
                <a:latin typeface="Bitstream Vera Sans" pitchFamily="32" charset="0"/>
                <a:ea typeface="Andale Sans UI"/>
                <a:cs typeface="Tahoma" pitchFamily="34" charset="0"/>
              </a:rPr>
              <a:t>Sports event timing</a:t>
            </a:r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B2F58-E5D6-443F-8387-5E0249A17FA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3181350" y="6638925"/>
            <a:ext cx="6072188" cy="5937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Sam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Polniak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The RFID Case Study Book: RFID Application Stories from Around the Globe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Abhisam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RFID systems will only work over a few inches </a:t>
            </a:r>
            <a:r>
              <a:rPr lang="en-US"/>
              <a:t>or </a:t>
            </a:r>
            <a:r>
              <a:rPr lang="en-US" smtClean="0"/>
              <a:t>centimeters </a:t>
            </a:r>
            <a:r>
              <a:rPr lang="en-US" dirty="0"/>
              <a:t>while others may work over 100 meters (300 feet) or more. </a:t>
            </a:r>
            <a:endParaRPr lang="en-US" dirty="0" smtClean="0"/>
          </a:p>
          <a:p>
            <a:r>
              <a:rPr lang="en-US" dirty="0" smtClean="0"/>
              <a:t>While choosing </a:t>
            </a:r>
            <a:r>
              <a:rPr lang="en-US" dirty="0"/>
              <a:t>an RFID system with an RFID range of a hundred </a:t>
            </a:r>
            <a:r>
              <a:rPr lang="en-US" dirty="0" smtClean="0"/>
              <a:t>meters </a:t>
            </a:r>
            <a:r>
              <a:rPr lang="en-US" dirty="0"/>
              <a:t>might seem attractive, the technology that enables this may not support some of </a:t>
            </a:r>
            <a:r>
              <a:rPr lang="en-US" dirty="0" smtClean="0"/>
              <a:t>other </a:t>
            </a:r>
            <a:r>
              <a:rPr lang="en-US" dirty="0"/>
              <a:t>needs, such as minimizing costs by allowing </a:t>
            </a:r>
            <a:r>
              <a:rPr lang="en-US" dirty="0" smtClean="0"/>
              <a:t>the use of </a:t>
            </a:r>
            <a:r>
              <a:rPr lang="en-US" dirty="0"/>
              <a:t>inexpensive passive tags.</a:t>
            </a:r>
          </a:p>
        </p:txBody>
      </p:sp>
    </p:spTree>
    <p:extLst>
      <p:ext uri="{BB962C8B-B14F-4D97-AF65-F5344CB8AC3E}">
        <p14:creationId xmlns:p14="http://schemas.microsoft.com/office/powerpoint/2010/main" val="32522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Tags</a:t>
            </a:r>
            <a:endParaRPr lang="it-IT" smtClean="0"/>
          </a:p>
        </p:txBody>
      </p:sp>
      <p:sp>
        <p:nvSpPr>
          <p:cNvPr id="18435" name="Segnaposto contenuto 2"/>
          <p:cNvSpPr>
            <a:spLocks noGrp="1"/>
          </p:cNvSpPr>
          <p:nvPr>
            <p:ph idx="1"/>
          </p:nvPr>
        </p:nvSpPr>
        <p:spPr>
          <a:xfrm>
            <a:off x="503238" y="1765300"/>
            <a:ext cx="5535612" cy="4991100"/>
          </a:xfrm>
        </p:spPr>
        <p:txBody>
          <a:bodyPr/>
          <a:lstStyle/>
          <a:p>
            <a:r>
              <a:rPr lang="en-US" sz="2800" b="1" smtClean="0"/>
              <a:t>Passive</a:t>
            </a:r>
          </a:p>
          <a:p>
            <a:pPr lvl="1"/>
            <a:r>
              <a:rPr lang="en-US" sz="2500" smtClean="0"/>
              <a:t>Operational power scavenged </a:t>
            </a:r>
          </a:p>
          <a:p>
            <a:pPr lvl="1">
              <a:buFont typeface="Arial" pitchFamily="34" charset="0"/>
              <a:buNone/>
            </a:pPr>
            <a:r>
              <a:rPr lang="en-US" sz="2500" smtClean="0"/>
              <a:t>   from reader radiated power</a:t>
            </a:r>
          </a:p>
          <a:p>
            <a:endParaRPr lang="en-US" sz="2800" b="1" smtClean="0"/>
          </a:p>
          <a:p>
            <a:endParaRPr lang="en-US" sz="2800" b="1" smtClean="0"/>
          </a:p>
          <a:p>
            <a:r>
              <a:rPr lang="en-US" sz="2800" b="1" smtClean="0"/>
              <a:t>Semi-passive</a:t>
            </a:r>
          </a:p>
          <a:p>
            <a:pPr lvl="1"/>
            <a:r>
              <a:rPr lang="en-US" sz="2500" smtClean="0"/>
              <a:t>Operational power provided by battery</a:t>
            </a:r>
          </a:p>
          <a:p>
            <a:endParaRPr lang="en-US" sz="2800" b="1" smtClean="0"/>
          </a:p>
          <a:p>
            <a:r>
              <a:rPr lang="en-US" sz="2800" b="1" smtClean="0"/>
              <a:t>Active</a:t>
            </a:r>
          </a:p>
          <a:p>
            <a:pPr lvl="1"/>
            <a:r>
              <a:rPr lang="en-US" sz="2400" smtClean="0"/>
              <a:t>Operational power provided by battery  -  transmitter  built into tag</a:t>
            </a:r>
            <a:endParaRPr lang="it-IT" sz="2400" smtClean="0"/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0" y="6210300"/>
            <a:ext cx="1666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475" y="1362075"/>
            <a:ext cx="4457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0350" y="4067175"/>
            <a:ext cx="210978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>
          <a:xfrm>
            <a:off x="502221" y="0"/>
            <a:ext cx="9070975" cy="1260475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Threats &amp; Countermeasures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502221" y="1045121"/>
            <a:ext cx="9070975" cy="4991100"/>
          </a:xfrm>
        </p:spPr>
        <p:txBody>
          <a:bodyPr/>
          <a:lstStyle/>
          <a:p>
            <a:pPr marL="5413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dirty="0" smtClean="0"/>
              <a:t>Eavesdropping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/>
              <a:t>Passive monitoring of the air interface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/>
              <a:t>Encryption, shielding, range reduction</a:t>
            </a:r>
          </a:p>
          <a:p>
            <a:pPr marL="5413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dirty="0" smtClean="0"/>
              <a:t>Relaying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/>
              <a:t>Man-in-the-middle (allows legitimate authentication)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/>
              <a:t>Shielding, range reduction, distance bounding protocols</a:t>
            </a:r>
          </a:p>
          <a:p>
            <a:pPr marL="5413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</a:pPr>
            <a:r>
              <a:rPr lang="en-US" sz="2800" dirty="0" smtClean="0"/>
              <a:t>Unauthorized tag reading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</a:pPr>
            <a:r>
              <a:rPr lang="en-US" sz="2800" dirty="0" smtClean="0"/>
              <a:t>Fake reader with extended range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</a:pPr>
            <a:r>
              <a:rPr lang="en-US" sz="2800" dirty="0" smtClean="0"/>
              <a:t>Reader authentication, on-demand tag enabling, sensitive data in the backend, tag killing</a:t>
            </a:r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F1238-7F3B-4932-B168-AD969B3CD59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681038" y="6638925"/>
            <a:ext cx="7969250" cy="603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Pawel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Rotter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Framework for Assessing RFID System Security and Privacy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Risks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Pervasive Computing, 7(2):70–77, June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Threats &amp; Countermeasures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idx="1"/>
          </p:nvPr>
        </p:nvSpPr>
        <p:spPr>
          <a:xfrm>
            <a:off x="574229" y="1333153"/>
            <a:ext cx="9070975" cy="5118100"/>
          </a:xfrm>
        </p:spPr>
        <p:txBody>
          <a:bodyPr/>
          <a:lstStyle>
            <a:defPPr lvl="0">
              <a:buSzPts val="1956"/>
              <a:buNone/>
            </a:defPPr>
            <a:lvl1pPr lvl="0">
              <a:buSzPts val="1956"/>
              <a:buBlip>
                <a:blip r:embed="rId3"/>
              </a:buBlip>
            </a:lvl1pPr>
            <a:lvl2pPr lvl="1">
              <a:buSzPts val="1956"/>
              <a:buBlip>
                <a:blip r:embed="rId4"/>
              </a:buBlip>
            </a:lvl2pPr>
            <a:lvl3pPr lvl="2">
              <a:buSzPts val="2057"/>
              <a:buBlip>
                <a:blip r:embed="rId5"/>
              </a:buBlip>
            </a:lvl3pPr>
            <a:lvl4pPr lvl="3">
              <a:buSzPct val="100000"/>
              <a:buFont typeface="StarSymbol"/>
              <a:buChar char="•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38163" indent="-287338">
              <a:spcAft>
                <a:spcPts val="289"/>
              </a:spcAft>
              <a:defRPr/>
            </a:pPr>
            <a:r>
              <a:rPr lang="en-US" sz="2600" dirty="0" smtClean="0"/>
              <a:t>Cloning</a:t>
            </a:r>
            <a:endParaRPr lang="en-US" sz="2600" dirty="0"/>
          </a:p>
          <a:p>
            <a:pPr marL="818614" lvl="1" indent="-314850">
              <a:defRPr/>
            </a:pPr>
            <a:r>
              <a:rPr lang="en-US" sz="2400" dirty="0"/>
              <a:t>Duplication of tag contents and functionality</a:t>
            </a:r>
          </a:p>
          <a:p>
            <a:pPr marL="818614" lvl="1" indent="-314850">
              <a:buFont typeface="Arial" pitchFamily="34" charset="0"/>
              <a:buBlip>
                <a:blip r:embed="rId6"/>
              </a:buBlip>
              <a:defRPr/>
            </a:pPr>
            <a:r>
              <a:rPr lang="en-US" sz="2400" dirty="0"/>
              <a:t>Authentication, </a:t>
            </a:r>
            <a:r>
              <a:rPr lang="en-US" sz="2400" dirty="0" smtClean="0"/>
              <a:t>manufacturing-stage </a:t>
            </a:r>
            <a:r>
              <a:rPr lang="en-US" sz="2400" dirty="0"/>
              <a:t>countermeasures against reverse engineering</a:t>
            </a:r>
          </a:p>
          <a:p>
            <a:pPr marL="630238" indent="-287338">
              <a:spcAft>
                <a:spcPts val="289"/>
              </a:spcAft>
              <a:defRPr/>
            </a:pPr>
            <a:r>
              <a:rPr lang="en-US" sz="2600" dirty="0" smtClean="0"/>
              <a:t>Tracking</a:t>
            </a:r>
            <a:endParaRPr lang="en-US" sz="2600" dirty="0"/>
          </a:p>
          <a:p>
            <a:pPr marL="818614" lvl="1" indent="-314850">
              <a:defRPr/>
            </a:pPr>
            <a:r>
              <a:rPr lang="en-US" sz="2400" dirty="0" smtClean="0"/>
              <a:t>Rogue readers </a:t>
            </a:r>
            <a:r>
              <a:rPr lang="en-US" sz="2400" dirty="0"/>
              <a:t>in doors or near legitimate ones</a:t>
            </a:r>
          </a:p>
          <a:p>
            <a:pPr marL="818614" lvl="1" indent="-314850">
              <a:buFont typeface="Arial" pitchFamily="34" charset="0"/>
              <a:buBlip>
                <a:blip r:embed="rId6"/>
              </a:buBlip>
              <a:defRPr/>
            </a:pPr>
            <a:r>
              <a:rPr lang="en-US" sz="2400" dirty="0"/>
              <a:t>Authentication, range reduction, shielding tags, tag disabling, pseudonyms</a:t>
            </a:r>
          </a:p>
          <a:p>
            <a:pPr marL="630238" indent="-287338">
              <a:spcAft>
                <a:spcPts val="289"/>
              </a:spcAft>
              <a:defRPr/>
            </a:pPr>
            <a:r>
              <a:rPr lang="en-US" sz="2600" dirty="0"/>
              <a:t>Replaying</a:t>
            </a:r>
          </a:p>
          <a:p>
            <a:pPr marL="818614" lvl="1" indent="-314850">
              <a:defRPr/>
            </a:pPr>
            <a:r>
              <a:rPr lang="en-US" sz="2400" dirty="0"/>
              <a:t>Repeated authentication sequences</a:t>
            </a:r>
          </a:p>
          <a:p>
            <a:pPr marL="818614" lvl="1" indent="-314850">
              <a:buFont typeface="Arial" pitchFamily="34" charset="0"/>
              <a:buBlip>
                <a:blip r:embed="rId6"/>
              </a:buBlip>
              <a:defRPr/>
            </a:pPr>
            <a:r>
              <a:rPr lang="en-US" sz="2400" dirty="0" smtClean="0"/>
              <a:t>Authentication </a:t>
            </a:r>
            <a:r>
              <a:rPr lang="en-US" sz="2400" dirty="0"/>
              <a:t>[see eavesdropping]</a:t>
            </a:r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95256-BBBE-4996-8285-F14CBA08764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714375" y="6710363"/>
            <a:ext cx="7969250" cy="603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Pawel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Rotter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Framework for Assessing RFID System Security and Privacy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Risks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Pervasive Computing, 7(2):70–77, June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smtClean="0"/>
              <a:t>Threats &amp; Countermeasures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1"/>
          </p:nvPr>
        </p:nvSpPr>
        <p:spPr>
          <a:xfrm>
            <a:off x="538163" y="1423988"/>
            <a:ext cx="9070975" cy="5332412"/>
          </a:xfrm>
        </p:spPr>
        <p:txBody>
          <a:bodyPr>
            <a:normAutofit lnSpcReduction="10000"/>
          </a:bodyPr>
          <a:lstStyle/>
          <a:p>
            <a:pPr marL="6302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Tag content changes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/>
              <a:t>Insertion or modification of data in the tag's memory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400" dirty="0" smtClean="0"/>
              <a:t>Lock, </a:t>
            </a:r>
            <a:r>
              <a:rPr lang="en-US" sz="2400" dirty="0" err="1" smtClean="0"/>
              <a:t>permalock</a:t>
            </a:r>
            <a:r>
              <a:rPr lang="en-US" sz="2400" dirty="0" smtClean="0"/>
              <a:t>, smarter malware-proof readers</a:t>
            </a:r>
          </a:p>
          <a:p>
            <a:pPr marL="6302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Tag destruction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/>
              <a:t>Burn in a microwave oven, slam with a hammer, etc.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400" dirty="0" smtClean="0"/>
              <a:t>...?</a:t>
            </a:r>
          </a:p>
          <a:p>
            <a:pPr marL="630238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Blocking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400" dirty="0" smtClean="0"/>
              <a:t>Reader awaits response from several non-existent tags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400" dirty="0" smtClean="0"/>
              <a:t>Detection is possible</a:t>
            </a:r>
          </a:p>
          <a:p>
            <a:pPr marL="538163" indent="-287338">
              <a:spcAft>
                <a:spcPts val="288"/>
              </a:spcAft>
              <a:buSzPts val="2000"/>
              <a:buFont typeface="Arial" pitchFamily="34" charset="0"/>
              <a:buBlip>
                <a:blip r:embed="rId3"/>
              </a:buBlip>
              <a:defRPr/>
            </a:pPr>
            <a:r>
              <a:rPr lang="en-US" sz="2600" dirty="0" smtClean="0"/>
              <a:t>Jamming</a:t>
            </a:r>
          </a:p>
          <a:p>
            <a:pPr lvl="1">
              <a:buSzPts val="2000"/>
              <a:buFont typeface="Arial" pitchFamily="34" charset="0"/>
              <a:buBlip>
                <a:blip r:embed="rId4"/>
              </a:buBlip>
              <a:defRPr/>
            </a:pPr>
            <a:r>
              <a:rPr lang="en-US" sz="2600" dirty="0" smtClean="0"/>
              <a:t>Radio noise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r>
              <a:rPr lang="en-US" sz="2600" dirty="0" smtClean="0"/>
              <a:t>Detection is possible</a:t>
            </a:r>
          </a:p>
          <a:p>
            <a:pPr lvl="1">
              <a:buSzPts val="2000"/>
              <a:buFont typeface="Arial" pitchFamily="34" charset="0"/>
              <a:buBlip>
                <a:blip r:embed="rId5"/>
              </a:buBlip>
              <a:defRPr/>
            </a:pPr>
            <a:endParaRPr lang="en-US" sz="2400" dirty="0" smtClean="0"/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3C1C9-D07C-41C7-B596-C72216F6B9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714375" y="6567488"/>
            <a:ext cx="7969250" cy="6032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9973" tIns="44986" rIns="89973" bIns="44986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Pawel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 </a:t>
            </a:r>
            <a:r>
              <a:rPr lang="en-US" sz="1700" dirty="0" err="1">
                <a:latin typeface="Arial" pitchFamily="18"/>
                <a:ea typeface="Bitstream Vera Sans" pitchFamily="2"/>
                <a:cs typeface="Bitstream Vera Sans" pitchFamily="2"/>
              </a:rPr>
              <a:t>Rotter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</a:t>
            </a: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A Framework for Assessing RFID System Security and Privacy</a:t>
            </a:r>
          </a:p>
          <a:p>
            <a:pPr defTabSz="914115"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r>
              <a:rPr lang="en-US" sz="1700" i="1" dirty="0">
                <a:latin typeface="Arial" pitchFamily="18"/>
                <a:ea typeface="Bitstream Vera Sans" pitchFamily="2"/>
                <a:cs typeface="Bitstream Vera Sans" pitchFamily="2"/>
              </a:rPr>
              <a:t>Risks</a:t>
            </a:r>
            <a:r>
              <a:rPr lang="en-US" sz="1700" dirty="0">
                <a:latin typeface="Arial" pitchFamily="18"/>
                <a:ea typeface="Bitstream Vera Sans" pitchFamily="2"/>
                <a:cs typeface="Bitstream Vera Sans" pitchFamily="2"/>
              </a:rPr>
              <a:t>. IEEE Pervasive Computing, 7(2):70–77, June 2008.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1377</Words>
  <Application>Microsoft Office PowerPoint</Application>
  <PresentationFormat>Custom</PresentationFormat>
  <Paragraphs>225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2_Office Theme</vt:lpstr>
      <vt:lpstr>RFID Security</vt:lpstr>
      <vt:lpstr>Architecture</vt:lpstr>
      <vt:lpstr>Who Uses?</vt:lpstr>
      <vt:lpstr>Why Used?</vt:lpstr>
      <vt:lpstr>Range</vt:lpstr>
      <vt:lpstr>Types of Tags</vt:lpstr>
      <vt:lpstr>Threats &amp; Countermeasures</vt:lpstr>
      <vt:lpstr>Threats &amp; Countermeasures</vt:lpstr>
      <vt:lpstr>Threats &amp; Countermeasures</vt:lpstr>
      <vt:lpstr>Threats </vt:lpstr>
      <vt:lpstr>Denial of Service</vt:lpstr>
      <vt:lpstr>Challenge-Response Protocol</vt:lpstr>
      <vt:lpstr>Unauthorized changes</vt:lpstr>
      <vt:lpstr>Prevent eavesdropping</vt:lpstr>
      <vt:lpstr>Prevent server impersonation</vt:lpstr>
      <vt:lpstr>Backend vulnerabilities</vt:lpstr>
      <vt:lpstr>Each component of a RFID system may be vulnerable Compromising a component reflects on others Compromising tags may affect the backend! </vt:lpstr>
      <vt:lpstr>Malware</vt:lpstr>
      <vt:lpstr>Security of existing applications</vt:lpstr>
      <vt:lpstr>Security of existing applications</vt:lpstr>
      <vt:lpstr>Security of existing applications</vt:lpstr>
      <vt:lpstr>Security of existing applications</vt:lpstr>
      <vt:lpstr>Security of existing applications</vt:lpstr>
      <vt:lpstr>Skimmer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</dc:title>
  <dc:creator>Bernardo</dc:creator>
  <dc:description>Presentation Layout Template</dc:description>
  <cp:lastModifiedBy>JWBaker</cp:lastModifiedBy>
  <cp:revision>168</cp:revision>
  <dcterms:created xsi:type="dcterms:W3CDTF">2009-06-30T10:43:06Z</dcterms:created>
  <dcterms:modified xsi:type="dcterms:W3CDTF">2011-09-18T05:58:15Z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