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1" r:id="rId3"/>
    <p:sldId id="353" r:id="rId4"/>
    <p:sldId id="355" r:id="rId5"/>
    <p:sldId id="357" r:id="rId6"/>
    <p:sldId id="360" r:id="rId7"/>
    <p:sldId id="358" r:id="rId8"/>
    <p:sldId id="346" r:id="rId9"/>
    <p:sldId id="356" r:id="rId10"/>
    <p:sldId id="381" r:id="rId11"/>
    <p:sldId id="366" r:id="rId12"/>
    <p:sldId id="383" r:id="rId13"/>
    <p:sldId id="370" r:id="rId14"/>
    <p:sldId id="385" r:id="rId15"/>
    <p:sldId id="372" r:id="rId16"/>
    <p:sldId id="361" r:id="rId17"/>
    <p:sldId id="350" r:id="rId18"/>
    <p:sldId id="384" r:id="rId19"/>
    <p:sldId id="386" r:id="rId20"/>
    <p:sldId id="359" r:id="rId21"/>
    <p:sldId id="388" r:id="rId22"/>
    <p:sldId id="387" r:id="rId23"/>
  </p:sldIdLst>
  <p:sldSz cx="10077450" cy="7562850"/>
  <p:notesSz cx="7559675" cy="10691813"/>
  <p:defaultTextStyle>
    <a:defPPr>
      <a:defRPr lang="it-IT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77119" autoAdjust="0"/>
  </p:normalViewPr>
  <p:slideViewPr>
    <p:cSldViewPr>
      <p:cViewPr varScale="1">
        <p:scale>
          <a:sx n="80" d="100"/>
          <a:sy n="80" d="100"/>
        </p:scale>
        <p:origin x="-1284" y="-84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4278313" y="0"/>
            <a:ext cx="3281362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 algn="r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10158413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313" y="10158413"/>
            <a:ext cx="3281362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 algn="r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fld id="{ECA7BCCF-BF24-4E33-95FB-78C28F7D084C}" type="slidenum">
              <a:rPr lang="en-US"/>
              <a:pPr>
                <a:defRPr sz="1400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8075" y="812800"/>
            <a:ext cx="5341938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9699" name="Segnaposto note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" name="Segnaposto intestazion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fld id="{B1C8DFF4-29F3-4FC4-9837-F7448EF69E9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n-US" sz="2000">
        <a:solidFill>
          <a:schemeClr val="tx1"/>
        </a:solidFill>
        <a:latin typeface="Albany" pitchFamily="18"/>
        <a:cs typeface="Tahoma" pitchFamily="2"/>
      </a:defRPr>
    </a:lvl1pPr>
    <a:lvl2pPr marL="742950" indent="-28575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2pPr>
    <a:lvl3pPr marL="11430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3pPr>
    <a:lvl4pPr marL="16002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4pPr>
    <a:lvl5pPr marL="20574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5pPr>
    <a:lvl6pPr marL="2285289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0723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1747" name="Segnaposto note 2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smtClean="0">
              <a:latin typeface="Albany"/>
              <a:cs typeface="Tahoma" pitchFamily="34" charset="0"/>
            </a:endParaRPr>
          </a:p>
        </p:txBody>
      </p:sp>
      <p:sp>
        <p:nvSpPr>
          <p:cNvPr id="3174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D72DDCC-CBF7-42B1-B0FD-15A6FF6D2910}" type="slidenum">
              <a:rPr lang="it-IT"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it-IT" smtClean="0">
              <a:latin typeface="Thorndale"/>
              <a:ea typeface="Andale Sans UI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AD9C62AB-EC00-4C54-A2D0-90377C35DD48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559239FF-9644-458A-A211-525FA49D6A67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5843" name="Segnaposto note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smtClean="0">
              <a:latin typeface="Albany"/>
              <a:cs typeface="Tahoma" pitchFamily="34" charset="0"/>
            </a:endParaRPr>
          </a:p>
        </p:txBody>
      </p:sp>
      <p:sp>
        <p:nvSpPr>
          <p:cNvPr id="35844" name="Segnaposto numero diapositiva 3"/>
          <p:cNvSpPr txBox="1">
            <a:spLocks noGrp="1"/>
          </p:cNvSpPr>
          <p:nvPr/>
        </p:nvSpPr>
        <p:spPr bwMode="auto">
          <a:xfrm>
            <a:off x="4281488" y="10155238"/>
            <a:ext cx="32766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 anchor="b"/>
          <a:lstStyle/>
          <a:p>
            <a:pPr algn="r"/>
            <a:fld id="{033EB996-485E-4435-B40C-0D2BDECFF353}" type="slidenum">
              <a:rPr lang="it-IT" sz="1400">
                <a:latin typeface="Calibri" pitchFamily="34" charset="0"/>
              </a:rPr>
              <a:pPr algn="r"/>
              <a:t>14</a:t>
            </a:fld>
            <a:endParaRPr lang="it-IT" sz="14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r>
              <a:rPr smtClean="0">
                <a:latin typeface="Thorndale"/>
                <a:ea typeface="Andale Sans UI"/>
                <a:cs typeface="Tahoma" pitchFamily="34" charset="0"/>
              </a:rPr>
              <a:t>CCSP Fall 2005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r>
              <a:rPr smtClean="0">
                <a:latin typeface="Thorndale"/>
                <a:ea typeface="Andale Sans UI"/>
                <a:cs typeface="Tahoma" pitchFamily="34" charset="0"/>
              </a:rPr>
              <a:t>10/25/2005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r>
              <a:rPr smtClean="0">
                <a:latin typeface="Thorndale"/>
                <a:ea typeface="Andale Sans UI"/>
                <a:cs typeface="Tahoma" pitchFamily="34" charset="0"/>
              </a:rPr>
              <a:t>Scott L. Ksander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A4F44FF-9FD1-4644-BDCD-90CB426C4039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800100"/>
            <a:ext cx="5341938" cy="4010025"/>
          </a:xfrm>
        </p:spPr>
      </p:sp>
      <p:sp>
        <p:nvSpPr>
          <p:cNvPr id="368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08063" y="5078413"/>
            <a:ext cx="5543550" cy="4813300"/>
          </a:xfrm>
          <a:ln/>
        </p:spPr>
        <p:txBody>
          <a:bodyPr lIns="101401" tIns="50701" rIns="101401" bIns="50701"/>
          <a:lstStyle/>
          <a:p>
            <a:r>
              <a:rPr smtClean="0">
                <a:latin typeface="Albany"/>
                <a:cs typeface="Tahoma" pitchFamily="34" charset="0"/>
              </a:rPr>
              <a:t>	Never do anything that might inadvertently cause something to be written to the suspect’s original media.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B671677-EC3E-447E-BBC4-095DB678326E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801688"/>
            <a:ext cx="5340350" cy="4010025"/>
          </a:xfrm>
        </p:spPr>
      </p:sp>
      <p:sp>
        <p:nvSpPr>
          <p:cNvPr id="37892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12" y="2349389"/>
            <a:ext cx="856583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21" y="4285615"/>
            <a:ext cx="7054215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1FECB-9C55-4996-B7C5-122CE9789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8AED-DD76-4AD4-8ACC-589B3EE51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151" y="302865"/>
            <a:ext cx="2267426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6" y="302865"/>
            <a:ext cx="6634321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E21E3-3582-4963-B30C-BE4F1106D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3872" y="302865"/>
            <a:ext cx="9057459" cy="125522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503872" y="1764665"/>
            <a:ext cx="9057459" cy="5484817"/>
          </a:xfrm>
        </p:spPr>
        <p:txBody>
          <a:bodyPr rtlCol="0">
            <a:normAutofit/>
          </a:bodyPr>
          <a:lstStyle/>
          <a:p>
            <a:pPr lvl="0"/>
            <a:endParaRPr lang="it-IT" noProof="0">
              <a:sym typeface="Arial" pitchFamily="34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>
          <a:xfrm>
            <a:off x="5032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>
          <a:xfrm>
            <a:off x="2855913" y="7143750"/>
            <a:ext cx="43545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>
          <a:xfrm>
            <a:off x="72215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30DCD-195B-4233-A64A-75BCE7446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7639" y="1344507"/>
            <a:ext cx="8313896" cy="63899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427639" y="2184823"/>
            <a:ext cx="4072969" cy="478980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668566" y="2184823"/>
            <a:ext cx="4072969" cy="478980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0"/>
          </p:nvPr>
        </p:nvSpPr>
        <p:spPr>
          <a:xfrm>
            <a:off x="7726363" y="7058025"/>
            <a:ext cx="1930400" cy="354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8/23/06 | Slide </a:t>
            </a:r>
            <a:fld id="{77DB9ABB-F1EC-4812-842A-B9F48C231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258888" y="7142163"/>
            <a:ext cx="4535487" cy="2524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Scott L. Ksander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6A065-BCD6-4938-8B07-3A1B1C1D5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0" y="4859833"/>
            <a:ext cx="8565833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050" y="3205462"/>
            <a:ext cx="8565833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6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2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0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8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5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C4EBB-A44C-4DE4-96B8-CB1BB7BBE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72" y="1764669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704" y="1764669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9486E-A41B-48B7-9C77-4D375DCD2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2" y="1692892"/>
            <a:ext cx="4452624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" y="2398407"/>
            <a:ext cx="4452624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208" y="1692892"/>
            <a:ext cx="4454373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208" y="2398407"/>
            <a:ext cx="4454373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E145-BECF-4990-9538-852790AC9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74A61-C006-44C3-A534-55780DDE1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D9D2-5871-4F3F-BB2A-0D5DA9525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301113"/>
            <a:ext cx="331541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003" y="301117"/>
            <a:ext cx="563357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1582598"/>
            <a:ext cx="331541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B83B0-1F7F-4617-A00A-6EE1E2C74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51" y="5293995"/>
            <a:ext cx="604647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251" y="675755"/>
            <a:ext cx="6046470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816" indent="0">
              <a:buNone/>
              <a:defRPr sz="3100"/>
            </a:lvl2pPr>
            <a:lvl3pPr marL="1007630" indent="0">
              <a:buNone/>
              <a:defRPr sz="2600"/>
            </a:lvl3pPr>
            <a:lvl4pPr marL="1511445" indent="0">
              <a:buNone/>
              <a:defRPr sz="2200"/>
            </a:lvl4pPr>
            <a:lvl5pPr marL="2015259" indent="0">
              <a:buNone/>
              <a:defRPr sz="2200"/>
            </a:lvl5pPr>
            <a:lvl6pPr marL="2519074" indent="0">
              <a:buNone/>
              <a:defRPr sz="2200"/>
            </a:lvl6pPr>
            <a:lvl7pPr marL="3022888" indent="0">
              <a:buNone/>
              <a:defRPr sz="2200"/>
            </a:lvl7pPr>
            <a:lvl8pPr marL="3526703" indent="0">
              <a:buNone/>
              <a:defRPr sz="2200"/>
            </a:lvl8pPr>
            <a:lvl9pPr marL="4030518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251" y="5918981"/>
            <a:ext cx="604647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FDBA9-3317-43DC-9C3A-58640195F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09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61" tIns="50382" rIns="100761" bIns="503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5300"/>
            <a:ext cx="90709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61" tIns="50382" rIns="100761" bIns="50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10400"/>
            <a:ext cx="23526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l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288" y="7010400"/>
            <a:ext cx="31908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ct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1538" y="7010400"/>
            <a:ext cx="23526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DBBFB4-EA0D-4E17-B0D6-48325D23F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503816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1007630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51144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201525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98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797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61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2426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16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63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445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259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074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88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03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51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>
          <a:xfrm>
            <a:off x="646237" y="3493393"/>
            <a:ext cx="9070975" cy="857250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Computer Forensics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and Evaluation</a:t>
            </a:r>
          </a:p>
        </p:txBody>
      </p:sp>
      <p:sp>
        <p:nvSpPr>
          <p:cNvPr id="15363" name="Segnaposto contenuto 2"/>
          <p:cNvSpPr>
            <a:spLocks noGrp="1"/>
          </p:cNvSpPr>
          <p:nvPr>
            <p:ph idx="1"/>
          </p:nvPr>
        </p:nvSpPr>
        <p:spPr>
          <a:xfrm>
            <a:off x="503238" y="1495425"/>
            <a:ext cx="9250362" cy="5643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Know where evidence can be found</a:t>
            </a:r>
          </a:p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Understand techniques used to hide or “destroy” digital data</a:t>
            </a:r>
          </a:p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Toolbox of techniques to discover hidden data and recover “destroyed” data</a:t>
            </a:r>
          </a:p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Cope with HUGE quantities of digital data…</a:t>
            </a:r>
          </a:p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Ignore the </a:t>
            </a:r>
            <a:r>
              <a:rPr lang="en-US" sz="3100" b="1" dirty="0" smtClean="0"/>
              <a:t>irrelevant</a:t>
            </a:r>
            <a:r>
              <a:rPr lang="en-US" sz="3100" dirty="0" smtClean="0"/>
              <a:t>, target the </a:t>
            </a:r>
            <a:r>
              <a:rPr lang="en-US" sz="3100" b="1" dirty="0" smtClean="0"/>
              <a:t>relevant</a:t>
            </a:r>
          </a:p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Thoroughly understand circumstances which may make “evidence” unreliable</a:t>
            </a:r>
            <a:endParaRPr lang="it-IT" dirty="0" smtClean="0"/>
          </a:p>
          <a:p>
            <a:pPr lvl="1">
              <a:lnSpc>
                <a:spcPct val="120000"/>
              </a:lnSpc>
              <a:defRPr/>
            </a:pPr>
            <a:r>
              <a:rPr lang="it-IT" sz="2700" dirty="0" smtClean="0"/>
              <a:t>If you have a hard drive with a broken sector that gives different result, what happens when you hash the entire drive?</a:t>
            </a: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Where is the Evidence?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566863"/>
            <a:ext cx="9070975" cy="557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Undeleted files, expect some names to be incorrect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Deleted files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Windows registry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Print spool files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Hibernation files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Temp files (all those .TMP files in Windows!)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Slack space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Swap files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Internet browsing histories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Alternate or “hidden” partitions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On a variety of removable media (USB drives, backup tapes, …)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0"/>
          </p:nvPr>
        </p:nvSpPr>
        <p:spPr>
          <a:xfrm>
            <a:off x="7221538" y="6886575"/>
            <a:ext cx="2352675" cy="525463"/>
          </a:xfrm>
        </p:spPr>
        <p:txBody>
          <a:bodyPr lIns="100794" tIns="50397" rIns="100794" bIns="50397"/>
          <a:lstStyle/>
          <a:p>
            <a:pPr>
              <a:defRPr/>
            </a:pPr>
            <a:fld id="{A541EFE4-6C72-40B4-BB2E-6F7CFE9CF3A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63513"/>
            <a:ext cx="9070975" cy="1260475"/>
          </a:xfrm>
        </p:spPr>
        <p:txBody>
          <a:bodyPr/>
          <a:lstStyle/>
          <a:p>
            <a:r>
              <a:rPr lang="en-US" sz="5400" smtClean="0"/>
              <a:t>Hidden Data in the Hard Drive </a:t>
            </a:r>
            <a:r>
              <a:rPr lang="en-US" smtClean="0"/>
              <a:t>Slack Space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81175"/>
            <a:ext cx="8929688" cy="2503488"/>
          </a:xfrm>
        </p:spPr>
        <p:txBody>
          <a:bodyPr/>
          <a:lstStyle/>
          <a:p>
            <a:r>
              <a:rPr lang="en-US" sz="3100" smtClean="0"/>
              <a:t>Slack space is the space between</a:t>
            </a:r>
          </a:p>
          <a:p>
            <a:pPr lvl="1"/>
            <a:r>
              <a:rPr lang="en-US" sz="2600" smtClean="0"/>
              <a:t>The logical end of the file (i.e., the end of the data actually in the file) and </a:t>
            </a:r>
          </a:p>
          <a:p>
            <a:pPr lvl="1"/>
            <a:r>
              <a:rPr lang="en-US" sz="2600" smtClean="0"/>
              <a:t>The physical end of the file (i.e., the end of the last sector devoted to the file).</a:t>
            </a:r>
          </a:p>
          <a:p>
            <a:endParaRPr lang="en-US" sz="3100" smtClean="0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4210050"/>
            <a:ext cx="7858125" cy="29670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0155E-001F-450F-A88A-493E6E27CAF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38113"/>
            <a:ext cx="9070975" cy="1260475"/>
          </a:xfrm>
        </p:spPr>
        <p:txBody>
          <a:bodyPr/>
          <a:lstStyle/>
          <a:p>
            <a:r>
              <a:rPr lang="en-US" smtClean="0"/>
              <a:t>Digital Forensics Tools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Forensics tools are typically command line tools that are guaranteed not to alter the disk: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/>
                </a:solidFill>
              </a:rPr>
              <a:t>HELIX</a:t>
            </a:r>
            <a:r>
              <a:rPr lang="en-US" dirty="0" smtClean="0"/>
              <a:t> a live </a:t>
            </a:r>
            <a:r>
              <a:rPr lang="en-US" dirty="0" err="1" smtClean="0"/>
              <a:t>cd</a:t>
            </a:r>
            <a:r>
              <a:rPr lang="en-US" dirty="0" smtClean="0"/>
              <a:t> with a plenty of forensic tools ready to be used</a:t>
            </a:r>
            <a:endParaRPr lang="en-US" dirty="0" smtClean="0">
              <a:solidFill>
                <a:schemeClr val="accent6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6"/>
                </a:solidFill>
              </a:rPr>
              <a:t>ENCASE </a:t>
            </a:r>
            <a:r>
              <a:rPr lang="en-US" dirty="0" smtClean="0"/>
              <a:t>a series of proprietary forensic software products produced by Guidance Software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 idx="4294967295"/>
          </p:nvPr>
        </p:nvSpPr>
        <p:spPr>
          <a:xfrm>
            <a:off x="503238" y="303213"/>
            <a:ext cx="9259887" cy="563562"/>
          </a:xfrm>
        </p:spPr>
        <p:txBody>
          <a:bodyPr/>
          <a:lstStyle/>
          <a:p>
            <a:r>
              <a:rPr lang="en-US" smtClean="0"/>
              <a:t>Open Source  vs.  Closed Source </a:t>
            </a:r>
            <a:endParaRPr lang="it-IT" smtClean="0"/>
          </a:p>
        </p:txBody>
      </p:sp>
      <p:sp>
        <p:nvSpPr>
          <p:cNvPr id="19459" name="Segnaposto data 3"/>
          <p:cNvSpPr txBox="1">
            <a:spLocks noGrp="1"/>
          </p:cNvSpPr>
          <p:nvPr/>
        </p:nvSpPr>
        <p:spPr bwMode="auto">
          <a:xfrm>
            <a:off x="4487863" y="7159625"/>
            <a:ext cx="12588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 anchor="ctr"/>
          <a:lstStyle/>
          <a:p>
            <a:r>
              <a:rPr lang="it-IT" sz="1300"/>
              <a:t>21/01/2008</a:t>
            </a:r>
          </a:p>
        </p:txBody>
      </p:sp>
      <p:sp>
        <p:nvSpPr>
          <p:cNvPr id="19460" name="Segnaposto numero diapositiva 30"/>
          <p:cNvSpPr txBox="1">
            <a:spLocks noGrp="1"/>
          </p:cNvSpPr>
          <p:nvPr/>
        </p:nvSpPr>
        <p:spPr bwMode="auto">
          <a:xfrm>
            <a:off x="8975725" y="7239000"/>
            <a:ext cx="11017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 anchor="ctr"/>
          <a:lstStyle/>
          <a:p>
            <a:pPr algn="r"/>
            <a:fld id="{2031A7B9-10B2-44B4-87FF-DE03A89947E2}" type="slidenum">
              <a:rPr lang="it-IT" sz="1300"/>
              <a:pPr algn="r"/>
              <a:t>14</a:t>
            </a:fld>
            <a:r>
              <a:rPr lang="it-IT" sz="1300"/>
              <a:t> di 7</a:t>
            </a:r>
          </a:p>
        </p:txBody>
      </p:sp>
      <p:grpSp>
        <p:nvGrpSpPr>
          <p:cNvPr id="19461" name="Group 14"/>
          <p:cNvGrpSpPr>
            <a:grpSpLocks/>
          </p:cNvGrpSpPr>
          <p:nvPr/>
        </p:nvGrpSpPr>
        <p:grpSpPr bwMode="auto">
          <a:xfrm>
            <a:off x="657225" y="4781550"/>
            <a:ext cx="8888413" cy="1508125"/>
            <a:chOff x="675" y="2731"/>
            <a:chExt cx="4700" cy="862"/>
          </a:xfrm>
        </p:grpSpPr>
        <p:sp>
          <p:nvSpPr>
            <p:cNvPr id="15" name="Rettangolo arrotondato 14"/>
            <p:cNvSpPr/>
            <p:nvPr/>
          </p:nvSpPr>
          <p:spPr>
            <a:xfrm>
              <a:off x="675" y="2731"/>
              <a:ext cx="4635" cy="862"/>
            </a:xfrm>
            <a:prstGeom prst="roundRect">
              <a:avLst/>
            </a:prstGeom>
            <a:gradFill rotWithShape="1">
              <a:gsLst>
                <a:gs pos="0">
                  <a:srgbClr val="ACACE1"/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1007943" defTabSz="-15292388" fontAlgn="auto">
                <a:lnSpc>
                  <a:spcPts val="1984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1" kern="0" dirty="0">
                <a:solidFill>
                  <a:srgbClr val="000000"/>
                </a:solidFill>
              </a:endParaRPr>
            </a:p>
          </p:txBody>
        </p:sp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748" y="2857"/>
              <a:ext cx="4627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Commercial products such as </a:t>
              </a:r>
              <a:r>
                <a:rPr lang="en-US" sz="2400" dirty="0" err="1">
                  <a:solidFill>
                    <a:srgbClr val="C00000"/>
                  </a:solidFill>
                  <a:latin typeface="+mn-lt"/>
                </a:rPr>
                <a:t>EnCase</a:t>
              </a: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 are recognized by law.</a:t>
              </a:r>
              <a:br>
                <a:rPr lang="en-US" sz="2400" dirty="0">
                  <a:solidFill>
                    <a:srgbClr val="C00000"/>
                  </a:solidFill>
                  <a:latin typeface="+mn-lt"/>
                </a:rPr>
              </a:b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What is the best approach?</a:t>
              </a:r>
              <a:endParaRPr lang="it-IT" sz="2400" dirty="0">
                <a:solidFill>
                  <a:srgbClr val="C00000"/>
                </a:solidFill>
                <a:latin typeface="+mn-lt"/>
              </a:endParaRPr>
            </a:p>
          </p:txBody>
        </p:sp>
      </p:grpSp>
      <p:pic>
        <p:nvPicPr>
          <p:cNvPr id="19462" name="Picture 15" descr="Imma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1479550"/>
            <a:ext cx="832485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16468-2825-4626-BE71-06B7FC24899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Hide Data?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352550"/>
            <a:ext cx="9070975" cy="4991100"/>
          </a:xfrm>
        </p:spPr>
        <p:txBody>
          <a:bodyPr/>
          <a:lstStyle/>
          <a:p>
            <a:r>
              <a:rPr lang="en-US" sz="2800" smtClean="0"/>
              <a:t>Cryptography</a:t>
            </a:r>
          </a:p>
          <a:p>
            <a:r>
              <a:rPr lang="en-US" sz="2800" smtClean="0"/>
              <a:t>Steganography</a:t>
            </a:r>
          </a:p>
          <a:p>
            <a:pPr lvl="1"/>
            <a:r>
              <a:rPr lang="en-US" sz="2400" smtClean="0"/>
              <a:t>The process of hiding data inside other data (e.g. image files). </a:t>
            </a:r>
          </a:p>
          <a:p>
            <a:r>
              <a:rPr lang="en-US" sz="2800" smtClean="0"/>
              <a:t>Change file names and extensions</a:t>
            </a:r>
          </a:p>
          <a:p>
            <a:pPr lvl="1"/>
            <a:r>
              <a:rPr lang="en-US" sz="2400" smtClean="0"/>
              <a:t>E.g. rename a .doc file to a .tmp file</a:t>
            </a:r>
          </a:p>
          <a:p>
            <a:r>
              <a:rPr lang="en-US" sz="2800" smtClean="0"/>
              <a:t>Hidden tracks</a:t>
            </a:r>
          </a:p>
          <a:p>
            <a:pPr lvl="1"/>
            <a:r>
              <a:rPr lang="en-US" sz="2000" smtClean="0"/>
              <a:t>most hard disks have # of tracks hidden (i.e. track 0)</a:t>
            </a:r>
          </a:p>
          <a:p>
            <a:pPr lvl="1"/>
            <a:r>
              <a:rPr lang="en-US" sz="2400" smtClean="0"/>
              <a:t>They can be used to hide/read data by using a hex editor</a:t>
            </a:r>
          </a:p>
          <a:p>
            <a:r>
              <a:rPr lang="en-US" sz="2800" smtClean="0"/>
              <a:t>Deleted Files</a:t>
            </a:r>
          </a:p>
          <a:p>
            <a:pPr lvl="1"/>
            <a:r>
              <a:rPr lang="en-US" sz="2000" smtClean="0"/>
              <a:t>not truly deleted, merely marked for deleti</a:t>
            </a:r>
            <a:r>
              <a:rPr lang="en-US" sz="2400" smtClean="0"/>
              <a:t>on. </a:t>
            </a:r>
          </a:p>
          <a:p>
            <a:pPr lvl="1"/>
            <a:endParaRPr lang="en-US" sz="260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38288" y="6210300"/>
            <a:ext cx="714375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marL="36513" algn="ctr" defTabSz="914115" fontAlgn="auto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tabLst>
                <a:tab pos="36513" algn="l"/>
                <a:tab pos="950913" algn="l"/>
                <a:tab pos="1865313" algn="l"/>
                <a:tab pos="2779713" algn="l"/>
                <a:tab pos="3694113" algn="l"/>
                <a:tab pos="4608513" algn="l"/>
                <a:tab pos="5522913" algn="l"/>
                <a:tab pos="6437313" algn="l"/>
                <a:tab pos="7351713" algn="l"/>
                <a:tab pos="8266113" algn="l"/>
                <a:tab pos="9180513" algn="l"/>
                <a:tab pos="10094913" algn="l"/>
              </a:tabLst>
              <a:defRPr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  <a:sym typeface="Arial" charset="0"/>
              </a:rPr>
              <a:t>During Forensic is important to do not use any tools that write to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Create a Duplicate Image?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66725" y="1709738"/>
            <a:ext cx="9070975" cy="4991100"/>
          </a:xfrm>
        </p:spPr>
        <p:txBody>
          <a:bodyPr/>
          <a:lstStyle/>
          <a:p>
            <a:pPr marL="514350" indent="-514350"/>
            <a:r>
              <a:rPr lang="en-US" smtClean="0"/>
              <a:t>A file copy does not recover all data areas of the device for examination</a:t>
            </a:r>
          </a:p>
          <a:p>
            <a:pPr marL="514350" indent="-514350"/>
            <a:r>
              <a:rPr lang="en-US" smtClean="0"/>
              <a:t>Working from a duplicate image </a:t>
            </a:r>
          </a:p>
          <a:p>
            <a:pPr marL="898525" lvl="1" indent="-401638"/>
            <a:r>
              <a:rPr lang="en-US" smtClean="0"/>
              <a:t>Preserves the original evidence</a:t>
            </a:r>
          </a:p>
          <a:p>
            <a:pPr marL="898525" lvl="1" indent="-401638"/>
            <a:r>
              <a:rPr lang="en-US" smtClean="0"/>
              <a:t>Prevents inadvertent alteration of original evidence during examination</a:t>
            </a:r>
          </a:p>
          <a:p>
            <a:pPr marL="898525" lvl="1" indent="-401638"/>
            <a:r>
              <a:rPr lang="en-US" smtClean="0"/>
              <a:t>Allows recreation of the duplicate image if necessary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604963"/>
            <a:ext cx="8397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2497" tIns="20999" rIns="52497" bIns="20999" anchor="ctr">
            <a:spAutoFit/>
          </a:bodyPr>
          <a:lstStyle/>
          <a:p>
            <a:endParaRPr 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0" y="1941513"/>
            <a:ext cx="8397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2497" tIns="20999" rIns="52497" bIns="20999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Bitstream vs. Backups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488" y="1541463"/>
            <a:ext cx="8313737" cy="50974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Forensic copies (</a:t>
            </a:r>
            <a:r>
              <a:rPr lang="en-US" sz="2800" dirty="0" err="1" smtClean="0"/>
              <a:t>Bitstream</a:t>
            </a:r>
            <a:r>
              <a:rPr lang="en-US" sz="2800" dirty="0" smtClean="0"/>
              <a:t>)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accent6"/>
                </a:solidFill>
              </a:rPr>
              <a:t>Bit for bit copying</a:t>
            </a:r>
            <a:r>
              <a:rPr lang="en-US" sz="2800" dirty="0" smtClean="0"/>
              <a:t> captures all the data on the copied media </a:t>
            </a:r>
          </a:p>
          <a:p>
            <a:pPr lvl="1">
              <a:defRPr/>
            </a:pPr>
            <a:r>
              <a:rPr lang="en-US" sz="2800" dirty="0" smtClean="0"/>
              <a:t>Including hidden and residual data (e.g., slack space, swap, residue, unused space, deleted files etc.)</a:t>
            </a:r>
          </a:p>
          <a:p>
            <a:pPr>
              <a:defRPr/>
            </a:pPr>
            <a:r>
              <a:rPr lang="en-US" sz="2800" dirty="0" smtClean="0"/>
              <a:t>Often the “smoking gun” is found in the residual data.</a:t>
            </a:r>
          </a:p>
          <a:p>
            <a:pPr>
              <a:defRPr/>
            </a:pPr>
            <a:r>
              <a:rPr lang="en-US" sz="2800" dirty="0" smtClean="0"/>
              <a:t>Logical vs. physical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Reporting</a:t>
            </a:r>
          </a:p>
        </p:txBody>
      </p:sp>
      <p:sp>
        <p:nvSpPr>
          <p:cNvPr id="23555" name="Segnaposto contenuto 2"/>
          <p:cNvSpPr>
            <a:spLocks noGrp="1"/>
          </p:cNvSpPr>
          <p:nvPr>
            <p:ph idx="1"/>
          </p:nvPr>
        </p:nvSpPr>
        <p:spPr>
          <a:xfrm>
            <a:off x="503238" y="1647825"/>
            <a:ext cx="9070975" cy="5419725"/>
          </a:xfrm>
        </p:spPr>
        <p:txBody>
          <a:bodyPr/>
          <a:lstStyle/>
          <a:p>
            <a:r>
              <a:rPr lang="en-US" sz="3000" smtClean="0"/>
              <a:t>Accurately describe the details of an incident</a:t>
            </a:r>
          </a:p>
          <a:p>
            <a:r>
              <a:rPr lang="en-US" sz="3000" smtClean="0"/>
              <a:t>Be understandable to decision makers</a:t>
            </a:r>
          </a:p>
          <a:p>
            <a:r>
              <a:rPr lang="en-US" sz="3000" smtClean="0"/>
              <a:t>Be able to withstand legal scrutiny</a:t>
            </a:r>
          </a:p>
          <a:p>
            <a:r>
              <a:rPr lang="en-US" sz="3000" smtClean="0"/>
              <a:t>Be unambiguous and not open to misinterpretation</a:t>
            </a:r>
          </a:p>
          <a:p>
            <a:r>
              <a:rPr lang="en-US" sz="3000" smtClean="0"/>
              <a:t>Be easily referenced</a:t>
            </a:r>
          </a:p>
          <a:p>
            <a:r>
              <a:rPr lang="en-US" sz="3000" smtClean="0"/>
              <a:t>Contain all information required to explain the conclusions</a:t>
            </a:r>
          </a:p>
          <a:p>
            <a:r>
              <a:rPr lang="en-US" sz="3000" smtClean="0"/>
              <a:t>Offer valid conclusions, opinions, or recommendations when needed</a:t>
            </a:r>
          </a:p>
          <a:p>
            <a:r>
              <a:rPr lang="en-US" sz="3000" smtClean="0"/>
              <a:t>Create report in a timely manner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 cstate="print"/>
          <a:srcRect r="17613" b="6647"/>
          <a:stretch>
            <a:fillRect/>
          </a:stretch>
        </p:blipFill>
        <p:spPr bwMode="auto">
          <a:xfrm>
            <a:off x="873125" y="0"/>
            <a:ext cx="8156575" cy="75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What is Computer Forensics?</a:t>
            </a:r>
          </a:p>
        </p:txBody>
      </p:sp>
      <p:sp>
        <p:nvSpPr>
          <p:cNvPr id="614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Scientific process of preserving, identifying, extracting, documenting, and interpreting data on a computer</a:t>
            </a:r>
          </a:p>
          <a:p>
            <a:r>
              <a:rPr lang="en-US" smtClean="0"/>
              <a:t>Used to obtain potential legal evidence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Anti-Forensic and Data Security</a:t>
            </a:r>
          </a:p>
        </p:txBody>
      </p:sp>
      <p:sp>
        <p:nvSpPr>
          <p:cNvPr id="25603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Anti-forensic techniques try to frustrate forensic investigators and their techniques</a:t>
            </a:r>
          </a:p>
          <a:p>
            <a:r>
              <a:rPr lang="en-US" smtClean="0"/>
              <a:t>Securely deleting data, so that it cannot be restored with forensic methods</a:t>
            </a:r>
          </a:p>
          <a:p>
            <a:r>
              <a:rPr lang="en-US" smtClean="0"/>
              <a:t>Prevent the creation of certain data in the first place</a:t>
            </a:r>
          </a:p>
          <a:p>
            <a:r>
              <a:rPr lang="en-US" smtClean="0"/>
              <a:t>Data which was never there, obviously cannot be restored with forensic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9178925" cy="1260475"/>
          </a:xfrm>
        </p:spPr>
        <p:txBody>
          <a:bodyPr/>
          <a:lstStyle/>
          <a:p>
            <a:r>
              <a:rPr lang="en-US" smtClean="0"/>
              <a:t>Privacy Through Media Destruction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09600" y="5491163"/>
            <a:ext cx="2959100" cy="120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>
            <a:spAutoFit/>
          </a:bodyPr>
          <a:lstStyle/>
          <a:p>
            <a:pPr algn="ctr">
              <a:defRPr/>
            </a:pPr>
            <a:r>
              <a:rPr lang="en-US" sz="3600" dirty="0" err="1">
                <a:latin typeface="+mn-lt"/>
              </a:rPr>
              <a:t>Degausser</a:t>
            </a: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Magnetic Field</a:t>
            </a:r>
            <a:endParaRPr lang="en-US" sz="2800" dirty="0">
              <a:latin typeface="+mn-lt"/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536950" y="4348163"/>
            <a:ext cx="517525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en-US" sz="2800">
                <a:latin typeface="+mn-lt"/>
              </a:rPr>
              <a:t>or</a:t>
            </a:r>
          </a:p>
        </p:txBody>
      </p:sp>
      <p:pic>
        <p:nvPicPr>
          <p:cNvPr id="26630" name="Picture 7" descr="fra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6637" y="3925441"/>
            <a:ext cx="151130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5962650" y="4370388"/>
            <a:ext cx="517525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en-US" sz="2800">
                <a:latin typeface="+mn-lt"/>
              </a:rPr>
              <a:t>or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6467475" y="4138613"/>
            <a:ext cx="2801938" cy="779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  </a:t>
            </a:r>
            <a:r>
              <a:rPr lang="en-US" sz="4400" dirty="0" err="1">
                <a:latin typeface="+mn-lt"/>
              </a:rPr>
              <a:t>thermite</a:t>
            </a:r>
            <a:r>
              <a:rPr lang="en-US" sz="4400" dirty="0">
                <a:latin typeface="+mn-lt"/>
              </a:rPr>
              <a:t>…</a:t>
            </a:r>
          </a:p>
        </p:txBody>
      </p:sp>
      <p:pic>
        <p:nvPicPr>
          <p:cNvPr id="266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781300"/>
            <a:ext cx="2928938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174629" y="5365601"/>
            <a:ext cx="1884363" cy="655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en-US" sz="3600" dirty="0">
                <a:latin typeface="+mn-lt"/>
              </a:rPr>
              <a:t>shredder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Disk Wiping</a:t>
            </a:r>
          </a:p>
        </p:txBody>
      </p:sp>
      <p:sp>
        <p:nvSpPr>
          <p:cNvPr id="37891" name="Segnaposto contenuto 2"/>
          <p:cNvSpPr>
            <a:spLocks noGrp="1"/>
          </p:cNvSpPr>
          <p:nvPr>
            <p:ph idx="1"/>
          </p:nvPr>
        </p:nvSpPr>
        <p:spPr>
          <a:xfrm>
            <a:off x="395288" y="1423988"/>
            <a:ext cx="4464050" cy="564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accent6"/>
                </a:solidFill>
              </a:rPr>
              <a:t>Simple erase</a:t>
            </a:r>
            <a:endParaRPr lang="en-US" sz="2400" dirty="0" smtClean="0"/>
          </a:p>
          <a:p>
            <a:pPr lvl="1">
              <a:defRPr/>
            </a:pPr>
            <a:r>
              <a:rPr lang="en-US" sz="2000" dirty="0" smtClean="0"/>
              <a:t>The data is still on the drive but the segment has been marked as available</a:t>
            </a:r>
          </a:p>
          <a:p>
            <a:pPr lvl="1">
              <a:defRPr/>
            </a:pPr>
            <a:r>
              <a:rPr lang="en-US" sz="2000" dirty="0" smtClean="0"/>
              <a:t>Next time data is written to the drive it MAY overwrite the segment</a:t>
            </a:r>
          </a:p>
          <a:p>
            <a:pPr>
              <a:defRPr/>
            </a:pPr>
            <a:r>
              <a:rPr lang="en-US" sz="2400" dirty="0" smtClean="0">
                <a:solidFill>
                  <a:schemeClr val="accent6"/>
                </a:solidFill>
              </a:rPr>
              <a:t>Destructive erase</a:t>
            </a:r>
            <a:endParaRPr lang="en-US" sz="2400" dirty="0" smtClean="0"/>
          </a:p>
          <a:p>
            <a:pPr lvl="1">
              <a:defRPr/>
            </a:pPr>
            <a:r>
              <a:rPr lang="en-US" sz="2000" dirty="0" smtClean="0"/>
              <a:t>First overwrites all data in the file with random data</a:t>
            </a:r>
          </a:p>
          <a:p>
            <a:pPr lvl="1">
              <a:defRPr/>
            </a:pPr>
            <a:r>
              <a:rPr lang="en-US" sz="2000" dirty="0" smtClean="0"/>
              <a:t>Next marks the segment as available</a:t>
            </a:r>
          </a:p>
          <a:p>
            <a:pPr lvl="1">
              <a:defRPr/>
            </a:pPr>
            <a:r>
              <a:rPr lang="en-US" sz="2000" dirty="0" smtClean="0"/>
              <a:t>It may be possible to find ghost images of what was previously on the disk surface</a:t>
            </a:r>
            <a:endParaRPr lang="it-IT" sz="2000" dirty="0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5850" y="1995488"/>
            <a:ext cx="504507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66725" y="6853238"/>
            <a:ext cx="8883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it-IT" sz="2000"/>
              <a:t>Overwriting Hard Drive Data: The Great Wiping Controversy, ICISS 2008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259887" cy="5635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Computer Forensics Procedures</a:t>
            </a:r>
          </a:p>
        </p:txBody>
      </p:sp>
      <p:sp>
        <p:nvSpPr>
          <p:cNvPr id="45" name="Rettangolo arrotondato 44"/>
          <p:cNvSpPr/>
          <p:nvPr/>
        </p:nvSpPr>
        <p:spPr bwMode="auto">
          <a:xfrm>
            <a:off x="2794506" y="1138219"/>
            <a:ext cx="4289948" cy="1350984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tIns="0" bIns="144000" anchor="ctr"/>
          <a:lstStyle/>
          <a:p>
            <a:pPr algn="ctr" eaLnBrk="0" fontAlgn="auto" hangingPunc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Text" lastClr="000000"/>
              </a:solidFill>
              <a:latin typeface="+mn-lt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</a:rPr>
              <a:t>The Forensic Paradigm </a:t>
            </a:r>
            <a:endParaRPr lang="en-US" sz="3200" b="1" kern="0" dirty="0">
              <a:solidFill>
                <a:sysClr val="window" lastClr="FFFFFF"/>
              </a:solidFill>
              <a:latin typeface="+mn-lt"/>
            </a:endParaRPr>
          </a:p>
        </p:txBody>
      </p:sp>
      <p:sp>
        <p:nvSpPr>
          <p:cNvPr id="49" name="Arrotonda angolo stesso lato rettangolo 48"/>
          <p:cNvSpPr/>
          <p:nvPr/>
        </p:nvSpPr>
        <p:spPr bwMode="auto">
          <a:xfrm rot="10800000">
            <a:off x="290513" y="4541838"/>
            <a:ext cx="2028825" cy="2525712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 bwMode="auto">
          <a:xfrm>
            <a:off x="252413" y="4567243"/>
            <a:ext cx="2130425" cy="12208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9063" indent="-119063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Identify specific objects that store important data for the case analysis</a:t>
            </a:r>
          </a:p>
        </p:txBody>
      </p:sp>
      <p:sp>
        <p:nvSpPr>
          <p:cNvPr id="57" name="Arrotonda angolo stesso lato rettangolo 56"/>
          <p:cNvSpPr/>
          <p:nvPr/>
        </p:nvSpPr>
        <p:spPr>
          <a:xfrm rot="10800000">
            <a:off x="2632075" y="4543425"/>
            <a:ext cx="2120900" cy="2524125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2582804" y="4567243"/>
            <a:ext cx="2241607" cy="20672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9063" indent="-119063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Establish a chain of custody and document all steps to prove that the collected data remains intact and unaltered </a:t>
            </a:r>
          </a:p>
        </p:txBody>
      </p:sp>
      <p:sp>
        <p:nvSpPr>
          <p:cNvPr id="61" name="Arrotonda angolo stesso lato rettangolo 60"/>
          <p:cNvSpPr/>
          <p:nvPr/>
        </p:nvSpPr>
        <p:spPr bwMode="auto">
          <a:xfrm rot="10800000">
            <a:off x="5118100" y="4576763"/>
            <a:ext cx="2028825" cy="2525712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 bwMode="auto">
          <a:xfrm>
            <a:off x="5038725" y="4567243"/>
            <a:ext cx="2187591" cy="20672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9063" indent="-119063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Determine the type of information stored on digital evidence and conduct a thorough analysis of the media</a:t>
            </a:r>
          </a:p>
        </p:txBody>
      </p:sp>
      <p:sp>
        <p:nvSpPr>
          <p:cNvPr id="67" name="Arrotonda angolo stesso lato rettangolo 66"/>
          <p:cNvSpPr/>
          <p:nvPr/>
        </p:nvSpPr>
        <p:spPr bwMode="auto">
          <a:xfrm rot="10800000">
            <a:off x="7477125" y="4576763"/>
            <a:ext cx="2027238" cy="2525712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68" name="CasellaDiTesto 67"/>
          <p:cNvSpPr txBox="1"/>
          <p:nvPr/>
        </p:nvSpPr>
        <p:spPr bwMode="auto">
          <a:xfrm>
            <a:off x="7562050" y="4567243"/>
            <a:ext cx="1857388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9063" indent="-119063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Prepare and deliver an official report</a:t>
            </a:r>
          </a:p>
        </p:txBody>
      </p:sp>
      <p:cxnSp>
        <p:nvCxnSpPr>
          <p:cNvPr id="70" name="Connettore 2 15"/>
          <p:cNvCxnSpPr>
            <a:cxnSpLocks noChangeShapeType="1"/>
          </p:cNvCxnSpPr>
          <p:nvPr/>
        </p:nvCxnSpPr>
        <p:spPr bwMode="auto">
          <a:xfrm rot="5400000">
            <a:off x="3336131" y="2932907"/>
            <a:ext cx="733425" cy="1588"/>
          </a:xfrm>
          <a:prstGeom prst="straightConnector1">
            <a:avLst/>
          </a:prstGeom>
          <a:noFill/>
          <a:ln w="60325" cap="sq" algn="ctr">
            <a:solidFill>
              <a:schemeClr val="accent5">
                <a:lumMod val="40000"/>
                <a:lumOff val="60000"/>
              </a:schemeClr>
            </a:solidFill>
            <a:round/>
            <a:headEnd/>
            <a:tailEnd type="arrow" w="med" len="med"/>
          </a:ln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2772538" y="3424306"/>
            <a:ext cx="1862138" cy="1145895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231775" indent="-231775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latin typeface="+mn-lt"/>
              </a:rPr>
              <a:t>Collection</a:t>
            </a:r>
          </a:p>
        </p:txBody>
      </p:sp>
      <p:sp>
        <p:nvSpPr>
          <p:cNvPr id="73" name="Connettore 1 3"/>
          <p:cNvSpPr>
            <a:spLocks noChangeAspect="1"/>
          </p:cNvSpPr>
          <p:nvPr/>
        </p:nvSpPr>
        <p:spPr bwMode="auto">
          <a:xfrm rot="5573599">
            <a:off x="6378102" y="3462811"/>
            <a:ext cx="2789237" cy="102299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5150" y="1098561"/>
                </a:moveTo>
                <a:arcTo wR="1411615" hR="1411615" stAng="11568779" swAng="2097159"/>
              </a:path>
            </a:pathLst>
          </a:custGeom>
          <a:noFill/>
          <a:ln w="635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tailEnd type="arrow"/>
          </a:ln>
          <a:effectLst/>
          <a:scene3d>
            <a:camera prst="orthographicFront"/>
            <a:lightRig rig="flat" dir="t"/>
          </a:scene3d>
          <a:sp3d z="-40000" prstMaterial="matte"/>
        </p:spPr>
      </p: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7559891" y="3424447"/>
            <a:ext cx="1861707" cy="114561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400" b="1" dirty="0">
                <a:latin typeface="+mn-lt"/>
              </a:rPr>
              <a:t>Reporting</a:t>
            </a:r>
          </a:p>
        </p:txBody>
      </p:sp>
      <p:sp>
        <p:nvSpPr>
          <p:cNvPr id="76" name="Rectangle 27"/>
          <p:cNvSpPr>
            <a:spLocks noChangeArrowheads="1"/>
          </p:cNvSpPr>
          <p:nvPr/>
        </p:nvSpPr>
        <p:spPr bwMode="auto">
          <a:xfrm>
            <a:off x="5201451" y="3424235"/>
            <a:ext cx="1862138" cy="1146037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231775" indent="-231775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latin typeface="+mn-lt"/>
              </a:rPr>
              <a:t>Analysis and </a:t>
            </a:r>
          </a:p>
          <a:p>
            <a:pPr marL="231775" indent="-231775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latin typeface="+mn-lt"/>
              </a:rPr>
              <a:t>Evaluation</a:t>
            </a:r>
          </a:p>
        </p:txBody>
      </p:sp>
      <p:cxnSp>
        <p:nvCxnSpPr>
          <p:cNvPr id="77" name="Connettore 2 15"/>
          <p:cNvCxnSpPr>
            <a:cxnSpLocks noChangeShapeType="1"/>
          </p:cNvCxnSpPr>
          <p:nvPr/>
        </p:nvCxnSpPr>
        <p:spPr bwMode="auto">
          <a:xfrm rot="5400000">
            <a:off x="5766594" y="2932907"/>
            <a:ext cx="733425" cy="1587"/>
          </a:xfrm>
          <a:prstGeom prst="straightConnector1">
            <a:avLst/>
          </a:prstGeom>
          <a:noFill/>
          <a:ln w="60325" cap="sq" algn="ctr">
            <a:solidFill>
              <a:schemeClr val="accent5">
                <a:lumMod val="40000"/>
                <a:lumOff val="60000"/>
              </a:schemeClr>
            </a:solidFill>
            <a:round/>
            <a:headEnd/>
            <a:tailEnd type="arrow" w="med" len="med"/>
          </a:ln>
        </p:spPr>
      </p:cxnSp>
      <p:sp>
        <p:nvSpPr>
          <p:cNvPr id="79" name="Connettore 1 3"/>
          <p:cNvSpPr>
            <a:spLocks noChangeAspect="1"/>
          </p:cNvSpPr>
          <p:nvPr/>
        </p:nvSpPr>
        <p:spPr bwMode="auto">
          <a:xfrm rot="5185870" flipV="1">
            <a:off x="810711" y="3214778"/>
            <a:ext cx="2041403" cy="74899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5150" y="1098561"/>
                </a:moveTo>
                <a:arcTo wR="1411615" hR="1411615" stAng="11568779" swAng="2097159"/>
              </a:path>
            </a:pathLst>
          </a:custGeom>
          <a:noFill/>
          <a:ln w="635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tailEnd type="arrow"/>
          </a:ln>
          <a:effectLst/>
          <a:scene3d>
            <a:camera prst="orthographicFront"/>
            <a:lightRig rig="flat" dir="t"/>
          </a:scene3d>
          <a:sp3d z="-40000" prstMaterial="matte"/>
        </p:spPr>
      </p: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381000" y="3424533"/>
            <a:ext cx="1862138" cy="114544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231775" indent="-231775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latin typeface="+mn-lt"/>
              </a:rPr>
              <a:t>Identification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178925" cy="1260475"/>
          </a:xfrm>
        </p:spPr>
        <p:txBody>
          <a:bodyPr/>
          <a:lstStyle/>
          <a:p>
            <a:r>
              <a:rPr lang="it-IT" smtClean="0"/>
              <a:t>Identification: Common Mistakes …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idx="1"/>
          </p:nvPr>
        </p:nvSpPr>
        <p:spPr>
          <a:xfrm>
            <a:off x="503238" y="1352550"/>
            <a:ext cx="9070975" cy="4991100"/>
          </a:xfrm>
        </p:spPr>
        <p:txBody>
          <a:bodyPr/>
          <a:lstStyle/>
          <a:p>
            <a:r>
              <a:rPr lang="en-US" sz="3200" dirty="0" smtClean="0"/>
              <a:t>You are the investigator, which objects do you think will be useful for investigations?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Computer (case and power supply)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Just the hard drive (without computer)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Monitor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Keyboard and mouse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Media (CD, DVD, USB drives, etc.)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Printer</a:t>
            </a:r>
            <a:endParaRPr lang="en-US" sz="28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38325" y="5581625"/>
            <a:ext cx="714375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marL="36513" algn="ctr" defTabSz="914115" fontAlgn="auto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tabLst>
                <a:tab pos="36513" algn="l"/>
                <a:tab pos="950913" algn="l"/>
                <a:tab pos="1865313" algn="l"/>
                <a:tab pos="2779713" algn="l"/>
                <a:tab pos="3694113" algn="l"/>
                <a:tab pos="4608513" algn="l"/>
                <a:tab pos="5522913" algn="l"/>
                <a:tab pos="6437313" algn="l"/>
                <a:tab pos="7351713" algn="l"/>
                <a:tab pos="8266113" algn="l"/>
                <a:tab pos="9180513" algn="l"/>
                <a:tab pos="10094913" algn="l"/>
              </a:tabLst>
              <a:defRPr/>
            </a:pPr>
            <a:r>
              <a:rPr lang="en-GB" sz="32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  <a:sym typeface="Arial" charset="0"/>
              </a:rPr>
              <a:t>Digital forensics does not replace traditional forensic analysis</a:t>
            </a:r>
          </a:p>
        </p:txBody>
      </p:sp>
      <p:sp>
        <p:nvSpPr>
          <p:cNvPr id="5" name="CasellaDiTesto 7"/>
          <p:cNvSpPr txBox="1">
            <a:spLocks noChangeArrowheads="1"/>
          </p:cNvSpPr>
          <p:nvPr/>
        </p:nvSpPr>
        <p:spPr bwMode="auto">
          <a:xfrm>
            <a:off x="331788" y="6924675"/>
            <a:ext cx="95202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2400" dirty="0">
                <a:latin typeface="+mn-lt"/>
              </a:rPr>
              <a:t>Any action that modifies the crime scene could invalidate evidence in court</a:t>
            </a:r>
            <a:r>
              <a:rPr lang="it-IT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Collection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idx="1"/>
          </p:nvPr>
        </p:nvSpPr>
        <p:spPr>
          <a:xfrm>
            <a:off x="503238" y="1647825"/>
            <a:ext cx="9070975" cy="4991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 collect computer evidence, </a:t>
            </a:r>
            <a:r>
              <a:rPr lang="en-US" sz="3600" dirty="0" smtClean="0"/>
              <a:t>care must be taken not to change the evidence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Imaging media using a write-blocking tool to ensure the suspect device is not be modified</a:t>
            </a:r>
          </a:p>
          <a:p>
            <a:pPr lvl="1">
              <a:defRPr/>
            </a:pPr>
            <a:r>
              <a:rPr lang="en-US" dirty="0" smtClean="0"/>
              <a:t>Establishing and maintaining the </a:t>
            </a:r>
            <a:r>
              <a:rPr lang="en-US" dirty="0" smtClean="0">
                <a:solidFill>
                  <a:schemeClr val="accent6"/>
                </a:solidFill>
              </a:rPr>
              <a:t>chain of custody</a:t>
            </a:r>
          </a:p>
          <a:p>
            <a:pPr lvl="1">
              <a:defRPr/>
            </a:pPr>
            <a:r>
              <a:rPr lang="en-US" dirty="0" smtClean="0"/>
              <a:t>Documenting everything that has been done</a:t>
            </a:r>
          </a:p>
          <a:p>
            <a:pPr lvl="1">
              <a:defRPr/>
            </a:pPr>
            <a:r>
              <a:rPr lang="en-US" dirty="0" smtClean="0"/>
              <a:t>Using only tools and methods that have been tested and evaluated to validate their accuracy and reliability</a:t>
            </a:r>
          </a:p>
          <a:p>
            <a:pPr>
              <a:defRPr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Forensic Constraints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smtClean="0"/>
              <a:t>Chain of custody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Maintain possession of all objects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able to trace evidence back to source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“Prove” source integrity</a:t>
            </a:r>
          </a:p>
          <a:p>
            <a:pPr>
              <a:lnSpc>
                <a:spcPct val="90000"/>
              </a:lnSpc>
            </a:pPr>
            <a:r>
              <a:rPr lang="en-US" sz="3600" smtClean="0"/>
              <a:t>Priority by volatility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Some data is more volatile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RAM &gt; swap &gt; disk &gt; CDs/DVDs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Idea:  capture more volatile evidence first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Evidence: Laptop</a:t>
            </a:r>
          </a:p>
        </p:txBody>
      </p:sp>
      <p:pic>
        <p:nvPicPr>
          <p:cNvPr id="12291" name="Picture 7" descr="ceaic3mf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2849563"/>
            <a:ext cx="1905000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90588" y="4713288"/>
            <a:ext cx="2667000" cy="8397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100794" tIns="50397" rIns="100794" bIns="50397" anchorCtr="1">
            <a:spAutoFit/>
          </a:bodyPr>
          <a:lstStyle/>
          <a:p>
            <a:pPr marL="377825" indent="-377825" algn="ctr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LAPTOP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at Crime Scene</a:t>
            </a:r>
          </a:p>
        </p:txBody>
      </p:sp>
      <p:cxnSp>
        <p:nvCxnSpPr>
          <p:cNvPr id="12293" name="AutoShape 10"/>
          <p:cNvCxnSpPr>
            <a:cxnSpLocks noChangeShapeType="1"/>
          </p:cNvCxnSpPr>
          <p:nvPr/>
        </p:nvCxnSpPr>
        <p:spPr bwMode="auto">
          <a:xfrm rot="-5400000">
            <a:off x="3336131" y="977107"/>
            <a:ext cx="676275" cy="3068638"/>
          </a:xfrm>
          <a:prstGeom prst="bentConnector3">
            <a:avLst>
              <a:gd name="adj1" fmla="val 137208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2414588" y="2003425"/>
            <a:ext cx="1624012" cy="8397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100794" tIns="50397" rIns="100794" bIns="50397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USB ADAPTER</a:t>
            </a:r>
          </a:p>
        </p:txBody>
      </p:sp>
      <p:pic>
        <p:nvPicPr>
          <p:cNvPr id="12295" name="Picture 12" descr="1yvc21jc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3784600"/>
            <a:ext cx="20415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AutoShape 13"/>
          <p:cNvCxnSpPr>
            <a:cxnSpLocks noChangeShapeType="1"/>
          </p:cNvCxnSpPr>
          <p:nvPr/>
        </p:nvCxnSpPr>
        <p:spPr bwMode="auto">
          <a:xfrm>
            <a:off x="6054725" y="3252788"/>
            <a:ext cx="1790700" cy="53181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6816725" y="5602288"/>
            <a:ext cx="2454275" cy="4714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100794" tIns="50397" rIns="100794" bIns="50397" anchorCtr="1">
            <a:spAutoFit/>
          </a:bodyPr>
          <a:lstStyle/>
          <a:p>
            <a:pPr marL="377825" indent="-377825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EVIDENCE DISK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6519863" y="2849563"/>
            <a:ext cx="1820862" cy="4714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100794" tIns="50397" rIns="100794" bIns="50397" anchorCtr="1">
            <a:spAutoFit/>
          </a:bodyPr>
          <a:lstStyle/>
          <a:p>
            <a:pPr marL="377825" indent="-377825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DATA CABLE</a:t>
            </a:r>
          </a:p>
        </p:txBody>
      </p:sp>
      <p:sp>
        <p:nvSpPr>
          <p:cNvPr id="1229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2300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281238"/>
            <a:ext cx="2327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Images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423988"/>
            <a:ext cx="9321800" cy="564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Information  on digital media is easily changed. </a:t>
            </a:r>
          </a:p>
          <a:p>
            <a:pPr>
              <a:defRPr/>
            </a:pPr>
            <a:r>
              <a:rPr lang="en-US" sz="2800" dirty="0" smtClean="0"/>
              <a:t>Once changed it is usually impossible to detect that a change has taken place (or to revert the data back to its original state) unless other measures have been taken</a:t>
            </a:r>
          </a:p>
          <a:p>
            <a:pPr>
              <a:defRPr/>
            </a:pPr>
            <a:r>
              <a:rPr lang="en-US" sz="2800" dirty="0" smtClean="0"/>
              <a:t>A common practice is calculate a cryptographic hash to establish a check point</a:t>
            </a:r>
          </a:p>
          <a:p>
            <a:pPr>
              <a:defRPr/>
            </a:pPr>
            <a:r>
              <a:rPr lang="en-US" sz="2800" dirty="0" smtClean="0"/>
              <a:t>Examining a live file system changes state of the evidence</a:t>
            </a:r>
          </a:p>
          <a:p>
            <a:pPr>
              <a:defRPr/>
            </a:pPr>
            <a:r>
              <a:rPr lang="en-US" sz="2800" dirty="0" smtClean="0"/>
              <a:t>The computer/media is the “crime scene”</a:t>
            </a:r>
          </a:p>
          <a:p>
            <a:pPr>
              <a:defRPr/>
            </a:pPr>
            <a:r>
              <a:rPr lang="en-US" sz="2800" dirty="0" smtClean="0"/>
              <a:t>Protecting the crime scene is paramount as once evidence is contaminated, it cannot be decontaminated</a:t>
            </a:r>
          </a:p>
          <a:p>
            <a:pPr>
              <a:defRPr/>
            </a:pPr>
            <a:r>
              <a:rPr lang="en-US" sz="2800" dirty="0" smtClean="0">
                <a:solidFill>
                  <a:schemeClr val="accent6"/>
                </a:solidFill>
              </a:rPr>
              <a:t>Really only one chance to do it right!</a:t>
            </a:r>
          </a:p>
          <a:p>
            <a:pPr>
              <a:defRPr/>
            </a:pPr>
            <a:endParaRPr lang="en-US" sz="18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Collection: Common Mistakes …</a:t>
            </a:r>
          </a:p>
        </p:txBody>
      </p:sp>
      <p:sp>
        <p:nvSpPr>
          <p:cNvPr id="1433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What is the first step to collect evidence, when you find:</a:t>
            </a:r>
          </a:p>
          <a:p>
            <a:pPr lvl="1"/>
            <a:r>
              <a:rPr lang="en-US" sz="3200" smtClean="0"/>
              <a:t>A computer turned on</a:t>
            </a:r>
          </a:p>
          <a:p>
            <a:pPr lvl="1"/>
            <a:r>
              <a:rPr lang="en-US" sz="3200" smtClean="0"/>
              <a:t>A computer turned off</a:t>
            </a:r>
          </a:p>
          <a:p>
            <a:pPr lvl="1"/>
            <a:endParaRPr lang="en-US" smtClean="0"/>
          </a:p>
          <a:p>
            <a:endParaRPr lang="it-IT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8288" y="5781675"/>
            <a:ext cx="714375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marL="36513" algn="ctr" defTabSz="914115" fontAlgn="auto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tabLst>
                <a:tab pos="36513" algn="l"/>
                <a:tab pos="950913" algn="l"/>
                <a:tab pos="1865313" algn="l"/>
                <a:tab pos="2779713" algn="l"/>
                <a:tab pos="3694113" algn="l"/>
                <a:tab pos="4608513" algn="l"/>
                <a:tab pos="5522913" algn="l"/>
                <a:tab pos="6437313" algn="l"/>
                <a:tab pos="7351713" algn="l"/>
                <a:tab pos="8266113" algn="l"/>
                <a:tab pos="9180513" algn="l"/>
                <a:tab pos="10094913" algn="l"/>
              </a:tabLst>
              <a:defRPr/>
            </a:pPr>
            <a:r>
              <a:rPr lang="en-GB" sz="32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  <a:sym typeface="Arial" charset="0"/>
              </a:rPr>
              <a:t>A computer on a crime scene should be considered fully adversarial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</TotalTime>
  <Words>1091</Words>
  <Application>Microsoft Office PowerPoint</Application>
  <PresentationFormat>Custom</PresentationFormat>
  <Paragraphs>158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2_Office Theme</vt:lpstr>
      <vt:lpstr>Computer Forensics</vt:lpstr>
      <vt:lpstr>What is Computer Forensics?</vt:lpstr>
      <vt:lpstr>Computer Forensics Procedures</vt:lpstr>
      <vt:lpstr>Identification: Common Mistakes …</vt:lpstr>
      <vt:lpstr>Collection</vt:lpstr>
      <vt:lpstr>Forensic Constraints</vt:lpstr>
      <vt:lpstr>Image Evidence: Laptop</vt:lpstr>
      <vt:lpstr>Why Use Images</vt:lpstr>
      <vt:lpstr>Collection: Common Mistakes …</vt:lpstr>
      <vt:lpstr>Analysis and Evaluation</vt:lpstr>
      <vt:lpstr>Where is the Evidence?</vt:lpstr>
      <vt:lpstr>Hidden Data in the Hard Drive Slack Space</vt:lpstr>
      <vt:lpstr>Digital Forensics Tools</vt:lpstr>
      <vt:lpstr>Open Source  vs.  Closed Source </vt:lpstr>
      <vt:lpstr>How to Hide Data?</vt:lpstr>
      <vt:lpstr>Why Create a Duplicate Image?</vt:lpstr>
      <vt:lpstr>Bitstream vs. Backups</vt:lpstr>
      <vt:lpstr>Reporting</vt:lpstr>
      <vt:lpstr>Slide 19</vt:lpstr>
      <vt:lpstr>Anti-Forensic and Data Security</vt:lpstr>
      <vt:lpstr>Privacy Through Media Destruction</vt:lpstr>
      <vt:lpstr>Disk Wiping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</dc:title>
  <dc:creator>Bernardo</dc:creator>
  <dc:description>Presentation Layout Template</dc:description>
  <cp:lastModifiedBy>goodrich</cp:lastModifiedBy>
  <cp:revision>198</cp:revision>
  <dcterms:created xsi:type="dcterms:W3CDTF">2009-06-30T10:43:06Z</dcterms:created>
  <dcterms:modified xsi:type="dcterms:W3CDTF">2010-12-08T00:34:27Z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