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0" r:id="rId4"/>
    <p:sldId id="281" r:id="rId5"/>
    <p:sldId id="259" r:id="rId6"/>
    <p:sldId id="258" r:id="rId7"/>
    <p:sldId id="260" r:id="rId8"/>
    <p:sldId id="263" r:id="rId9"/>
    <p:sldId id="265" r:id="rId10"/>
    <p:sldId id="264" r:id="rId11"/>
    <p:sldId id="282" r:id="rId12"/>
    <p:sldId id="268" r:id="rId13"/>
    <p:sldId id="271" r:id="rId14"/>
    <p:sldId id="284" r:id="rId15"/>
    <p:sldId id="273" r:id="rId16"/>
    <p:sldId id="275" r:id="rId17"/>
    <p:sldId id="277" r:id="rId18"/>
    <p:sldId id="276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B050"/>
                </a:solidFill>
              </a:rPr>
              <a:t>დავიწყოთ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err="1" smtClean="0">
                <a:solidFill>
                  <a:srgbClr val="00B050"/>
                </a:solidFill>
              </a:rPr>
              <a:t>გადამუშავება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err="1" smtClean="0">
                <a:solidFill>
                  <a:srgbClr val="00B050"/>
                </a:solidFill>
              </a:rPr>
              <a:t>თბილისში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C:\Documents and Settings\user\Local Settings\Temporary Internet Files\Content.Word\COOP LOGO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27" t="9190" r="8969" b="7877"/>
          <a:stretch>
            <a:fillRect/>
          </a:stretch>
        </p:blipFill>
        <p:spPr bwMode="auto">
          <a:xfrm>
            <a:off x="3733800" y="5562600"/>
            <a:ext cx="190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0" y="59436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ea typeface="+mj-ea"/>
                <a:cs typeface="+mj-cs"/>
              </a:rPr>
              <a:t>ერთად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15362" name="Picture 2" descr="http://esol.britishcouncil.org/sites/esol/files/recycling_iStock_000019128774XSmall%20%282%29.jpg?1354302920"/>
          <p:cNvPicPr>
            <a:picLocks noChangeAspect="1" noChangeArrowheads="1"/>
          </p:cNvPicPr>
          <p:nvPr/>
        </p:nvPicPr>
        <p:blipFill>
          <a:blip r:embed="rId3" cstate="print"/>
          <a:srcRect b="10588"/>
          <a:stretch>
            <a:fillRect/>
          </a:stretch>
        </p:blipFill>
        <p:spPr bwMode="auto">
          <a:xfrm>
            <a:off x="1905000" y="1905000"/>
            <a:ext cx="5562600" cy="3730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გადამუშავება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იცავს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ბუნებრივ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რესურსებს</a:t>
            </a:r>
            <a:endParaRPr lang="en-US" sz="3200" dirty="0"/>
          </a:p>
        </p:txBody>
      </p:sp>
      <p:pic>
        <p:nvPicPr>
          <p:cNvPr id="8194" name="Picture 2" descr="http://www.protectourcommunities.com/wp-content/uploads/2013/02/Glass-Recyc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5895975" cy="471487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267200" y="3733801"/>
            <a:ext cx="396240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დაზოგე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მინა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დაზოგე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ენერგია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ახალი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ბოთლების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წარმოება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გადამუშავებული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მინისგან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ზოგავს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ენერგიის</a:t>
            </a:r>
            <a:r>
              <a:rPr lang="en-US" sz="2000" b="1" dirty="0" smtClean="0">
                <a:solidFill>
                  <a:srgbClr val="FF0000"/>
                </a:solidFill>
              </a:rPr>
              <a:t> 25%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როგორ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და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რა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გადავამუშავოთ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?</a:t>
            </a:r>
            <a:endParaRPr lang="en-US" b="1" dirty="0">
              <a:solidFill>
                <a:srgbClr val="00CC00"/>
              </a:solidFill>
              <a:latin typeface="+mn-lt"/>
            </a:endParaRPr>
          </a:p>
        </p:txBody>
      </p:sp>
      <p:pic>
        <p:nvPicPr>
          <p:cNvPr id="3" name="Picture 2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ნარჩენების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გადახარისხება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143000" y="990600"/>
            <a:ext cx="73914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უპირველესყოვლისა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გადავახარისხოთ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სხვადასხვა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ნარჩენები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სახლში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სკოლაში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9" name="Picture 7" descr="https://encrypted-tbn1.gstatic.com/images?q=tbn:ANd9GcQzveXlxjbXOrHmLD5NX4pZRRqpFRhHSEKUDbbigU8gulkqAhFjc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133600"/>
            <a:ext cx="2057400" cy="2057400"/>
          </a:xfrm>
          <a:prstGeom prst="rect">
            <a:avLst/>
          </a:prstGeom>
          <a:noFill/>
        </p:spPr>
      </p:pic>
      <p:pic>
        <p:nvPicPr>
          <p:cNvPr id="3081" name="Picture 9" descr="https://encrypted-tbn3.gstatic.com/images?q=tbn:ANd9GcRXEEkWKa3lM5N6WAEF-3g-egXaOf9n2AwddNaVBkpmFyvN5Qg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1981200" cy="1895062"/>
          </a:xfrm>
          <a:prstGeom prst="rect">
            <a:avLst/>
          </a:prstGeom>
          <a:noFill/>
        </p:spPr>
      </p:pic>
      <p:pic>
        <p:nvPicPr>
          <p:cNvPr id="3083" name="Picture 11" descr="http://recycleright.cairns.qld.gov.au/__data/assets/image/0016/64150/_DSC29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057400"/>
            <a:ext cx="1905000" cy="1905000"/>
          </a:xfrm>
          <a:prstGeom prst="rect">
            <a:avLst/>
          </a:prstGeom>
          <a:noFill/>
        </p:spPr>
      </p:pic>
      <p:pic>
        <p:nvPicPr>
          <p:cNvPr id="3087" name="Picture 15" descr="http://2.bp.blogspot.com/_91Q6lptlIQo/TI8XcqC27kI/AAAAAAAAAA4/3U_FR1gIbb4/s320/3+recycling+bin+bags.jpg"/>
          <p:cNvPicPr>
            <a:picLocks noChangeAspect="1" noChangeArrowheads="1"/>
          </p:cNvPicPr>
          <p:nvPr/>
        </p:nvPicPr>
        <p:blipFill>
          <a:blip r:embed="rId5" cstate="print"/>
          <a:srcRect t="14667" b="18667"/>
          <a:stretch>
            <a:fillRect/>
          </a:stretch>
        </p:blipFill>
        <p:spPr bwMode="auto">
          <a:xfrm>
            <a:off x="2324100" y="4080095"/>
            <a:ext cx="4152900" cy="2549305"/>
          </a:xfrm>
          <a:prstGeom prst="rect">
            <a:avLst/>
          </a:prstGeom>
          <a:noFill/>
        </p:spPr>
      </p:pic>
      <p:sp>
        <p:nvSpPr>
          <p:cNvPr id="20" name="Notched Right Arrow 19"/>
          <p:cNvSpPr/>
          <p:nvPr/>
        </p:nvSpPr>
        <p:spPr>
          <a:xfrm rot="2797664">
            <a:off x="1812303" y="4096055"/>
            <a:ext cx="1603997" cy="436204"/>
          </a:xfrm>
          <a:prstGeom prst="notchedRightArrow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otched Right Arrow 20"/>
          <p:cNvSpPr/>
          <p:nvPr/>
        </p:nvSpPr>
        <p:spPr>
          <a:xfrm rot="7651945">
            <a:off x="5464903" y="4097446"/>
            <a:ext cx="1516446" cy="436204"/>
          </a:xfrm>
          <a:prstGeom prst="notchedRightArrow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 rot="5865061">
            <a:off x="3765900" y="4050912"/>
            <a:ext cx="1482340" cy="436204"/>
          </a:xfrm>
          <a:prstGeom prst="notch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553200" cy="507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ნარჩენების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დაბინავება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81200"/>
            <a:ext cx="6858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გადახარისხებული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ნარჩენები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მოათავსეთ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სპეციალურ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კონტეინერებში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CC00"/>
                </a:solidFill>
              </a:rPr>
              <a:t>რა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მოხდება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შემდეგ</a:t>
            </a:r>
            <a:r>
              <a:rPr lang="en-US" b="1" dirty="0" smtClean="0">
                <a:solidFill>
                  <a:srgbClr val="00CC00"/>
                </a:solidFill>
              </a:rPr>
              <a:t>?</a:t>
            </a:r>
            <a:endParaRPr lang="en-US" b="1" dirty="0">
              <a:solidFill>
                <a:srgbClr val="00CC00"/>
              </a:solidFill>
            </a:endParaRPr>
          </a:p>
        </p:txBody>
      </p:sp>
      <p:pic>
        <p:nvPicPr>
          <p:cNvPr id="3" name="Picture 2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ნარჩენების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შეგროვება</a:t>
            </a:r>
            <a:endParaRPr lang="en-US" sz="3600" b="1" dirty="0"/>
          </a:p>
        </p:txBody>
      </p:sp>
      <p:pic>
        <p:nvPicPr>
          <p:cNvPr id="6" name="Picture 5" descr="Coop transpor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199" y="1260818"/>
            <a:ext cx="6477001" cy="50463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1981200"/>
            <a:ext cx="4800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კომპანია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წაიღებს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ნარჩენებს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და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გადასცემს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ქარხანას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ქაღალდის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გადამუშავება</a:t>
            </a:r>
            <a:endParaRPr lang="en-US" sz="3600" b="1" dirty="0"/>
          </a:p>
        </p:txBody>
      </p:sp>
      <p:pic>
        <p:nvPicPr>
          <p:cNvPr id="9" name="Picture 8" descr="P106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3074670" cy="4597637"/>
          </a:xfrm>
          <a:prstGeom prst="rect">
            <a:avLst/>
          </a:prstGeom>
        </p:spPr>
      </p:pic>
      <p:pic>
        <p:nvPicPr>
          <p:cNvPr id="10" name="Picture 9" descr="P10608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824" y="2895600"/>
            <a:ext cx="4951576" cy="33113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0" y="1828800"/>
            <a:ext cx="73914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CC00"/>
                </a:solidFill>
              </a:rPr>
              <a:t>ქაღალდს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ქარხანა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თბილისში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გადაამუშავებს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ტუალეტის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ქაღალდად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მინის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გადამუშავება</a:t>
            </a:r>
            <a:endParaRPr lang="en-US" sz="3200" dirty="0"/>
          </a:p>
        </p:txBody>
      </p:sp>
      <p:pic>
        <p:nvPicPr>
          <p:cNvPr id="29700" name="Picture 4" descr="http://www.mina.com.ge/cms/modules/gallery/gallery/9/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6172200" cy="462915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2362200"/>
            <a:ext cx="4953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CC00"/>
                </a:solidFill>
              </a:rPr>
              <a:t>მინისგან</a:t>
            </a:r>
            <a:r>
              <a:rPr lang="en-US" sz="2400" b="1" dirty="0" smtClean="0">
                <a:solidFill>
                  <a:srgbClr val="00CC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ქსნის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მინის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ქარხანა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აწარმოებს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ახალ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ბოთლებს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კარტონის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გადამუშავება</a:t>
            </a:r>
            <a:endParaRPr lang="en-US" sz="3200" dirty="0"/>
          </a:p>
        </p:txBody>
      </p:sp>
      <p:pic>
        <p:nvPicPr>
          <p:cNvPr id="29704" name="Picture 8" descr="http://worldonline.media.clients.ellingtoncms.com/img/croppedphotos/2008/12/17/recycle_t640.jpg?a6ea3ebd4438a44b86d2e9c39ecf7613005fe067"/>
          <p:cNvPicPr>
            <a:picLocks noChangeAspect="1" noChangeArrowheads="1"/>
          </p:cNvPicPr>
          <p:nvPr/>
        </p:nvPicPr>
        <p:blipFill>
          <a:blip r:embed="rId2" cstate="print"/>
          <a:srcRect l="20215"/>
          <a:stretch>
            <a:fillRect/>
          </a:stretch>
        </p:blipFill>
        <p:spPr bwMode="auto">
          <a:xfrm>
            <a:off x="877097" y="1828800"/>
            <a:ext cx="7733503" cy="4419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57200" y="2057400"/>
            <a:ext cx="5410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CC00"/>
                </a:solidFill>
              </a:rPr>
              <a:t>კარტონით</a:t>
            </a:r>
            <a:r>
              <a:rPr lang="en-US" sz="2400" b="1" dirty="0" smtClean="0">
                <a:solidFill>
                  <a:srgbClr val="00CC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წეროვანის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ქარხანა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აწარმოებს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ახალ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კარტონს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პლასტიკის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გადამუშავება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1828800"/>
            <a:ext cx="5562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CC00"/>
                </a:solidFill>
              </a:rPr>
              <a:t>პლასტიკით</a:t>
            </a:r>
            <a:r>
              <a:rPr lang="en-US" sz="2400" b="1" dirty="0" smtClean="0">
                <a:solidFill>
                  <a:srgbClr val="00CC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ირანის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ქარხანა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აწარმოებს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კონტეინერებს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5842" name="Picture 2" descr="http://www.martmakers.com/Files/Banner/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8229600" cy="2252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რა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არის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ნარჩენების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გადამუშავება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?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CC00"/>
                </a:solidFill>
                <a:latin typeface="+mn-lt"/>
              </a:rPr>
            </a:br>
            <a:endParaRPr lang="en-US" b="1" dirty="0">
              <a:solidFill>
                <a:srgbClr val="00CC00"/>
              </a:solidFill>
              <a:latin typeface="+mn-lt"/>
            </a:endParaRPr>
          </a:p>
        </p:txBody>
      </p:sp>
      <p:pic>
        <p:nvPicPr>
          <p:cNvPr id="3" name="Picture 2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rgbClr val="00CC00"/>
                </a:solidFill>
                <a:latin typeface="+mn-lt"/>
              </a:rPr>
              <a:t>გმადლობთ</a:t>
            </a:r>
            <a:r>
              <a:rPr lang="en-US" b="1" i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rgbClr val="00CC00"/>
                </a:solidFill>
                <a:latin typeface="+mn-lt"/>
              </a:rPr>
              <a:t>ყურადღებისთვის</a:t>
            </a:r>
            <a:r>
              <a:rPr lang="en-US" b="1" i="1" dirty="0" smtClean="0">
                <a:solidFill>
                  <a:srgbClr val="00CC00"/>
                </a:solidFill>
                <a:latin typeface="+mn-lt"/>
              </a:rPr>
              <a:t>!</a:t>
            </a:r>
            <a:endParaRPr lang="en-US" b="1" i="1" dirty="0">
              <a:solidFill>
                <a:srgbClr val="00CC00"/>
              </a:solidFill>
              <a:latin typeface="+mn-lt"/>
            </a:endParaRPr>
          </a:p>
        </p:txBody>
      </p:sp>
      <p:pic>
        <p:nvPicPr>
          <p:cNvPr id="3" name="Picture 2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რა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არის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გადამუშავება</a:t>
            </a:r>
            <a:r>
              <a:rPr lang="en-US" sz="3600" b="1" dirty="0"/>
              <a:t>?</a:t>
            </a:r>
            <a:endParaRPr lang="en-US" sz="3600" b="1" dirty="0"/>
          </a:p>
        </p:txBody>
      </p:sp>
      <p:pic>
        <p:nvPicPr>
          <p:cNvPr id="1026" name="Picture 2" descr="http://www.paradiserecycles.com/images/Single%20Stream%20updated%20copy.jpg"/>
          <p:cNvPicPr>
            <a:picLocks noChangeAspect="1" noChangeArrowheads="1"/>
          </p:cNvPicPr>
          <p:nvPr/>
        </p:nvPicPr>
        <p:blipFill>
          <a:blip r:embed="rId2" cstate="print"/>
          <a:srcRect b="35898"/>
          <a:stretch>
            <a:fillRect/>
          </a:stretch>
        </p:blipFill>
        <p:spPr bwMode="auto">
          <a:xfrm>
            <a:off x="152400" y="1447800"/>
            <a:ext cx="3200400" cy="2543908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13" name="U-Turn Arrow 12"/>
          <p:cNvSpPr/>
          <p:nvPr/>
        </p:nvSpPr>
        <p:spPr>
          <a:xfrm rot="5400000">
            <a:off x="2933700" y="2476500"/>
            <a:ext cx="4572000" cy="3581400"/>
          </a:xfrm>
          <a:prstGeom prst="uturnArrow">
            <a:avLst>
              <a:gd name="adj1" fmla="val 14014"/>
              <a:gd name="adj2" fmla="val 20865"/>
              <a:gd name="adj3" fmla="val 28207"/>
              <a:gd name="adj4" fmla="val 43750"/>
              <a:gd name="adj5" fmla="val 51479"/>
            </a:avLst>
          </a:prstGeom>
          <a:solidFill>
            <a:srgbClr val="00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 descr="factor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00800" y="2957158"/>
            <a:ext cx="2362200" cy="1843442"/>
          </a:xfrm>
        </p:spPr>
      </p:pic>
      <p:pic>
        <p:nvPicPr>
          <p:cNvPr id="1032" name="Picture 8" descr="http://bloginabottle.com/wp-content/uploads/2011/10/GPIglass.jpg"/>
          <p:cNvPicPr>
            <a:picLocks noChangeAspect="1" noChangeArrowheads="1"/>
          </p:cNvPicPr>
          <p:nvPr/>
        </p:nvPicPr>
        <p:blipFill>
          <a:blip r:embed="rId4" cstate="print"/>
          <a:srcRect r="34860"/>
          <a:stretch>
            <a:fillRect/>
          </a:stretch>
        </p:blipFill>
        <p:spPr bwMode="auto">
          <a:xfrm>
            <a:off x="304800" y="5067299"/>
            <a:ext cx="1371600" cy="1409701"/>
          </a:xfrm>
          <a:prstGeom prst="rect">
            <a:avLst/>
          </a:prstGeom>
          <a:noFill/>
        </p:spPr>
      </p:pic>
      <p:pic>
        <p:nvPicPr>
          <p:cNvPr id="1034" name="Picture 10" descr="http://www.momgoesgreen.com/wp-content/tp-recycled.jpg"/>
          <p:cNvPicPr>
            <a:picLocks noChangeAspect="1" noChangeArrowheads="1"/>
          </p:cNvPicPr>
          <p:nvPr/>
        </p:nvPicPr>
        <p:blipFill>
          <a:blip r:embed="rId5" cstate="print"/>
          <a:srcRect l="19132" t="3620" r="15273"/>
          <a:stretch>
            <a:fillRect/>
          </a:stretch>
        </p:blipFill>
        <p:spPr bwMode="auto">
          <a:xfrm>
            <a:off x="2088524" y="5029200"/>
            <a:ext cx="1416676" cy="14954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6600" y="3124200"/>
            <a:ext cx="3124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ნარჩენი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მასალების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ხელმეორედ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გამოყენება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ან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გარდაქმნა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1036" name="Picture 12" descr="http://static.dezeen.com/uploads/2013/05/dezeen_Butter-Chair-made-of-recycled-plastic-by-DesignByThem-green.jpg"/>
          <p:cNvPicPr>
            <a:picLocks noChangeAspect="1" noChangeArrowheads="1"/>
          </p:cNvPicPr>
          <p:nvPr/>
        </p:nvPicPr>
        <p:blipFill>
          <a:blip r:embed="rId6" cstate="print"/>
          <a:srcRect l="10526" t="3509" r="15789" b="5263"/>
          <a:stretch>
            <a:fillRect/>
          </a:stretch>
        </p:blipFill>
        <p:spPr bwMode="auto">
          <a:xfrm>
            <a:off x="3657600" y="5029200"/>
            <a:ext cx="1295400" cy="160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რატომ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+mn-lt"/>
              </a:rPr>
              <a:t>გადავამუშავოთ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>?</a:t>
            </a:r>
            <a:r>
              <a:rPr lang="en-US" b="1" dirty="0" smtClean="0">
                <a:solidFill>
                  <a:srgbClr val="00CC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CC00"/>
                </a:solidFill>
                <a:latin typeface="+mn-lt"/>
              </a:rPr>
            </a:br>
            <a:endParaRPr lang="en-US" b="1" dirty="0">
              <a:solidFill>
                <a:srgbClr val="00CC00"/>
              </a:solidFill>
              <a:latin typeface="+mn-lt"/>
            </a:endParaRPr>
          </a:p>
        </p:txBody>
      </p:sp>
      <p:pic>
        <p:nvPicPr>
          <p:cNvPr id="3" name="Picture 2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სად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მიდის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ჩვენი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ნარჩენები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://ak8.picdn.net/shutterstock/videos/4466873/preview/stock-footage-tbilisi-georgia-may-workers-are-pulling-carts-from-the-roadside-towards-the-garb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0"/>
            <a:ext cx="8305800" cy="4572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5257800"/>
            <a:ext cx="77839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თითქმის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მთელი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ნარჩენები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რასაც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ვაწარმოებთ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მიდის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ნაგავსაყრელებზე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ნაგავსაყრელი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greenalt.org/wp-content/uploads/2013/03/lendfi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301" y="1600199"/>
            <a:ext cx="7423699" cy="4953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4038600"/>
            <a:ext cx="65297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ნაგავსაყრელის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შევსება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არ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არის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კარგი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გარემოსთვის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nn.com/sites/default/files/5107788414_0f7fb3614b_b.jpg"/>
          <p:cNvPicPr>
            <a:picLocks noChangeAspect="1" noChangeArrowheads="1"/>
          </p:cNvPicPr>
          <p:nvPr/>
        </p:nvPicPr>
        <p:blipFill>
          <a:blip r:embed="rId2" cstate="print"/>
          <a:srcRect l="16604" r="7924" b="6667"/>
          <a:stretch>
            <a:fillRect/>
          </a:stretch>
        </p:blipFill>
        <p:spPr bwMode="auto">
          <a:xfrm>
            <a:off x="685800" y="1524000"/>
            <a:ext cx="3048000" cy="2133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რამდენი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დრო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სჭირდება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 smtClean="0"/>
              <a:t>ნარჩენების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დაშლას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600200"/>
            <a:ext cx="27432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პლასტიკური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ბოთლები</a:t>
            </a:r>
            <a:r>
              <a:rPr lang="en-US" b="1" dirty="0" smtClean="0">
                <a:solidFill>
                  <a:srgbClr val="FF0000"/>
                </a:solidFill>
              </a:rPr>
              <a:t> - 450 </a:t>
            </a:r>
            <a:r>
              <a:rPr lang="en-US" b="1" dirty="0" err="1" smtClean="0">
                <a:solidFill>
                  <a:srgbClr val="FF0000"/>
                </a:solidFill>
              </a:rPr>
              <a:t>წელი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abandonedkansai.files.wordpress.com/2010/01/04-old-soda-c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97554"/>
            <a:ext cx="3505200" cy="232477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181600" y="1524000"/>
            <a:ext cx="31241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ალუმინის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ქილები</a:t>
            </a:r>
            <a:r>
              <a:rPr lang="en-US" b="1" dirty="0" smtClean="0">
                <a:solidFill>
                  <a:srgbClr val="FF0000"/>
                </a:solidFill>
              </a:rPr>
              <a:t> - 200-500 </a:t>
            </a:r>
            <a:r>
              <a:rPr lang="en-US" b="1" dirty="0" err="1" smtClean="0">
                <a:solidFill>
                  <a:srgbClr val="FF0000"/>
                </a:solidFill>
              </a:rPr>
              <a:t>წლამდე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34" name="Picture 10" descr="http://i.dailymail.co.uk/i/pix/2012/07/26/article-2179371-143983E8000005DC-850_634x371.jpg"/>
          <p:cNvPicPr>
            <a:picLocks noChangeAspect="1" noChangeArrowheads="1"/>
          </p:cNvPicPr>
          <p:nvPr/>
        </p:nvPicPr>
        <p:blipFill>
          <a:blip r:embed="rId4" cstate="print"/>
          <a:srcRect l="29493" t="20068"/>
          <a:stretch>
            <a:fillRect/>
          </a:stretch>
        </p:blipFill>
        <p:spPr bwMode="auto">
          <a:xfrm>
            <a:off x="4648200" y="4038600"/>
            <a:ext cx="3600450" cy="238853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410200" y="4114800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მინა</a:t>
            </a:r>
            <a:r>
              <a:rPr lang="en-US" b="1" dirty="0" smtClean="0">
                <a:solidFill>
                  <a:srgbClr val="FF0000"/>
                </a:solidFill>
              </a:rPr>
              <a:t> - </a:t>
            </a:r>
            <a:r>
              <a:rPr lang="en-US" b="1" dirty="0" err="1" smtClean="0">
                <a:solidFill>
                  <a:srgbClr val="FF0000"/>
                </a:solidFill>
              </a:rPr>
              <a:t>არასდროს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://blog.epa.gov/bigbluethread/wp-content/uploads/2014/03/Plastic-Bag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3505200" cy="241825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33400" y="5791200"/>
            <a:ext cx="3276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პლასტიკური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ჩანთები</a:t>
            </a:r>
            <a:r>
              <a:rPr lang="en-US" b="1" dirty="0" smtClean="0">
                <a:solidFill>
                  <a:srgbClr val="FF0000"/>
                </a:solidFill>
              </a:rPr>
              <a:t> - 200-1000 </a:t>
            </a:r>
            <a:r>
              <a:rPr lang="en-US" b="1" dirty="0" err="1" smtClean="0">
                <a:solidFill>
                  <a:srgbClr val="FF0000"/>
                </a:solidFill>
              </a:rPr>
              <a:t>წელი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5" grpId="0" build="allAtOnce" animBg="1"/>
      <p:bldP spid="18" grpId="0" build="allAtOnce" animBg="1"/>
      <p:bldP spid="1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გადამუშავება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იცავს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ბუნებრივ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რესურსებს</a:t>
            </a:r>
            <a:endParaRPr lang="en-US" sz="3200" b="1" dirty="0"/>
          </a:p>
        </p:txBody>
      </p:sp>
      <p:pic>
        <p:nvPicPr>
          <p:cNvPr id="6146" name="Picture 2" descr="http://www.neo-planete.com/wp-content/uploads/2014/03/Holzstaemme-Goog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20000" cy="472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38200" y="1752600"/>
            <a:ext cx="3581400" cy="24314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დაზოგე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ქაღალდი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გადაარჩინე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ტყე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1 </a:t>
            </a:r>
            <a:r>
              <a:rPr lang="en-US" sz="2000" b="1" dirty="0" err="1" smtClean="0">
                <a:solidFill>
                  <a:srgbClr val="FF0000"/>
                </a:solidFill>
              </a:rPr>
              <a:t>ტონა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ქაღალდის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გადამუშავება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გადაარჩენს</a:t>
            </a:r>
            <a:r>
              <a:rPr lang="en-US" sz="2000" b="1" dirty="0" smtClean="0">
                <a:solidFill>
                  <a:srgbClr val="FF0000"/>
                </a:solidFill>
              </a:rPr>
              <a:t> 13 </a:t>
            </a:r>
            <a:r>
              <a:rPr lang="en-US" sz="2000" b="1" dirty="0" err="1" smtClean="0">
                <a:solidFill>
                  <a:srgbClr val="FF0000"/>
                </a:solidFill>
              </a:rPr>
              <a:t>ხეს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და</a:t>
            </a:r>
            <a:r>
              <a:rPr lang="en-US" sz="2000" b="1" dirty="0" smtClean="0">
                <a:solidFill>
                  <a:srgbClr val="FF0000"/>
                </a:solidFill>
              </a:rPr>
              <a:t> 30 000 </a:t>
            </a:r>
            <a:r>
              <a:rPr lang="en-US" sz="2000" b="1" dirty="0" err="1" smtClean="0">
                <a:solidFill>
                  <a:srgbClr val="FF0000"/>
                </a:solidFill>
              </a:rPr>
              <a:t>ლიტრ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წყალს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გადამუშავება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იცავს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ბუნებრივ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რესურსებს</a:t>
            </a:r>
            <a:endParaRPr lang="en-US" sz="3200" dirty="0"/>
          </a:p>
        </p:txBody>
      </p:sp>
      <p:pic>
        <p:nvPicPr>
          <p:cNvPr id="18440" name="Picture 8" descr="http://www.industryleadersmagazine.com/wp-content/uploads/2011/11/recyc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524000"/>
            <a:ext cx="5592767" cy="420052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14800" y="2514600"/>
            <a:ext cx="3810000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დაზოგე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პლასტიკი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დაზოგე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ენერგია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1 </a:t>
            </a:r>
            <a:r>
              <a:rPr lang="en-US" sz="2000" b="1" dirty="0" err="1" smtClean="0">
                <a:solidFill>
                  <a:srgbClr val="FF0000"/>
                </a:solidFill>
              </a:rPr>
              <a:t>გადამუშავებული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პლასტიკის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ბოთლი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დაზოგავს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ენერგიას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როელიც</a:t>
            </a:r>
            <a:r>
              <a:rPr lang="en-US" sz="2000" b="1" dirty="0" smtClean="0">
                <a:solidFill>
                  <a:srgbClr val="FF0000"/>
                </a:solidFill>
              </a:rPr>
              <a:t> 3 </a:t>
            </a:r>
            <a:r>
              <a:rPr lang="en-US" sz="2000" b="1" dirty="0" err="1" smtClean="0">
                <a:solidFill>
                  <a:srgbClr val="FF0000"/>
                </a:solidFill>
              </a:rPr>
              <a:t>საათის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განმავლობაში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ამუშავებს</a:t>
            </a:r>
            <a:r>
              <a:rPr lang="en-US" sz="2000" b="1" dirty="0" smtClean="0">
                <a:solidFill>
                  <a:srgbClr val="FF0000"/>
                </a:solidFill>
              </a:rPr>
              <a:t> 60 </a:t>
            </a:r>
            <a:r>
              <a:rPr lang="en-US" sz="2000" b="1" dirty="0" err="1" smtClean="0">
                <a:solidFill>
                  <a:srgbClr val="FF0000"/>
                </a:solidFill>
              </a:rPr>
              <a:t>ვატიან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ნათურას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 descr="http://fluoridedetective.com/wp-content/uploads/2011/08/Light-Bulb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45720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202</Words>
  <Application>Microsoft Macintosh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დავიწყოთ გადამუშავება თბილისში</vt:lpstr>
      <vt:lpstr>რა არის ნარჩენების გადამუშავება? </vt:lpstr>
      <vt:lpstr>რა არის გადამუშავება?</vt:lpstr>
      <vt:lpstr>რატომ გადავამუშავოთ? </vt:lpstr>
      <vt:lpstr>სად მიდის ჩვენი ნარჩენები?</vt:lpstr>
      <vt:lpstr>ნაგავსაყრელი</vt:lpstr>
      <vt:lpstr>რამდენი დრო სჭირდება ნარჩენების დაშლას?</vt:lpstr>
      <vt:lpstr>გადამუშავება იცავს ბუნებრივ რესურსებს</vt:lpstr>
      <vt:lpstr>გადამუშავება იცავს ბუნებრივ რესურსებს</vt:lpstr>
      <vt:lpstr>გადამუშავება იცავს ბუნებრივ რესურსებს</vt:lpstr>
      <vt:lpstr>როგორ და რა გადავამუშავოთ?</vt:lpstr>
      <vt:lpstr>ნარჩენების გადახარისხება</vt:lpstr>
      <vt:lpstr>ნარჩენების დაბინავება</vt:lpstr>
      <vt:lpstr>რა მოხდება შემდეგ?</vt:lpstr>
      <vt:lpstr>ნარჩენების შეგროვება</vt:lpstr>
      <vt:lpstr>ქაღალდის გადამუშავება</vt:lpstr>
      <vt:lpstr>მინის გადამუშავება</vt:lpstr>
      <vt:lpstr>კარტონის გადამუშავება</vt:lpstr>
      <vt:lpstr>პლასტიკის გადამუშავება</vt:lpstr>
      <vt:lpstr>გმადლობთ ყურადღებისთვის!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waste recycling in Tbilisi!</dc:title>
  <dc:creator>nicolas guibert</dc:creator>
  <cp:lastModifiedBy>Jeff Haack</cp:lastModifiedBy>
  <cp:revision>89</cp:revision>
  <dcterms:created xsi:type="dcterms:W3CDTF">2014-04-11T12:59:31Z</dcterms:created>
  <dcterms:modified xsi:type="dcterms:W3CDTF">2014-04-19T06:35:39Z</dcterms:modified>
</cp:coreProperties>
</file>