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7" r:id="rId5"/>
    <p:sldId id="259" r:id="rId6"/>
    <p:sldId id="258" r:id="rId7"/>
    <p:sldId id="260" r:id="rId8"/>
    <p:sldId id="263" r:id="rId9"/>
    <p:sldId id="265" r:id="rId10"/>
    <p:sldId id="264" r:id="rId11"/>
    <p:sldId id="262" r:id="rId12"/>
    <p:sldId id="268" r:id="rId13"/>
    <p:sldId id="271" r:id="rId14"/>
    <p:sldId id="274" r:id="rId15"/>
    <p:sldId id="273" r:id="rId16"/>
    <p:sldId id="275" r:id="rId17"/>
    <p:sldId id="277" r:id="rId18"/>
    <p:sldId id="276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9BCD-1E85-45ED-890E-4F19059840DB}" type="datetimeFigureOut">
              <a:rPr lang="en-US" smtClean="0"/>
              <a:pPr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490C-ACAA-4388-9C38-AF557FE9C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9BCD-1E85-45ED-890E-4F19059840DB}" type="datetimeFigureOut">
              <a:rPr lang="en-US" smtClean="0"/>
              <a:pPr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490C-ACAA-4388-9C38-AF557FE9C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9BCD-1E85-45ED-890E-4F19059840DB}" type="datetimeFigureOut">
              <a:rPr lang="en-US" smtClean="0"/>
              <a:pPr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490C-ACAA-4388-9C38-AF557FE9C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9BCD-1E85-45ED-890E-4F19059840DB}" type="datetimeFigureOut">
              <a:rPr lang="en-US" smtClean="0"/>
              <a:pPr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490C-ACAA-4388-9C38-AF557FE9C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9BCD-1E85-45ED-890E-4F19059840DB}" type="datetimeFigureOut">
              <a:rPr lang="en-US" smtClean="0"/>
              <a:pPr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490C-ACAA-4388-9C38-AF557FE9C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9BCD-1E85-45ED-890E-4F19059840DB}" type="datetimeFigureOut">
              <a:rPr lang="en-US" smtClean="0"/>
              <a:pPr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490C-ACAA-4388-9C38-AF557FE9C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9BCD-1E85-45ED-890E-4F19059840DB}" type="datetimeFigureOut">
              <a:rPr lang="en-US" smtClean="0"/>
              <a:pPr/>
              <a:t>4/19/14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490C-ACAA-4388-9C38-AF557FE9C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9BCD-1E85-45ED-890E-4F19059840DB}" type="datetimeFigureOut">
              <a:rPr lang="en-US" smtClean="0"/>
              <a:pPr/>
              <a:t>4/19/14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490C-ACAA-4388-9C38-AF557FE9C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9BCD-1E85-45ED-890E-4F19059840DB}" type="datetimeFigureOut">
              <a:rPr lang="en-US" smtClean="0"/>
              <a:pPr/>
              <a:t>4/19/14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490C-ACAA-4388-9C38-AF557FE9C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9BCD-1E85-45ED-890E-4F19059840DB}" type="datetimeFigureOut">
              <a:rPr lang="en-US" smtClean="0"/>
              <a:pPr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490C-ACAA-4388-9C38-AF557FE9C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9BCD-1E85-45ED-890E-4F19059840DB}" type="datetimeFigureOut">
              <a:rPr lang="en-US" smtClean="0"/>
              <a:pPr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490C-ACAA-4388-9C38-AF557FE9C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9BCD-1E85-45ED-890E-4F19059840DB}" type="datetimeFigureOut">
              <a:rPr lang="en-US" smtClean="0"/>
              <a:pPr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D490C-ACAA-4388-9C38-AF557FE9C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3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Let’s start waste recycling in Tbilisi!</a:t>
            </a:r>
            <a:endParaRPr lang="en-US" sz="4000" b="1" dirty="0">
              <a:solidFill>
                <a:srgbClr val="00B050"/>
              </a:solidFill>
            </a:endParaRPr>
          </a:p>
        </p:txBody>
      </p:sp>
      <p:pic>
        <p:nvPicPr>
          <p:cNvPr id="4" name="Picture 3" descr="C:\Documents and Settings\user\Local Settings\Temporary Internet Files\Content.Word\COOP LOGO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527" t="9190" r="8969" b="7877"/>
          <a:stretch>
            <a:fillRect/>
          </a:stretch>
        </p:blipFill>
        <p:spPr bwMode="auto">
          <a:xfrm>
            <a:off x="6858000" y="5486400"/>
            <a:ext cx="1905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5562600" y="58674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+mj-lt"/>
                <a:ea typeface="+mj-ea"/>
                <a:cs typeface="+mj-cs"/>
              </a:rPr>
              <a:t>with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362" name="Picture 2" descr="http://esol.britishcouncil.org/sites/esol/files/recycling_iStock_000019128774XSmall%20%282%29.jpg?1354302920"/>
          <p:cNvPicPr>
            <a:picLocks noChangeAspect="1" noChangeArrowheads="1"/>
          </p:cNvPicPr>
          <p:nvPr/>
        </p:nvPicPr>
        <p:blipFill>
          <a:blip r:embed="rId3"/>
          <a:srcRect b="10588"/>
          <a:stretch>
            <a:fillRect/>
          </a:stretch>
        </p:blipFill>
        <p:spPr bwMode="auto">
          <a:xfrm>
            <a:off x="1905000" y="1600200"/>
            <a:ext cx="5562600" cy="3730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Recycling saves resources </a:t>
            </a:r>
            <a:endParaRPr lang="en-US" sz="3200" dirty="0"/>
          </a:p>
        </p:txBody>
      </p:sp>
      <p:pic>
        <p:nvPicPr>
          <p:cNvPr id="8194" name="Picture 2" descr="http://www.protectourcommunities.com/wp-content/uploads/2013/02/Glass-Recycl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5895975" cy="4714876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876800" y="3352800"/>
            <a:ext cx="3886200" cy="13542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Save glass, save energy !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Making new bottles with recycled glass saves 25% energy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6600" b="1" dirty="0" smtClean="0">
                <a:solidFill>
                  <a:srgbClr val="00CC00"/>
                </a:solidFill>
              </a:rPr>
              <a:t>How and What</a:t>
            </a:r>
          </a:p>
          <a:p>
            <a:pPr algn="ctr">
              <a:buNone/>
            </a:pPr>
            <a:r>
              <a:rPr lang="en-US" sz="6600" b="1" dirty="0" smtClean="0">
                <a:solidFill>
                  <a:srgbClr val="00CC00"/>
                </a:solidFill>
              </a:rPr>
              <a:t>to recycle?</a:t>
            </a:r>
            <a:endParaRPr lang="en-US" sz="6600" b="1" dirty="0">
              <a:solidFill>
                <a:srgbClr val="00CC00"/>
              </a:solidFill>
            </a:endParaRPr>
          </a:p>
        </p:txBody>
      </p:sp>
      <p:pic>
        <p:nvPicPr>
          <p:cNvPr id="4" name="Picture 3" descr="250px-Recycle001_svg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28600"/>
            <a:ext cx="1152525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Waste separation 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1066800" y="1219200"/>
            <a:ext cx="73914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First let’s separate our various waste at home, at school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9" name="Picture 7" descr="https://encrypted-tbn1.gstatic.com/images?q=tbn:ANd9GcQzveXlxjbXOrHmLD5NX4pZRRqpFRhHSEKUDbbigU8gulkqAhFjc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2133600"/>
            <a:ext cx="2057400" cy="2057400"/>
          </a:xfrm>
          <a:prstGeom prst="rect">
            <a:avLst/>
          </a:prstGeom>
          <a:noFill/>
        </p:spPr>
      </p:pic>
      <p:pic>
        <p:nvPicPr>
          <p:cNvPr id="3081" name="Picture 9" descr="https://encrypted-tbn3.gstatic.com/images?q=tbn:ANd9GcRXEEkWKa3lM5N6WAEF-3g-egXaOf9n2AwddNaVBkpmFyvN5Qg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133600"/>
            <a:ext cx="1981200" cy="1895062"/>
          </a:xfrm>
          <a:prstGeom prst="rect">
            <a:avLst/>
          </a:prstGeom>
          <a:noFill/>
        </p:spPr>
      </p:pic>
      <p:pic>
        <p:nvPicPr>
          <p:cNvPr id="3083" name="Picture 11" descr="http://recycleright.cairns.qld.gov.au/__data/assets/image/0016/64150/_DSC293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2057400"/>
            <a:ext cx="1905000" cy="1905000"/>
          </a:xfrm>
          <a:prstGeom prst="rect">
            <a:avLst/>
          </a:prstGeom>
          <a:noFill/>
        </p:spPr>
      </p:pic>
      <p:pic>
        <p:nvPicPr>
          <p:cNvPr id="3087" name="Picture 15" descr="http://2.bp.blogspot.com/_91Q6lptlIQo/TI8XcqC27kI/AAAAAAAAAA4/3U_FR1gIbb4/s320/3+recycling+bin+bags.jpg"/>
          <p:cNvPicPr>
            <a:picLocks noChangeAspect="1" noChangeArrowheads="1"/>
          </p:cNvPicPr>
          <p:nvPr/>
        </p:nvPicPr>
        <p:blipFill>
          <a:blip r:embed="rId5"/>
          <a:srcRect t="14667" b="18667"/>
          <a:stretch>
            <a:fillRect/>
          </a:stretch>
        </p:blipFill>
        <p:spPr bwMode="auto">
          <a:xfrm>
            <a:off x="2324100" y="4080095"/>
            <a:ext cx="4152900" cy="2549305"/>
          </a:xfrm>
          <a:prstGeom prst="rect">
            <a:avLst/>
          </a:prstGeom>
          <a:noFill/>
        </p:spPr>
      </p:pic>
      <p:sp>
        <p:nvSpPr>
          <p:cNvPr id="20" name="Notched Right Arrow 19"/>
          <p:cNvSpPr/>
          <p:nvPr/>
        </p:nvSpPr>
        <p:spPr>
          <a:xfrm rot="2797664">
            <a:off x="1812303" y="4096055"/>
            <a:ext cx="1603997" cy="436204"/>
          </a:xfrm>
          <a:prstGeom prst="notchedRightArrow">
            <a:avLst/>
          </a:prstGeom>
          <a:solidFill>
            <a:srgbClr val="FF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Notched Right Arrow 20"/>
          <p:cNvSpPr/>
          <p:nvPr/>
        </p:nvSpPr>
        <p:spPr>
          <a:xfrm rot="7651945">
            <a:off x="5464903" y="4097446"/>
            <a:ext cx="1516446" cy="436204"/>
          </a:xfrm>
          <a:prstGeom prst="notchedRightArrow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otched Right Arrow 21"/>
          <p:cNvSpPr/>
          <p:nvPr/>
        </p:nvSpPr>
        <p:spPr>
          <a:xfrm rot="5865061">
            <a:off x="3765900" y="4050912"/>
            <a:ext cx="1482340" cy="436204"/>
          </a:xfrm>
          <a:prstGeom prst="notched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553200" cy="507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Waste disposal 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228600" y="1981200"/>
            <a:ext cx="68580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Dispose your separated waste in specific containers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6600" b="1" dirty="0" smtClean="0">
                <a:solidFill>
                  <a:srgbClr val="00CC00"/>
                </a:solidFill>
              </a:rPr>
              <a:t>And then, </a:t>
            </a:r>
          </a:p>
          <a:p>
            <a:pPr algn="ctr">
              <a:buNone/>
            </a:pPr>
            <a:r>
              <a:rPr lang="en-US" sz="6600" b="1" dirty="0" smtClean="0">
                <a:solidFill>
                  <a:srgbClr val="00CC00"/>
                </a:solidFill>
              </a:rPr>
              <a:t>what happens?</a:t>
            </a:r>
            <a:endParaRPr lang="en-US" sz="6600" b="1" dirty="0">
              <a:solidFill>
                <a:srgbClr val="00CC00"/>
              </a:solidFill>
            </a:endParaRPr>
          </a:p>
        </p:txBody>
      </p:sp>
      <p:pic>
        <p:nvPicPr>
          <p:cNvPr id="4" name="Picture 3" descr="250px-Recycle001_svg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28600"/>
            <a:ext cx="1152525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Collection of waste</a:t>
            </a:r>
            <a:endParaRPr lang="en-US" sz="3200" dirty="0"/>
          </a:p>
        </p:txBody>
      </p:sp>
      <p:pic>
        <p:nvPicPr>
          <p:cNvPr id="6" name="Picture 5" descr="Coop transpor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9" y="1260818"/>
            <a:ext cx="6477001" cy="504633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33400" y="1840468"/>
            <a:ext cx="7239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 company comes to pick up the waste and send it to recycling factories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PAPER recycling</a:t>
            </a:r>
            <a:endParaRPr lang="en-US" sz="3200" dirty="0"/>
          </a:p>
        </p:txBody>
      </p:sp>
      <p:pic>
        <p:nvPicPr>
          <p:cNvPr id="9" name="Picture 8" descr="P10608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3074670" cy="4597637"/>
          </a:xfrm>
          <a:prstGeom prst="rect">
            <a:avLst/>
          </a:prstGeom>
        </p:spPr>
      </p:pic>
      <p:pic>
        <p:nvPicPr>
          <p:cNvPr id="10" name="Picture 9" descr="P106081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824" y="2895600"/>
            <a:ext cx="4951576" cy="331136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24000" y="1828800"/>
            <a:ext cx="73914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With </a:t>
            </a:r>
            <a:r>
              <a:rPr lang="en-US" sz="2400" b="1" dirty="0" smtClean="0">
                <a:solidFill>
                  <a:srgbClr val="00CC00"/>
                </a:solidFill>
              </a:rPr>
              <a:t>PAPER</a:t>
            </a:r>
            <a:r>
              <a:rPr lang="en-US" sz="2400" b="1" dirty="0" smtClean="0">
                <a:solidFill>
                  <a:srgbClr val="FF0000"/>
                </a:solidFill>
              </a:rPr>
              <a:t>, a factory in Tbilisi produces toilet paper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GLASS recycling</a:t>
            </a:r>
            <a:endParaRPr lang="en-US" sz="3200" dirty="0"/>
          </a:p>
        </p:txBody>
      </p:sp>
      <p:pic>
        <p:nvPicPr>
          <p:cNvPr id="29700" name="Picture 4" descr="http://www.mina.com.ge/cms/modules/gallery/gallery/9/imag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524000"/>
            <a:ext cx="6172200" cy="462915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228600" y="2286000"/>
            <a:ext cx="71628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With </a:t>
            </a:r>
            <a:r>
              <a:rPr lang="en-US" sz="2400" b="1" dirty="0" smtClean="0">
                <a:solidFill>
                  <a:srgbClr val="00CC00"/>
                </a:solidFill>
              </a:rPr>
              <a:t>GLASS</a:t>
            </a:r>
            <a:r>
              <a:rPr lang="en-US" sz="2400" b="1" dirty="0" smtClean="0">
                <a:solidFill>
                  <a:srgbClr val="FF0000"/>
                </a:solidFill>
              </a:rPr>
              <a:t>, a factory in </a:t>
            </a:r>
            <a:r>
              <a:rPr lang="en-US" sz="2400" b="1" dirty="0" err="1" smtClean="0">
                <a:solidFill>
                  <a:srgbClr val="FF0000"/>
                </a:solidFill>
              </a:rPr>
              <a:t>Ksani</a:t>
            </a:r>
            <a:r>
              <a:rPr lang="en-US" sz="2400" b="1" dirty="0" smtClean="0">
                <a:solidFill>
                  <a:srgbClr val="FF0000"/>
                </a:solidFill>
              </a:rPr>
              <a:t> makes new bottles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CARDBOARD recycling</a:t>
            </a:r>
            <a:endParaRPr lang="en-US" sz="3200" dirty="0"/>
          </a:p>
        </p:txBody>
      </p:sp>
      <p:pic>
        <p:nvPicPr>
          <p:cNvPr id="29704" name="Picture 8" descr="http://worldonline.media.clients.ellingtoncms.com/img/croppedphotos/2008/12/17/recycle_t640.jpg?a6ea3ebd4438a44b86d2e9c39ecf7613005fe067"/>
          <p:cNvPicPr>
            <a:picLocks noChangeAspect="1" noChangeArrowheads="1"/>
          </p:cNvPicPr>
          <p:nvPr/>
        </p:nvPicPr>
        <p:blipFill>
          <a:blip r:embed="rId2"/>
          <a:srcRect l="20215"/>
          <a:stretch>
            <a:fillRect/>
          </a:stretch>
        </p:blipFill>
        <p:spPr bwMode="auto">
          <a:xfrm>
            <a:off x="877097" y="1828800"/>
            <a:ext cx="7733503" cy="44196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81000" y="2057400"/>
            <a:ext cx="86106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With </a:t>
            </a:r>
            <a:r>
              <a:rPr lang="en-US" sz="2400" b="1" dirty="0" smtClean="0">
                <a:solidFill>
                  <a:srgbClr val="00CC00"/>
                </a:solidFill>
              </a:rPr>
              <a:t>CARDBOARD</a:t>
            </a:r>
            <a:r>
              <a:rPr lang="en-US" sz="2400" b="1" dirty="0" smtClean="0">
                <a:solidFill>
                  <a:srgbClr val="FF0000"/>
                </a:solidFill>
              </a:rPr>
              <a:t>, a factory in </a:t>
            </a:r>
            <a:r>
              <a:rPr lang="en-US" sz="2400" b="1" dirty="0" err="1" smtClean="0">
                <a:solidFill>
                  <a:srgbClr val="FF0000"/>
                </a:solidFill>
              </a:rPr>
              <a:t>Tserovani</a:t>
            </a:r>
            <a:r>
              <a:rPr lang="en-US" sz="2400" b="1" dirty="0" smtClean="0">
                <a:solidFill>
                  <a:srgbClr val="FF0000"/>
                </a:solidFill>
              </a:rPr>
              <a:t> produces new cardboard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PLASTIC recycling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228600" y="1828800"/>
            <a:ext cx="71628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With </a:t>
            </a:r>
            <a:r>
              <a:rPr lang="en-US" sz="2400" b="1" dirty="0" smtClean="0">
                <a:solidFill>
                  <a:srgbClr val="00CC00"/>
                </a:solidFill>
              </a:rPr>
              <a:t>PLASTIC</a:t>
            </a:r>
            <a:r>
              <a:rPr lang="en-US" sz="2400" b="1" dirty="0" smtClean="0">
                <a:solidFill>
                  <a:srgbClr val="FF0000"/>
                </a:solidFill>
              </a:rPr>
              <a:t>, a factory in Iran makes new containers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5842" name="Picture 2" descr="http://www.martmakers.com/Files/Banner/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971800"/>
            <a:ext cx="8229600" cy="2252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6600" b="1" dirty="0" smtClean="0">
                <a:solidFill>
                  <a:srgbClr val="00CC00"/>
                </a:solidFill>
              </a:rPr>
              <a:t>Waste recycling,</a:t>
            </a:r>
          </a:p>
          <a:p>
            <a:pPr algn="ctr">
              <a:buNone/>
            </a:pPr>
            <a:r>
              <a:rPr lang="en-US" sz="6600" b="1" dirty="0" smtClean="0">
                <a:solidFill>
                  <a:srgbClr val="00CC00"/>
                </a:solidFill>
              </a:rPr>
              <a:t>what is it?</a:t>
            </a:r>
            <a:endParaRPr lang="en-US" sz="6600" b="1" dirty="0">
              <a:solidFill>
                <a:srgbClr val="00CC00"/>
              </a:solidFill>
            </a:endParaRPr>
          </a:p>
        </p:txBody>
      </p:sp>
      <p:pic>
        <p:nvPicPr>
          <p:cNvPr id="4" name="Picture 3" descr="250px-Recycle001_svg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28600"/>
            <a:ext cx="1152525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is recycling?</a:t>
            </a:r>
            <a:endParaRPr lang="en-US" sz="3600" dirty="0"/>
          </a:p>
        </p:txBody>
      </p:sp>
      <p:pic>
        <p:nvPicPr>
          <p:cNvPr id="1026" name="Picture 2" descr="http://www.paradiserecycles.com/images/Single%20Stream%20updated%20copy.jpg"/>
          <p:cNvPicPr>
            <a:picLocks noChangeAspect="1" noChangeArrowheads="1"/>
          </p:cNvPicPr>
          <p:nvPr/>
        </p:nvPicPr>
        <p:blipFill>
          <a:blip r:embed="rId2" cstate="print"/>
          <a:srcRect b="35898"/>
          <a:stretch>
            <a:fillRect/>
          </a:stretch>
        </p:blipFill>
        <p:spPr bwMode="auto">
          <a:xfrm>
            <a:off x="152400" y="1447800"/>
            <a:ext cx="3200400" cy="2543908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13" name="U-Turn Arrow 12"/>
          <p:cNvSpPr/>
          <p:nvPr/>
        </p:nvSpPr>
        <p:spPr>
          <a:xfrm rot="5400000">
            <a:off x="2933700" y="2476500"/>
            <a:ext cx="4572000" cy="3581400"/>
          </a:xfrm>
          <a:prstGeom prst="uturnArrow">
            <a:avLst>
              <a:gd name="adj1" fmla="val 14014"/>
              <a:gd name="adj2" fmla="val 20865"/>
              <a:gd name="adj3" fmla="val 28207"/>
              <a:gd name="adj4" fmla="val 43750"/>
              <a:gd name="adj5" fmla="val 51479"/>
            </a:avLst>
          </a:prstGeom>
          <a:solidFill>
            <a:srgbClr val="00CC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Content Placeholder 8" descr="factory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0800" y="2957158"/>
            <a:ext cx="2362200" cy="1843442"/>
          </a:xfrm>
        </p:spPr>
      </p:pic>
      <p:pic>
        <p:nvPicPr>
          <p:cNvPr id="1032" name="Picture 8" descr="http://bloginabottle.com/wp-content/uploads/2011/10/GPIglass.jpg"/>
          <p:cNvPicPr>
            <a:picLocks noChangeAspect="1" noChangeArrowheads="1"/>
          </p:cNvPicPr>
          <p:nvPr/>
        </p:nvPicPr>
        <p:blipFill>
          <a:blip r:embed="rId4"/>
          <a:srcRect r="34860"/>
          <a:stretch>
            <a:fillRect/>
          </a:stretch>
        </p:blipFill>
        <p:spPr bwMode="auto">
          <a:xfrm>
            <a:off x="304800" y="5067299"/>
            <a:ext cx="1371600" cy="1409701"/>
          </a:xfrm>
          <a:prstGeom prst="rect">
            <a:avLst/>
          </a:prstGeom>
          <a:noFill/>
        </p:spPr>
      </p:pic>
      <p:pic>
        <p:nvPicPr>
          <p:cNvPr id="1034" name="Picture 10" descr="http://www.momgoesgreen.com/wp-content/tp-recycled.jpg"/>
          <p:cNvPicPr>
            <a:picLocks noChangeAspect="1" noChangeArrowheads="1"/>
          </p:cNvPicPr>
          <p:nvPr/>
        </p:nvPicPr>
        <p:blipFill>
          <a:blip r:embed="rId5" cstate="print"/>
          <a:srcRect l="19132" t="3620" r="15273"/>
          <a:stretch>
            <a:fillRect/>
          </a:stretch>
        </p:blipFill>
        <p:spPr bwMode="auto">
          <a:xfrm>
            <a:off x="2088524" y="5029200"/>
            <a:ext cx="1416676" cy="149542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276600" y="3124200"/>
            <a:ext cx="31242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To reuse or transform waste into new products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36" name="Picture 12" descr="http://static.dezeen.com/uploads/2013/05/dezeen_Butter-Chair-made-of-recycled-plastic-by-DesignByThem-green.jpg"/>
          <p:cNvPicPr>
            <a:picLocks noChangeAspect="1" noChangeArrowheads="1"/>
          </p:cNvPicPr>
          <p:nvPr/>
        </p:nvPicPr>
        <p:blipFill>
          <a:blip r:embed="rId6" cstate="print"/>
          <a:srcRect l="10526" t="3509" r="15789" b="5263"/>
          <a:stretch>
            <a:fillRect/>
          </a:stretch>
        </p:blipFill>
        <p:spPr bwMode="auto">
          <a:xfrm>
            <a:off x="3657600" y="5029200"/>
            <a:ext cx="1295400" cy="16038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6600" b="1" dirty="0" smtClean="0">
                <a:solidFill>
                  <a:srgbClr val="00CC00"/>
                </a:solidFill>
              </a:rPr>
              <a:t>Why recycle?</a:t>
            </a:r>
            <a:endParaRPr lang="en-US" sz="6600" b="1" dirty="0">
              <a:solidFill>
                <a:srgbClr val="00CC00"/>
              </a:solidFill>
            </a:endParaRPr>
          </a:p>
        </p:txBody>
      </p:sp>
      <p:pic>
        <p:nvPicPr>
          <p:cNvPr id="4" name="Picture 3" descr="250px-Recycle001_svg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28600"/>
            <a:ext cx="1152525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Where does our waste go?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http://ak8.picdn.net/shutterstock/videos/4466873/preview/stock-footage-tbilisi-georgia-may-workers-are-pulling-carts-from-the-roadside-towards-the-garb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033" y="1676400"/>
            <a:ext cx="7717967" cy="432206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62000" y="5257800"/>
            <a:ext cx="75699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Almost all waste we produce in Georgia goes into landfills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Landfill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 descr="http://greenalt.org/wp-content/uploads/2013/03/lendfil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8301" y="1600199"/>
            <a:ext cx="7423699" cy="495300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73453" y="4267200"/>
            <a:ext cx="604654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Filling landfills is not nice for the environment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nn.com/sites/default/files/5107788414_0f7fb3614b_b.jpg"/>
          <p:cNvPicPr>
            <a:picLocks noChangeAspect="1" noChangeArrowheads="1"/>
          </p:cNvPicPr>
          <p:nvPr/>
        </p:nvPicPr>
        <p:blipFill>
          <a:blip r:embed="rId2"/>
          <a:srcRect l="16604" r="7924" b="6667"/>
          <a:stretch>
            <a:fillRect/>
          </a:stretch>
        </p:blipFill>
        <p:spPr bwMode="auto">
          <a:xfrm>
            <a:off x="609600" y="1524000"/>
            <a:ext cx="3048000" cy="2133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long does it take to decompose?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304800" y="1828800"/>
            <a:ext cx="261219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Plastic Bottles - 450 years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8" name="Picture 4" descr="http://abandonedkansai.files.wordpress.com/2010/01/04-old-soda-c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497554"/>
            <a:ext cx="3505200" cy="2324772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5661445" y="1676400"/>
            <a:ext cx="310155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Aluminum Can - 200-500 years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34" name="Picture 10" descr="http://i.dailymail.co.uk/i/pix/2012/07/26/article-2179371-143983E8000005DC-850_634x371.jpg"/>
          <p:cNvPicPr>
            <a:picLocks noChangeAspect="1" noChangeArrowheads="1"/>
          </p:cNvPicPr>
          <p:nvPr/>
        </p:nvPicPr>
        <p:blipFill>
          <a:blip r:embed="rId4"/>
          <a:srcRect l="29493" t="20068"/>
          <a:stretch>
            <a:fillRect/>
          </a:stretch>
        </p:blipFill>
        <p:spPr bwMode="auto">
          <a:xfrm>
            <a:off x="4648200" y="4038600"/>
            <a:ext cx="3600450" cy="2388535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6140915" y="4355068"/>
            <a:ext cx="140288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Glass - never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1266" name="Picture 2" descr="http://blog.epa.gov/bigbluethread/wp-content/uploads/2014/03/Plastic-Bag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4114800"/>
            <a:ext cx="3505200" cy="2418259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1676400" y="5486400"/>
            <a:ext cx="29210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Plastic Bags - 200-1000 years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 animBg="1"/>
      <p:bldP spid="15" grpId="0" build="allAtOnce" animBg="1"/>
      <p:bldP spid="18" grpId="0" build="allAtOnce" animBg="1"/>
      <p:bldP spid="17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Recycling saves resources </a:t>
            </a:r>
            <a:endParaRPr lang="en-US" sz="3200" dirty="0"/>
          </a:p>
        </p:txBody>
      </p:sp>
      <p:pic>
        <p:nvPicPr>
          <p:cNvPr id="6146" name="Picture 2" descr="http://www.neo-planete.com/wp-content/uploads/2014/03/Holzstaemme-Goog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390650"/>
            <a:ext cx="6477000" cy="485775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04800" y="2590800"/>
            <a:ext cx="3429000" cy="169277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Save paper, save trees !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Recycling 1 ton of paper saves 13 trees and 30,000 </a:t>
            </a:r>
            <a:r>
              <a:rPr lang="en-US" sz="2000" b="1" dirty="0" err="1" smtClean="0">
                <a:solidFill>
                  <a:srgbClr val="FF0000"/>
                </a:solidFill>
              </a:rPr>
              <a:t>litres</a:t>
            </a:r>
            <a:r>
              <a:rPr lang="en-US" sz="2000" b="1" dirty="0" smtClean="0">
                <a:solidFill>
                  <a:srgbClr val="FF0000"/>
                </a:solidFill>
              </a:rPr>
              <a:t> of </a:t>
            </a:r>
            <a:r>
              <a:rPr lang="en-US" sz="2000" b="1" dirty="0" smtClean="0">
                <a:solidFill>
                  <a:srgbClr val="FF0000"/>
                </a:solidFill>
              </a:rPr>
              <a:t>drinking water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Recycling saves resources </a:t>
            </a:r>
            <a:endParaRPr lang="en-US" sz="3200" dirty="0"/>
          </a:p>
        </p:txBody>
      </p:sp>
      <p:pic>
        <p:nvPicPr>
          <p:cNvPr id="18440" name="Picture 8" descr="http://www.industryleadersmagazine.com/wp-content/uploads/2011/11/recycl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1524000"/>
            <a:ext cx="5592767" cy="4200526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876800" y="2514600"/>
            <a:ext cx="3505200" cy="18466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Save plastic, save energy !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1 recycled plastic bottle would save enough energy to power a 60-watt light bulb for 3 hours</a:t>
            </a:r>
          </a:p>
          <a:p>
            <a:pPr marL="342900" indent="-342900"/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218" name="Picture 2" descr="http://fluoridedetective.com/wp-content/uploads/2011/08/Light-Bulb-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4419600"/>
            <a:ext cx="1314451" cy="1314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254</Words>
  <Application>Microsoft Macintosh PowerPoint</Application>
  <PresentationFormat>On-screen Show (4:3)</PresentationFormat>
  <Paragraphs>46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Let’s start waste recycling in Tbilisi!</vt:lpstr>
      <vt:lpstr>PowerPoint Presentation</vt:lpstr>
      <vt:lpstr>What is recycling?</vt:lpstr>
      <vt:lpstr>PowerPoint Presentation</vt:lpstr>
      <vt:lpstr>Where does our waste go?</vt:lpstr>
      <vt:lpstr>Landfill</vt:lpstr>
      <vt:lpstr>How long does it take to decompose?</vt:lpstr>
      <vt:lpstr>Recycling saves resources </vt:lpstr>
      <vt:lpstr>Recycling saves resources </vt:lpstr>
      <vt:lpstr>Recycling saves resources </vt:lpstr>
      <vt:lpstr>PowerPoint Presentation</vt:lpstr>
      <vt:lpstr>Waste separation </vt:lpstr>
      <vt:lpstr>Waste disposal </vt:lpstr>
      <vt:lpstr>PowerPoint Presentation</vt:lpstr>
      <vt:lpstr>Collection of waste</vt:lpstr>
      <vt:lpstr>PAPER recycling</vt:lpstr>
      <vt:lpstr>GLASS recycling</vt:lpstr>
      <vt:lpstr>CARDBOARD recycling</vt:lpstr>
      <vt:lpstr>PLASTIC recycling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start waste recycling in Tbilisi!</dc:title>
  <dc:creator>nicolas guibert</dc:creator>
  <cp:lastModifiedBy>Jeff Haack</cp:lastModifiedBy>
  <cp:revision>78</cp:revision>
  <dcterms:created xsi:type="dcterms:W3CDTF">2014-04-11T12:59:31Z</dcterms:created>
  <dcterms:modified xsi:type="dcterms:W3CDTF">2014-04-19T06:43:56Z</dcterms:modified>
</cp:coreProperties>
</file>