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1" r:id="rId7"/>
    <p:sldId id="267" r:id="rId8"/>
    <p:sldId id="268" r:id="rId9"/>
    <p:sldId id="260" r:id="rId10"/>
    <p:sldId id="272" r:id="rId11"/>
    <p:sldId id="262" r:id="rId12"/>
    <p:sldId id="263" r:id="rId13"/>
    <p:sldId id="274" r:id="rId14"/>
    <p:sldId id="273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8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ata.minneapolismn.gov/" TargetMode="External"/><Relationship Id="rId2" Type="http://schemas.openxmlformats.org/officeDocument/2006/relationships/hyperlink" Target="http://journalismtools.io/tool/dataport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s.state.mn.us/elections-voting/election-results" TargetMode="External"/><Relationship Id="rId5" Type="http://schemas.openxmlformats.org/officeDocument/2006/relationships/hyperlink" Target="http://www.census.gov/censusexplorer/" TargetMode="External"/><Relationship Id="rId4" Type="http://schemas.openxmlformats.org/officeDocument/2006/relationships/hyperlink" Target="https://factfinder.census.gov/faces/nav/jsf/pages/index.x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triblab" TargetMode="External"/><Relationship Id="rId3" Type="http://schemas.openxmlformats.org/officeDocument/2006/relationships/hyperlink" Target="https://carto.com/" TargetMode="External"/><Relationship Id="rId7" Type="http://schemas.openxmlformats.org/officeDocument/2006/relationships/hyperlink" Target="http://www.onlinecharttool.com/" TargetMode="External"/><Relationship Id="rId2" Type="http://schemas.openxmlformats.org/officeDocument/2006/relationships/hyperlink" Target="http://mapbox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tawrapper.de" TargetMode="External"/><Relationship Id="rId11" Type="http://schemas.openxmlformats.org/officeDocument/2006/relationships/hyperlink" Target="http://ft-interactive.github.io/visual-vocabulary/" TargetMode="External"/><Relationship Id="rId5" Type="http://schemas.openxmlformats.org/officeDocument/2006/relationships/hyperlink" Target="https://developers.google.com/chart/" TargetMode="External"/><Relationship Id="rId10" Type="http://schemas.openxmlformats.org/officeDocument/2006/relationships/hyperlink" Target="http://datavizcatalogue.com/" TargetMode="External"/><Relationship Id="rId4" Type="http://schemas.openxmlformats.org/officeDocument/2006/relationships/hyperlink" Target="http://www.qgis.org/en/site/" TargetMode="External"/><Relationship Id="rId9" Type="http://schemas.openxmlformats.org/officeDocument/2006/relationships/hyperlink" Target="http://journalismtools.io/tool/tabula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heets/abou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artribune.com/why-you-re-hearing-so-much-about-minnesota-s-congressional-races-this-fall/483225921/" TargetMode="External"/><Relationship Id="rId13" Type="http://schemas.openxmlformats.org/officeDocument/2006/relationships/hyperlink" Target="http://www.startribune.com/excessive-solitary-confinement-scars-minnesota-prison-inmates/396197801/" TargetMode="External"/><Relationship Id="rId3" Type="http://schemas.openxmlformats.org/officeDocument/2006/relationships/hyperlink" Target="http://www.startribune.com/a-deeper-look-at-minneapolis-crime-rates/493163741/" TargetMode="External"/><Relationship Id="rId7" Type="http://schemas.openxmlformats.org/officeDocument/2006/relationships/hyperlink" Target="http://www.startribune.com/thousands-of-people-have-voted-early-in-minnesota-here-s-what-to-watch/489888171/" TargetMode="External"/><Relationship Id="rId12" Type="http://schemas.openxmlformats.org/officeDocument/2006/relationships/hyperlink" Target="http://www.startribune.com/fatal-police-encounters-in-minnesota-since-2000/435017603/?preview=1" TargetMode="External"/><Relationship Id="rId2" Type="http://schemas.openxmlformats.org/officeDocument/2006/relationships/hyperlink" Target="http://www.startribune.com/edina-s-drunken-driving-arrests-show-increased-focus-on-state-highways/47439081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rtribune.com/x/498035221" TargetMode="External"/><Relationship Id="rId11" Type="http://schemas.openxmlformats.org/officeDocument/2006/relationships/hyperlink" Target="http://www.startribune.com/what-would-the-twin-cities-look-like-as-a-mega-region/419400804/" TargetMode="External"/><Relationship Id="rId5" Type="http://schemas.openxmlformats.org/officeDocument/2006/relationships/hyperlink" Target="http://www.startribune.com/how-minnesota-changed-under-mark-dayton-s-watch-here-s-what-the-data-tell-us/502088591/" TargetMode="External"/><Relationship Id="rId10" Type="http://schemas.openxmlformats.org/officeDocument/2006/relationships/hyperlink" Target="http://www.startribune.com/are-the-vikings-the-nfl-s-most-tragic-playoff-team/468478083/" TargetMode="External"/><Relationship Id="rId4" Type="http://schemas.openxmlformats.org/officeDocument/2006/relationships/hyperlink" Target="http://www.startribune.com/why-economic-recovery-in-greater-minnesota-is-actually-better-than-in-twin-cities/433899443/" TargetMode="External"/><Relationship Id="rId9" Type="http://schemas.openxmlformats.org/officeDocument/2006/relationships/hyperlink" Target="http://www.startribune.com/google-tracked-a-year-of-my-life-in-downtown-minneapolis/47795503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Data-driven journalism: a primer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030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of the Midwest</a:t>
            </a:r>
          </a:p>
          <a:p>
            <a:r>
              <a:rPr lang="en-US" dirty="0">
                <a:solidFill>
                  <a:schemeClr val="bg1"/>
                </a:solidFill>
              </a:rPr>
              <a:t>February 15, 2019</a:t>
            </a:r>
          </a:p>
        </p:txBody>
      </p:sp>
    </p:spTree>
    <p:extLst>
      <p:ext uri="{BB962C8B-B14F-4D97-AF65-F5344CB8AC3E}">
        <p14:creationId xmlns:p14="http://schemas.microsoft.com/office/powerpoint/2010/main" val="56990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About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Working with data doesn’t have to involve coding or web design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But it can help with both analysis and data visualization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Coding and design skills I use on the job: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HTML: basic webpage 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CSS: the web’s stylistic design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JavaScript: the web’s main scripting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D3: for creating cool data visualizations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Python: for parsing and analyzing large datasets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0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Portals |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massive listing of open data portals across the world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Open Minneapolis |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great source of public city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American </a:t>
            </a:r>
            <a:r>
              <a:rPr lang="en-US" dirty="0" err="1">
                <a:solidFill>
                  <a:schemeClr val="bg1"/>
                </a:solidFill>
              </a:rPr>
              <a:t>FactFinder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U.S. Census Bureau's impressive lookup tool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Census Explorer |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Another cool tool from the U.S. Census Bureau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Minnesota Secretary of State | </a:t>
            </a: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Home of Minnesota election results going back multiple years</a:t>
            </a:r>
          </a:p>
        </p:txBody>
      </p:sp>
    </p:spTree>
    <p:extLst>
      <p:ext uri="{BB962C8B-B14F-4D97-AF65-F5344CB8AC3E}">
        <p14:creationId xmlns:p14="http://schemas.microsoft.com/office/powerpoint/2010/main" val="175754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About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2510" cy="4979276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Dataviz</a:t>
            </a:r>
            <a:r>
              <a:rPr lang="en-US" sz="2800" dirty="0">
                <a:solidFill>
                  <a:schemeClr val="bg1"/>
                </a:solidFill>
              </a:rPr>
              <a:t> is very important aspect of data-driven journalism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Can help tell a complex dataset’s story in a simple and engaging way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Can both be used to inform readers and reporting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Comes in the form of charts, maps and other alternative </a:t>
            </a:r>
            <a:r>
              <a:rPr lang="en-US" sz="2800" dirty="0" err="1">
                <a:solidFill>
                  <a:schemeClr val="bg1"/>
                </a:solidFill>
              </a:rPr>
              <a:t>storyforms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98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Some tool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524" cy="49792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Mapping</a:t>
            </a:r>
          </a:p>
          <a:p>
            <a:pPr marL="0" indent="0">
              <a:buNone/>
            </a:pP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 err="1">
                <a:solidFill>
                  <a:schemeClr val="bg1"/>
                </a:solidFill>
              </a:rPr>
              <a:t>Mapbox</a:t>
            </a:r>
            <a:r>
              <a:rPr lang="en-US" sz="2200" dirty="0">
                <a:solidFill>
                  <a:schemeClr val="bg1"/>
                </a:solidFill>
              </a:rPr>
              <a:t> | </a:t>
            </a:r>
            <a:r>
              <a:rPr lang="en-US" sz="2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A mostly free, powerful data mapping service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CARTO | </a:t>
            </a:r>
            <a:r>
              <a:rPr lang="en-US" sz="2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A free (with limits) and powerful data mapping service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QGIS | </a:t>
            </a:r>
            <a:r>
              <a:rPr lang="en-US" sz="2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A more advanced bit of GIS software for building data maps from shapefiles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DFECF-6B13-E044-8EFB-BB90AC0C5EA8}"/>
              </a:ext>
            </a:extLst>
          </p:cNvPr>
          <p:cNvSpPr/>
          <p:nvPr/>
        </p:nvSpPr>
        <p:spPr>
          <a:xfrm>
            <a:off x="4114800" y="1600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Charting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Google Charts |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DataWrapper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Online Chart Tool | </a:t>
            </a:r>
            <a:r>
              <a:rPr lang="en-US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FBD21D-8B0F-A749-811B-EF5B31E8F6FE}"/>
              </a:ext>
            </a:extLst>
          </p:cNvPr>
          <p:cNvSpPr/>
          <p:nvPr/>
        </p:nvSpPr>
        <p:spPr>
          <a:xfrm>
            <a:off x="4114800" y="3263841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Other stuff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StribLab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Tabula | </a:t>
            </a:r>
            <a:r>
              <a:rPr lang="en-US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Turn PDFs into spreadsheets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Data Visualization Catalogue | </a:t>
            </a:r>
            <a:r>
              <a:rPr lang="en-US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</a:t>
            </a:r>
            <a:r>
              <a:rPr lang="en-US" dirty="0" err="1">
                <a:solidFill>
                  <a:schemeClr val="bg1"/>
                </a:solidFill>
              </a:rPr>
              <a:t>dataviz</a:t>
            </a:r>
            <a:r>
              <a:rPr lang="en-US" dirty="0">
                <a:solidFill>
                  <a:schemeClr val="bg1"/>
                </a:solidFill>
              </a:rPr>
              <a:t> to use for what purpose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Visual Vocabulary | </a:t>
            </a:r>
            <a:r>
              <a:rPr lang="en-US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 to visualize different kinds of data</a:t>
            </a:r>
          </a:p>
        </p:txBody>
      </p:sp>
    </p:spTree>
    <p:extLst>
      <p:ext uri="{BB962C8B-B14F-4D97-AF65-F5344CB8AC3E}">
        <p14:creationId xmlns:p14="http://schemas.microsoft.com/office/powerpoint/2010/main" val="321723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                   Q&amp;A Time</a:t>
            </a:r>
          </a:p>
        </p:txBody>
      </p:sp>
    </p:spTree>
    <p:extLst>
      <p:ext uri="{BB962C8B-B14F-4D97-AF65-F5344CB8AC3E}">
        <p14:creationId xmlns:p14="http://schemas.microsoft.com/office/powerpoint/2010/main" val="1897255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0447"/>
            <a:ext cx="8229600" cy="449864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Fin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twitter: @</a:t>
            </a:r>
            <a:r>
              <a:rPr lang="en-US" dirty="0" err="1">
                <a:solidFill>
                  <a:schemeClr val="bg1"/>
                </a:solidFill>
              </a:rPr>
              <a:t>JeffHargarten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download this presentation: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bit.ly</a:t>
            </a:r>
            <a:r>
              <a:rPr lang="en-US" dirty="0">
                <a:solidFill>
                  <a:schemeClr val="bg1"/>
                </a:solidFill>
              </a:rPr>
              <a:t>/2tmiZtT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5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Quick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Introductions</a:t>
            </a:r>
          </a:p>
          <a:p>
            <a:r>
              <a:rPr lang="en-US" dirty="0">
                <a:solidFill>
                  <a:schemeClr val="bg1"/>
                </a:solidFill>
              </a:rPr>
              <a:t>Some background on data journalism</a:t>
            </a:r>
          </a:p>
          <a:p>
            <a:r>
              <a:rPr lang="en-US" dirty="0">
                <a:solidFill>
                  <a:schemeClr val="bg1"/>
                </a:solidFill>
              </a:rPr>
              <a:t>How data can be used to tell stories</a:t>
            </a:r>
          </a:p>
          <a:p>
            <a:r>
              <a:rPr lang="en-US" dirty="0">
                <a:solidFill>
                  <a:schemeClr val="bg1"/>
                </a:solidFill>
              </a:rPr>
              <a:t>The importance of data visualization</a:t>
            </a:r>
          </a:p>
          <a:p>
            <a:r>
              <a:rPr lang="en-US">
                <a:solidFill>
                  <a:schemeClr val="bg1"/>
                </a:solidFill>
              </a:rPr>
              <a:t>Story examples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Some tips</a:t>
            </a:r>
          </a:p>
          <a:p>
            <a:r>
              <a:rPr lang="en-US" dirty="0">
                <a:solidFill>
                  <a:schemeClr val="bg1"/>
                </a:solidFill>
              </a:rPr>
              <a:t>Some data processing and visualization tools</a:t>
            </a:r>
          </a:p>
          <a:p>
            <a:r>
              <a:rPr lang="en-US" dirty="0">
                <a:solidFill>
                  <a:schemeClr val="bg1"/>
                </a:solidFill>
              </a:rPr>
              <a:t>Taking additional questions</a:t>
            </a:r>
          </a:p>
        </p:txBody>
      </p:sp>
    </p:spTree>
    <p:extLst>
      <p:ext uri="{BB962C8B-B14F-4D97-AF65-F5344CB8AC3E}">
        <p14:creationId xmlns:p14="http://schemas.microsoft.com/office/powerpoint/2010/main" val="38852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Rise of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Information Age has flooded the Internet with digital data tracking countless different subjects and issues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data is being produced on a </a:t>
            </a:r>
            <a:r>
              <a:rPr lang="en-US" b="1" u="sng" dirty="0">
                <a:solidFill>
                  <a:schemeClr val="bg1"/>
                </a:solidFill>
              </a:rPr>
              <a:t>massive</a:t>
            </a:r>
            <a:r>
              <a:rPr lang="en-US" dirty="0">
                <a:solidFill>
                  <a:schemeClr val="bg1"/>
                </a:solidFill>
              </a:rPr>
              <a:t> scale by government, academia and other institutions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great deal of this information is publicly funded and available to the citizenry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press has an obligation to sift and analyze this data to inform its audiences about trends and issues that affect them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It’s not a fad, it’s not a phase and it’s not going away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Learning data journalism skills will help you land a job</a:t>
            </a:r>
          </a:p>
        </p:txBody>
      </p:sp>
    </p:spTree>
    <p:extLst>
      <p:ext uri="{BB962C8B-B14F-4D97-AF65-F5344CB8AC3E}">
        <p14:creationId xmlns:p14="http://schemas.microsoft.com/office/powerpoint/2010/main" val="192601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data to tell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journalism is both a genre of reporting, and a tool in a journalist’s toolbox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can be treated like any other source. You can ask it questions, verify its answers and use it to tell stories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can add additional backbone to a story that otherwise might be built primarily upon anecdotes</a:t>
            </a:r>
          </a:p>
        </p:txBody>
      </p:sp>
    </p:spTree>
    <p:extLst>
      <p:ext uri="{BB962C8B-B14F-4D97-AF65-F5344CB8AC3E}">
        <p14:creationId xmlns:p14="http://schemas.microsoft.com/office/powerpoint/2010/main" val="132500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Kinds of data-driven stories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pieces about certain datasets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Putting a data fact in every paragraph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Investigative/enterprise projects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Visual stories (charts, maps, digital interactives, alternative story formats)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1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Spreadsheets are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Pick a spreadsheet. Excel is nice, but Google Sheets works very well too.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Spreadsheets are the bread and butter of data reporting. Ideally you want your data to be structured in easily searchable and sortable rows and columns.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Even if you receive data in a different format, the end result should virtually always be a spreadsheet.</a:t>
            </a:r>
          </a:p>
        </p:txBody>
      </p:sp>
    </p:spTree>
    <p:extLst>
      <p:ext uri="{BB962C8B-B14F-4D97-AF65-F5344CB8AC3E}">
        <p14:creationId xmlns:p14="http://schemas.microsoft.com/office/powerpoint/2010/main" val="154422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is a digital endeavor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journalism is digitally native, since data is most often produced and stored electronically.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Always ask for spreadsheets, avoid PDF/Word.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“Breaking news data stories” aren’t really a thing, are extremely rare.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Learn some coding, because it helps you do more powerful things with data.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12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Additional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journalism is very in demand.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 patient, it takes time to learn the skills and report data stories.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Don’t worry about becoming an expert, especially overnight.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Tell a data story you’re passionate about from the ground up to teach yourself and have something to show for your time.</a:t>
            </a:r>
          </a:p>
        </p:txBody>
      </p:sp>
    </p:spTree>
    <p:extLst>
      <p:ext uri="{BB962C8B-B14F-4D97-AF65-F5344CB8AC3E}">
        <p14:creationId xmlns:p14="http://schemas.microsoft.com/office/powerpoint/2010/main" val="420419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719" cy="479032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</a:rPr>
              <a:t>Daily Stories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Edina's drunken-driving arrests show increased focus on state highways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An example of finding daily stories we otherwise might not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deeper look at Minneapolis crime rates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An example of stringing spot stories together into a single trend piece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What’s behind greater Minnesota’s economic recovery?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An example of using data to challenge a common talking point</a:t>
            </a:r>
          </a:p>
          <a:p>
            <a:pPr marL="0" indent="0">
              <a:buNone/>
            </a:pP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</a:rPr>
              <a:t>Elections/Politics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Minnesota changed under Mark Dayton, in 58 charts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 dataset of datasets</a:t>
            </a:r>
          </a:p>
          <a:p>
            <a:pPr marL="0" indent="0">
              <a:buNone/>
            </a:pPr>
            <a:endParaRPr lang="en-US" sz="4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Minnesota's battleground districts shifted in the 2018 midterm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What actually happened on Election Day.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Thousands of people have voted early in Minnesota. Here's what to watch.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Tracking an event using data virtually in real time.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you’re hearing so much about Minnesota’s congressional races this fall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What might happen? Wrangling a bunch of data from political forecasters and using it to tell stories about major Minnesota elections</a:t>
            </a: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EEC97-25F7-324B-8597-EB0BD6A29ADF}"/>
              </a:ext>
            </a:extLst>
          </p:cNvPr>
          <p:cNvSpPr txBox="1"/>
          <p:nvPr/>
        </p:nvSpPr>
        <p:spPr>
          <a:xfrm>
            <a:off x="4828854" y="1600199"/>
            <a:ext cx="3667874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Fun Things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u="sng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tracked a year of my life in downtown Minneapolis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More and more, individuals are data, and stories can be told about them using numbers</a:t>
            </a:r>
          </a:p>
          <a:p>
            <a:r>
              <a:rPr lang="en-US" sz="1000" dirty="0">
                <a:solidFill>
                  <a:schemeClr val="bg1"/>
                </a:solidFill>
              </a:rPr>
              <a:t> 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Are the Vikings the NFL's most tragic playoff team?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Using data to quantify something people generally already know</a:t>
            </a:r>
          </a:p>
          <a:p>
            <a:r>
              <a:rPr lang="en-US" sz="1000" dirty="0">
                <a:solidFill>
                  <a:schemeClr val="bg1"/>
                </a:solidFill>
              </a:rPr>
              <a:t> 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would the Twin Cities look like as a mega-region?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Hypothetical research explained through the lens of actual data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bg1"/>
                </a:solidFill>
              </a:rPr>
              <a:t>Enterprise Investigations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Fatal police encounters in Minnesota since 2000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Creating and maintaining a public resource to track and quantify an ongoing social issue</a:t>
            </a:r>
          </a:p>
          <a:p>
            <a:r>
              <a:rPr lang="en-US" sz="1000" dirty="0">
                <a:solidFill>
                  <a:schemeClr val="bg1"/>
                </a:solidFill>
              </a:rPr>
              <a:t> 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Way Down in the Hole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Using data to uncover something not publicly known or private acknowledged</a:t>
            </a:r>
          </a:p>
        </p:txBody>
      </p:sp>
    </p:spTree>
    <p:extLst>
      <p:ext uri="{BB962C8B-B14F-4D97-AF65-F5344CB8AC3E}">
        <p14:creationId xmlns:p14="http://schemas.microsoft.com/office/powerpoint/2010/main" val="123948994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1643</TotalTime>
  <Words>603</Words>
  <Application>Microsoft Macintosh PowerPoint</Application>
  <PresentationFormat>On-screen Show (4:3)</PresentationFormat>
  <Paragraphs>162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 Black </vt:lpstr>
      <vt:lpstr>Data-driven journalism: a primer</vt:lpstr>
      <vt:lpstr>Quick overview</vt:lpstr>
      <vt:lpstr>The Rise of Big Data</vt:lpstr>
      <vt:lpstr>Using data to tell stories</vt:lpstr>
      <vt:lpstr>Kinds of data-driven stories </vt:lpstr>
      <vt:lpstr>Spreadsheets are key</vt:lpstr>
      <vt:lpstr>Data is a digital endeavor</vt:lpstr>
      <vt:lpstr>Additional thoughts</vt:lpstr>
      <vt:lpstr>Examples</vt:lpstr>
      <vt:lpstr>About coding</vt:lpstr>
      <vt:lpstr>Sources of data</vt:lpstr>
      <vt:lpstr>About data visualization</vt:lpstr>
      <vt:lpstr>Some tool suggestions</vt:lpstr>
      <vt:lpstr>Questions</vt:lpstr>
      <vt:lpstr>Fin  twitter: @JeffHargarten  download this presentation: https://bit.ly/2tmiZtT </vt:lpstr>
    </vt:vector>
  </TitlesOfParts>
  <Company>StarTribune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StarTribune StarTribune</dc:creator>
  <cp:lastModifiedBy>Hargarten, Jeff</cp:lastModifiedBy>
  <cp:revision>105</cp:revision>
  <dcterms:created xsi:type="dcterms:W3CDTF">2017-01-26T20:56:12Z</dcterms:created>
  <dcterms:modified xsi:type="dcterms:W3CDTF">2019-02-15T20:59:50Z</dcterms:modified>
</cp:coreProperties>
</file>